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5"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9" d="100"/>
          <a:sy n="69" d="100"/>
        </p:scale>
        <p:origin x="-57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AD1992C-2B4F-41E0-AA88-884F12083744}" type="datetimeFigureOut">
              <a:rPr lang="en-US" smtClean="0"/>
              <a:t>5/15/2020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1AF2EC0-B13A-4360-81ED-4F4ECF765FCC}"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350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D1992C-2B4F-41E0-AA88-884F12083744}"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F2EC0-B13A-4360-81ED-4F4ECF765FCC}" type="slidenum">
              <a:rPr lang="en-US" smtClean="0"/>
              <a:t>‹#›</a:t>
            </a:fld>
            <a:endParaRPr lang="en-US"/>
          </a:p>
        </p:txBody>
      </p:sp>
    </p:spTree>
    <p:extLst>
      <p:ext uri="{BB962C8B-B14F-4D97-AF65-F5344CB8AC3E}">
        <p14:creationId xmlns:p14="http://schemas.microsoft.com/office/powerpoint/2010/main" val="6429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D1992C-2B4F-41E0-AA88-884F12083744}"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F2EC0-B13A-4360-81ED-4F4ECF765FCC}" type="slidenum">
              <a:rPr lang="en-US" smtClean="0"/>
              <a:t>‹#›</a:t>
            </a:fld>
            <a:endParaRPr lang="en-US"/>
          </a:p>
        </p:txBody>
      </p:sp>
    </p:spTree>
    <p:extLst>
      <p:ext uri="{BB962C8B-B14F-4D97-AF65-F5344CB8AC3E}">
        <p14:creationId xmlns:p14="http://schemas.microsoft.com/office/powerpoint/2010/main" val="148526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D1992C-2B4F-41E0-AA88-884F12083744}"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F2EC0-B13A-4360-81ED-4F4ECF765FCC}" type="slidenum">
              <a:rPr lang="en-US" smtClean="0"/>
              <a:t>‹#›</a:t>
            </a:fld>
            <a:endParaRPr lang="en-US"/>
          </a:p>
        </p:txBody>
      </p:sp>
    </p:spTree>
    <p:extLst>
      <p:ext uri="{BB962C8B-B14F-4D97-AF65-F5344CB8AC3E}">
        <p14:creationId xmlns:p14="http://schemas.microsoft.com/office/powerpoint/2010/main" val="378276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AD1992C-2B4F-41E0-AA88-884F12083744}" type="datetimeFigureOut">
              <a:rPr lang="en-US" smtClean="0"/>
              <a:t>5/15/2020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1AF2EC0-B13A-4360-81ED-4F4ECF765FCC}"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9474912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D1992C-2B4F-41E0-AA88-884F12083744}"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F2EC0-B13A-4360-81ED-4F4ECF765FCC}" type="slidenum">
              <a:rPr lang="en-US" smtClean="0"/>
              <a:t>‹#›</a:t>
            </a:fld>
            <a:endParaRPr lang="en-US"/>
          </a:p>
        </p:txBody>
      </p:sp>
    </p:spTree>
    <p:extLst>
      <p:ext uri="{BB962C8B-B14F-4D97-AF65-F5344CB8AC3E}">
        <p14:creationId xmlns:p14="http://schemas.microsoft.com/office/powerpoint/2010/main" val="2586730850"/>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D1992C-2B4F-41E0-AA88-884F12083744}" type="datetimeFigureOut">
              <a:rPr lang="en-US" smtClean="0"/>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F2EC0-B13A-4360-81ED-4F4ECF765FCC}" type="slidenum">
              <a:rPr lang="en-US" smtClean="0"/>
              <a:t>‹#›</a:t>
            </a:fld>
            <a:endParaRPr lang="en-US"/>
          </a:p>
        </p:txBody>
      </p:sp>
    </p:spTree>
    <p:extLst>
      <p:ext uri="{BB962C8B-B14F-4D97-AF65-F5344CB8AC3E}">
        <p14:creationId xmlns:p14="http://schemas.microsoft.com/office/powerpoint/2010/main" val="4014306557"/>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D1992C-2B4F-41E0-AA88-884F12083744}" type="datetimeFigureOut">
              <a:rPr lang="en-US" smtClean="0"/>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F2EC0-B13A-4360-81ED-4F4ECF765FCC}" type="slidenum">
              <a:rPr lang="en-US" smtClean="0"/>
              <a:t>‹#›</a:t>
            </a:fld>
            <a:endParaRPr lang="en-US"/>
          </a:p>
        </p:txBody>
      </p:sp>
    </p:spTree>
    <p:extLst>
      <p:ext uri="{BB962C8B-B14F-4D97-AF65-F5344CB8AC3E}">
        <p14:creationId xmlns:p14="http://schemas.microsoft.com/office/powerpoint/2010/main" val="47762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1992C-2B4F-41E0-AA88-884F12083744}" type="datetimeFigureOut">
              <a:rPr lang="en-US" smtClean="0"/>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F2EC0-B13A-4360-81ED-4F4ECF765FCC}" type="slidenum">
              <a:rPr lang="en-US" smtClean="0"/>
              <a:t>‹#›</a:t>
            </a:fld>
            <a:endParaRPr lang="en-US"/>
          </a:p>
        </p:txBody>
      </p:sp>
    </p:spTree>
    <p:extLst>
      <p:ext uri="{BB962C8B-B14F-4D97-AF65-F5344CB8AC3E}">
        <p14:creationId xmlns:p14="http://schemas.microsoft.com/office/powerpoint/2010/main" val="109236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AD1992C-2B4F-41E0-AA88-884F12083744}" type="datetimeFigureOut">
              <a:rPr lang="en-US" smtClean="0"/>
              <a:t>5/15/2020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1AF2EC0-B13A-4360-81ED-4F4ECF765FCC}"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1696840"/>
      </p:ext>
    </p:extLst>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AD1992C-2B4F-41E0-AA88-884F12083744}" type="datetimeFigureOut">
              <a:rPr lang="en-US" smtClean="0"/>
              <a:t>5/15/2020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1AF2EC0-B13A-4360-81ED-4F4ECF765FCC}" type="slidenum">
              <a:rPr lang="en-US" smtClean="0"/>
              <a:t>‹#›</a:t>
            </a:fld>
            <a:endParaRPr lang="en-US"/>
          </a:p>
        </p:txBody>
      </p:sp>
    </p:spTree>
    <p:extLst>
      <p:ext uri="{BB962C8B-B14F-4D97-AF65-F5344CB8AC3E}">
        <p14:creationId xmlns:p14="http://schemas.microsoft.com/office/powerpoint/2010/main" val="214172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AD1992C-2B4F-41E0-AA88-884F12083744}" type="datetimeFigureOut">
              <a:rPr lang="en-US" smtClean="0"/>
              <a:t>5/15/2020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1AF2EC0-B13A-4360-81ED-4F4ECF765FCC}"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66153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nn.com/2013/07/01/world/vietnam-war-fast-fact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The Things They Carried</a:t>
            </a:r>
            <a:endParaRPr lang="en-US" i="1" dirty="0"/>
          </a:p>
        </p:txBody>
      </p:sp>
      <p:sp>
        <p:nvSpPr>
          <p:cNvPr id="3" name="Subtitle 2"/>
          <p:cNvSpPr>
            <a:spLocks noGrp="1"/>
          </p:cNvSpPr>
          <p:nvPr>
            <p:ph type="subTitle" idx="1"/>
          </p:nvPr>
        </p:nvSpPr>
        <p:spPr/>
        <p:txBody>
          <a:bodyPr/>
          <a:lstStyle/>
          <a:p>
            <a:r>
              <a:rPr lang="en-US" dirty="0" smtClean="0"/>
              <a:t>Tim O’Brien </a:t>
            </a:r>
            <a:endParaRPr lang="en-US" dirty="0"/>
          </a:p>
        </p:txBody>
      </p:sp>
      <p:pic>
        <p:nvPicPr>
          <p:cNvPr id="1026" name="Picture 2" descr="https://lh4.googleusercontent.com/k-gWkhq1DaRPLIM0K8-84vQWPJhpq4QHGIhbo9P4lStmtahShCnC6PjhsVqJpftkYZ2adnHT-ZgP4bBMmAK-MJ5r7JwwHjcEwUmQOZv5Fa-GSbuCXndIGJgYPuVoRSbRra6p-12s52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2943" y="3492500"/>
            <a:ext cx="1978656" cy="294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14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sz="half" idx="1"/>
          </p:nvPr>
        </p:nvSpPr>
        <p:spPr>
          <a:xfrm>
            <a:off x="1257300" y="1562101"/>
            <a:ext cx="4800600" cy="5143500"/>
          </a:xfrm>
        </p:spPr>
        <p:txBody>
          <a:bodyPr>
            <a:normAutofit/>
          </a:bodyPr>
          <a:lstStyle/>
          <a:p>
            <a:pPr fontAlgn="base"/>
            <a:r>
              <a:rPr lang="en-US" sz="2400" b="1" dirty="0"/>
              <a:t>Ch. 1:</a:t>
            </a:r>
          </a:p>
          <a:p>
            <a:pPr lvl="1" fontAlgn="base"/>
            <a:r>
              <a:rPr lang="en-US" sz="2000" b="1" dirty="0"/>
              <a:t>Built around central question: Why people carry the things they do?</a:t>
            </a:r>
            <a:endParaRPr lang="en-US" sz="2000" dirty="0"/>
          </a:p>
          <a:p>
            <a:pPr lvl="1" fontAlgn="base"/>
            <a:r>
              <a:rPr lang="en-US" sz="2000" b="1" dirty="0"/>
              <a:t>Physical - abstract - physical...</a:t>
            </a:r>
            <a:endParaRPr lang="en-US" sz="2000" dirty="0"/>
          </a:p>
          <a:p>
            <a:pPr lvl="1" fontAlgn="base"/>
            <a:r>
              <a:rPr lang="en-US" sz="2000" b="1" dirty="0"/>
              <a:t>Group - individual - group...</a:t>
            </a:r>
          </a:p>
          <a:p>
            <a:pPr lvl="1" fontAlgn="base"/>
            <a:r>
              <a:rPr lang="en-US" sz="2000" b="1" dirty="0"/>
              <a:t>Cataloging of minutiae continues to expand and connect...</a:t>
            </a:r>
          </a:p>
          <a:p>
            <a:pPr lvl="1" fontAlgn="base"/>
            <a:r>
              <a:rPr lang="en-US" sz="2000" b="1" dirty="0"/>
              <a:t>Imagination - reality - imagination…</a:t>
            </a:r>
          </a:p>
          <a:p>
            <a:pPr lvl="1" fontAlgn="base"/>
            <a:r>
              <a:rPr lang="en-US" sz="2000" b="1" dirty="0"/>
              <a:t>Syntax - parallelism (anaphora, </a:t>
            </a:r>
            <a:r>
              <a:rPr lang="en-US" sz="2000" b="1" dirty="0" err="1"/>
              <a:t>epistrophe</a:t>
            </a:r>
            <a:r>
              <a:rPr lang="en-US" sz="2000" b="1" dirty="0"/>
              <a:t>/</a:t>
            </a:r>
            <a:r>
              <a:rPr lang="en-US" sz="2000" b="1" dirty="0" err="1"/>
              <a:t>epiphora</a:t>
            </a:r>
            <a:r>
              <a:rPr lang="en-US" sz="2000" b="1" dirty="0"/>
              <a:t>, </a:t>
            </a:r>
            <a:r>
              <a:rPr lang="en-US" sz="2000" b="1" dirty="0" err="1"/>
              <a:t>polysyndeton</a:t>
            </a:r>
            <a:r>
              <a:rPr lang="en-US" sz="2000" b="1" dirty="0"/>
              <a:t>, asyndeton)</a:t>
            </a:r>
          </a:p>
          <a:p>
            <a:endParaRPr lang="en-US" dirty="0"/>
          </a:p>
        </p:txBody>
      </p:sp>
      <p:pic>
        <p:nvPicPr>
          <p:cNvPr id="7170" name="Picture 2" descr="https://lh5.googleusercontent.com/nOSmB7bK4sLiNmSLavMs1VoYs4URIhnLNXcF3D5zOGFx1XUMb4zIMxXD7msxCyxrvRIZk7MOmASVU-9SAOE5jbMJ1Zb3azVAjPlSDwExrTm6ObP43tfTkh-blHGpPZ1qyEFw8rFwnJU"/>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57844" y="1874516"/>
            <a:ext cx="5279465" cy="355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61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514351"/>
            <a:ext cx="10660922" cy="6203950"/>
          </a:xfrm>
        </p:spPr>
        <p:txBody>
          <a:bodyPr>
            <a:normAutofit fontScale="77500" lnSpcReduction="20000"/>
          </a:bodyPr>
          <a:lstStyle/>
          <a:p>
            <a:r>
              <a:rPr lang="en-US" sz="4200" dirty="0"/>
              <a:t>“This book is essentially different from any other that has been published concerning the ‘late war’ or any of its incidents. Those who have had any such experience as the author will see its truthfulness at once, and to all other readers it is commended as a statement of actual things by one who experienced them to the fullest.” </a:t>
            </a:r>
          </a:p>
          <a:p>
            <a:r>
              <a:rPr lang="en-US" sz="4200" dirty="0"/>
              <a:t>(TTTC epigraph) </a:t>
            </a:r>
          </a:p>
          <a:p>
            <a:r>
              <a:rPr lang="en-US" sz="4200" dirty="0"/>
              <a:t>- </a:t>
            </a:r>
            <a:r>
              <a:rPr lang="en-US" sz="4200" i="1" dirty="0"/>
              <a:t>John Ransom’s Andersonville </a:t>
            </a:r>
            <a:r>
              <a:rPr lang="en-US" sz="4200" i="1" dirty="0" smtClean="0"/>
              <a:t>Diary</a:t>
            </a:r>
          </a:p>
          <a:p>
            <a:endParaRPr lang="en-US" sz="1600" dirty="0" smtClean="0"/>
          </a:p>
          <a:p>
            <a:r>
              <a:rPr lang="en-US" sz="1600" dirty="0" smtClean="0"/>
              <a:t>**</a:t>
            </a:r>
            <a:r>
              <a:rPr lang="en-US" sz="1600" dirty="0"/>
              <a:t>Metafiction</a:t>
            </a:r>
          </a:p>
          <a:p>
            <a:r>
              <a:rPr lang="en-US" sz="1600" dirty="0"/>
              <a:t>**Intertextuality: Shaping of texts' meanings by other texts, borrowing from other texts to create meaning</a:t>
            </a:r>
            <a:br>
              <a:rPr lang="en-US" sz="1600" dirty="0"/>
            </a:br>
            <a:r>
              <a:rPr lang="en-US" sz="1600" dirty="0" err="1"/>
              <a:t>Poiomena</a:t>
            </a:r>
            <a:r>
              <a:rPr lang="en-US" sz="1600" dirty="0"/>
              <a:t>: Story about the process of writing; Challenges fiction and reality</a:t>
            </a:r>
          </a:p>
          <a:p>
            <a:r>
              <a:rPr lang="en-US" sz="1600" dirty="0"/>
              <a:t>POSTMODERNISM: Emphasize idealism, constructivism, relativism, pluralism and skepticism in its approaches to knowledge and understanding</a:t>
            </a:r>
          </a:p>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5886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Details about the book </a:t>
            </a:r>
            <a:endParaRPr lang="en-US" dirty="0"/>
          </a:p>
        </p:txBody>
      </p:sp>
      <p:sp>
        <p:nvSpPr>
          <p:cNvPr id="3" name="Content Placeholder 2"/>
          <p:cNvSpPr>
            <a:spLocks noGrp="1"/>
          </p:cNvSpPr>
          <p:nvPr>
            <p:ph sz="half" idx="1"/>
          </p:nvPr>
        </p:nvSpPr>
        <p:spPr>
          <a:xfrm>
            <a:off x="1257300" y="1422400"/>
            <a:ext cx="5232400" cy="5207000"/>
          </a:xfrm>
        </p:spPr>
        <p:txBody>
          <a:bodyPr>
            <a:normAutofit fontScale="92500" lnSpcReduction="20000"/>
          </a:bodyPr>
          <a:lstStyle/>
          <a:p>
            <a:r>
              <a:rPr lang="en-US" sz="2600" dirty="0"/>
              <a:t>Full Title: </a:t>
            </a:r>
            <a:r>
              <a:rPr lang="en-US" sz="2600" i="1" dirty="0"/>
              <a:t>The Things They Carried</a:t>
            </a:r>
            <a:endParaRPr lang="en-US" sz="2600" dirty="0"/>
          </a:p>
          <a:p>
            <a:r>
              <a:rPr lang="en-US" sz="2600" dirty="0"/>
              <a:t>When Written: 1980s </a:t>
            </a:r>
            <a:r>
              <a:rPr lang="en-US" sz="2600" u="sng" dirty="0">
                <a:hlinkClick r:id="rId2"/>
              </a:rPr>
              <a:t>http://www.cnn.com/2013/07/01/world/vietnam-war-fast-facts/</a:t>
            </a:r>
            <a:endParaRPr lang="en-US" sz="2600" dirty="0"/>
          </a:p>
          <a:p>
            <a:r>
              <a:rPr lang="en-US" sz="2600" dirty="0"/>
              <a:t>Where Written: The United States</a:t>
            </a:r>
          </a:p>
          <a:p>
            <a:r>
              <a:rPr lang="en-US" sz="2600" dirty="0"/>
              <a:t>When Published: 1990</a:t>
            </a:r>
          </a:p>
          <a:p>
            <a:r>
              <a:rPr lang="en-US" sz="2600" dirty="0"/>
              <a:t>Literary Period: Post-modern, Contemporary</a:t>
            </a:r>
          </a:p>
          <a:p>
            <a:r>
              <a:rPr lang="en-US" sz="2600" dirty="0"/>
              <a:t>Genre</a:t>
            </a:r>
            <a:r>
              <a:rPr lang="en-US" sz="2600" dirty="0" smtClean="0"/>
              <a:t>: War </a:t>
            </a:r>
            <a:r>
              <a:rPr lang="en-US" sz="2600" dirty="0"/>
              <a:t>Novel</a:t>
            </a:r>
          </a:p>
          <a:p>
            <a:r>
              <a:rPr lang="en-US" sz="2600" dirty="0"/>
              <a:t>Setting: Vietnam; Minnesota; central Iowa</a:t>
            </a:r>
          </a:p>
          <a:p>
            <a:r>
              <a:rPr lang="en-US" dirty="0"/>
              <a:t/>
            </a:r>
            <a:br>
              <a:rPr lang="en-US" dirty="0"/>
            </a:br>
            <a:endParaRPr lang="en-US" dirty="0"/>
          </a:p>
        </p:txBody>
      </p:sp>
      <p:pic>
        <p:nvPicPr>
          <p:cNvPr id="2056" name="Picture 8" descr="https://lh6.googleusercontent.com/ZeNYPSWgnFALjelLW5OOEjDgcUyp63iipqOYUL02UO73LjmIQn1-ysMpTX2ITn0hsXg9bNJd2BvqH8hFar3H0XjkUzG-U8rdKGS1EyBqxN6X9M5HCMF9N-WjTwvfzUO2-WZZQr8CP5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50470" y="1295400"/>
            <a:ext cx="4784750"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62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 O'Brien</a:t>
            </a:r>
            <a:endParaRPr lang="en-US" dirty="0"/>
          </a:p>
        </p:txBody>
      </p:sp>
      <p:sp>
        <p:nvSpPr>
          <p:cNvPr id="3" name="Content Placeholder 2"/>
          <p:cNvSpPr>
            <a:spLocks noGrp="1"/>
          </p:cNvSpPr>
          <p:nvPr>
            <p:ph sz="half" idx="1"/>
          </p:nvPr>
        </p:nvSpPr>
        <p:spPr>
          <a:xfrm>
            <a:off x="1257300" y="1586753"/>
            <a:ext cx="4800600" cy="4787153"/>
          </a:xfrm>
        </p:spPr>
        <p:txBody>
          <a:bodyPr>
            <a:normAutofit/>
          </a:bodyPr>
          <a:lstStyle/>
          <a:p>
            <a:pPr fontAlgn="base"/>
            <a:r>
              <a:rPr lang="en-US" dirty="0"/>
              <a:t>Tim O'Brien moved with his family to Worthington, Minnesota when he was twelve, a place which has served as the setting in many of his stories in </a:t>
            </a:r>
            <a:r>
              <a:rPr lang="en-US" b="1" i="1" dirty="0"/>
              <a:t>The Things They Carried </a:t>
            </a:r>
            <a:r>
              <a:rPr lang="en-US" dirty="0"/>
              <a:t>as well as his other works. </a:t>
            </a:r>
          </a:p>
          <a:p>
            <a:pPr fontAlgn="base"/>
            <a:r>
              <a:rPr lang="en-US" dirty="0"/>
              <a:t>He got his BA from Macalester College in Political</a:t>
            </a:r>
            <a:br>
              <a:rPr lang="en-US" dirty="0"/>
            </a:br>
            <a:r>
              <a:rPr lang="en-US" dirty="0"/>
              <a:t>Science in 1968. </a:t>
            </a:r>
          </a:p>
          <a:p>
            <a:r>
              <a:rPr lang="en-US" dirty="0"/>
              <a:t>In 1968 he was </a:t>
            </a:r>
            <a:r>
              <a:rPr lang="en-US" b="1" dirty="0"/>
              <a:t>drafted by the Army and sent</a:t>
            </a:r>
            <a:br>
              <a:rPr lang="en-US" b="1" dirty="0"/>
            </a:br>
            <a:r>
              <a:rPr lang="en-US" b="1" dirty="0"/>
              <a:t>to Vietnam</a:t>
            </a:r>
            <a:r>
              <a:rPr lang="en-US" dirty="0"/>
              <a:t>, where he served from 1968 to 1970. </a:t>
            </a:r>
          </a:p>
        </p:txBody>
      </p:sp>
      <p:pic>
        <p:nvPicPr>
          <p:cNvPr id="3074" name="Picture 2" descr="https://lh6.googleusercontent.com/nttxVaGSafC0e6na8kVIYoE0Rwm5ffpzxC3fVIlWN3jUBto_QQ73l2y6LwSiwRlx34K1soi7IVluv-ejkPPGyQ1ImoS4rRpNIj33lRHHnY-IcNbEpQciN7YabGP5-EvwOdZHALwdGK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51011" y="1128450"/>
            <a:ext cx="4278990" cy="430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7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 O'Brien </a:t>
            </a:r>
            <a:endParaRPr lang="en-US" dirty="0"/>
          </a:p>
        </p:txBody>
      </p:sp>
      <p:sp>
        <p:nvSpPr>
          <p:cNvPr id="4" name="Content Placeholder 3"/>
          <p:cNvSpPr>
            <a:spLocks noGrp="1"/>
          </p:cNvSpPr>
          <p:nvPr>
            <p:ph sz="half" idx="2"/>
          </p:nvPr>
        </p:nvSpPr>
        <p:spPr>
          <a:xfrm>
            <a:off x="6057900" y="939800"/>
            <a:ext cx="5390496" cy="5622365"/>
          </a:xfrm>
        </p:spPr>
        <p:txBody>
          <a:bodyPr>
            <a:normAutofit/>
          </a:bodyPr>
          <a:lstStyle/>
          <a:p>
            <a:pPr fontAlgn="base"/>
            <a:r>
              <a:rPr lang="en-US" dirty="0"/>
              <a:t>When he returned from the war, he went to graduate school at Harvard University. </a:t>
            </a:r>
          </a:p>
          <a:p>
            <a:pPr fontAlgn="base"/>
            <a:r>
              <a:rPr lang="en-US" dirty="0"/>
              <a:t>In 1973, he published his first book, a memoir</a:t>
            </a:r>
            <a:br>
              <a:rPr lang="en-US" dirty="0"/>
            </a:br>
            <a:r>
              <a:rPr lang="en-US" dirty="0"/>
              <a:t>entitled: </a:t>
            </a:r>
            <a:r>
              <a:rPr lang="en-US" i="1" dirty="0"/>
              <a:t>If I Die in a Combat Zone, Box Me Up and Ship Me Home.</a:t>
            </a:r>
            <a:endParaRPr lang="en-US" dirty="0"/>
          </a:p>
          <a:p>
            <a:pPr fontAlgn="base"/>
            <a:r>
              <a:rPr lang="en-US" dirty="0"/>
              <a:t>In 1979, O'Brien won the National Book Award for his novel </a:t>
            </a:r>
            <a:r>
              <a:rPr lang="en-US" b="1" i="1" dirty="0"/>
              <a:t>Going After </a:t>
            </a:r>
            <a:r>
              <a:rPr lang="en-US" b="1" i="1" dirty="0" err="1"/>
              <a:t>Cacciato</a:t>
            </a:r>
            <a:r>
              <a:rPr lang="en-US" dirty="0"/>
              <a:t>, but he is perhaps best known for his collection of </a:t>
            </a:r>
            <a:r>
              <a:rPr lang="en-US" b="1" dirty="0"/>
              <a:t>semi-autobiographical stories </a:t>
            </a:r>
            <a:r>
              <a:rPr lang="en-US" b="1" i="1" dirty="0"/>
              <a:t>The Things They Carried</a:t>
            </a:r>
            <a:r>
              <a:rPr lang="en-US" dirty="0"/>
              <a:t>. </a:t>
            </a:r>
          </a:p>
          <a:p>
            <a:pPr fontAlgn="base"/>
            <a:r>
              <a:rPr lang="en-US" dirty="0"/>
              <a:t>He has written many additional novels, many focused</a:t>
            </a:r>
            <a:br>
              <a:rPr lang="en-US" dirty="0"/>
            </a:br>
            <a:r>
              <a:rPr lang="en-US" dirty="0"/>
              <a:t>around the Vietnam war and its aftermath upon those who served in it.</a:t>
            </a:r>
          </a:p>
          <a:p>
            <a:endParaRPr lang="en-US" dirty="0"/>
          </a:p>
        </p:txBody>
      </p:sp>
      <p:pic>
        <p:nvPicPr>
          <p:cNvPr id="4100" name="Picture 4" descr="https://lh5.googleusercontent.com/Ow-8FID_59Mmx-7CUjbCC2BfM-bK9kGU4vWU8CnZMkh5szv_SfLqISUfkR6fjzbstbSpEPGNdWLt7d1ToNUWKP7q86qbETs3v-fLDJzoB5zErquaUFMtKLgbWm0bq9q6pYa5IR73F8M"/>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300287" y="2286000"/>
            <a:ext cx="271462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48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novel </a:t>
            </a:r>
            <a:endParaRPr lang="en-US" dirty="0"/>
          </a:p>
        </p:txBody>
      </p:sp>
      <p:sp>
        <p:nvSpPr>
          <p:cNvPr id="5" name="Content Placeholder 4"/>
          <p:cNvSpPr>
            <a:spLocks noGrp="1"/>
          </p:cNvSpPr>
          <p:nvPr>
            <p:ph idx="1"/>
          </p:nvPr>
        </p:nvSpPr>
        <p:spPr>
          <a:xfrm>
            <a:off x="901700" y="1397001"/>
            <a:ext cx="10960100" cy="4976906"/>
          </a:xfrm>
        </p:spPr>
        <p:txBody>
          <a:bodyPr>
            <a:noAutofit/>
          </a:bodyPr>
          <a:lstStyle/>
          <a:p>
            <a:r>
              <a:rPr lang="en-US" sz="4000" i="1" dirty="0" smtClean="0"/>
              <a:t>The </a:t>
            </a:r>
            <a:r>
              <a:rPr lang="en-US" sz="4000" i="1" dirty="0"/>
              <a:t>Things They Carried </a:t>
            </a:r>
            <a:r>
              <a:rPr lang="en-US" sz="4000" dirty="0"/>
              <a:t>is a collection of linked short stories by American novelist Tim O'Brien, about a platoon of American soldiers fighting on the ground in the Vietnam War. Meet some of the boys as he characterizes them by group and then again as individuals. Closely examine the effects of his style choices and then apply them in your own writing.</a:t>
            </a:r>
          </a:p>
        </p:txBody>
      </p:sp>
    </p:spTree>
    <p:extLst>
      <p:ext uri="{BB962C8B-B14F-4D97-AF65-F5344CB8AC3E}">
        <p14:creationId xmlns:p14="http://schemas.microsoft.com/office/powerpoint/2010/main" val="386203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sz="half" idx="2"/>
          </p:nvPr>
        </p:nvSpPr>
        <p:spPr>
          <a:xfrm>
            <a:off x="6647796" y="1079500"/>
            <a:ext cx="5010804" cy="5626100"/>
          </a:xfrm>
        </p:spPr>
        <p:txBody>
          <a:bodyPr>
            <a:normAutofit/>
          </a:bodyPr>
          <a:lstStyle/>
          <a:p>
            <a:pPr fontAlgn="base"/>
            <a:r>
              <a:rPr lang="en-US" dirty="0"/>
              <a:t>POV: mostly 1st, 3rd sometimes for distancing or other character POV</a:t>
            </a:r>
          </a:p>
          <a:p>
            <a:pPr fontAlgn="base"/>
            <a:r>
              <a:rPr lang="en-US" dirty="0"/>
              <a:t>Tone: introspective, self-conscious</a:t>
            </a:r>
          </a:p>
          <a:p>
            <a:pPr fontAlgn="base"/>
            <a:r>
              <a:rPr lang="en-US" dirty="0"/>
              <a:t>Narrator: unreliable, blurs fiction w </a:t>
            </a:r>
            <a:r>
              <a:rPr lang="en-US" dirty="0" smtClean="0"/>
              <a:t>truth</a:t>
            </a:r>
          </a:p>
          <a:p>
            <a:pPr fontAlgn="base"/>
            <a:r>
              <a:rPr lang="en-US" dirty="0"/>
              <a:t>22 short stories/chapters/vignettes</a:t>
            </a:r>
          </a:p>
          <a:p>
            <a:pPr lvl="1" fontAlgn="base"/>
            <a:r>
              <a:rPr lang="en-US" sz="2000" dirty="0"/>
              <a:t>Independent, but expand on each other for meaning</a:t>
            </a:r>
          </a:p>
          <a:p>
            <a:pPr lvl="1" fontAlgn="base"/>
            <a:r>
              <a:rPr lang="en-US" sz="2000" dirty="0"/>
              <a:t>Non-linear</a:t>
            </a:r>
          </a:p>
          <a:p>
            <a:pPr lvl="2" fontAlgn="base"/>
            <a:r>
              <a:rPr lang="en-US" sz="2000" dirty="0"/>
              <a:t>Repetition - cyclical - foreshadowing - flashback</a:t>
            </a:r>
          </a:p>
          <a:p>
            <a:pPr lvl="2" fontAlgn="base"/>
            <a:r>
              <a:rPr lang="en-US" sz="2000" dirty="0"/>
              <a:t>Time - memory - truth</a:t>
            </a:r>
          </a:p>
          <a:p>
            <a:pPr fontAlgn="base"/>
            <a:endParaRPr lang="en-US" sz="1800" dirty="0"/>
          </a:p>
          <a:p>
            <a:endParaRPr lang="en-US" sz="1800" dirty="0"/>
          </a:p>
        </p:txBody>
      </p:sp>
      <p:pic>
        <p:nvPicPr>
          <p:cNvPr id="5122" name="Picture 2" descr="https://lh4.googleusercontent.com/OfwOARcv_cn5sSAxuzBuKnMhX3jnwUdIPzDTS9YNhJfgfLMCHxAjb54SL3mXBIVaHed99XGauVwa_r2dl0kYbsu-LPuiOvqman_fWba_IFiWeyqMFR2O-Ck4ziwm8tI7LYvv_e45QK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47850" y="2286000"/>
            <a:ext cx="3619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46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35427"/>
          </a:xfrm>
        </p:spPr>
        <p:txBody>
          <a:bodyPr/>
          <a:lstStyle/>
          <a:p>
            <a:r>
              <a:rPr lang="en-US" dirty="0" smtClean="0"/>
              <a:t>Overview</a:t>
            </a:r>
            <a:endParaRPr lang="en-US" dirty="0"/>
          </a:p>
        </p:txBody>
      </p:sp>
      <p:sp>
        <p:nvSpPr>
          <p:cNvPr id="3" name="Content Placeholder 2"/>
          <p:cNvSpPr>
            <a:spLocks noGrp="1"/>
          </p:cNvSpPr>
          <p:nvPr>
            <p:ph sz="half" idx="1"/>
          </p:nvPr>
        </p:nvSpPr>
        <p:spPr>
          <a:xfrm>
            <a:off x="1257300" y="1317812"/>
            <a:ext cx="4800600" cy="5286188"/>
          </a:xfrm>
        </p:spPr>
        <p:txBody>
          <a:bodyPr>
            <a:normAutofit lnSpcReduction="10000"/>
          </a:bodyPr>
          <a:lstStyle/>
          <a:p>
            <a:pPr fontAlgn="base"/>
            <a:r>
              <a:rPr lang="en-US" sz="3200" dirty="0"/>
              <a:t>Tense: past - late 60s war &amp; narrator’s immediate past in late 80s</a:t>
            </a:r>
          </a:p>
          <a:p>
            <a:pPr fontAlgn="base"/>
            <a:r>
              <a:rPr lang="en-US" sz="3200" dirty="0"/>
              <a:t>Protagonist: “Tim O’Brien”</a:t>
            </a:r>
          </a:p>
          <a:p>
            <a:pPr fontAlgn="base"/>
            <a:r>
              <a:rPr lang="en-US" sz="3200" dirty="0"/>
              <a:t>Conflict: short/long-term effects of war</a:t>
            </a:r>
          </a:p>
          <a:p>
            <a:pPr fontAlgn="base"/>
            <a:r>
              <a:rPr lang="en-US" sz="3200" dirty="0"/>
              <a:t>Climax: coping w loss of men of Alpha &amp; guilt</a:t>
            </a:r>
          </a:p>
          <a:p>
            <a:endParaRPr lang="en-US" dirty="0"/>
          </a:p>
        </p:txBody>
      </p:sp>
      <p:pic>
        <p:nvPicPr>
          <p:cNvPr id="8194" name="Picture 2" descr="https://lh3.googleusercontent.com/lIytwBudV49GJ1V7EI4kj2FQCkdCfxTW7o3l7O31B5uRMt-bwaTFuQ8Sq0XpjncluBZdU5Sh9rJtQ7C1rAuRbm1EhDVnUrQKHM7YT0DKAl9qjOdlMtfI3bUczSA_5SsIPSSOvwSFUM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08232" y="1540809"/>
            <a:ext cx="4521768" cy="362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555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a:t>
            </a:r>
            <a:endParaRPr lang="en-US" dirty="0"/>
          </a:p>
        </p:txBody>
      </p:sp>
      <p:sp>
        <p:nvSpPr>
          <p:cNvPr id="3" name="Content Placeholder 2"/>
          <p:cNvSpPr>
            <a:spLocks noGrp="1"/>
          </p:cNvSpPr>
          <p:nvPr>
            <p:ph sz="half" idx="1"/>
          </p:nvPr>
        </p:nvSpPr>
        <p:spPr>
          <a:xfrm>
            <a:off x="1257300" y="1586753"/>
            <a:ext cx="4800600" cy="5029199"/>
          </a:xfrm>
        </p:spPr>
        <p:txBody>
          <a:bodyPr>
            <a:normAutofit/>
          </a:bodyPr>
          <a:lstStyle/>
          <a:p>
            <a:pPr fontAlgn="base"/>
            <a:r>
              <a:rPr lang="en-US" sz="4000" dirty="0" smtClean="0"/>
              <a:t>Morality and Death</a:t>
            </a:r>
          </a:p>
          <a:p>
            <a:pPr fontAlgn="base"/>
            <a:r>
              <a:rPr lang="en-US" sz="4000" dirty="0" smtClean="0"/>
              <a:t>Social </a:t>
            </a:r>
            <a:r>
              <a:rPr lang="en-US" sz="4000" dirty="0"/>
              <a:t>Obligation</a:t>
            </a:r>
          </a:p>
          <a:p>
            <a:pPr fontAlgn="base"/>
            <a:r>
              <a:rPr lang="en-US" sz="4000" dirty="0"/>
              <a:t>Storytelling and Memory</a:t>
            </a:r>
          </a:p>
          <a:p>
            <a:pPr fontAlgn="base"/>
            <a:r>
              <a:rPr lang="en-US" sz="4000" dirty="0"/>
              <a:t>Shame and </a:t>
            </a:r>
            <a:r>
              <a:rPr lang="en-US" sz="4000" dirty="0" smtClean="0"/>
              <a:t>Guilt</a:t>
            </a:r>
          </a:p>
          <a:p>
            <a:endParaRPr lang="en-US" sz="1800" dirty="0"/>
          </a:p>
        </p:txBody>
      </p:sp>
      <p:pic>
        <p:nvPicPr>
          <p:cNvPr id="6146" name="Picture 2" descr="https://lh5.googleusercontent.com/KYWHPC1NMPccKaWg_scL7HQvSVD8rHA5DMKxtYSbUP_tNTBdnvYNl8UEG2gSiOjJfn6xVzMFT0SmiuhCJANC-NsNZI8XCczXZ-Cge2L0Yr9izyVs78qsPN0ckHPAYAzdMGMxycI-Ri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60560" y="2286000"/>
            <a:ext cx="4576379"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62342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13</TotalTime>
  <Words>408</Words>
  <Application>Microsoft Office PowerPoint</Application>
  <PresentationFormat>Custom</PresentationFormat>
  <Paragraphs>57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Badge</vt:lpstr>
      <vt:lpstr>The Things They Carried</vt:lpstr>
      <vt:lpstr>PowerPoint Presentation</vt:lpstr>
      <vt:lpstr>Key Details about the book </vt:lpstr>
      <vt:lpstr>Tim O'Brien</vt:lpstr>
      <vt:lpstr>Tim O'Brien </vt:lpstr>
      <vt:lpstr>Overview of novel </vt:lpstr>
      <vt:lpstr>overview</vt:lpstr>
      <vt:lpstr>Overview</vt:lpstr>
      <vt:lpstr>themes</vt:lpstr>
      <vt:lpstr>Chapter 1</vt:lpstr>
    </vt:vector>
  </TitlesOfParts>
  <Company>Issaquah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Things They Carried</dc:title>
  <dc:creator>Woldendorp, Kirsten    SHS-Staff</dc:creator>
  <cp:lastModifiedBy>Kirsten Woldendorp</cp:lastModifiedBy>
  <cp:revision>4</cp:revision>
  <dcterms:created xsi:type="dcterms:W3CDTF">2020-02-24T22:31:19Z</dcterms:created>
  <dcterms:modified xsi:type="dcterms:W3CDTF">2020-05-15T18:17:02Z</dcterms:modified>
</cp:coreProperties>
</file>