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76" r:id="rId3"/>
    <p:sldId id="299" r:id="rId4"/>
    <p:sldId id="264" r:id="rId5"/>
    <p:sldId id="269" r:id="rId6"/>
    <p:sldId id="281" r:id="rId7"/>
    <p:sldId id="292" r:id="rId8"/>
    <p:sldId id="293" r:id="rId9"/>
    <p:sldId id="294" r:id="rId10"/>
    <p:sldId id="295" r:id="rId11"/>
    <p:sldId id="296" r:id="rId12"/>
    <p:sldId id="297" r:id="rId13"/>
    <p:sldId id="298" r:id="rId14"/>
    <p:sldId id="275" r:id="rId15"/>
    <p:sldId id="289" r:id="rId16"/>
    <p:sldId id="274" r:id="rId17"/>
    <p:sldId id="265" r:id="rId18"/>
    <p:sldId id="291" r:id="rId19"/>
    <p:sldId id="266" r:id="rId20"/>
    <p:sldId id="267" r:id="rId21"/>
    <p:sldId id="277" r:id="rId22"/>
    <p:sldId id="300" r:id="rId23"/>
    <p:sldId id="268" r:id="rId24"/>
    <p:sldId id="288" r:id="rId25"/>
    <p:sldId id="290" r:id="rId26"/>
    <p:sldId id="279" r:id="rId27"/>
    <p:sldId id="283" r:id="rId28"/>
    <p:sldId id="284" r:id="rId29"/>
    <p:sldId id="285" r:id="rId30"/>
    <p:sldId id="286" r:id="rId31"/>
    <p:sldId id="287" r:id="rId32"/>
    <p:sldId id="27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105" d="100"/>
          <a:sy n="105" d="100"/>
        </p:scale>
        <p:origin x="11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64967-F28E-4A22-84EC-71A6D4C366F0}" type="datetimeFigureOut">
              <a:rPr lang="en-US" smtClean="0"/>
              <a:t>10/1/2019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B896B-B181-49D9-B660-33D89398D6C9}" type="slidenum">
              <a:rPr lang="en-US" smtClean="0"/>
              <a:t>‹#›</a:t>
            </a:fld>
            <a:endParaRPr lang="en-US"/>
          </a:p>
        </p:txBody>
      </p:sp>
    </p:spTree>
    <p:extLst>
      <p:ext uri="{BB962C8B-B14F-4D97-AF65-F5344CB8AC3E}">
        <p14:creationId xmlns:p14="http://schemas.microsoft.com/office/powerpoint/2010/main" val="41138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B896B-B181-49D9-B660-33D89398D6C9}" type="slidenum">
              <a:rPr lang="en-US" smtClean="0"/>
              <a:t>18</a:t>
            </a:fld>
            <a:endParaRPr lang="en-US"/>
          </a:p>
        </p:txBody>
      </p:sp>
    </p:spTree>
    <p:extLst>
      <p:ext uri="{BB962C8B-B14F-4D97-AF65-F5344CB8AC3E}">
        <p14:creationId xmlns:p14="http://schemas.microsoft.com/office/powerpoint/2010/main" val="10730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4430E-8890-43FD-99ED-27EFD0693098}"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430E-8890-43FD-99ED-27EFD0693098}"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430E-8890-43FD-99ED-27EFD0693098}"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4430E-8890-43FD-99ED-27EFD0693098}"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4430E-8890-43FD-99ED-27EFD0693098}"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14430E-8890-43FD-99ED-27EFD0693098}"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4430E-8890-43FD-99ED-27EFD0693098}" type="datetimeFigureOut">
              <a:rPr lang="en-US" smtClean="0"/>
              <a:pPr/>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4430E-8890-43FD-99ED-27EFD0693098}" type="datetimeFigureOut">
              <a:rPr lang="en-US" smtClean="0"/>
              <a:pPr/>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4430E-8890-43FD-99ED-27EFD0693098}" type="datetimeFigureOut">
              <a:rPr lang="en-US" smtClean="0"/>
              <a:pPr/>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4430E-8890-43FD-99ED-27EFD0693098}"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DE66-73F7-4933-9CC1-3E551817B6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4430E-8890-43FD-99ED-27EFD0693098}"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DE66-73F7-4933-9CC1-3E551817B6B5}"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A14430E-8890-43FD-99ED-27EFD0693098}" type="datetimeFigureOut">
              <a:rPr lang="en-US" smtClean="0"/>
              <a:pPr/>
              <a:t>10/1/2019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5104DE66-73F7-4933-9CC1-3E551817B6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8382000" cy="1470025"/>
          </a:xfrm>
        </p:spPr>
        <p:txBody>
          <a:bodyPr/>
          <a:lstStyle/>
          <a:p>
            <a:r>
              <a:rPr lang="en-US" sz="5400" dirty="0" smtClean="0">
                <a:solidFill>
                  <a:schemeClr val="tx1"/>
                </a:solidFill>
                <a:latin typeface="Algerian" pitchFamily="82" charset="0"/>
              </a:rPr>
              <a:t>Transcendentalism</a:t>
            </a:r>
            <a:endParaRPr lang="en-US" sz="5400" dirty="0">
              <a:solidFill>
                <a:schemeClr val="tx1"/>
              </a:solidFill>
              <a:latin typeface="Algerian" pitchFamily="82" charset="0"/>
            </a:endParaRPr>
          </a:p>
        </p:txBody>
      </p:sp>
      <p:sp>
        <p:nvSpPr>
          <p:cNvPr id="3" name="Subtitle 2"/>
          <p:cNvSpPr>
            <a:spLocks noGrp="1"/>
          </p:cNvSpPr>
          <p:nvPr>
            <p:ph type="subTitle" idx="1"/>
          </p:nvPr>
        </p:nvSpPr>
        <p:spPr>
          <a:xfrm>
            <a:off x="228600" y="5131981"/>
            <a:ext cx="8686800" cy="1752600"/>
          </a:xfrm>
        </p:spPr>
        <p:txBody>
          <a:bodyPr>
            <a:normAutofit/>
          </a:bodyPr>
          <a:lstStyle/>
          <a:p>
            <a:r>
              <a:rPr lang="en-US" sz="2000" dirty="0" smtClean="0"/>
              <a:t>Goodman, Russell, "Transcendentalism", </a:t>
            </a:r>
            <a:r>
              <a:rPr lang="en-US" sz="2000" i="1" dirty="0" smtClean="0"/>
              <a:t>The Stanford Encyclopedia of Philosophy (Spring 2011 Edition)</a:t>
            </a:r>
            <a:r>
              <a:rPr lang="en-US" sz="2000" dirty="0" smtClean="0"/>
              <a:t>, Edward N. </a:t>
            </a:r>
            <a:r>
              <a:rPr lang="en-US" sz="2000" dirty="0" err="1" smtClean="0"/>
              <a:t>Zalta</a:t>
            </a:r>
            <a:r>
              <a:rPr lang="en-US" sz="2000" dirty="0" smtClean="0"/>
              <a:t> (ed.), URL = &lt;http://plato.stanford.edu/archives/spr2011/entries/transcendentalism/&gt;. </a:t>
            </a:r>
            <a:endParaRPr lang="en-US" sz="2000" dirty="0"/>
          </a:p>
        </p:txBody>
      </p:sp>
    </p:spTree>
    <p:extLst>
      <p:ext uri="{BB962C8B-B14F-4D97-AF65-F5344CB8AC3E}">
        <p14:creationId xmlns:p14="http://schemas.microsoft.com/office/powerpoint/2010/main" val="321561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914400" y="228600"/>
            <a:ext cx="7125113" cy="467276"/>
          </a:xfrm>
        </p:spPr>
        <p:txBody>
          <a:bodyPr>
            <a:normAutofit fontScale="90000"/>
          </a:bodyPr>
          <a:lstStyle/>
          <a:p>
            <a:pPr eaLnBrk="1" hangingPunct="1"/>
            <a:r>
              <a:rPr lang="en-US" dirty="0" smtClean="0">
                <a:solidFill>
                  <a:schemeClr val="tx1"/>
                </a:solidFill>
                <a:latin typeface="Baskerville Old Face" pitchFamily="18" charset="0"/>
              </a:rPr>
              <a:t>Characteristics of </a:t>
            </a:r>
            <a:r>
              <a:rPr lang="en-US" dirty="0" smtClean="0">
                <a:solidFill>
                  <a:schemeClr val="tx1"/>
                </a:solidFill>
                <a:latin typeface="Baskerville Old Face" pitchFamily="18" charset="0"/>
              </a:rPr>
              <a:t>Transcendentalism *</a:t>
            </a:r>
            <a:endParaRPr lang="en-US" dirty="0" smtClean="0">
              <a:solidFill>
                <a:schemeClr val="tx1"/>
              </a:solidFill>
              <a:latin typeface="Baskerville Old Face" pitchFamily="18" charset="0"/>
            </a:endParaRPr>
          </a:p>
        </p:txBody>
      </p:sp>
      <p:sp>
        <p:nvSpPr>
          <p:cNvPr id="2051" name="Rectangle 5"/>
          <p:cNvSpPr>
            <a:spLocks noGrp="1" noChangeArrowheads="1"/>
          </p:cNvSpPr>
          <p:nvPr>
            <p:ph idx="1"/>
          </p:nvPr>
        </p:nvSpPr>
        <p:spPr>
          <a:xfrm>
            <a:off x="228600" y="914400"/>
            <a:ext cx="8839200" cy="5791200"/>
          </a:xfrm>
        </p:spPr>
        <p:txBody>
          <a:bodyPr>
            <a:normAutofit lnSpcReduction="10000"/>
          </a:bodyPr>
          <a:lstStyle/>
          <a:p>
            <a:pPr marL="514350" indent="-514350" eaLnBrk="1" hangingPunct="1">
              <a:lnSpc>
                <a:spcPct val="80000"/>
              </a:lnSpc>
              <a:buFont typeface="+mj-lt"/>
              <a:buAutoNum type="arabicPeriod"/>
            </a:pPr>
            <a:r>
              <a:rPr lang="en-US" sz="3200" b="1" u="sng" dirty="0" smtClean="0">
                <a:solidFill>
                  <a:schemeClr val="tx1"/>
                </a:solidFill>
                <a:latin typeface="Batang" pitchFamily="18" charset="-127"/>
              </a:rPr>
              <a:t>In Nature, we are able to "transcend" the truths we know in the Natural world</a:t>
            </a:r>
            <a:r>
              <a:rPr lang="en-US" sz="3200" u="sng" dirty="0" smtClean="0">
                <a:solidFill>
                  <a:schemeClr val="tx1"/>
                </a:solidFill>
                <a:latin typeface="Batang" pitchFamily="18" charset="-127"/>
              </a:rPr>
              <a:t>.</a:t>
            </a:r>
            <a:r>
              <a:rPr lang="en-US" sz="3200" dirty="0" smtClean="0">
                <a:solidFill>
                  <a:schemeClr val="tx1"/>
                </a:solidFill>
                <a:latin typeface="Batang" pitchFamily="18" charset="-127"/>
              </a:rPr>
              <a:t> </a:t>
            </a:r>
          </a:p>
          <a:p>
            <a:pPr marL="914400" lvl="1" indent="-514350">
              <a:lnSpc>
                <a:spcPct val="80000"/>
              </a:lnSpc>
              <a:buFont typeface="Wingdings" panose="05000000000000000000" pitchFamily="2" charset="2"/>
              <a:buChar char="§"/>
            </a:pPr>
            <a:r>
              <a:rPr lang="en-US" sz="3000" dirty="0" smtClean="0">
                <a:solidFill>
                  <a:schemeClr val="tx1"/>
                </a:solidFill>
                <a:latin typeface="Batang" pitchFamily="18" charset="-127"/>
              </a:rPr>
              <a:t>In other words, Transcendentalists believe in things they cannot see or touch or feel. Nature is our source to experience these truths. So things like meditation can bring us to truths that we never would have experienced using only our five senses.</a:t>
            </a:r>
          </a:p>
          <a:p>
            <a:pPr marL="514350" indent="-514350" eaLnBrk="1" hangingPunct="1">
              <a:lnSpc>
                <a:spcPct val="80000"/>
              </a:lnSpc>
              <a:buFont typeface="+mj-lt"/>
              <a:buAutoNum type="arabicPeriod"/>
            </a:pPr>
            <a:r>
              <a:rPr lang="en-US" sz="3200" b="1" u="sng" dirty="0" smtClean="0">
                <a:solidFill>
                  <a:schemeClr val="tx1"/>
                </a:solidFill>
                <a:latin typeface="Batang" pitchFamily="18" charset="-127"/>
              </a:rPr>
              <a:t>Materialism is bad</a:t>
            </a:r>
            <a:r>
              <a:rPr lang="en-US" sz="3200" b="1" u="sng" smtClean="0">
                <a:solidFill>
                  <a:schemeClr val="tx1"/>
                </a:solidFill>
                <a:latin typeface="Batang" pitchFamily="18" charset="-127"/>
              </a:rPr>
              <a:t>.</a:t>
            </a:r>
            <a:r>
              <a:rPr lang="en-US" sz="3200" smtClean="0">
                <a:solidFill>
                  <a:schemeClr val="tx1"/>
                </a:solidFill>
                <a:latin typeface="Batang" pitchFamily="18" charset="-127"/>
              </a:rPr>
              <a:t> </a:t>
            </a:r>
          </a:p>
          <a:p>
            <a:pPr marL="914400" lvl="1" indent="-514350">
              <a:lnSpc>
                <a:spcPct val="80000"/>
              </a:lnSpc>
              <a:buFont typeface="Wingdings" panose="05000000000000000000" pitchFamily="2" charset="2"/>
              <a:buChar char="§"/>
            </a:pPr>
            <a:r>
              <a:rPr lang="en-US" sz="3000" smtClean="0">
                <a:solidFill>
                  <a:schemeClr val="tx1"/>
                </a:solidFill>
                <a:latin typeface="Batang" pitchFamily="18" charset="-127"/>
              </a:rPr>
              <a:t>Striving </a:t>
            </a:r>
            <a:r>
              <a:rPr lang="en-US" sz="3000" dirty="0" smtClean="0">
                <a:solidFill>
                  <a:schemeClr val="tx1"/>
                </a:solidFill>
                <a:latin typeface="Batang" pitchFamily="18" charset="-127"/>
              </a:rPr>
              <a:t>for material goods was seen as worthless and an unhealthy pursuit. It was totally superficial and can only lead to corruption. </a:t>
            </a:r>
            <a:r>
              <a:rPr lang="en-US" sz="2400" dirty="0" smtClean="0">
                <a:latin typeface="Batang" pitchFamily="18" charset="-127"/>
              </a:rPr>
              <a:t/>
            </a:r>
            <a:br>
              <a:rPr lang="en-US" sz="2400" dirty="0" smtClean="0">
                <a:latin typeface="Batang" pitchFamily="18" charset="-127"/>
              </a:rPr>
            </a:br>
            <a:r>
              <a:rPr lang="en-US" sz="2400" dirty="0" smtClean="0">
                <a:latin typeface="Batang" pitchFamily="18" charset="-127"/>
              </a:rPr>
              <a:t/>
            </a:r>
            <a:br>
              <a:rPr lang="en-US" sz="2400" dirty="0" smtClean="0">
                <a:latin typeface="Batang" pitchFamily="18" charset="-127"/>
              </a:rPr>
            </a:br>
            <a:endParaRPr lang="en-US" sz="2400" dirty="0" smtClean="0">
              <a:latin typeface="Batang" pitchFamily="18" charset="-127"/>
            </a:endParaRPr>
          </a:p>
        </p:txBody>
      </p:sp>
    </p:spTree>
    <p:extLst>
      <p:ext uri="{BB962C8B-B14F-4D97-AF65-F5344CB8AC3E}">
        <p14:creationId xmlns:p14="http://schemas.microsoft.com/office/powerpoint/2010/main" val="3163467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28600"/>
            <a:ext cx="7125113" cy="467276"/>
          </a:xfrm>
        </p:spPr>
        <p:txBody>
          <a:bodyPr>
            <a:normAutofit fontScale="90000"/>
          </a:bodyPr>
          <a:lstStyle/>
          <a:p>
            <a:pPr eaLnBrk="1" hangingPunct="1"/>
            <a:r>
              <a:rPr lang="en-US" dirty="0" smtClean="0">
                <a:solidFill>
                  <a:schemeClr val="tx1"/>
                </a:solidFill>
                <a:latin typeface="Baskerville Old Face" pitchFamily="18" charset="0"/>
              </a:rPr>
              <a:t>Characteristics of </a:t>
            </a:r>
            <a:r>
              <a:rPr lang="en-US" dirty="0" smtClean="0">
                <a:solidFill>
                  <a:schemeClr val="tx1"/>
                </a:solidFill>
                <a:latin typeface="Baskerville Old Face" pitchFamily="18" charset="0"/>
              </a:rPr>
              <a:t>Transcendentalism *</a:t>
            </a:r>
            <a:endParaRPr lang="en-US" dirty="0" smtClean="0">
              <a:solidFill>
                <a:schemeClr val="tx1"/>
              </a:solidFill>
            </a:endParaRPr>
          </a:p>
        </p:txBody>
      </p:sp>
      <p:sp>
        <p:nvSpPr>
          <p:cNvPr id="3075" name="Rectangle 3"/>
          <p:cNvSpPr>
            <a:spLocks noGrp="1" noChangeArrowheads="1"/>
          </p:cNvSpPr>
          <p:nvPr>
            <p:ph idx="1"/>
          </p:nvPr>
        </p:nvSpPr>
        <p:spPr>
          <a:xfrm>
            <a:off x="304800" y="914400"/>
            <a:ext cx="8534399" cy="5638799"/>
          </a:xfrm>
        </p:spPr>
        <p:txBody>
          <a:bodyPr>
            <a:normAutofit lnSpcReduction="10000"/>
          </a:bodyPr>
          <a:lstStyle/>
          <a:p>
            <a:pPr marL="514350" indent="-514350" eaLnBrk="1" hangingPunct="1">
              <a:lnSpc>
                <a:spcPct val="80000"/>
              </a:lnSpc>
              <a:buFont typeface="+mj-lt"/>
              <a:buAutoNum type="arabicPeriod" startAt="3"/>
            </a:pPr>
            <a:r>
              <a:rPr lang="en-US" sz="3600" b="1" u="sng" dirty="0" smtClean="0">
                <a:solidFill>
                  <a:schemeClr val="tx1"/>
                </a:solidFill>
                <a:latin typeface="Batang" pitchFamily="18" charset="-127"/>
              </a:rPr>
              <a:t>Society is the source of corruption</a:t>
            </a:r>
            <a:r>
              <a:rPr lang="en-US" sz="3600" dirty="0" smtClean="0">
                <a:solidFill>
                  <a:schemeClr val="tx1"/>
                </a:solidFill>
                <a:latin typeface="Batang" pitchFamily="18" charset="-127"/>
              </a:rPr>
              <a:t>.</a:t>
            </a:r>
          </a:p>
          <a:p>
            <a:pPr marL="914400" lvl="1" indent="-514350">
              <a:lnSpc>
                <a:spcPct val="80000"/>
              </a:lnSpc>
              <a:buFont typeface="Wingdings" panose="05000000000000000000" pitchFamily="2" charset="2"/>
              <a:buChar char="§"/>
            </a:pPr>
            <a:r>
              <a:rPr lang="en-US" sz="3400" dirty="0" smtClean="0">
                <a:solidFill>
                  <a:schemeClr val="tx1"/>
                </a:solidFill>
                <a:latin typeface="Batang" pitchFamily="18" charset="-127"/>
              </a:rPr>
              <a:t>If we are all to follow our own free will and listen to our hearts, we would be much better off. Societal/governmental norms and rules are counterintuitive.</a:t>
            </a:r>
          </a:p>
          <a:p>
            <a:pPr marL="514350" indent="-514350" eaLnBrk="1" hangingPunct="1">
              <a:lnSpc>
                <a:spcPct val="80000"/>
              </a:lnSpc>
              <a:buFont typeface="+mj-lt"/>
              <a:buAutoNum type="arabicPeriod" startAt="3"/>
            </a:pPr>
            <a:r>
              <a:rPr lang="en-US" sz="3600" b="1" u="sng" dirty="0" smtClean="0">
                <a:solidFill>
                  <a:schemeClr val="tx1"/>
                </a:solidFill>
                <a:latin typeface="Batang" pitchFamily="18" charset="-127"/>
              </a:rPr>
              <a:t>Our intuition and natural instincts guide us to do the right things</a:t>
            </a:r>
            <a:r>
              <a:rPr lang="en-US" sz="3600" u="sng" dirty="0" smtClean="0">
                <a:solidFill>
                  <a:schemeClr val="tx1"/>
                </a:solidFill>
                <a:latin typeface="Batang" pitchFamily="18" charset="-127"/>
              </a:rPr>
              <a:t>.</a:t>
            </a:r>
          </a:p>
          <a:p>
            <a:pPr marL="914400" lvl="1" indent="-514350">
              <a:lnSpc>
                <a:spcPct val="80000"/>
              </a:lnSpc>
              <a:buFont typeface="Wingdings" panose="05000000000000000000" pitchFamily="2" charset="2"/>
              <a:buChar char="§"/>
            </a:pPr>
            <a:r>
              <a:rPr lang="en-US" sz="3400" dirty="0" smtClean="0">
                <a:solidFill>
                  <a:schemeClr val="tx1"/>
                </a:solidFill>
                <a:latin typeface="Batang" pitchFamily="18" charset="-127"/>
              </a:rPr>
              <a:t>In nature, we are uncorrupted. It is only when we let society in that we start to conform and hence, be corrupted.</a:t>
            </a:r>
            <a:r>
              <a:rPr lang="en-US" sz="2600" dirty="0" smtClean="0">
                <a:latin typeface="Batang" pitchFamily="18" charset="-127"/>
              </a:rPr>
              <a:t/>
            </a:r>
            <a:br>
              <a:rPr lang="en-US" sz="2600" dirty="0" smtClean="0">
                <a:latin typeface="Batang" pitchFamily="18" charset="-127"/>
              </a:rPr>
            </a:br>
            <a:endParaRPr lang="en-US" sz="2600" dirty="0" smtClean="0">
              <a:latin typeface="Batang" pitchFamily="18" charset="-127"/>
            </a:endParaRPr>
          </a:p>
        </p:txBody>
      </p:sp>
    </p:spTree>
    <p:extLst>
      <p:ext uri="{BB962C8B-B14F-4D97-AF65-F5344CB8AC3E}">
        <p14:creationId xmlns:p14="http://schemas.microsoft.com/office/powerpoint/2010/main" val="39486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228600"/>
            <a:ext cx="7125113" cy="609600"/>
          </a:xfrm>
        </p:spPr>
        <p:txBody>
          <a:bodyPr>
            <a:normAutofit/>
          </a:bodyPr>
          <a:lstStyle/>
          <a:p>
            <a:pPr eaLnBrk="1" hangingPunct="1"/>
            <a:r>
              <a:rPr lang="en-US" dirty="0" smtClean="0">
                <a:solidFill>
                  <a:schemeClr val="tx1"/>
                </a:solidFill>
                <a:latin typeface="Baskerville Old Face" pitchFamily="18" charset="0"/>
              </a:rPr>
              <a:t>Characteristics of </a:t>
            </a:r>
            <a:r>
              <a:rPr lang="en-US" dirty="0" smtClean="0">
                <a:solidFill>
                  <a:schemeClr val="tx1"/>
                </a:solidFill>
                <a:latin typeface="Baskerville Old Face" pitchFamily="18" charset="0"/>
              </a:rPr>
              <a:t>Transcendentalism *</a:t>
            </a:r>
            <a:endParaRPr lang="en-US" dirty="0" smtClean="0">
              <a:solidFill>
                <a:schemeClr val="tx1"/>
              </a:solidFill>
              <a:latin typeface="Baskerville Old Face" pitchFamily="18" charset="0"/>
            </a:endParaRPr>
          </a:p>
        </p:txBody>
      </p:sp>
      <p:sp>
        <p:nvSpPr>
          <p:cNvPr id="4099" name="Rectangle 3"/>
          <p:cNvSpPr>
            <a:spLocks noGrp="1" noChangeArrowheads="1"/>
          </p:cNvSpPr>
          <p:nvPr>
            <p:ph idx="1"/>
          </p:nvPr>
        </p:nvSpPr>
        <p:spPr>
          <a:xfrm>
            <a:off x="76200" y="990600"/>
            <a:ext cx="8991600" cy="5715000"/>
          </a:xfrm>
        </p:spPr>
        <p:txBody>
          <a:bodyPr>
            <a:normAutofit fontScale="85000" lnSpcReduction="10000"/>
          </a:bodyPr>
          <a:lstStyle/>
          <a:p>
            <a:pPr marL="514350" indent="-514350" eaLnBrk="1" hangingPunct="1">
              <a:buFont typeface="+mj-lt"/>
              <a:buAutoNum type="arabicPeriod" startAt="5"/>
            </a:pPr>
            <a:r>
              <a:rPr lang="en-US" sz="4000" b="1" u="sng" dirty="0" smtClean="0">
                <a:solidFill>
                  <a:schemeClr val="tx1"/>
                </a:solidFill>
                <a:latin typeface="Batang" pitchFamily="18" charset="-127"/>
              </a:rPr>
              <a:t>Conformity is wrong</a:t>
            </a:r>
            <a:r>
              <a:rPr lang="en-US" sz="4000" u="sng" dirty="0" smtClean="0">
                <a:solidFill>
                  <a:schemeClr val="tx1"/>
                </a:solidFill>
                <a:latin typeface="Batang" pitchFamily="18" charset="-127"/>
              </a:rPr>
              <a:t>.</a:t>
            </a:r>
            <a:r>
              <a:rPr lang="en-US" sz="4000" dirty="0" smtClean="0">
                <a:solidFill>
                  <a:schemeClr val="tx1"/>
                </a:solidFill>
                <a:latin typeface="Batang" pitchFamily="18" charset="-127"/>
              </a:rPr>
              <a:t> </a:t>
            </a:r>
          </a:p>
          <a:p>
            <a:pPr marL="971550" lvl="1" indent="-571500">
              <a:buFont typeface="Wingdings" panose="05000000000000000000" pitchFamily="2" charset="2"/>
              <a:buChar char="§"/>
            </a:pPr>
            <a:r>
              <a:rPr lang="en-US" sz="3800" dirty="0" smtClean="0">
                <a:solidFill>
                  <a:schemeClr val="tx1"/>
                </a:solidFill>
                <a:latin typeface="Batang" pitchFamily="18" charset="-127"/>
              </a:rPr>
              <a:t>We should NOT follow the crowd. We should make our own way and our own decisions in this world in order to truly embrace our uncorrupted intuition.</a:t>
            </a:r>
          </a:p>
          <a:p>
            <a:pPr marL="514350" indent="-514350" eaLnBrk="1" hangingPunct="1">
              <a:buFont typeface="+mj-lt"/>
              <a:buAutoNum type="arabicPeriod" startAt="5"/>
            </a:pPr>
            <a:r>
              <a:rPr lang="en-US" sz="4000" b="1" u="sng" dirty="0" smtClean="0">
                <a:solidFill>
                  <a:schemeClr val="tx1"/>
                </a:solidFill>
                <a:latin typeface="Batang" pitchFamily="18" charset="-127"/>
              </a:rPr>
              <a:t>The nature of human beings is good</a:t>
            </a:r>
            <a:r>
              <a:rPr lang="en-US" sz="4000" u="sng" dirty="0" smtClean="0">
                <a:solidFill>
                  <a:schemeClr val="tx1"/>
                </a:solidFill>
                <a:latin typeface="Batang" pitchFamily="18" charset="-127"/>
              </a:rPr>
              <a:t>.</a:t>
            </a:r>
          </a:p>
          <a:p>
            <a:pPr marL="971550" lvl="1" indent="-571500">
              <a:buFont typeface="Wingdings" panose="05000000000000000000" pitchFamily="2" charset="2"/>
              <a:buChar char="§"/>
            </a:pPr>
            <a:r>
              <a:rPr lang="en-US" sz="3800" dirty="0" smtClean="0">
                <a:solidFill>
                  <a:schemeClr val="tx1"/>
                </a:solidFill>
                <a:latin typeface="Batang" pitchFamily="18" charset="-127"/>
              </a:rPr>
              <a:t>Again, it is society that corrupts us. Human beings left to their own devices are good. </a:t>
            </a:r>
          </a:p>
          <a:p>
            <a:pPr eaLnBrk="1" hangingPunct="1">
              <a:buFontTx/>
              <a:buNone/>
            </a:pPr>
            <a:r>
              <a:rPr lang="en-US" sz="2800" dirty="0" smtClean="0">
                <a:latin typeface="Batang" pitchFamily="18" charset="-127"/>
              </a:rPr>
              <a:t/>
            </a:r>
            <a:br>
              <a:rPr lang="en-US" sz="2800" dirty="0" smtClean="0">
                <a:latin typeface="Batang" pitchFamily="18" charset="-127"/>
              </a:rPr>
            </a:br>
            <a:endParaRPr lang="en-US" sz="2800" dirty="0" smtClean="0">
              <a:latin typeface="Batang" pitchFamily="18" charset="-127"/>
            </a:endParaRPr>
          </a:p>
        </p:txBody>
      </p:sp>
    </p:spTree>
    <p:extLst>
      <p:ext uri="{BB962C8B-B14F-4D97-AF65-F5344CB8AC3E}">
        <p14:creationId xmlns:p14="http://schemas.microsoft.com/office/powerpoint/2010/main" val="1135891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52400"/>
            <a:ext cx="7125113" cy="609600"/>
          </a:xfrm>
        </p:spPr>
        <p:txBody>
          <a:bodyPr>
            <a:normAutofit/>
          </a:bodyPr>
          <a:lstStyle/>
          <a:p>
            <a:pPr eaLnBrk="1" hangingPunct="1"/>
            <a:r>
              <a:rPr lang="en-US" dirty="0" smtClean="0">
                <a:solidFill>
                  <a:schemeClr val="tx1"/>
                </a:solidFill>
                <a:latin typeface="Baskerville Old Face" pitchFamily="18" charset="0"/>
              </a:rPr>
              <a:t>Characteristics of </a:t>
            </a:r>
            <a:r>
              <a:rPr lang="en-US" dirty="0" smtClean="0">
                <a:solidFill>
                  <a:schemeClr val="tx1"/>
                </a:solidFill>
                <a:latin typeface="Baskerville Old Face" pitchFamily="18" charset="0"/>
              </a:rPr>
              <a:t>Transcendentalism *</a:t>
            </a:r>
            <a:endParaRPr lang="en-US" dirty="0" smtClean="0">
              <a:solidFill>
                <a:schemeClr val="tx1"/>
              </a:solidFill>
            </a:endParaRPr>
          </a:p>
        </p:txBody>
      </p:sp>
      <p:sp>
        <p:nvSpPr>
          <p:cNvPr id="5123" name="Rectangle 3"/>
          <p:cNvSpPr>
            <a:spLocks noGrp="1" noChangeArrowheads="1"/>
          </p:cNvSpPr>
          <p:nvPr>
            <p:ph idx="1"/>
          </p:nvPr>
        </p:nvSpPr>
        <p:spPr>
          <a:xfrm>
            <a:off x="228600" y="838200"/>
            <a:ext cx="8763000" cy="5791200"/>
          </a:xfrm>
        </p:spPr>
        <p:txBody>
          <a:bodyPr>
            <a:normAutofit lnSpcReduction="10000"/>
          </a:bodyPr>
          <a:lstStyle/>
          <a:p>
            <a:pPr eaLnBrk="1" hangingPunct="1">
              <a:lnSpc>
                <a:spcPct val="90000"/>
              </a:lnSpc>
              <a:buFontTx/>
              <a:buNone/>
            </a:pPr>
            <a:r>
              <a:rPr lang="en-US" sz="2800" b="1" dirty="0" smtClean="0">
                <a:solidFill>
                  <a:schemeClr val="tx1"/>
                </a:solidFill>
                <a:latin typeface="Batang" pitchFamily="18" charset="-127"/>
              </a:rPr>
              <a:t>    </a:t>
            </a:r>
          </a:p>
          <a:p>
            <a:pPr marL="457200" indent="-457200" eaLnBrk="1" hangingPunct="1">
              <a:lnSpc>
                <a:spcPct val="90000"/>
              </a:lnSpc>
              <a:buFont typeface="+mj-lt"/>
              <a:buAutoNum type="arabicPeriod" startAt="7"/>
            </a:pPr>
            <a:r>
              <a:rPr lang="en-US" sz="2800" b="1" u="sng" dirty="0" smtClean="0">
                <a:solidFill>
                  <a:schemeClr val="tx1"/>
                </a:solidFill>
                <a:latin typeface="Batang" pitchFamily="18" charset="-127"/>
              </a:rPr>
              <a:t>Knowledge comes from experience</a:t>
            </a:r>
            <a:r>
              <a:rPr lang="en-US" sz="2800" u="sng" dirty="0" smtClean="0">
                <a:solidFill>
                  <a:schemeClr val="tx1"/>
                </a:solidFill>
                <a:latin typeface="Batang" pitchFamily="18" charset="-127"/>
              </a:rPr>
              <a:t>. </a:t>
            </a:r>
          </a:p>
          <a:p>
            <a:pPr marL="857250" lvl="1" indent="-457200">
              <a:lnSpc>
                <a:spcPct val="90000"/>
              </a:lnSpc>
              <a:buFont typeface="Wingdings" panose="05000000000000000000" pitchFamily="2" charset="2"/>
              <a:buChar char="§"/>
            </a:pPr>
            <a:r>
              <a:rPr lang="en-US" sz="2600" dirty="0" smtClean="0">
                <a:solidFill>
                  <a:schemeClr val="tx1"/>
                </a:solidFill>
                <a:latin typeface="Batang" pitchFamily="18" charset="-127"/>
              </a:rPr>
              <a:t>The knowledge is not derived from reading books or studying or any of the other things we do in schools. It comes from living.</a:t>
            </a:r>
          </a:p>
          <a:p>
            <a:pPr marL="457200" indent="-457200" eaLnBrk="1" hangingPunct="1">
              <a:lnSpc>
                <a:spcPct val="90000"/>
              </a:lnSpc>
              <a:buFont typeface="+mj-lt"/>
              <a:buAutoNum type="arabicPeriod" startAt="7"/>
            </a:pPr>
            <a:r>
              <a:rPr lang="en-US" sz="2800" b="1" u="sng" dirty="0" smtClean="0">
                <a:solidFill>
                  <a:schemeClr val="tx1"/>
                </a:solidFill>
                <a:latin typeface="Batang" pitchFamily="18" charset="-127"/>
              </a:rPr>
              <a:t>God is everywhere and in everything</a:t>
            </a:r>
            <a:r>
              <a:rPr lang="en-US" sz="2800" u="sng" dirty="0" smtClean="0">
                <a:solidFill>
                  <a:schemeClr val="tx1"/>
                </a:solidFill>
                <a:latin typeface="Batang" pitchFamily="18" charset="-127"/>
              </a:rPr>
              <a:t>.</a:t>
            </a:r>
            <a:r>
              <a:rPr lang="en-US" sz="2800" dirty="0" smtClean="0">
                <a:solidFill>
                  <a:schemeClr val="tx1"/>
                </a:solidFill>
                <a:latin typeface="Batang" pitchFamily="18" charset="-127"/>
              </a:rPr>
              <a:t>  </a:t>
            </a:r>
          </a:p>
          <a:p>
            <a:pPr marL="857250" lvl="1" indent="-457200">
              <a:lnSpc>
                <a:spcPct val="90000"/>
              </a:lnSpc>
              <a:buFont typeface="Wingdings" panose="05000000000000000000" pitchFamily="2" charset="2"/>
              <a:buChar char="§"/>
            </a:pPr>
            <a:r>
              <a:rPr lang="en-US" sz="2600" dirty="0" smtClean="0">
                <a:solidFill>
                  <a:schemeClr val="tx1"/>
                </a:solidFill>
                <a:latin typeface="Batang" pitchFamily="18" charset="-127"/>
              </a:rPr>
              <a:t>The Transcendentalists did not need organized religion because they wanted that direct relationship with God, not one through a pastor or a priest.</a:t>
            </a:r>
          </a:p>
          <a:p>
            <a:pPr marL="457200" indent="-457200" eaLnBrk="1" hangingPunct="1">
              <a:lnSpc>
                <a:spcPct val="90000"/>
              </a:lnSpc>
              <a:buFont typeface="+mj-lt"/>
              <a:buAutoNum type="arabicPeriod" startAt="7"/>
            </a:pPr>
            <a:r>
              <a:rPr lang="en-US" sz="2800" b="1" u="sng" dirty="0" smtClean="0">
                <a:solidFill>
                  <a:schemeClr val="tx1"/>
                </a:solidFill>
                <a:latin typeface="Batang" pitchFamily="18" charset="-127"/>
              </a:rPr>
              <a:t>All things are interconnected</a:t>
            </a:r>
            <a:r>
              <a:rPr lang="en-US" sz="2800" u="sng" dirty="0" smtClean="0">
                <a:solidFill>
                  <a:schemeClr val="tx1"/>
                </a:solidFill>
                <a:latin typeface="Batang" pitchFamily="18" charset="-127"/>
              </a:rPr>
              <a:t>.</a:t>
            </a:r>
            <a:r>
              <a:rPr lang="en-US" sz="2800" dirty="0" smtClean="0">
                <a:solidFill>
                  <a:schemeClr val="tx1"/>
                </a:solidFill>
                <a:latin typeface="Batang" pitchFamily="18" charset="-127"/>
              </a:rPr>
              <a:t> </a:t>
            </a:r>
          </a:p>
          <a:p>
            <a:pPr marL="857250" lvl="1" indent="-457200">
              <a:lnSpc>
                <a:spcPct val="90000"/>
              </a:lnSpc>
              <a:buFont typeface="Wingdings" panose="05000000000000000000" pitchFamily="2" charset="2"/>
              <a:buChar char="§"/>
            </a:pPr>
            <a:r>
              <a:rPr lang="en-US" sz="2600" dirty="0" smtClean="0">
                <a:solidFill>
                  <a:schemeClr val="tx1"/>
                </a:solidFill>
                <a:latin typeface="Batang" pitchFamily="18" charset="-127"/>
              </a:rPr>
              <a:t>The LIFEFORCE or OVERSOUL that exists everywhere also connects everything</a:t>
            </a:r>
          </a:p>
          <a:p>
            <a:pPr marL="457200" indent="-457200" eaLnBrk="1" hangingPunct="1">
              <a:lnSpc>
                <a:spcPct val="90000"/>
              </a:lnSpc>
              <a:buFont typeface="+mj-lt"/>
              <a:buAutoNum type="arabicPeriod" startAt="7"/>
            </a:pPr>
            <a:endParaRPr lang="en-US" sz="2400" dirty="0" smtClean="0">
              <a:latin typeface="Batang" pitchFamily="18" charset="-127"/>
            </a:endParaRPr>
          </a:p>
          <a:p>
            <a:pPr eaLnBrk="1" hangingPunct="1">
              <a:lnSpc>
                <a:spcPct val="90000"/>
              </a:lnSpc>
            </a:pPr>
            <a:endParaRPr lang="en-US" sz="2400" dirty="0" smtClean="0"/>
          </a:p>
        </p:txBody>
      </p:sp>
    </p:spTree>
    <p:extLst>
      <p:ext uri="{BB962C8B-B14F-4D97-AF65-F5344CB8AC3E}">
        <p14:creationId xmlns:p14="http://schemas.microsoft.com/office/powerpoint/2010/main" val="3092334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123080" cy="924475"/>
          </a:xfrm>
        </p:spPr>
        <p:txBody>
          <a:bodyPr/>
          <a:lstStyle/>
          <a:p>
            <a:r>
              <a:rPr lang="en-US" b="1" dirty="0">
                <a:solidFill>
                  <a:schemeClr val="tx1"/>
                </a:solidFill>
              </a:rPr>
              <a:t>Henry David Thoreau</a:t>
            </a:r>
            <a:br>
              <a:rPr lang="en-US" b="1" dirty="0">
                <a:solidFill>
                  <a:schemeClr val="tx1"/>
                </a:solidFill>
              </a:rPr>
            </a:br>
            <a:endParaRPr lang="en-US" dirty="0"/>
          </a:p>
        </p:txBody>
      </p:sp>
      <p:sp>
        <p:nvSpPr>
          <p:cNvPr id="3" name="Content Placeholder 2"/>
          <p:cNvSpPr>
            <a:spLocks noGrp="1"/>
          </p:cNvSpPr>
          <p:nvPr>
            <p:ph sz="half" idx="1"/>
          </p:nvPr>
        </p:nvSpPr>
        <p:spPr>
          <a:xfrm>
            <a:off x="228600" y="1153075"/>
            <a:ext cx="4252119" cy="5400125"/>
          </a:xfrm>
        </p:spPr>
        <p:txBody>
          <a:bodyPr>
            <a:noAutofit/>
          </a:bodyPr>
          <a:lstStyle/>
          <a:p>
            <a:r>
              <a:rPr lang="en-US" sz="2000" dirty="0" smtClean="0">
                <a:solidFill>
                  <a:schemeClr val="tx1"/>
                </a:solidFill>
                <a:latin typeface="Georgia" pitchFamily="18" charset="0"/>
              </a:rPr>
              <a:t>1817-1862</a:t>
            </a:r>
            <a:endParaRPr lang="en-US" sz="2000" dirty="0">
              <a:solidFill>
                <a:schemeClr val="tx1"/>
              </a:solidFill>
              <a:latin typeface="Georgia" pitchFamily="18" charset="0"/>
            </a:endParaRPr>
          </a:p>
          <a:p>
            <a:r>
              <a:rPr lang="en-US" sz="2000" dirty="0">
                <a:solidFill>
                  <a:schemeClr val="tx1"/>
                </a:solidFill>
                <a:latin typeface="Georgia" pitchFamily="18" charset="0"/>
              </a:rPr>
              <a:t>American author, philosopher, abolitionist, tax resister, etc.</a:t>
            </a:r>
          </a:p>
          <a:p>
            <a:r>
              <a:rPr lang="en-US" sz="2000" b="1" dirty="0">
                <a:solidFill>
                  <a:schemeClr val="tx1"/>
                </a:solidFill>
                <a:latin typeface="Georgia" pitchFamily="18" charset="0"/>
              </a:rPr>
              <a:t>Book</a:t>
            </a:r>
            <a:r>
              <a:rPr lang="en-US" sz="2000" dirty="0">
                <a:solidFill>
                  <a:schemeClr val="tx1"/>
                </a:solidFill>
                <a:latin typeface="Georgia" pitchFamily="18" charset="0"/>
              </a:rPr>
              <a:t>: </a:t>
            </a:r>
            <a:r>
              <a:rPr lang="en-US" sz="2000" i="1" dirty="0">
                <a:solidFill>
                  <a:schemeClr val="tx1"/>
                </a:solidFill>
                <a:latin typeface="Georgia" pitchFamily="18" charset="0"/>
              </a:rPr>
              <a:t>Walden</a:t>
            </a:r>
          </a:p>
          <a:p>
            <a:r>
              <a:rPr lang="en-US" sz="2000" b="1" dirty="0">
                <a:solidFill>
                  <a:schemeClr val="tx1"/>
                </a:solidFill>
                <a:latin typeface="Georgia" pitchFamily="18" charset="0"/>
              </a:rPr>
              <a:t>Literary style: </a:t>
            </a:r>
            <a:r>
              <a:rPr lang="en-US" sz="2000" dirty="0">
                <a:solidFill>
                  <a:schemeClr val="tx1"/>
                </a:solidFill>
                <a:latin typeface="Georgia" pitchFamily="18" charset="0"/>
              </a:rPr>
              <a:t>weaves natural observation, personal experience, symbolic meanings, historical lore</a:t>
            </a:r>
          </a:p>
          <a:p>
            <a:r>
              <a:rPr lang="en-US" sz="2000" dirty="0">
                <a:solidFill>
                  <a:schemeClr val="tx1"/>
                </a:solidFill>
                <a:latin typeface="Georgia" pitchFamily="18" charset="0"/>
              </a:rPr>
              <a:t>Heavily influenced other leaders that came after him</a:t>
            </a:r>
          </a:p>
          <a:p>
            <a:r>
              <a:rPr lang="en-US" sz="2000" dirty="0">
                <a:solidFill>
                  <a:schemeClr val="tx1"/>
                </a:solidFill>
                <a:latin typeface="Georgia" pitchFamily="18" charset="0"/>
              </a:rPr>
              <a:t>Political writings had less of an impact during his lifetime, not seen as a radical by his contemporaries</a:t>
            </a:r>
          </a:p>
        </p:txBody>
      </p:sp>
      <p:sp>
        <p:nvSpPr>
          <p:cNvPr id="5" name="Content Placeholder 4"/>
          <p:cNvSpPr>
            <a:spLocks noGrp="1"/>
          </p:cNvSpPr>
          <p:nvPr>
            <p:ph sz="half" idx="2"/>
          </p:nvPr>
        </p:nvSpPr>
        <p:spPr/>
        <p:txBody>
          <a:bodyPr/>
          <a:lstStyle/>
          <a:p>
            <a:endParaRPr lang="en-US"/>
          </a:p>
        </p:txBody>
      </p:sp>
      <p:pic>
        <p:nvPicPr>
          <p:cNvPr id="4" name="Picture 3" descr="imagesCAVE4LBQ.jpg"/>
          <p:cNvPicPr>
            <a:picLocks noChangeAspect="1"/>
          </p:cNvPicPr>
          <p:nvPr/>
        </p:nvPicPr>
        <p:blipFill>
          <a:blip r:embed="rId2" cstate="print"/>
          <a:stretch>
            <a:fillRect/>
          </a:stretch>
        </p:blipFill>
        <p:spPr>
          <a:xfrm>
            <a:off x="4614528" y="914400"/>
            <a:ext cx="4511184" cy="5328836"/>
          </a:xfrm>
          <a:prstGeom prst="rect">
            <a:avLst/>
          </a:prstGeom>
        </p:spPr>
      </p:pic>
    </p:spTree>
    <p:extLst>
      <p:ext uri="{BB962C8B-B14F-4D97-AF65-F5344CB8AC3E}">
        <p14:creationId xmlns:p14="http://schemas.microsoft.com/office/powerpoint/2010/main" val="3181487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228600"/>
            <a:ext cx="6172200" cy="554636"/>
          </a:xfrm>
        </p:spPr>
        <p:txBody>
          <a:bodyPr/>
          <a:lstStyle/>
          <a:p>
            <a:r>
              <a:rPr lang="en-US" dirty="0" smtClean="0">
                <a:solidFill>
                  <a:schemeClr val="tx1"/>
                </a:solidFill>
              </a:rPr>
              <a:t>Ralph Waldo Emerson</a:t>
            </a:r>
            <a:endParaRPr lang="en-US" dirty="0">
              <a:solidFill>
                <a:schemeClr val="tx1"/>
              </a:solidFill>
            </a:endParaRPr>
          </a:p>
        </p:txBody>
      </p:sp>
      <p:sp>
        <p:nvSpPr>
          <p:cNvPr id="3" name="Content Placeholder 2"/>
          <p:cNvSpPr>
            <a:spLocks noGrp="1"/>
          </p:cNvSpPr>
          <p:nvPr>
            <p:ph idx="1"/>
          </p:nvPr>
        </p:nvSpPr>
        <p:spPr>
          <a:xfrm>
            <a:off x="152401" y="1295400"/>
            <a:ext cx="8991600" cy="5334000"/>
          </a:xfrm>
        </p:spPr>
        <p:txBody>
          <a:bodyPr>
            <a:normAutofit lnSpcReduction="10000"/>
          </a:bodyPr>
          <a:lstStyle/>
          <a:p>
            <a:r>
              <a:rPr lang="en-US" sz="2100" dirty="0">
                <a:solidFill>
                  <a:schemeClr val="tx1"/>
                </a:solidFill>
              </a:rPr>
              <a:t>Attended Harvard School of Divinity &amp; became a minister in 1826. His wife died from Tuberculosis in 1831, causing him to leave the church &amp; experience a crisis of faith.</a:t>
            </a:r>
          </a:p>
          <a:p>
            <a:r>
              <a:rPr lang="en-US" sz="2100" dirty="0">
                <a:solidFill>
                  <a:schemeClr val="tx1"/>
                </a:solidFill>
              </a:rPr>
              <a:t> He traveled to Europe, which inspired lectures on the personal nature of the spiritual experience and ethical living. </a:t>
            </a:r>
          </a:p>
          <a:p>
            <a:r>
              <a:rPr lang="en-US" sz="2100" dirty="0">
                <a:solidFill>
                  <a:schemeClr val="tx1"/>
                </a:solidFill>
              </a:rPr>
              <a:t>He found a following of like minded people, such as Margaret Fuller, Henry David Thoreau, and Amos Bronson Alcott. </a:t>
            </a:r>
          </a:p>
          <a:p>
            <a:r>
              <a:rPr lang="en-US" sz="2100" dirty="0">
                <a:solidFill>
                  <a:schemeClr val="tx1"/>
                </a:solidFill>
              </a:rPr>
              <a:t>His lectures, like “Nature” became published essays. </a:t>
            </a:r>
            <a:r>
              <a:rPr lang="en-US" sz="2100" b="1" dirty="0">
                <a:solidFill>
                  <a:schemeClr val="tx1"/>
                </a:solidFill>
              </a:rPr>
              <a:t>He encouraged American authors to find their own style of writing.</a:t>
            </a:r>
          </a:p>
          <a:p>
            <a:r>
              <a:rPr lang="en-US" sz="2100" dirty="0">
                <a:solidFill>
                  <a:schemeClr val="tx1"/>
                </a:solidFill>
              </a:rPr>
              <a:t>Emerson favored a more </a:t>
            </a:r>
            <a:r>
              <a:rPr lang="en-US" sz="2100" b="1" dirty="0">
                <a:solidFill>
                  <a:schemeClr val="tx1"/>
                </a:solidFill>
              </a:rPr>
              <a:t>moderate balance </a:t>
            </a:r>
            <a:r>
              <a:rPr lang="en-US" sz="2100" dirty="0">
                <a:solidFill>
                  <a:schemeClr val="tx1"/>
                </a:solidFill>
              </a:rPr>
              <a:t>between individual nonconformity and broader societal concerns. </a:t>
            </a:r>
          </a:p>
          <a:p>
            <a:r>
              <a:rPr lang="en-US" sz="2100" dirty="0">
                <a:solidFill>
                  <a:schemeClr val="tx1"/>
                </a:solidFill>
              </a:rPr>
              <a:t>He advocated for the abolition of slavery and continued to lecture until he died in 1882. </a:t>
            </a:r>
          </a:p>
          <a:p>
            <a:endParaRPr lang="en-US" dirty="0" smtClean="0"/>
          </a:p>
          <a:p>
            <a:endParaRPr lang="en-US" dirty="0"/>
          </a:p>
        </p:txBody>
      </p:sp>
    </p:spTree>
    <p:extLst>
      <p:ext uri="{BB962C8B-B14F-4D97-AF65-F5344CB8AC3E}">
        <p14:creationId xmlns:p14="http://schemas.microsoft.com/office/powerpoint/2010/main" val="206826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260350"/>
            <a:ext cx="7123080" cy="723901"/>
          </a:xfrm>
        </p:spPr>
        <p:txBody>
          <a:bodyPr/>
          <a:lstStyle/>
          <a:p>
            <a:r>
              <a:rPr lang="en-US" b="1" dirty="0" smtClean="0">
                <a:solidFill>
                  <a:schemeClr val="tx1"/>
                </a:solidFill>
              </a:rPr>
              <a:t/>
            </a:r>
            <a:br>
              <a:rPr lang="en-US" b="1" dirty="0" smtClean="0">
                <a:solidFill>
                  <a:schemeClr val="tx1"/>
                </a:solidFill>
              </a:rPr>
            </a:br>
            <a:r>
              <a:rPr lang="en-US" b="1" dirty="0" smtClean="0">
                <a:solidFill>
                  <a:schemeClr val="tx1"/>
                </a:solidFill>
              </a:rPr>
              <a:t>Ralph </a:t>
            </a:r>
            <a:r>
              <a:rPr lang="en-US" b="1" dirty="0">
                <a:solidFill>
                  <a:schemeClr val="tx1"/>
                </a:solidFill>
              </a:rPr>
              <a:t>Waldo Emerson </a:t>
            </a:r>
            <a:br>
              <a:rPr lang="en-US" b="1" dirty="0">
                <a:solidFill>
                  <a:schemeClr val="tx1"/>
                </a:solidFill>
              </a:rPr>
            </a:br>
            <a:endParaRPr lang="en-US" dirty="0"/>
          </a:p>
        </p:txBody>
      </p:sp>
      <p:sp>
        <p:nvSpPr>
          <p:cNvPr id="3" name="Content Placeholder 2"/>
          <p:cNvSpPr>
            <a:spLocks noGrp="1"/>
          </p:cNvSpPr>
          <p:nvPr>
            <p:ph sz="half" idx="1"/>
          </p:nvPr>
        </p:nvSpPr>
        <p:spPr>
          <a:xfrm>
            <a:off x="457200" y="984251"/>
            <a:ext cx="3733801" cy="5187949"/>
          </a:xfrm>
        </p:spPr>
        <p:txBody>
          <a:bodyPr>
            <a:normAutofit/>
          </a:bodyPr>
          <a:lstStyle/>
          <a:p>
            <a:r>
              <a:rPr lang="en-US" sz="2800" i="1" dirty="0" smtClean="0">
                <a:solidFill>
                  <a:schemeClr val="tx1"/>
                </a:solidFill>
              </a:rPr>
              <a:t>Nature, Self Reliance</a:t>
            </a:r>
          </a:p>
          <a:p>
            <a:pPr lvl="1"/>
            <a:r>
              <a:rPr lang="en-US" sz="2800" i="1" dirty="0" smtClean="0">
                <a:solidFill>
                  <a:schemeClr val="tx1"/>
                </a:solidFill>
              </a:rPr>
              <a:t> </a:t>
            </a:r>
            <a:r>
              <a:rPr lang="en-US" sz="2800" dirty="0" smtClean="0">
                <a:solidFill>
                  <a:schemeClr val="tx1"/>
                </a:solidFill>
              </a:rPr>
              <a:t>transparent eye-ball </a:t>
            </a:r>
          </a:p>
          <a:p>
            <a:pPr lvl="1"/>
            <a:r>
              <a:rPr lang="en-US" sz="2800" dirty="0" smtClean="0">
                <a:solidFill>
                  <a:schemeClr val="tx1"/>
                </a:solidFill>
              </a:rPr>
              <a:t>nature as a way to reach God</a:t>
            </a:r>
          </a:p>
          <a:p>
            <a:endParaRPr lang="en-US" dirty="0"/>
          </a:p>
        </p:txBody>
      </p:sp>
      <p:sp>
        <p:nvSpPr>
          <p:cNvPr id="5" name="Content Placeholder 4"/>
          <p:cNvSpPr>
            <a:spLocks noGrp="1"/>
          </p:cNvSpPr>
          <p:nvPr>
            <p:ph sz="half" idx="2"/>
          </p:nvPr>
        </p:nvSpPr>
        <p:spPr/>
        <p:txBody>
          <a:bodyPr>
            <a:normAutofit/>
          </a:bodyPr>
          <a:lstStyle/>
          <a:p>
            <a:endParaRPr lang="en-US"/>
          </a:p>
        </p:txBody>
      </p:sp>
      <p:pic>
        <p:nvPicPr>
          <p:cNvPr id="4" name="Picture 3" descr="Transparent_Eyeball.jpg"/>
          <p:cNvPicPr>
            <a:picLocks noChangeAspect="1"/>
          </p:cNvPicPr>
          <p:nvPr/>
        </p:nvPicPr>
        <p:blipFill>
          <a:blip r:embed="rId2" cstate="print"/>
          <a:stretch>
            <a:fillRect/>
          </a:stretch>
        </p:blipFill>
        <p:spPr>
          <a:xfrm>
            <a:off x="4470400" y="1447800"/>
            <a:ext cx="4673600" cy="4876800"/>
          </a:xfrm>
          <a:prstGeom prst="rect">
            <a:avLst/>
          </a:prstGeom>
        </p:spPr>
      </p:pic>
    </p:spTree>
    <p:extLst>
      <p:ext uri="{BB962C8B-B14F-4D97-AF65-F5344CB8AC3E}">
        <p14:creationId xmlns:p14="http://schemas.microsoft.com/office/powerpoint/2010/main" val="1600782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95400"/>
            <a:ext cx="3410158" cy="4277276"/>
          </a:xfrm>
        </p:spPr>
        <p:txBody>
          <a:bodyPr/>
          <a:lstStyle/>
          <a:p>
            <a:r>
              <a:rPr lang="en-US" dirty="0" smtClean="0">
                <a:latin typeface="Georgia" pitchFamily="18" charset="0"/>
              </a:rPr>
              <a:t>“</a:t>
            </a:r>
            <a:r>
              <a:rPr lang="en-US" dirty="0" smtClean="0">
                <a:solidFill>
                  <a:schemeClr val="tx1"/>
                </a:solidFill>
                <a:latin typeface="Georgia" pitchFamily="18" charset="0"/>
              </a:rPr>
              <a:t>I become a transparent eyeball. I am nothing; I see all; The currents of the universal being circulate through me.” (Emerson from </a:t>
            </a:r>
            <a:r>
              <a:rPr lang="en-US" i="1" dirty="0" smtClean="0">
                <a:solidFill>
                  <a:schemeClr val="tx1"/>
                </a:solidFill>
                <a:latin typeface="Georgia" pitchFamily="18" charset="0"/>
              </a:rPr>
              <a:t>Nature</a:t>
            </a:r>
            <a:r>
              <a:rPr lang="en-US" dirty="0" smtClean="0">
                <a:solidFill>
                  <a:schemeClr val="tx1"/>
                </a:solidFill>
                <a:latin typeface="Georgia" pitchFamily="18" charset="0"/>
              </a:rPr>
              <a:t>)</a:t>
            </a:r>
            <a:br>
              <a:rPr lang="en-US" dirty="0" smtClean="0">
                <a:solidFill>
                  <a:schemeClr val="tx1"/>
                </a:solidFill>
                <a:latin typeface="Georgia" pitchFamily="18" charset="0"/>
              </a:rPr>
            </a:br>
            <a:endParaRPr lang="en-US" dirty="0">
              <a:solidFill>
                <a:schemeClr val="tx1"/>
              </a:solidFill>
            </a:endParaRPr>
          </a:p>
        </p:txBody>
      </p:sp>
      <p:pic>
        <p:nvPicPr>
          <p:cNvPr id="4" name="Picture 3" descr="Emersontransparent.gif"/>
          <p:cNvPicPr>
            <a:picLocks noChangeAspect="1"/>
          </p:cNvPicPr>
          <p:nvPr/>
        </p:nvPicPr>
        <p:blipFill>
          <a:blip r:embed="rId2" cstate="print"/>
          <a:srcRect/>
          <a:stretch>
            <a:fillRect/>
          </a:stretch>
        </p:blipFill>
        <p:spPr bwMode="auto">
          <a:xfrm>
            <a:off x="5414962" y="0"/>
            <a:ext cx="37290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914400"/>
            <a:ext cx="8667750" cy="5791200"/>
          </a:xfrm>
        </p:spPr>
        <p:txBody>
          <a:bodyPr>
            <a:noAutofit/>
          </a:bodyPr>
          <a:lstStyle/>
          <a:p>
            <a:pPr marL="457200" indent="-457200">
              <a:buFont typeface="+mj-lt"/>
              <a:buAutoNum type="arabicPeriod"/>
            </a:pPr>
            <a:r>
              <a:rPr lang="en-US" sz="2000" dirty="0" smtClean="0">
                <a:solidFill>
                  <a:schemeClr val="tx1"/>
                </a:solidFill>
              </a:rPr>
              <a:t>What </a:t>
            </a:r>
            <a:r>
              <a:rPr lang="en-US" sz="2000" dirty="0">
                <a:solidFill>
                  <a:schemeClr val="tx1"/>
                </a:solidFill>
              </a:rPr>
              <a:t>is Emerson saying about </a:t>
            </a:r>
            <a:r>
              <a:rPr lang="en-US" sz="2000" b="1" dirty="0">
                <a:solidFill>
                  <a:schemeClr val="tx1"/>
                </a:solidFill>
              </a:rPr>
              <a:t>solitude</a:t>
            </a:r>
            <a:r>
              <a:rPr lang="en-US" sz="2000" dirty="0">
                <a:solidFill>
                  <a:schemeClr val="tx1"/>
                </a:solidFill>
              </a:rPr>
              <a:t> in the first paragraph?</a:t>
            </a:r>
          </a:p>
          <a:p>
            <a:pPr marL="457200" indent="-457200">
              <a:buFont typeface="+mj-lt"/>
              <a:buAutoNum type="arabicPeriod"/>
            </a:pPr>
            <a:r>
              <a:rPr lang="en-US" sz="2000" dirty="0" smtClean="0">
                <a:solidFill>
                  <a:schemeClr val="tx1"/>
                </a:solidFill>
              </a:rPr>
              <a:t>Explain </a:t>
            </a:r>
            <a:r>
              <a:rPr lang="en-US" sz="2000" dirty="0">
                <a:solidFill>
                  <a:schemeClr val="tx1"/>
                </a:solidFill>
              </a:rPr>
              <a:t>his use of the viewing of the stars as an illustration: what is his point?</a:t>
            </a:r>
          </a:p>
          <a:p>
            <a:pPr marL="457200" indent="-457200">
              <a:buFont typeface="+mj-lt"/>
              <a:buAutoNum type="arabicPeriod"/>
            </a:pPr>
            <a:r>
              <a:rPr lang="en-US" sz="2000" dirty="0" smtClean="0">
                <a:solidFill>
                  <a:schemeClr val="tx1"/>
                </a:solidFill>
              </a:rPr>
              <a:t>What </a:t>
            </a:r>
            <a:r>
              <a:rPr lang="en-US" sz="2000" dirty="0">
                <a:solidFill>
                  <a:schemeClr val="tx1"/>
                </a:solidFill>
              </a:rPr>
              <a:t>is the ideal relationship between man and nature?</a:t>
            </a:r>
          </a:p>
          <a:p>
            <a:pPr marL="457200" indent="-457200">
              <a:buFont typeface="+mj-lt"/>
              <a:buAutoNum type="arabicPeriod"/>
            </a:pPr>
            <a:r>
              <a:rPr lang="en-US" sz="2000" dirty="0" smtClean="0">
                <a:solidFill>
                  <a:schemeClr val="tx1"/>
                </a:solidFill>
              </a:rPr>
              <a:t>What </a:t>
            </a:r>
            <a:r>
              <a:rPr lang="en-US" sz="2000" dirty="0">
                <a:solidFill>
                  <a:schemeClr val="tx1"/>
                </a:solidFill>
              </a:rPr>
              <a:t>is Emerson talking about in paragraph 3, where he discusses </a:t>
            </a:r>
            <a:r>
              <a:rPr lang="en-US" sz="2000" b="1" dirty="0">
                <a:solidFill>
                  <a:schemeClr val="tx1"/>
                </a:solidFill>
              </a:rPr>
              <a:t>the role of the poet</a:t>
            </a:r>
            <a:r>
              <a:rPr lang="en-US" sz="2000" dirty="0">
                <a:solidFill>
                  <a:schemeClr val="tx1"/>
                </a:solidFill>
              </a:rPr>
              <a:t>? </a:t>
            </a:r>
          </a:p>
          <a:p>
            <a:pPr marL="457200" indent="-457200">
              <a:buFont typeface="+mj-lt"/>
              <a:buAutoNum type="arabicPeriod"/>
            </a:pPr>
            <a:r>
              <a:rPr lang="en-US" sz="2000" dirty="0" smtClean="0">
                <a:solidFill>
                  <a:schemeClr val="tx1"/>
                </a:solidFill>
              </a:rPr>
              <a:t>What </a:t>
            </a:r>
            <a:r>
              <a:rPr lang="en-US" sz="2000" dirty="0">
                <a:solidFill>
                  <a:schemeClr val="tx1"/>
                </a:solidFill>
              </a:rPr>
              <a:t>point is Emerson making about </a:t>
            </a:r>
            <a:r>
              <a:rPr lang="en-US" sz="2000" b="1" dirty="0">
                <a:solidFill>
                  <a:schemeClr val="tx1"/>
                </a:solidFill>
              </a:rPr>
              <a:t>children vs. adults</a:t>
            </a:r>
            <a:r>
              <a:rPr lang="en-US" sz="2000" dirty="0">
                <a:solidFill>
                  <a:schemeClr val="tx1"/>
                </a:solidFill>
              </a:rPr>
              <a:t>, and what does he say about </a:t>
            </a:r>
            <a:r>
              <a:rPr lang="en-US" sz="2000" b="1" dirty="0">
                <a:solidFill>
                  <a:schemeClr val="tx1"/>
                </a:solidFill>
              </a:rPr>
              <a:t>wisdom</a:t>
            </a:r>
            <a:r>
              <a:rPr lang="en-US" sz="2000" dirty="0">
                <a:solidFill>
                  <a:schemeClr val="tx1"/>
                </a:solidFill>
              </a:rPr>
              <a:t>?</a:t>
            </a:r>
          </a:p>
          <a:p>
            <a:pPr marL="457200" indent="-457200">
              <a:buFont typeface="+mj-lt"/>
              <a:buAutoNum type="arabicPeriod"/>
            </a:pPr>
            <a:r>
              <a:rPr lang="en-US" sz="2000" b="1" dirty="0" smtClean="0">
                <a:solidFill>
                  <a:schemeClr val="tx1"/>
                </a:solidFill>
              </a:rPr>
              <a:t>“</a:t>
            </a:r>
            <a:r>
              <a:rPr lang="en-US" sz="2000" b="1" dirty="0">
                <a:solidFill>
                  <a:schemeClr val="tx1"/>
                </a:solidFill>
              </a:rPr>
              <a:t>I become a transparent eye-ball; I am nothing; I see all…” </a:t>
            </a:r>
            <a:r>
              <a:rPr lang="en-US" sz="2000" dirty="0">
                <a:solidFill>
                  <a:schemeClr val="tx1"/>
                </a:solidFill>
              </a:rPr>
              <a:t>What is going on in this sentence.</a:t>
            </a:r>
          </a:p>
          <a:p>
            <a:pPr marL="457200" indent="-457200">
              <a:buFont typeface="+mj-lt"/>
              <a:buAutoNum type="arabicPeriod"/>
            </a:pPr>
            <a:r>
              <a:rPr lang="en-US" sz="2000" dirty="0" smtClean="0">
                <a:solidFill>
                  <a:schemeClr val="tx1"/>
                </a:solidFill>
              </a:rPr>
              <a:t>What </a:t>
            </a:r>
            <a:r>
              <a:rPr lang="en-US" sz="2000" b="1" dirty="0">
                <a:solidFill>
                  <a:schemeClr val="tx1"/>
                </a:solidFill>
              </a:rPr>
              <a:t>effect does nature have on man </a:t>
            </a:r>
            <a:r>
              <a:rPr lang="en-US" sz="2000" dirty="0">
                <a:solidFill>
                  <a:schemeClr val="tx1"/>
                </a:solidFill>
              </a:rPr>
              <a:t>in </a:t>
            </a:r>
            <a:r>
              <a:rPr lang="en-US" sz="2000" dirty="0" smtClean="0">
                <a:solidFill>
                  <a:schemeClr val="tx1"/>
                </a:solidFill>
              </a:rPr>
              <a:t>how he </a:t>
            </a:r>
            <a:r>
              <a:rPr lang="en-US" sz="2000" dirty="0">
                <a:solidFill>
                  <a:schemeClr val="tx1"/>
                </a:solidFill>
              </a:rPr>
              <a:t>perceives/relates to it properly? </a:t>
            </a:r>
          </a:p>
        </p:txBody>
      </p:sp>
      <p:sp>
        <p:nvSpPr>
          <p:cNvPr id="5" name="Rectangle 4"/>
          <p:cNvSpPr/>
          <p:nvPr/>
        </p:nvSpPr>
        <p:spPr>
          <a:xfrm>
            <a:off x="1905000" y="228600"/>
            <a:ext cx="4875061" cy="600164"/>
          </a:xfrm>
          <a:prstGeom prst="rect">
            <a:avLst/>
          </a:prstGeom>
        </p:spPr>
        <p:txBody>
          <a:bodyPr wrap="square">
            <a:spAutoFit/>
          </a:bodyPr>
          <a:lstStyle/>
          <a:p>
            <a:pPr algn="ctr"/>
            <a:r>
              <a:rPr lang="en-US" sz="3300" b="1" dirty="0" smtClean="0"/>
              <a:t>“Nature”</a:t>
            </a:r>
            <a:endParaRPr lang="en-US" sz="3300" b="1" dirty="0"/>
          </a:p>
        </p:txBody>
      </p:sp>
    </p:spTree>
    <p:extLst>
      <p:ext uri="{BB962C8B-B14F-4D97-AF65-F5344CB8AC3E}">
        <p14:creationId xmlns:p14="http://schemas.microsoft.com/office/powerpoint/2010/main" val="505078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924475"/>
          </a:xfrm>
        </p:spPr>
        <p:txBody>
          <a:bodyPr/>
          <a:lstStyle/>
          <a:p>
            <a:r>
              <a:rPr lang="en-US" dirty="0" smtClean="0">
                <a:solidFill>
                  <a:schemeClr val="tx1"/>
                </a:solidFill>
              </a:rPr>
              <a:t>Thursday Prep Work</a:t>
            </a:r>
            <a:endParaRPr lang="en-US" dirty="0">
              <a:solidFill>
                <a:schemeClr val="tx1"/>
              </a:solidFill>
            </a:endParaRPr>
          </a:p>
        </p:txBody>
      </p:sp>
      <p:sp>
        <p:nvSpPr>
          <p:cNvPr id="5" name="Content Placeholder 4"/>
          <p:cNvSpPr>
            <a:spLocks noGrp="1"/>
          </p:cNvSpPr>
          <p:nvPr>
            <p:ph idx="1"/>
          </p:nvPr>
        </p:nvSpPr>
        <p:spPr>
          <a:xfrm>
            <a:off x="228600" y="1153075"/>
            <a:ext cx="7905955" cy="5323925"/>
          </a:xfrm>
        </p:spPr>
        <p:txBody>
          <a:bodyPr>
            <a:noAutofit/>
          </a:bodyPr>
          <a:lstStyle/>
          <a:p>
            <a:pPr marL="0" indent="0">
              <a:buNone/>
            </a:pPr>
            <a:r>
              <a:rPr lang="en-US" sz="4800" dirty="0" smtClean="0">
                <a:solidFill>
                  <a:schemeClr val="tx1"/>
                </a:solidFill>
              </a:rPr>
              <a:t>Reading:</a:t>
            </a:r>
          </a:p>
          <a:p>
            <a:pPr marL="914400" lvl="1" indent="-514350">
              <a:buFont typeface="+mj-lt"/>
              <a:buAutoNum type="arabicPeriod"/>
            </a:pPr>
            <a:r>
              <a:rPr lang="en-US" sz="4400" dirty="0" smtClean="0">
                <a:solidFill>
                  <a:schemeClr val="tx1"/>
                </a:solidFill>
              </a:rPr>
              <a:t> </a:t>
            </a:r>
            <a:r>
              <a:rPr lang="en-US" sz="4400" i="1" dirty="0" smtClean="0">
                <a:solidFill>
                  <a:schemeClr val="tx1"/>
                </a:solidFill>
              </a:rPr>
              <a:t>Self-Reliance </a:t>
            </a:r>
            <a:r>
              <a:rPr lang="en-US" sz="4400" dirty="0" smtClean="0">
                <a:solidFill>
                  <a:schemeClr val="tx1"/>
                </a:solidFill>
              </a:rPr>
              <a:t>(</a:t>
            </a:r>
            <a:r>
              <a:rPr lang="en-US" sz="4400" dirty="0" smtClean="0">
                <a:solidFill>
                  <a:schemeClr val="tx1"/>
                </a:solidFill>
              </a:rPr>
              <a:t>Emerson)</a:t>
            </a:r>
          </a:p>
          <a:p>
            <a:pPr marL="914400" lvl="1" indent="-514350">
              <a:buFont typeface="+mj-lt"/>
              <a:buAutoNum type="arabicPeriod"/>
            </a:pPr>
            <a:r>
              <a:rPr lang="en-US" sz="4400" i="1" dirty="0" smtClean="0">
                <a:solidFill>
                  <a:schemeClr val="tx1"/>
                </a:solidFill>
              </a:rPr>
              <a:t>Civil </a:t>
            </a:r>
            <a:r>
              <a:rPr lang="en-US" sz="4400" i="1" dirty="0" smtClean="0">
                <a:solidFill>
                  <a:schemeClr val="tx1"/>
                </a:solidFill>
              </a:rPr>
              <a:t>Disobedience </a:t>
            </a:r>
            <a:r>
              <a:rPr lang="en-US" sz="4400" dirty="0" smtClean="0">
                <a:solidFill>
                  <a:schemeClr val="tx1"/>
                </a:solidFill>
              </a:rPr>
              <a:t>(</a:t>
            </a:r>
            <a:r>
              <a:rPr lang="en-US" sz="4400" dirty="0" smtClean="0">
                <a:solidFill>
                  <a:schemeClr val="tx1"/>
                </a:solidFill>
              </a:rPr>
              <a:t>Thoreau)</a:t>
            </a:r>
            <a:endParaRPr lang="en-US" sz="4400" dirty="0" smtClean="0">
              <a:solidFill>
                <a:schemeClr val="tx1"/>
              </a:solidFill>
            </a:endParaRPr>
          </a:p>
        </p:txBody>
      </p:sp>
    </p:spTree>
    <p:extLst>
      <p:ext uri="{BB962C8B-B14F-4D97-AF65-F5344CB8AC3E}">
        <p14:creationId xmlns:p14="http://schemas.microsoft.com/office/powerpoint/2010/main" val="386966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125113" cy="924475"/>
          </a:xfrm>
        </p:spPr>
        <p:txBody>
          <a:bodyPr/>
          <a:lstStyle/>
          <a:p>
            <a:pPr algn="ctr"/>
            <a:r>
              <a:rPr lang="en-US" dirty="0" smtClean="0">
                <a:latin typeface="Georgia" pitchFamily="18" charset="0"/>
              </a:rPr>
              <a:t>Romantics vs. Dark Romantics</a:t>
            </a:r>
            <a:endParaRPr lang="en-US" dirty="0">
              <a:latin typeface="Georgia" pitchFamily="18" charset="0"/>
            </a:endParaRPr>
          </a:p>
        </p:txBody>
      </p:sp>
      <p:sp>
        <p:nvSpPr>
          <p:cNvPr id="3" name="Content Placeholder 2"/>
          <p:cNvSpPr>
            <a:spLocks noGrp="1"/>
          </p:cNvSpPr>
          <p:nvPr>
            <p:ph idx="1"/>
          </p:nvPr>
        </p:nvSpPr>
        <p:spPr>
          <a:xfrm>
            <a:off x="228600" y="990600"/>
            <a:ext cx="8915400" cy="5486400"/>
          </a:xfrm>
        </p:spPr>
        <p:txBody>
          <a:bodyPr>
            <a:noAutofit/>
          </a:bodyPr>
          <a:lstStyle/>
          <a:p>
            <a:r>
              <a:rPr lang="en-US" sz="2400" dirty="0" smtClean="0">
                <a:solidFill>
                  <a:srgbClr val="0070C0"/>
                </a:solidFill>
                <a:latin typeface="Georgia" pitchFamily="18" charset="0"/>
              </a:rPr>
              <a:t>American Romantic </a:t>
            </a:r>
            <a:r>
              <a:rPr lang="en-US" sz="2400" dirty="0" smtClean="0">
                <a:solidFill>
                  <a:schemeClr val="tx1"/>
                </a:solidFill>
                <a:latin typeface="Georgia" pitchFamily="18" charset="0"/>
              </a:rPr>
              <a:t>authors celebrated and portrayed nature and individual reflection as a rejuvenating departure from the evils of overcrowded urban life.</a:t>
            </a:r>
          </a:p>
          <a:p>
            <a:pPr lvl="1"/>
            <a:r>
              <a:rPr lang="en-US" sz="2400" dirty="0" smtClean="0">
                <a:solidFill>
                  <a:schemeClr val="tx1"/>
                </a:solidFill>
                <a:latin typeface="Georgia" pitchFamily="18" charset="0"/>
              </a:rPr>
              <a:t>William Bryant’s “</a:t>
            </a:r>
            <a:r>
              <a:rPr lang="en-US" sz="2400" dirty="0" err="1" smtClean="0">
                <a:solidFill>
                  <a:schemeClr val="tx1"/>
                </a:solidFill>
                <a:latin typeface="Georgia" pitchFamily="18" charset="0"/>
              </a:rPr>
              <a:t>Thanatopsis</a:t>
            </a:r>
            <a:r>
              <a:rPr lang="en-US" sz="2400" dirty="0" smtClean="0">
                <a:solidFill>
                  <a:schemeClr val="tx1"/>
                </a:solidFill>
                <a:latin typeface="Georgia" pitchFamily="18" charset="0"/>
              </a:rPr>
              <a:t>”</a:t>
            </a:r>
          </a:p>
          <a:p>
            <a:pPr lvl="1"/>
            <a:r>
              <a:rPr lang="en-US" sz="2400" i="1" dirty="0" smtClean="0">
                <a:solidFill>
                  <a:srgbClr val="FF0000"/>
                </a:solidFill>
                <a:latin typeface="Georgia" pitchFamily="18" charset="0"/>
              </a:rPr>
              <a:t>TRANSCENDENTALISTS: Thoreau, Emerson</a:t>
            </a:r>
          </a:p>
          <a:p>
            <a:r>
              <a:rPr lang="en-US" sz="2400" dirty="0" smtClean="0">
                <a:solidFill>
                  <a:srgbClr val="002060"/>
                </a:solidFill>
                <a:latin typeface="Georgia" pitchFamily="18" charset="0"/>
              </a:rPr>
              <a:t>American Dark Romantic </a:t>
            </a:r>
            <a:r>
              <a:rPr lang="en-US" sz="2400" dirty="0" smtClean="0">
                <a:solidFill>
                  <a:schemeClr val="tx1"/>
                </a:solidFill>
                <a:latin typeface="Georgia" pitchFamily="18" charset="0"/>
              </a:rPr>
              <a:t>authors condemned and portrayed the evil darkness inherent in both people’s souls to show that man and the world contain evil. </a:t>
            </a:r>
          </a:p>
          <a:p>
            <a:pPr lvl="1"/>
            <a:r>
              <a:rPr lang="en-US" sz="2400" dirty="0" smtClean="0">
                <a:solidFill>
                  <a:schemeClr val="tx1"/>
                </a:solidFill>
                <a:latin typeface="Georgia" pitchFamily="18" charset="0"/>
              </a:rPr>
              <a:t>Poe’s </a:t>
            </a:r>
            <a:r>
              <a:rPr lang="en-US" sz="2400" i="1" dirty="0" smtClean="0">
                <a:solidFill>
                  <a:schemeClr val="tx1"/>
                </a:solidFill>
                <a:latin typeface="Georgia" pitchFamily="18" charset="0"/>
              </a:rPr>
              <a:t>The Masque of Red Death</a:t>
            </a:r>
            <a:r>
              <a:rPr lang="en-US" sz="2400" dirty="0" smtClean="0">
                <a:solidFill>
                  <a:schemeClr val="tx1"/>
                </a:solidFill>
                <a:latin typeface="Georgia" pitchFamily="18" charset="0"/>
              </a:rPr>
              <a:t>, </a:t>
            </a:r>
            <a:r>
              <a:rPr lang="en-US" sz="2400" i="1" dirty="0" smtClean="0">
                <a:solidFill>
                  <a:schemeClr val="tx1"/>
                </a:solidFill>
                <a:latin typeface="Georgia" pitchFamily="18" charset="0"/>
              </a:rPr>
              <a:t>The Tell-Tale Heart</a:t>
            </a:r>
          </a:p>
          <a:p>
            <a:pPr lvl="1"/>
            <a:r>
              <a:rPr lang="en-US" sz="2400" dirty="0" smtClean="0">
                <a:solidFill>
                  <a:schemeClr val="tx1"/>
                </a:solidFill>
                <a:latin typeface="Georgia" pitchFamily="18" charset="0"/>
              </a:rPr>
              <a:t>Burton’s </a:t>
            </a:r>
            <a:r>
              <a:rPr lang="en-US" sz="2400" i="1" dirty="0" smtClean="0">
                <a:solidFill>
                  <a:schemeClr val="tx1"/>
                </a:solidFill>
                <a:latin typeface="Georgia" pitchFamily="18" charset="0"/>
              </a:rPr>
              <a:t>Batman Returns</a:t>
            </a:r>
            <a:endParaRPr lang="en-US" sz="2400" i="1" dirty="0">
              <a:solidFill>
                <a:schemeClr val="tx1"/>
              </a:solidFill>
              <a:latin typeface="Georgia" pitchFamily="18" charset="0"/>
            </a:endParaRPr>
          </a:p>
        </p:txBody>
      </p:sp>
    </p:spTree>
    <p:extLst>
      <p:ext uri="{BB962C8B-B14F-4D97-AF65-F5344CB8AC3E}">
        <p14:creationId xmlns:p14="http://schemas.microsoft.com/office/powerpoint/2010/main" val="360357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985" y="228600"/>
            <a:ext cx="8153400" cy="533399"/>
          </a:xfrm>
        </p:spPr>
        <p:txBody>
          <a:bodyPr/>
          <a:lstStyle/>
          <a:p>
            <a:r>
              <a:rPr lang="en-US" sz="2000" dirty="0" smtClean="0">
                <a:solidFill>
                  <a:schemeClr val="tx1"/>
                </a:solidFill>
              </a:rPr>
              <a:t>Individual Prep Work </a:t>
            </a:r>
            <a:endParaRPr lang="en-US" sz="2000" dirty="0">
              <a:solidFill>
                <a:schemeClr val="tx1"/>
              </a:solidFill>
            </a:endParaRPr>
          </a:p>
        </p:txBody>
      </p:sp>
      <p:sp>
        <p:nvSpPr>
          <p:cNvPr id="3" name="Content Placeholder 2"/>
          <p:cNvSpPr>
            <a:spLocks noGrp="1"/>
          </p:cNvSpPr>
          <p:nvPr>
            <p:ph idx="1"/>
          </p:nvPr>
        </p:nvSpPr>
        <p:spPr>
          <a:xfrm>
            <a:off x="152400" y="761999"/>
            <a:ext cx="8839200" cy="5867401"/>
          </a:xfrm>
        </p:spPr>
        <p:txBody>
          <a:bodyPr>
            <a:normAutofit lnSpcReduction="10000"/>
          </a:bodyPr>
          <a:lstStyle/>
          <a:p>
            <a:pPr marL="0" indent="0">
              <a:buNone/>
            </a:pPr>
            <a:r>
              <a:rPr lang="en-US" sz="3000" dirty="0" smtClean="0">
                <a:solidFill>
                  <a:schemeClr val="tx1"/>
                </a:solidFill>
              </a:rPr>
              <a:t>Each response should have direct evidence from the readings:</a:t>
            </a:r>
          </a:p>
          <a:p>
            <a:pPr marL="514350" indent="-514350">
              <a:buFont typeface="+mj-lt"/>
              <a:buAutoNum type="arabicPeriod"/>
            </a:pPr>
            <a:r>
              <a:rPr lang="en-US" sz="3000" dirty="0">
                <a:solidFill>
                  <a:schemeClr val="tx1"/>
                </a:solidFill>
              </a:rPr>
              <a:t>Summary of main </a:t>
            </a:r>
            <a:r>
              <a:rPr lang="en-US" sz="3000" dirty="0" smtClean="0">
                <a:solidFill>
                  <a:schemeClr val="tx1"/>
                </a:solidFill>
              </a:rPr>
              <a:t>ideas/point/message</a:t>
            </a:r>
            <a:endParaRPr lang="en-US" sz="3000" dirty="0">
              <a:solidFill>
                <a:schemeClr val="tx1"/>
              </a:solidFill>
            </a:endParaRPr>
          </a:p>
          <a:p>
            <a:pPr marL="514350" indent="-514350">
              <a:buFont typeface="+mj-lt"/>
              <a:buAutoNum type="arabicPeriod"/>
            </a:pPr>
            <a:r>
              <a:rPr lang="en-US" sz="3000" dirty="0" smtClean="0">
                <a:solidFill>
                  <a:schemeClr val="tx1"/>
                </a:solidFill>
              </a:rPr>
              <a:t>Determine the authors views on humanity and human kind. </a:t>
            </a:r>
          </a:p>
          <a:p>
            <a:pPr marL="514350" indent="-514350">
              <a:buFont typeface="+mj-lt"/>
              <a:buAutoNum type="arabicPeriod"/>
            </a:pPr>
            <a:r>
              <a:rPr lang="en-US" sz="3000" dirty="0" smtClean="0">
                <a:solidFill>
                  <a:schemeClr val="tx1"/>
                </a:solidFill>
              </a:rPr>
              <a:t>Explain the advice the author offers humans.</a:t>
            </a:r>
          </a:p>
          <a:p>
            <a:pPr marL="514350" indent="-514350">
              <a:buFont typeface="+mj-lt"/>
              <a:buAutoNum type="arabicPeriod"/>
            </a:pPr>
            <a:r>
              <a:rPr lang="en-US" sz="3000" dirty="0" smtClean="0">
                <a:solidFill>
                  <a:schemeClr val="tx1"/>
                </a:solidFill>
              </a:rPr>
              <a:t>Conclude if there are any connections to abolition/rights movements.</a:t>
            </a:r>
          </a:p>
          <a:p>
            <a:pPr marL="514350" indent="-514350">
              <a:buFont typeface="+mj-lt"/>
              <a:buAutoNum type="arabicPeriod"/>
            </a:pPr>
            <a:r>
              <a:rPr lang="en-US" sz="3000" dirty="0" smtClean="0">
                <a:solidFill>
                  <a:schemeClr val="tx1"/>
                </a:solidFill>
              </a:rPr>
              <a:t>Based on your reading, define what it means to be a Transcendentalist. What do they value?</a:t>
            </a:r>
          </a:p>
        </p:txBody>
      </p:sp>
    </p:spTree>
    <p:extLst>
      <p:ext uri="{BB962C8B-B14F-4D97-AF65-F5344CB8AC3E}">
        <p14:creationId xmlns:p14="http://schemas.microsoft.com/office/powerpoint/2010/main" val="2327734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76200"/>
            <a:ext cx="7125113" cy="848276"/>
          </a:xfrm>
        </p:spPr>
        <p:txBody>
          <a:bodyPr/>
          <a:lstStyle/>
          <a:p>
            <a:r>
              <a:rPr lang="en-US" sz="5400" dirty="0">
                <a:solidFill>
                  <a:schemeClr val="tx1"/>
                </a:solidFill>
              </a:rPr>
              <a:t>Civil Disobedience</a:t>
            </a:r>
          </a:p>
        </p:txBody>
      </p:sp>
      <p:sp>
        <p:nvSpPr>
          <p:cNvPr id="3" name="Content Placeholder 2"/>
          <p:cNvSpPr>
            <a:spLocks noGrp="1"/>
          </p:cNvSpPr>
          <p:nvPr>
            <p:ph idx="1"/>
          </p:nvPr>
        </p:nvSpPr>
        <p:spPr>
          <a:xfrm>
            <a:off x="228600" y="1066800"/>
            <a:ext cx="8763000" cy="5638799"/>
          </a:xfrm>
        </p:spPr>
        <p:txBody>
          <a:bodyPr>
            <a:normAutofit/>
          </a:bodyPr>
          <a:lstStyle/>
          <a:p>
            <a:pPr marL="0" indent="0">
              <a:buNone/>
            </a:pPr>
            <a:r>
              <a:rPr lang="en-US" sz="4400" dirty="0" smtClean="0">
                <a:solidFill>
                  <a:schemeClr val="tx1"/>
                </a:solidFill>
              </a:rPr>
              <a:t>The </a:t>
            </a:r>
            <a:r>
              <a:rPr lang="en-US" sz="4400" dirty="0">
                <a:solidFill>
                  <a:schemeClr val="tx1"/>
                </a:solidFill>
              </a:rPr>
              <a:t>active, professed refusal to obey certain laws, demands, and commands of a government, or of an occupying international power</a:t>
            </a:r>
            <a:r>
              <a:rPr lang="en-US" sz="4400" dirty="0" smtClean="0">
                <a:solidFill>
                  <a:schemeClr val="tx1"/>
                </a:solidFill>
              </a:rPr>
              <a:t>. (Usually non-violent)</a:t>
            </a:r>
            <a:endParaRPr lang="en-US" sz="4400" dirty="0">
              <a:solidFill>
                <a:schemeClr val="tx1"/>
              </a:solidFill>
            </a:endParaRPr>
          </a:p>
        </p:txBody>
      </p:sp>
    </p:spTree>
    <p:extLst>
      <p:ext uri="{BB962C8B-B14F-4D97-AF65-F5344CB8AC3E}">
        <p14:creationId xmlns:p14="http://schemas.microsoft.com/office/powerpoint/2010/main" val="2250317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605307"/>
          </a:xfrm>
        </p:spPr>
        <p:txBody>
          <a:bodyPr>
            <a:normAutofit/>
          </a:bodyPr>
          <a:lstStyle/>
          <a:p>
            <a:r>
              <a:rPr lang="en-US" dirty="0" smtClean="0"/>
              <a:t>Transcendentalist </a:t>
            </a:r>
            <a:r>
              <a:rPr lang="en-US" dirty="0" smtClean="0"/>
              <a:t>Recruitment </a:t>
            </a:r>
            <a:r>
              <a:rPr lang="en-US" dirty="0" smtClean="0"/>
              <a:t>Posters</a:t>
            </a:r>
            <a:endParaRPr lang="en-US" dirty="0"/>
          </a:p>
        </p:txBody>
      </p:sp>
      <p:sp>
        <p:nvSpPr>
          <p:cNvPr id="3" name="Content Placeholder 2"/>
          <p:cNvSpPr>
            <a:spLocks noGrp="1"/>
          </p:cNvSpPr>
          <p:nvPr>
            <p:ph idx="1"/>
          </p:nvPr>
        </p:nvSpPr>
        <p:spPr>
          <a:xfrm>
            <a:off x="304800" y="1371601"/>
            <a:ext cx="8591896" cy="5105400"/>
          </a:xfrm>
        </p:spPr>
        <p:txBody>
          <a:bodyPr>
            <a:noAutofit/>
          </a:bodyPr>
          <a:lstStyle/>
          <a:p>
            <a:r>
              <a:rPr lang="en-US" sz="3200" b="1" dirty="0" smtClean="0">
                <a:solidFill>
                  <a:schemeClr val="tx1"/>
                </a:solidFill>
              </a:rPr>
              <a:t>Create </a:t>
            </a:r>
            <a:r>
              <a:rPr lang="en-US" sz="3200" b="1" dirty="0">
                <a:solidFill>
                  <a:schemeClr val="tx1"/>
                </a:solidFill>
              </a:rPr>
              <a:t>a piece of </a:t>
            </a:r>
            <a:r>
              <a:rPr lang="en-US" sz="3200" b="1" dirty="0" smtClean="0">
                <a:solidFill>
                  <a:schemeClr val="tx1"/>
                </a:solidFill>
              </a:rPr>
              <a:t>recruitment </a:t>
            </a:r>
            <a:r>
              <a:rPr lang="en-US" sz="3200" b="1" dirty="0">
                <a:solidFill>
                  <a:schemeClr val="tx1"/>
                </a:solidFill>
              </a:rPr>
              <a:t>to persuade others to believe in the Transcendentalist </a:t>
            </a:r>
            <a:r>
              <a:rPr lang="en-US" sz="3200" b="1" dirty="0" smtClean="0">
                <a:solidFill>
                  <a:schemeClr val="tx1"/>
                </a:solidFill>
              </a:rPr>
              <a:t>philosophy</a:t>
            </a:r>
            <a:r>
              <a:rPr lang="en-US" sz="3200" dirty="0" smtClean="0">
                <a:solidFill>
                  <a:schemeClr val="tx1"/>
                </a:solidFill>
              </a:rPr>
              <a:t>.</a:t>
            </a:r>
            <a:endParaRPr lang="en-US" sz="3200" dirty="0">
              <a:solidFill>
                <a:schemeClr val="tx1"/>
              </a:solidFill>
            </a:endParaRPr>
          </a:p>
          <a:p>
            <a:r>
              <a:rPr lang="en-US" sz="3200" dirty="0">
                <a:solidFill>
                  <a:schemeClr val="tx1"/>
                </a:solidFill>
              </a:rPr>
              <a:t>Incorporate the following:</a:t>
            </a:r>
          </a:p>
          <a:p>
            <a:pPr lvl="1"/>
            <a:r>
              <a:rPr lang="en-US" sz="2800" dirty="0">
                <a:solidFill>
                  <a:schemeClr val="tx1"/>
                </a:solidFill>
              </a:rPr>
              <a:t>Ideas from both readings (including quotes)</a:t>
            </a:r>
          </a:p>
          <a:p>
            <a:pPr lvl="1"/>
            <a:r>
              <a:rPr lang="en-US" sz="2800" dirty="0">
                <a:solidFill>
                  <a:schemeClr val="tx1"/>
                </a:solidFill>
              </a:rPr>
              <a:t>Images</a:t>
            </a:r>
          </a:p>
          <a:p>
            <a:pPr lvl="1"/>
            <a:r>
              <a:rPr lang="en-US" sz="2800" dirty="0" smtClean="0">
                <a:solidFill>
                  <a:schemeClr val="tx1"/>
                </a:solidFill>
              </a:rPr>
              <a:t>Characteristics</a:t>
            </a:r>
            <a:r>
              <a:rPr lang="en-US" sz="2800" dirty="0" smtClean="0">
                <a:solidFill>
                  <a:schemeClr val="tx1"/>
                </a:solidFill>
              </a:rPr>
              <a:t> </a:t>
            </a:r>
            <a:r>
              <a:rPr lang="en-US" sz="2800" dirty="0">
                <a:solidFill>
                  <a:schemeClr val="tx1"/>
                </a:solidFill>
              </a:rPr>
              <a:t>of Transcendentalism</a:t>
            </a:r>
          </a:p>
          <a:p>
            <a:r>
              <a:rPr lang="en-US" sz="2400" dirty="0">
                <a:solidFill>
                  <a:schemeClr val="tx1"/>
                </a:solidFill>
              </a:rPr>
              <a:t>Write all of your names on the front of the poster!</a:t>
            </a:r>
          </a:p>
        </p:txBody>
      </p:sp>
    </p:spTree>
    <p:extLst>
      <p:ext uri="{BB962C8B-B14F-4D97-AF65-F5344CB8AC3E}">
        <p14:creationId xmlns:p14="http://schemas.microsoft.com/office/powerpoint/2010/main" val="1996678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0" cy="619676"/>
          </a:xfrm>
        </p:spPr>
        <p:txBody>
          <a:bodyPr/>
          <a:lstStyle/>
          <a:p>
            <a:r>
              <a:rPr lang="en-US" sz="2600" dirty="0" smtClean="0"/>
              <a:t>Group Reflection (other side of white paper)</a:t>
            </a:r>
            <a:endParaRPr lang="en-US" sz="2600" dirty="0"/>
          </a:p>
        </p:txBody>
      </p:sp>
      <p:sp>
        <p:nvSpPr>
          <p:cNvPr id="3" name="Content Placeholder 2"/>
          <p:cNvSpPr>
            <a:spLocks noGrp="1"/>
          </p:cNvSpPr>
          <p:nvPr>
            <p:ph idx="1"/>
          </p:nvPr>
        </p:nvSpPr>
        <p:spPr>
          <a:xfrm>
            <a:off x="152400" y="914400"/>
            <a:ext cx="8839200" cy="5562599"/>
          </a:xfrm>
        </p:spPr>
        <p:txBody>
          <a:bodyPr>
            <a:noAutofit/>
          </a:bodyPr>
          <a:lstStyle/>
          <a:p>
            <a:pPr marL="514350" indent="-514350">
              <a:buFont typeface="+mj-lt"/>
              <a:buAutoNum type="arabicPeriod"/>
            </a:pPr>
            <a:r>
              <a:rPr lang="en-US" sz="3200" b="1" dirty="0" smtClean="0">
                <a:solidFill>
                  <a:schemeClr val="tx1"/>
                </a:solidFill>
              </a:rPr>
              <a:t>How could these Transcendentalist have inspired the abolitionist movement?</a:t>
            </a:r>
          </a:p>
          <a:p>
            <a:pPr marL="514350" indent="-514350">
              <a:buFont typeface="+mj-lt"/>
              <a:buAutoNum type="arabicPeriod"/>
            </a:pPr>
            <a:r>
              <a:rPr lang="en-US" sz="3200" b="1" dirty="0" smtClean="0">
                <a:solidFill>
                  <a:schemeClr val="tx1"/>
                </a:solidFill>
              </a:rPr>
              <a:t>What current aspects in American culture reflect Transcendentalist ideals/ideas? </a:t>
            </a:r>
          </a:p>
          <a:p>
            <a:pPr marL="514350" indent="-514350">
              <a:buFont typeface="+mj-lt"/>
              <a:buAutoNum type="arabicPeriod"/>
            </a:pPr>
            <a:r>
              <a:rPr lang="en-US" sz="3200" b="1" dirty="0" smtClean="0">
                <a:solidFill>
                  <a:schemeClr val="tx1"/>
                </a:solidFill>
              </a:rPr>
              <a:t>What lessons can </a:t>
            </a:r>
            <a:r>
              <a:rPr lang="en-US" sz="3200" b="1" dirty="0" smtClean="0">
                <a:solidFill>
                  <a:schemeClr val="tx1"/>
                </a:solidFill>
              </a:rPr>
              <a:t>2019 </a:t>
            </a:r>
            <a:r>
              <a:rPr lang="en-US" sz="3200" b="1" dirty="0" smtClean="0">
                <a:solidFill>
                  <a:schemeClr val="tx1"/>
                </a:solidFill>
              </a:rPr>
              <a:t>Americans learn from Transcendentalist? </a:t>
            </a:r>
            <a:endParaRPr lang="en-US" sz="3200" b="1" dirty="0">
              <a:solidFill>
                <a:schemeClr val="tx1"/>
              </a:solidFill>
            </a:endParaRPr>
          </a:p>
        </p:txBody>
      </p:sp>
    </p:spTree>
    <p:extLst>
      <p:ext uri="{BB962C8B-B14F-4D97-AF65-F5344CB8AC3E}">
        <p14:creationId xmlns:p14="http://schemas.microsoft.com/office/powerpoint/2010/main" val="3356780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Older Files </a:t>
            </a:r>
            <a:endParaRPr lang="en-US" dirty="0">
              <a:solidFill>
                <a:schemeClr val="tx1"/>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5213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a:t>
            </a:r>
            <a:r>
              <a:rPr lang="en-US" b="1" dirty="0" smtClean="0">
                <a:effectLst>
                  <a:outerShdw blurRad="38100" dist="38100" dir="2700000" algn="tl">
                    <a:srgbClr val="000000">
                      <a:alpha val="43137"/>
                    </a:srgbClr>
                  </a:outerShdw>
                </a:effectLst>
              </a:rPr>
              <a:t>Be the transparent eye-ball</a:t>
            </a:r>
            <a:r>
              <a:rPr lang="en-US" dirty="0" smtClean="0"/>
              <a:t>!</a:t>
            </a:r>
            <a:endParaRPr lang="en-US" dirty="0"/>
          </a:p>
        </p:txBody>
      </p:sp>
      <p:sp>
        <p:nvSpPr>
          <p:cNvPr id="3" name="Content Placeholder 2"/>
          <p:cNvSpPr>
            <a:spLocks noGrp="1"/>
          </p:cNvSpPr>
          <p:nvPr>
            <p:ph idx="1"/>
          </p:nvPr>
        </p:nvSpPr>
        <p:spPr>
          <a:xfrm>
            <a:off x="1221972" y="2066752"/>
            <a:ext cx="7406488" cy="3223915"/>
          </a:xfrm>
        </p:spPr>
        <p:txBody>
          <a:bodyPr>
            <a:noAutofit/>
          </a:bodyPr>
          <a:lstStyle/>
          <a:p>
            <a:pPr algn="ctr"/>
            <a:r>
              <a:rPr lang="en-US" sz="2700" dirty="0"/>
              <a:t>In true transcendentalist fashion, we are going to go outside! </a:t>
            </a:r>
            <a:r>
              <a:rPr lang="en-US" sz="2700" dirty="0">
                <a:sym typeface="Wingdings" panose="05000000000000000000" pitchFamily="2" charset="2"/>
              </a:rPr>
              <a:t></a:t>
            </a:r>
            <a:endParaRPr lang="en-US" sz="2700" dirty="0"/>
          </a:p>
          <a:p>
            <a:pPr algn="ctr"/>
            <a:endParaRPr lang="en-US" sz="2700" dirty="0"/>
          </a:p>
          <a:p>
            <a:pPr algn="ctr"/>
            <a:r>
              <a:rPr lang="en-US" sz="2700" dirty="0"/>
              <a:t>Bring </a:t>
            </a:r>
            <a:r>
              <a:rPr lang="en-US" sz="2700" b="1" u="sng" dirty="0">
                <a:solidFill>
                  <a:srgbClr val="FF0000"/>
                </a:solidFill>
                <a:effectLst>
                  <a:outerShdw blurRad="38100" dist="38100" dir="2700000" algn="tl">
                    <a:srgbClr val="000000">
                      <a:alpha val="43137"/>
                    </a:srgbClr>
                  </a:outerShdw>
                </a:effectLst>
              </a:rPr>
              <a:t>only</a:t>
            </a:r>
            <a:r>
              <a:rPr lang="en-US" sz="2700" dirty="0"/>
              <a:t> a </a:t>
            </a:r>
            <a:r>
              <a:rPr lang="en-US" sz="2700" b="1" dirty="0"/>
              <a:t>pen or pencil </a:t>
            </a:r>
            <a:r>
              <a:rPr lang="en-US" sz="2700" dirty="0"/>
              <a:t>and </a:t>
            </a:r>
            <a:r>
              <a:rPr lang="en-US" sz="2700" b="1" dirty="0"/>
              <a:t>something to write on</a:t>
            </a:r>
            <a:r>
              <a:rPr lang="en-US" sz="2700" dirty="0"/>
              <a:t>.</a:t>
            </a:r>
          </a:p>
          <a:p>
            <a:pPr algn="ctr"/>
            <a:r>
              <a:rPr lang="en-US" sz="2700" dirty="0"/>
              <a:t>Use your 5 senses, and </a:t>
            </a:r>
            <a:r>
              <a:rPr lang="en-US" sz="2700" b="1" dirty="0"/>
              <a:t>write about whatever comes to mind. </a:t>
            </a:r>
            <a:r>
              <a:rPr lang="en-US" sz="2700" i="1" dirty="0"/>
              <a:t>What do you see? Feel? Hear? Smell?</a:t>
            </a:r>
          </a:p>
        </p:txBody>
      </p:sp>
    </p:spTree>
    <p:extLst>
      <p:ext uri="{BB962C8B-B14F-4D97-AF65-F5344CB8AC3E}">
        <p14:creationId xmlns:p14="http://schemas.microsoft.com/office/powerpoint/2010/main" val="254731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48600" cy="619676"/>
          </a:xfrm>
        </p:spPr>
        <p:txBody>
          <a:bodyPr/>
          <a:lstStyle/>
          <a:p>
            <a:r>
              <a:rPr lang="en-US" sz="2800" dirty="0" smtClean="0">
                <a:solidFill>
                  <a:schemeClr val="tx1"/>
                </a:solidFill>
              </a:rPr>
              <a:t>Group Image (one side of white paper)</a:t>
            </a:r>
            <a:endParaRPr lang="en-US" sz="2800" dirty="0">
              <a:solidFill>
                <a:schemeClr val="tx1"/>
              </a:solidFill>
            </a:endParaRPr>
          </a:p>
        </p:txBody>
      </p:sp>
      <p:sp>
        <p:nvSpPr>
          <p:cNvPr id="3" name="Content Placeholder 2"/>
          <p:cNvSpPr>
            <a:spLocks noGrp="1"/>
          </p:cNvSpPr>
          <p:nvPr>
            <p:ph idx="1"/>
          </p:nvPr>
        </p:nvSpPr>
        <p:spPr>
          <a:xfrm>
            <a:off x="304800" y="990600"/>
            <a:ext cx="8610600" cy="5486401"/>
          </a:xfrm>
        </p:spPr>
        <p:txBody>
          <a:bodyPr>
            <a:normAutofit/>
          </a:bodyPr>
          <a:lstStyle/>
          <a:p>
            <a:r>
              <a:rPr lang="en-US" sz="3200" dirty="0" smtClean="0">
                <a:solidFill>
                  <a:schemeClr val="tx1"/>
                </a:solidFill>
              </a:rPr>
              <a:t>Once you have shared your individual questions/answers, grab a white piece of printer paper.</a:t>
            </a:r>
          </a:p>
          <a:p>
            <a:r>
              <a:rPr lang="en-US" sz="3200" dirty="0" smtClean="0">
                <a:solidFill>
                  <a:schemeClr val="tx1"/>
                </a:solidFill>
              </a:rPr>
              <a:t>You need to </a:t>
            </a:r>
            <a:r>
              <a:rPr lang="en-US" sz="3200" i="1" u="sng" dirty="0" smtClean="0">
                <a:solidFill>
                  <a:schemeClr val="tx1"/>
                </a:solidFill>
              </a:rPr>
              <a:t>visually represent</a:t>
            </a:r>
            <a:r>
              <a:rPr lang="en-US" sz="3200" i="1" dirty="0" smtClean="0">
                <a:solidFill>
                  <a:schemeClr val="tx1"/>
                </a:solidFill>
              </a:rPr>
              <a:t> </a:t>
            </a:r>
            <a:r>
              <a:rPr lang="en-US" sz="3200" dirty="0" smtClean="0">
                <a:solidFill>
                  <a:schemeClr val="tx1"/>
                </a:solidFill>
              </a:rPr>
              <a:t>the ideas of transcendentalists, especially Thoreau and Emerson</a:t>
            </a:r>
          </a:p>
          <a:p>
            <a:r>
              <a:rPr lang="en-US" sz="3200" dirty="0" smtClean="0">
                <a:solidFill>
                  <a:schemeClr val="tx1"/>
                </a:solidFill>
              </a:rPr>
              <a:t>Think metaphor and not literal representation </a:t>
            </a:r>
            <a:endParaRPr lang="en-US" sz="3200" dirty="0">
              <a:solidFill>
                <a:schemeClr val="tx1"/>
              </a:solidFill>
            </a:endParaRPr>
          </a:p>
        </p:txBody>
      </p:sp>
    </p:spTree>
    <p:extLst>
      <p:ext uri="{BB962C8B-B14F-4D97-AF65-F5344CB8AC3E}">
        <p14:creationId xmlns:p14="http://schemas.microsoft.com/office/powerpoint/2010/main" val="4136016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0"/>
            <a:ext cx="7125113" cy="543476"/>
          </a:xfrm>
        </p:spPr>
        <p:txBody>
          <a:bodyPr/>
          <a:lstStyle/>
          <a:p>
            <a:r>
              <a:rPr lang="en-US" dirty="0" smtClean="0">
                <a:solidFill>
                  <a:schemeClr val="tx1"/>
                </a:solidFill>
              </a:rPr>
              <a:t>Imagination</a:t>
            </a:r>
            <a:endParaRPr lang="en-US" dirty="0">
              <a:solidFill>
                <a:schemeClr val="tx1"/>
              </a:solidFill>
            </a:endParaRPr>
          </a:p>
        </p:txBody>
      </p:sp>
      <p:sp>
        <p:nvSpPr>
          <p:cNvPr id="6" name="Content Placeholder 5"/>
          <p:cNvSpPr>
            <a:spLocks noGrp="1"/>
          </p:cNvSpPr>
          <p:nvPr>
            <p:ph idx="1"/>
          </p:nvPr>
        </p:nvSpPr>
        <p:spPr>
          <a:xfrm>
            <a:off x="76200" y="990600"/>
            <a:ext cx="8762999" cy="5486399"/>
          </a:xfrm>
        </p:spPr>
        <p:txBody>
          <a:bodyPr/>
          <a:lstStyle/>
          <a:p>
            <a:pPr>
              <a:lnSpc>
                <a:spcPct val="90000"/>
              </a:lnSpc>
              <a:buFont typeface="Wingdings" pitchFamily="2" charset="2"/>
              <a:buChar char="v"/>
            </a:pPr>
            <a:r>
              <a:rPr lang="en-US" sz="3600" dirty="0">
                <a:solidFill>
                  <a:schemeClr val="tx1"/>
                </a:solidFill>
                <a:latin typeface="Georgia" pitchFamily="18" charset="0"/>
              </a:rPr>
              <a:t>Imagination was emphasized over “reason.”</a:t>
            </a:r>
          </a:p>
          <a:p>
            <a:pPr>
              <a:lnSpc>
                <a:spcPct val="90000"/>
              </a:lnSpc>
              <a:buFont typeface="Wingdings" pitchFamily="2" charset="2"/>
              <a:buChar char="v"/>
            </a:pPr>
            <a:r>
              <a:rPr lang="en-US" sz="3600" dirty="0">
                <a:solidFill>
                  <a:schemeClr val="tx1"/>
                </a:solidFill>
                <a:latin typeface="Georgia" pitchFamily="18" charset="0"/>
              </a:rPr>
              <a:t>This was a backlash against the rationalism characterized by the Neoclassical period or “Age of Reason.”</a:t>
            </a:r>
          </a:p>
          <a:p>
            <a:pPr>
              <a:lnSpc>
                <a:spcPct val="90000"/>
              </a:lnSpc>
              <a:buFont typeface="Wingdings" pitchFamily="2" charset="2"/>
              <a:buChar char="v"/>
            </a:pPr>
            <a:r>
              <a:rPr lang="en-US" sz="3600" dirty="0">
                <a:solidFill>
                  <a:schemeClr val="tx1"/>
                </a:solidFill>
                <a:latin typeface="Georgia" pitchFamily="18" charset="0"/>
              </a:rPr>
              <a:t>Imagination was considered necessary for creating all art.</a:t>
            </a:r>
          </a:p>
          <a:p>
            <a:pPr>
              <a:lnSpc>
                <a:spcPct val="90000"/>
              </a:lnSpc>
              <a:buFont typeface="Wingdings" pitchFamily="2" charset="2"/>
              <a:buChar char="v"/>
            </a:pPr>
            <a:r>
              <a:rPr lang="en-US" sz="3600" dirty="0">
                <a:solidFill>
                  <a:schemeClr val="tx1"/>
                </a:solidFill>
                <a:latin typeface="Georgia" pitchFamily="18" charset="0"/>
              </a:rPr>
              <a:t>British writer Samuel Taylor Coleridge called it “intellectual intuition.”</a:t>
            </a:r>
          </a:p>
          <a:p>
            <a:endParaRPr lang="en-US" dirty="0"/>
          </a:p>
        </p:txBody>
      </p:sp>
    </p:spTree>
    <p:extLst>
      <p:ext uri="{BB962C8B-B14F-4D97-AF65-F5344CB8AC3E}">
        <p14:creationId xmlns:p14="http://schemas.microsoft.com/office/powerpoint/2010/main" val="3046179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25113" cy="467276"/>
          </a:xfrm>
        </p:spPr>
        <p:txBody>
          <a:bodyPr/>
          <a:lstStyle/>
          <a:p>
            <a:r>
              <a:rPr lang="en-US" dirty="0" smtClean="0">
                <a:solidFill>
                  <a:schemeClr val="tx1"/>
                </a:solidFill>
              </a:rPr>
              <a:t>Intuition</a:t>
            </a:r>
            <a:endParaRPr lang="en-US" dirty="0">
              <a:solidFill>
                <a:schemeClr val="tx1"/>
              </a:solidFill>
            </a:endParaRPr>
          </a:p>
        </p:txBody>
      </p:sp>
      <p:sp>
        <p:nvSpPr>
          <p:cNvPr id="5" name="Content Placeholder 4"/>
          <p:cNvSpPr>
            <a:spLocks noGrp="1"/>
          </p:cNvSpPr>
          <p:nvPr>
            <p:ph idx="1"/>
          </p:nvPr>
        </p:nvSpPr>
        <p:spPr>
          <a:xfrm>
            <a:off x="152400" y="990600"/>
            <a:ext cx="8839200" cy="5714999"/>
          </a:xfrm>
        </p:spPr>
        <p:txBody>
          <a:bodyPr>
            <a:normAutofit/>
          </a:bodyPr>
          <a:lstStyle/>
          <a:p>
            <a:pPr>
              <a:buFont typeface="Wingdings" pitchFamily="2" charset="2"/>
              <a:buChar char="v"/>
            </a:pPr>
            <a:r>
              <a:rPr lang="en-US" sz="3600" dirty="0">
                <a:solidFill>
                  <a:schemeClr val="tx1"/>
                </a:solidFill>
                <a:latin typeface="Georgia" pitchFamily="18" charset="0"/>
              </a:rPr>
              <a:t>Romantics placed value on “intuition,” or feeling and instincts, over reason.</a:t>
            </a:r>
          </a:p>
          <a:p>
            <a:pPr>
              <a:buFont typeface="Wingdings" pitchFamily="2" charset="2"/>
              <a:buChar char="v"/>
            </a:pPr>
            <a:r>
              <a:rPr lang="en-US" sz="3600" dirty="0">
                <a:solidFill>
                  <a:schemeClr val="tx1"/>
                </a:solidFill>
                <a:latin typeface="Georgia" pitchFamily="18" charset="0"/>
              </a:rPr>
              <a:t>Emotions were important in Romantic art.</a:t>
            </a:r>
          </a:p>
          <a:p>
            <a:pPr>
              <a:buFont typeface="Wingdings" pitchFamily="2" charset="2"/>
              <a:buChar char="v"/>
            </a:pPr>
            <a:r>
              <a:rPr lang="en-US" sz="3600" dirty="0">
                <a:solidFill>
                  <a:schemeClr val="tx1"/>
                </a:solidFill>
                <a:latin typeface="Georgia" pitchFamily="18" charset="0"/>
              </a:rPr>
              <a:t>Transcendentalist, Henry David Thoreau, prolifically focused on the intuition man can identify through </a:t>
            </a:r>
            <a:r>
              <a:rPr lang="en-US" sz="3600" u="sng" dirty="0">
                <a:solidFill>
                  <a:schemeClr val="tx1"/>
                </a:solidFill>
                <a:latin typeface="Georgia" pitchFamily="18" charset="0"/>
              </a:rPr>
              <a:t>communing with nature</a:t>
            </a:r>
            <a:r>
              <a:rPr lang="en-US" sz="3600" dirty="0">
                <a:solidFill>
                  <a:schemeClr val="tx1"/>
                </a:solidFill>
                <a:latin typeface="Georgia" pitchFamily="18" charset="0"/>
              </a:rPr>
              <a:t>. </a:t>
            </a:r>
          </a:p>
          <a:p>
            <a:endParaRPr lang="en-US" dirty="0"/>
          </a:p>
        </p:txBody>
      </p:sp>
    </p:spTree>
    <p:extLst>
      <p:ext uri="{BB962C8B-B14F-4D97-AF65-F5344CB8AC3E}">
        <p14:creationId xmlns:p14="http://schemas.microsoft.com/office/powerpoint/2010/main" val="2848056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543476"/>
          </a:xfrm>
        </p:spPr>
        <p:txBody>
          <a:bodyPr/>
          <a:lstStyle/>
          <a:p>
            <a:r>
              <a:rPr lang="en-US" dirty="0" smtClean="0">
                <a:solidFill>
                  <a:schemeClr val="tx1"/>
                </a:solidFill>
              </a:rPr>
              <a:t>Idealism</a:t>
            </a:r>
            <a:endParaRPr lang="en-US" dirty="0">
              <a:solidFill>
                <a:schemeClr val="tx1"/>
              </a:solidFill>
            </a:endParaRPr>
          </a:p>
        </p:txBody>
      </p:sp>
      <p:sp>
        <p:nvSpPr>
          <p:cNvPr id="5" name="Content Placeholder 4"/>
          <p:cNvSpPr>
            <a:spLocks noGrp="1"/>
          </p:cNvSpPr>
          <p:nvPr>
            <p:ph idx="1"/>
          </p:nvPr>
        </p:nvSpPr>
        <p:spPr>
          <a:xfrm>
            <a:off x="228600" y="914400"/>
            <a:ext cx="8763000" cy="5714999"/>
          </a:xfrm>
        </p:spPr>
        <p:txBody>
          <a:bodyPr/>
          <a:lstStyle/>
          <a:p>
            <a:pPr>
              <a:buFont typeface="Wingdings" pitchFamily="2" charset="2"/>
              <a:buChar char="v"/>
            </a:pPr>
            <a:r>
              <a:rPr lang="en-US" sz="3600" dirty="0">
                <a:solidFill>
                  <a:schemeClr val="tx1"/>
                </a:solidFill>
                <a:latin typeface="Georgia" pitchFamily="18" charset="0"/>
              </a:rPr>
              <a:t>Idealism is the concept that we can make the world a better place.</a:t>
            </a:r>
          </a:p>
          <a:p>
            <a:pPr>
              <a:buFont typeface="Wingdings" pitchFamily="2" charset="2"/>
              <a:buChar char="v"/>
            </a:pPr>
            <a:r>
              <a:rPr lang="en-US" sz="3600" dirty="0">
                <a:solidFill>
                  <a:schemeClr val="tx1"/>
                </a:solidFill>
                <a:latin typeface="Georgia" pitchFamily="18" charset="0"/>
              </a:rPr>
              <a:t>Idealism refers to any theory that emphasizes the spirit, the mind, or language over matter – thought has a crucial role in making the world the way it is.</a:t>
            </a:r>
          </a:p>
          <a:p>
            <a:pPr>
              <a:buFont typeface="Wingdings" pitchFamily="2" charset="2"/>
              <a:buChar char="v"/>
            </a:pPr>
            <a:r>
              <a:rPr lang="en-US" sz="3600" dirty="0">
                <a:solidFill>
                  <a:schemeClr val="tx1"/>
                </a:solidFill>
                <a:latin typeface="Georgia" pitchFamily="18" charset="0"/>
              </a:rPr>
              <a:t>Transcendentalist will clash with American </a:t>
            </a:r>
            <a:r>
              <a:rPr lang="en-US" sz="3600" dirty="0" smtClean="0">
                <a:solidFill>
                  <a:schemeClr val="tx1"/>
                </a:solidFill>
                <a:latin typeface="Georgia" pitchFamily="18" charset="0"/>
              </a:rPr>
              <a:t>Dark Romantics </a:t>
            </a:r>
            <a:r>
              <a:rPr lang="en-US" sz="3600" dirty="0">
                <a:solidFill>
                  <a:schemeClr val="tx1"/>
                </a:solidFill>
                <a:latin typeface="Georgia" pitchFamily="18" charset="0"/>
              </a:rPr>
              <a:t>on this point.</a:t>
            </a:r>
          </a:p>
          <a:p>
            <a:endParaRPr lang="en-US" dirty="0"/>
          </a:p>
        </p:txBody>
      </p:sp>
    </p:spTree>
    <p:extLst>
      <p:ext uri="{BB962C8B-B14F-4D97-AF65-F5344CB8AC3E}">
        <p14:creationId xmlns:p14="http://schemas.microsoft.com/office/powerpoint/2010/main" val="2881010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79525" y="152400"/>
            <a:ext cx="6683765" cy="532043"/>
          </a:xfrm>
        </p:spPr>
        <p:txBody>
          <a:bodyPr/>
          <a:lstStyle/>
          <a:p>
            <a:r>
              <a:rPr lang="en-US" altLang="en-US" dirty="0" smtClean="0">
                <a:ea typeface="ＭＳ Ｐゴシック" panose="020B0600070205080204" pitchFamily="34" charset="-128"/>
              </a:rPr>
              <a:t>From Movement to Philosophy</a:t>
            </a:r>
          </a:p>
        </p:txBody>
      </p:sp>
      <p:sp>
        <p:nvSpPr>
          <p:cNvPr id="17411" name="Content Placeholder 2"/>
          <p:cNvSpPr>
            <a:spLocks noGrp="1"/>
          </p:cNvSpPr>
          <p:nvPr>
            <p:ph idx="1"/>
          </p:nvPr>
        </p:nvSpPr>
        <p:spPr>
          <a:xfrm>
            <a:off x="228600" y="1066800"/>
            <a:ext cx="8534400" cy="5638800"/>
          </a:xfrm>
        </p:spPr>
        <p:txBody>
          <a:bodyPr>
            <a:normAutofit/>
          </a:bodyPr>
          <a:lstStyle/>
          <a:p>
            <a:r>
              <a:rPr lang="en-US" altLang="en-US" sz="3200" dirty="0">
                <a:solidFill>
                  <a:schemeClr val="tx1"/>
                </a:solidFill>
                <a:ea typeface="ＭＳ Ｐゴシック" panose="020B0600070205080204" pitchFamily="34" charset="-128"/>
              </a:rPr>
              <a:t>Movement: a group of people working together to advance their shared political, social, or artistic ideas (Romanticism)</a:t>
            </a:r>
          </a:p>
          <a:p>
            <a:r>
              <a:rPr lang="en-US" altLang="en-US" sz="3200" dirty="0">
                <a:solidFill>
                  <a:schemeClr val="tx1"/>
                </a:solidFill>
                <a:ea typeface="ＭＳ Ｐゴシック" panose="020B0600070205080204" pitchFamily="34" charset="-128"/>
              </a:rPr>
              <a:t>Philosophy: the study of the fundamental nature of knowledge, reality, and existence, especially when considered as an academic discipline. (Transcendentalism)</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360681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228600"/>
            <a:ext cx="7125113" cy="391076"/>
          </a:xfrm>
        </p:spPr>
        <p:txBody>
          <a:bodyPr/>
          <a:lstStyle/>
          <a:p>
            <a:r>
              <a:rPr lang="en-US" dirty="0" smtClean="0">
                <a:solidFill>
                  <a:schemeClr val="tx1"/>
                </a:solidFill>
              </a:rPr>
              <a:t>Inspiration</a:t>
            </a:r>
            <a:endParaRPr lang="en-US" dirty="0">
              <a:solidFill>
                <a:schemeClr val="tx1"/>
              </a:solidFill>
            </a:endParaRPr>
          </a:p>
        </p:txBody>
      </p:sp>
      <p:sp>
        <p:nvSpPr>
          <p:cNvPr id="3" name="Content Placeholder 2"/>
          <p:cNvSpPr>
            <a:spLocks noGrp="1"/>
          </p:cNvSpPr>
          <p:nvPr>
            <p:ph sz="quarter" idx="4294967295"/>
          </p:nvPr>
        </p:nvSpPr>
        <p:spPr>
          <a:xfrm>
            <a:off x="152400" y="838200"/>
            <a:ext cx="8839200" cy="5867399"/>
          </a:xfrm>
        </p:spPr>
        <p:txBody>
          <a:bodyPr>
            <a:normAutofit/>
          </a:bodyPr>
          <a:lstStyle/>
          <a:p>
            <a:pPr>
              <a:buFont typeface="Wingdings" pitchFamily="2" charset="2"/>
              <a:buChar char="v"/>
            </a:pPr>
            <a:r>
              <a:rPr lang="en-US" sz="4000" dirty="0">
                <a:solidFill>
                  <a:schemeClr val="tx1"/>
                </a:solidFill>
                <a:latin typeface="Georgia" pitchFamily="18" charset="0"/>
              </a:rPr>
              <a:t>The Romantic artist, musician, or writer, is an “inspired creator” rather than a “technical master.”</a:t>
            </a:r>
          </a:p>
          <a:p>
            <a:pPr>
              <a:buFont typeface="Wingdings" pitchFamily="2" charset="2"/>
              <a:buChar char="v"/>
            </a:pPr>
            <a:r>
              <a:rPr lang="en-US" sz="4000" dirty="0">
                <a:solidFill>
                  <a:schemeClr val="tx1"/>
                </a:solidFill>
                <a:latin typeface="Georgia" pitchFamily="18" charset="0"/>
              </a:rPr>
              <a:t>What this means is “going with the moment” or being spontaneous, rather than “getting it precise.”</a:t>
            </a:r>
          </a:p>
          <a:p>
            <a:pPr>
              <a:buFont typeface="Wingdings" pitchFamily="2" charset="2"/>
              <a:buChar char="v"/>
            </a:pPr>
            <a:r>
              <a:rPr lang="en-US" sz="4000" dirty="0">
                <a:solidFill>
                  <a:schemeClr val="tx1"/>
                </a:solidFill>
                <a:latin typeface="Georgia" pitchFamily="18" charset="0"/>
              </a:rPr>
              <a:t>The work of Edgar Allan Poe will represent this idea well. </a:t>
            </a:r>
          </a:p>
          <a:p>
            <a:endParaRPr lang="en-US" sz="2400" dirty="0"/>
          </a:p>
        </p:txBody>
      </p:sp>
    </p:spTree>
    <p:extLst>
      <p:ext uri="{BB962C8B-B14F-4D97-AF65-F5344CB8AC3E}">
        <p14:creationId xmlns:p14="http://schemas.microsoft.com/office/powerpoint/2010/main" val="376768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152400"/>
            <a:ext cx="7125113" cy="457200"/>
          </a:xfrm>
        </p:spPr>
        <p:txBody>
          <a:bodyPr/>
          <a:lstStyle/>
          <a:p>
            <a:r>
              <a:rPr lang="en-US" dirty="0" smtClean="0">
                <a:solidFill>
                  <a:schemeClr val="tx1"/>
                </a:solidFill>
              </a:rPr>
              <a:t>Individualism</a:t>
            </a:r>
            <a:endParaRPr lang="en-US" dirty="0">
              <a:solidFill>
                <a:schemeClr val="tx1"/>
              </a:solidFill>
            </a:endParaRPr>
          </a:p>
        </p:txBody>
      </p:sp>
      <p:sp>
        <p:nvSpPr>
          <p:cNvPr id="3" name="Content Placeholder 2"/>
          <p:cNvSpPr>
            <a:spLocks noGrp="1"/>
          </p:cNvSpPr>
          <p:nvPr>
            <p:ph sz="quarter" idx="4294967295"/>
          </p:nvPr>
        </p:nvSpPr>
        <p:spPr>
          <a:xfrm>
            <a:off x="152400" y="762000"/>
            <a:ext cx="8839200" cy="5867399"/>
          </a:xfrm>
        </p:spPr>
        <p:txBody>
          <a:bodyPr>
            <a:normAutofit fontScale="92500"/>
          </a:bodyPr>
          <a:lstStyle/>
          <a:p>
            <a:pPr>
              <a:buFont typeface="Wingdings" pitchFamily="2" charset="2"/>
              <a:buChar char="v"/>
            </a:pPr>
            <a:r>
              <a:rPr lang="en-US" sz="4000" dirty="0">
                <a:solidFill>
                  <a:schemeClr val="tx1"/>
                </a:solidFill>
                <a:latin typeface="Georgia" pitchFamily="18" charset="0"/>
              </a:rPr>
              <a:t>Romantics celebrated the individual.</a:t>
            </a:r>
          </a:p>
          <a:p>
            <a:pPr>
              <a:buFont typeface="Wingdings" pitchFamily="2" charset="2"/>
              <a:buChar char="v"/>
            </a:pPr>
            <a:r>
              <a:rPr lang="en-US" sz="4000" dirty="0">
                <a:solidFill>
                  <a:schemeClr val="tx1"/>
                </a:solidFill>
                <a:latin typeface="Georgia" pitchFamily="18" charset="0"/>
              </a:rPr>
              <a:t>During this time period, Women’s Rights and Abolitionism were taking root as major movements which is grounded in individualism.</a:t>
            </a:r>
          </a:p>
          <a:p>
            <a:pPr>
              <a:buFont typeface="Wingdings" pitchFamily="2" charset="2"/>
              <a:buChar char="v"/>
            </a:pPr>
            <a:r>
              <a:rPr lang="en-US" sz="4000" dirty="0">
                <a:solidFill>
                  <a:schemeClr val="tx1"/>
                </a:solidFill>
                <a:latin typeface="Georgia" pitchFamily="18" charset="0"/>
              </a:rPr>
              <a:t>Walt Whitman, a later Romantic writer, would write a poem entitled “Song of Myself”:  it begins, “I celebrate myself…”</a:t>
            </a:r>
          </a:p>
          <a:p>
            <a:pPr marL="0" indent="0">
              <a:buNone/>
            </a:pPr>
            <a:endParaRPr lang="en-US" sz="2400" dirty="0"/>
          </a:p>
        </p:txBody>
      </p:sp>
    </p:spTree>
    <p:extLst>
      <p:ext uri="{BB962C8B-B14F-4D97-AF65-F5344CB8AC3E}">
        <p14:creationId xmlns:p14="http://schemas.microsoft.com/office/powerpoint/2010/main" val="178466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305800" cy="924475"/>
          </a:xfrm>
        </p:spPr>
        <p:txBody>
          <a:bodyPr/>
          <a:lstStyle/>
          <a:p>
            <a:r>
              <a:rPr lang="en-US" sz="2800" dirty="0" smtClean="0">
                <a:solidFill>
                  <a:schemeClr val="tx1"/>
                </a:solidFill>
              </a:rPr>
              <a:t>Find &amp; explain a quote in </a:t>
            </a:r>
            <a:r>
              <a:rPr lang="en-US" sz="2800" i="1" dirty="0" smtClean="0">
                <a:solidFill>
                  <a:schemeClr val="tx1"/>
                </a:solidFill>
              </a:rPr>
              <a:t>Civil Disobedience </a:t>
            </a:r>
            <a:r>
              <a:rPr lang="en-US" sz="2800" dirty="0" smtClean="0">
                <a:solidFill>
                  <a:schemeClr val="tx1"/>
                </a:solidFill>
              </a:rPr>
              <a:t>or</a:t>
            </a:r>
            <a:r>
              <a:rPr lang="en-US" sz="2800" i="1" dirty="0" smtClean="0">
                <a:solidFill>
                  <a:schemeClr val="tx1"/>
                </a:solidFill>
              </a:rPr>
              <a:t> Self-Reliance</a:t>
            </a:r>
            <a:r>
              <a:rPr lang="en-US" sz="2800" dirty="0" smtClean="0">
                <a:solidFill>
                  <a:schemeClr val="tx1"/>
                </a:solidFill>
              </a:rPr>
              <a:t> that fits each of these four tenets of Transcendentalism: </a:t>
            </a:r>
            <a:endParaRPr lang="en-US" sz="2800" dirty="0">
              <a:solidFill>
                <a:schemeClr val="tx1"/>
              </a:solidFill>
            </a:endParaRPr>
          </a:p>
        </p:txBody>
      </p:sp>
      <p:sp>
        <p:nvSpPr>
          <p:cNvPr id="3" name="Content Placeholder 2"/>
          <p:cNvSpPr>
            <a:spLocks noGrp="1"/>
          </p:cNvSpPr>
          <p:nvPr>
            <p:ph idx="1"/>
          </p:nvPr>
        </p:nvSpPr>
        <p:spPr>
          <a:xfrm>
            <a:off x="457200" y="2286000"/>
            <a:ext cx="7924799" cy="4267200"/>
          </a:xfrm>
        </p:spPr>
        <p:txBody>
          <a:bodyPr>
            <a:normAutofit fontScale="92500"/>
          </a:bodyPr>
          <a:lstStyle/>
          <a:p>
            <a:pPr marL="457200" indent="-457200">
              <a:buFont typeface="+mj-lt"/>
              <a:buAutoNum type="alphaUcPeriod"/>
            </a:pPr>
            <a:r>
              <a:rPr lang="en-US" sz="2800" dirty="0" smtClean="0">
                <a:solidFill>
                  <a:schemeClr val="tx1"/>
                </a:solidFill>
                <a:latin typeface="Georgia" pitchFamily="18" charset="0"/>
              </a:rPr>
              <a:t>Idealization of nature and the natural world</a:t>
            </a:r>
          </a:p>
          <a:p>
            <a:pPr marL="457200" indent="-457200">
              <a:buFont typeface="+mj-lt"/>
              <a:buAutoNum type="alphaUcPeriod"/>
            </a:pPr>
            <a:r>
              <a:rPr lang="en-US" sz="2800" dirty="0" smtClean="0">
                <a:solidFill>
                  <a:schemeClr val="tx1"/>
                </a:solidFill>
                <a:latin typeface="Georgia" pitchFamily="18" charset="0"/>
              </a:rPr>
              <a:t>Developing a “mind </a:t>
            </a:r>
            <a:r>
              <a:rPr lang="en-US" sz="2800" dirty="0">
                <a:solidFill>
                  <a:schemeClr val="tx1"/>
                </a:solidFill>
                <a:latin typeface="Georgia" pitchFamily="18" charset="0"/>
              </a:rPr>
              <a:t>of the Past” is essential to human education</a:t>
            </a:r>
          </a:p>
          <a:p>
            <a:pPr marL="457200" indent="-457200">
              <a:buFont typeface="+mj-lt"/>
              <a:buAutoNum type="alphaUcPeriod"/>
            </a:pPr>
            <a:r>
              <a:rPr lang="en-US" sz="2800" dirty="0">
                <a:solidFill>
                  <a:schemeClr val="tx1"/>
                </a:solidFill>
                <a:latin typeface="Georgia" pitchFamily="18" charset="0"/>
              </a:rPr>
              <a:t>Men and women are gods “in </a:t>
            </a:r>
            <a:r>
              <a:rPr lang="en-US" sz="2800" dirty="0" smtClean="0">
                <a:solidFill>
                  <a:schemeClr val="tx1"/>
                </a:solidFill>
                <a:latin typeface="Georgia" pitchFamily="18" charset="0"/>
              </a:rPr>
              <a:t>ruins”</a:t>
            </a:r>
          </a:p>
          <a:p>
            <a:pPr marL="457200" indent="-457200">
              <a:buFont typeface="+mj-lt"/>
              <a:buAutoNum type="alphaUcPeriod"/>
            </a:pPr>
            <a:r>
              <a:rPr lang="en-US" sz="2800" dirty="0" smtClean="0">
                <a:solidFill>
                  <a:schemeClr val="tx1"/>
                </a:solidFill>
                <a:latin typeface="Georgia" pitchFamily="18" charset="0"/>
              </a:rPr>
              <a:t>The importance </a:t>
            </a:r>
            <a:r>
              <a:rPr lang="en-US" sz="2800" dirty="0">
                <a:solidFill>
                  <a:schemeClr val="tx1"/>
                </a:solidFill>
                <a:latin typeface="Georgia" pitchFamily="18" charset="0"/>
              </a:rPr>
              <a:t>and efficacy of human striving, as opposed to the bleaker Puritan picture of complete and inescapable human </a:t>
            </a:r>
            <a:r>
              <a:rPr lang="en-US" sz="2800" dirty="0" smtClean="0">
                <a:solidFill>
                  <a:schemeClr val="tx1"/>
                </a:solidFill>
                <a:latin typeface="Georgia" pitchFamily="18" charset="0"/>
              </a:rPr>
              <a:t>damnation</a:t>
            </a:r>
          </a:p>
          <a:p>
            <a:pPr marL="857250" lvl="1" indent="-457200"/>
            <a:r>
              <a:rPr lang="en-US" sz="2800" dirty="0">
                <a:solidFill>
                  <a:schemeClr val="tx1"/>
                </a:solidFill>
                <a:latin typeface="Georgia" pitchFamily="18" charset="0"/>
              </a:rPr>
              <a:t>Efficacy: ability to produce a desired effect </a:t>
            </a:r>
            <a:endParaRPr lang="en-US" sz="2400" dirty="0">
              <a:solidFill>
                <a:schemeClr val="tx1"/>
              </a:solidFill>
              <a:latin typeface="Georgia" pitchFamily="18" charset="0"/>
            </a:endParaRPr>
          </a:p>
          <a:p>
            <a:pPr marL="400050" lvl="1" indent="0">
              <a:buNone/>
            </a:pPr>
            <a:endParaRPr lang="en-US" sz="2600" dirty="0">
              <a:solidFill>
                <a:schemeClr val="tx1"/>
              </a:solidFill>
              <a:latin typeface="Georgia" pitchFamily="18" charset="0"/>
            </a:endParaRPr>
          </a:p>
          <a:p>
            <a:endParaRPr lang="en-US" dirty="0"/>
          </a:p>
        </p:txBody>
      </p:sp>
    </p:spTree>
    <p:extLst>
      <p:ext uri="{BB962C8B-B14F-4D97-AF65-F5344CB8AC3E}">
        <p14:creationId xmlns:p14="http://schemas.microsoft.com/office/powerpoint/2010/main" val="85432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304801"/>
            <a:ext cx="7125112" cy="5553998"/>
          </a:xfrm>
        </p:spPr>
        <p:txBody>
          <a:bodyPr>
            <a:noAutofit/>
          </a:bodyPr>
          <a:lstStyle/>
          <a:p>
            <a:pPr>
              <a:buNone/>
            </a:pPr>
            <a:r>
              <a:rPr lang="en-US" sz="4000" dirty="0" smtClean="0">
                <a:solidFill>
                  <a:schemeClr val="tx1"/>
                </a:solidFill>
                <a:latin typeface="Georgia" pitchFamily="18" charset="0"/>
              </a:rPr>
              <a:t>“We will walk on our own feet; we will work with our own hands; we will speak our own minds ... A nation of men will for the first time exist, because each believes himself inspired by the Divine Soul which also inspires all men.”</a:t>
            </a:r>
          </a:p>
          <a:p>
            <a:pPr>
              <a:buNone/>
            </a:pPr>
            <a:r>
              <a:rPr lang="en-US" sz="2400" dirty="0" smtClean="0">
                <a:solidFill>
                  <a:schemeClr val="tx1"/>
                </a:solidFill>
                <a:latin typeface="Georgia" pitchFamily="18" charset="0"/>
              </a:rPr>
              <a:t>	-Ralph Waldo Emerson</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343" y="457200"/>
            <a:ext cx="7125113" cy="314876"/>
          </a:xfrm>
        </p:spPr>
        <p:txBody>
          <a:bodyPr/>
          <a:lstStyle/>
          <a:p>
            <a:r>
              <a:rPr lang="en-US" dirty="0" smtClean="0">
                <a:solidFill>
                  <a:schemeClr val="tx1"/>
                </a:solidFill>
              </a:rPr>
              <a:t>Transcendentalists</a:t>
            </a:r>
            <a:endParaRPr lang="en-US" dirty="0">
              <a:solidFill>
                <a:schemeClr val="tx1"/>
              </a:solidFill>
            </a:endParaRPr>
          </a:p>
        </p:txBody>
      </p:sp>
      <p:sp>
        <p:nvSpPr>
          <p:cNvPr id="3" name="Content Placeholder 2"/>
          <p:cNvSpPr>
            <a:spLocks noGrp="1"/>
          </p:cNvSpPr>
          <p:nvPr>
            <p:ph idx="1"/>
          </p:nvPr>
        </p:nvSpPr>
        <p:spPr>
          <a:xfrm>
            <a:off x="304800" y="990600"/>
            <a:ext cx="8458200" cy="5638800"/>
          </a:xfrm>
        </p:spPr>
        <p:txBody>
          <a:bodyPr>
            <a:noAutofit/>
          </a:bodyPr>
          <a:lstStyle/>
          <a:p>
            <a:r>
              <a:rPr lang="en-US" sz="2000" dirty="0" smtClean="0">
                <a:solidFill>
                  <a:schemeClr val="tx1"/>
                </a:solidFill>
              </a:rPr>
              <a:t>Well educated people who lived in the decades before the American Civil War and national division </a:t>
            </a:r>
          </a:p>
          <a:p>
            <a:r>
              <a:rPr lang="en-US" sz="2000" dirty="0" smtClean="0">
                <a:solidFill>
                  <a:schemeClr val="tx1"/>
                </a:solidFill>
              </a:rPr>
              <a:t>Mostly New Englanders (Boston, </a:t>
            </a:r>
            <a:r>
              <a:rPr lang="en-US" sz="2000" dirty="0">
                <a:solidFill>
                  <a:schemeClr val="tx1"/>
                </a:solidFill>
              </a:rPr>
              <a:t>New England </a:t>
            </a:r>
            <a:r>
              <a:rPr lang="en-US" sz="2000" dirty="0" smtClean="0">
                <a:solidFill>
                  <a:schemeClr val="tx1"/>
                </a:solidFill>
              </a:rPr>
              <a:t>Congregationalists), were attempting to create a uniquely American body of literature</a:t>
            </a:r>
          </a:p>
          <a:p>
            <a:r>
              <a:rPr lang="en-US" sz="2000" dirty="0" smtClean="0">
                <a:solidFill>
                  <a:schemeClr val="tx1"/>
                </a:solidFill>
              </a:rPr>
              <a:t>Had a sense that a new era was at hand</a:t>
            </a:r>
          </a:p>
          <a:p>
            <a:r>
              <a:rPr lang="en-US" sz="2000" dirty="0" smtClean="0">
                <a:solidFill>
                  <a:schemeClr val="tx1"/>
                </a:solidFill>
              </a:rPr>
              <a:t>Were critics of their society for its unthinking conformity, and urged that each person find, in Emerson's words, “an original relation to the universe.”</a:t>
            </a:r>
          </a:p>
          <a:p>
            <a:r>
              <a:rPr lang="en-US" sz="2000" dirty="0" smtClean="0">
                <a:solidFill>
                  <a:schemeClr val="tx1"/>
                </a:solidFill>
              </a:rPr>
              <a:t>They </a:t>
            </a:r>
            <a:r>
              <a:rPr lang="en-US" sz="2000" dirty="0">
                <a:solidFill>
                  <a:schemeClr val="tx1"/>
                </a:solidFill>
              </a:rPr>
              <a:t>believed in the importance and efficacy of human striving, as opposed to the bleaker Puritan picture of complete and inescapable human damnation</a:t>
            </a:r>
          </a:p>
          <a:p>
            <a:pPr lvl="1"/>
            <a:r>
              <a:rPr lang="en-US" sz="2000" dirty="0">
                <a:solidFill>
                  <a:schemeClr val="tx1"/>
                </a:solidFill>
              </a:rPr>
              <a:t>Efficacy: ability to produce a desired effect </a:t>
            </a:r>
          </a:p>
          <a:p>
            <a:endParaRPr lang="en-US" dirty="0"/>
          </a:p>
        </p:txBody>
      </p:sp>
    </p:spTree>
    <p:extLst>
      <p:ext uri="{BB962C8B-B14F-4D97-AF65-F5344CB8AC3E}">
        <p14:creationId xmlns:p14="http://schemas.microsoft.com/office/powerpoint/2010/main" val="322957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791199"/>
          </a:xfrm>
        </p:spPr>
        <p:txBody>
          <a:bodyPr>
            <a:noAutofit/>
          </a:bodyPr>
          <a:lstStyle/>
          <a:p>
            <a:r>
              <a:rPr lang="en-US" sz="2800" dirty="0" smtClean="0">
                <a:solidFill>
                  <a:schemeClr val="tx1"/>
                </a:solidFill>
              </a:rPr>
              <a:t>Popular politics were generally concerned with keeping the status quo and adding as much territory as possible</a:t>
            </a:r>
          </a:p>
          <a:p>
            <a:pPr lvl="1"/>
            <a:r>
              <a:rPr lang="en-US" sz="2800" dirty="0" smtClean="0">
                <a:solidFill>
                  <a:schemeClr val="tx1"/>
                </a:solidFill>
              </a:rPr>
              <a:t>Jacksonian era</a:t>
            </a:r>
          </a:p>
          <a:p>
            <a:r>
              <a:rPr lang="en-US" sz="2800" dirty="0" smtClean="0">
                <a:solidFill>
                  <a:schemeClr val="tx1"/>
                </a:solidFill>
              </a:rPr>
              <a:t>Confrontation of the rights of slaves/women/Indians was definitely </a:t>
            </a:r>
            <a:r>
              <a:rPr lang="en-US" sz="2800" b="1" i="1" dirty="0" smtClean="0">
                <a:solidFill>
                  <a:schemeClr val="tx1"/>
                </a:solidFill>
              </a:rPr>
              <a:t>NOT</a:t>
            </a:r>
            <a:r>
              <a:rPr lang="en-US" sz="2800" dirty="0" smtClean="0">
                <a:solidFill>
                  <a:schemeClr val="tx1"/>
                </a:solidFill>
              </a:rPr>
              <a:t> on the agenda</a:t>
            </a:r>
          </a:p>
          <a:p>
            <a:r>
              <a:rPr lang="en-US" sz="2800" dirty="0" smtClean="0">
                <a:solidFill>
                  <a:schemeClr val="tx1"/>
                </a:solidFill>
              </a:rPr>
              <a:t>Class differences were widening rapidly</a:t>
            </a:r>
          </a:p>
          <a:p>
            <a:pPr lvl="1"/>
            <a:r>
              <a:rPr lang="en-US" sz="2800" dirty="0" smtClean="0">
                <a:solidFill>
                  <a:schemeClr val="tx1"/>
                </a:solidFill>
              </a:rPr>
              <a:t>Reform movements were therefore generated by small groups of individuals</a:t>
            </a:r>
            <a:endParaRPr lang="en-US" sz="2800" dirty="0">
              <a:solidFill>
                <a:schemeClr val="tx1"/>
              </a:solidFill>
            </a:endParaRPr>
          </a:p>
        </p:txBody>
      </p:sp>
      <p:sp>
        <p:nvSpPr>
          <p:cNvPr id="3" name="Title 2"/>
          <p:cNvSpPr>
            <a:spLocks noGrp="1"/>
          </p:cNvSpPr>
          <p:nvPr>
            <p:ph type="title"/>
          </p:nvPr>
        </p:nvSpPr>
        <p:spPr>
          <a:xfrm>
            <a:off x="457200" y="152400"/>
            <a:ext cx="8229600" cy="609600"/>
          </a:xfrm>
        </p:spPr>
        <p:txBody>
          <a:bodyPr/>
          <a:lstStyle/>
          <a:p>
            <a:r>
              <a:rPr lang="en-US" dirty="0" smtClean="0">
                <a:solidFill>
                  <a:schemeClr val="tx1"/>
                </a:solidFill>
              </a:rPr>
              <a:t>Historical Context</a:t>
            </a:r>
            <a:endParaRPr lang="en-US" dirty="0">
              <a:solidFill>
                <a:schemeClr val="tx1"/>
              </a:solidFill>
            </a:endParaRPr>
          </a:p>
        </p:txBody>
      </p:sp>
    </p:spTree>
    <p:extLst>
      <p:ext uri="{BB962C8B-B14F-4D97-AF65-F5344CB8AC3E}">
        <p14:creationId xmlns:p14="http://schemas.microsoft.com/office/powerpoint/2010/main" val="4163798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78400"/>
          </a:xfrm>
        </p:spPr>
        <p:txBody>
          <a:bodyPr>
            <a:normAutofit fontScale="92500" lnSpcReduction="20000"/>
          </a:bodyPr>
          <a:lstStyle/>
          <a:p>
            <a:r>
              <a:rPr lang="en-US" sz="3200" dirty="0" smtClean="0">
                <a:solidFill>
                  <a:schemeClr val="tx1"/>
                </a:solidFill>
              </a:rPr>
              <a:t>Largely believed in </a:t>
            </a:r>
            <a:r>
              <a:rPr lang="en-US" sz="3200" i="1" dirty="0" smtClean="0">
                <a:solidFill>
                  <a:srgbClr val="008000"/>
                </a:solidFill>
              </a:rPr>
              <a:t>peaceful revolution</a:t>
            </a:r>
            <a:r>
              <a:rPr lang="en-US" sz="3200" dirty="0" smtClean="0"/>
              <a:t>, </a:t>
            </a:r>
            <a:r>
              <a:rPr lang="en-US" sz="3200" dirty="0" smtClean="0">
                <a:solidFill>
                  <a:schemeClr val="tx1"/>
                </a:solidFill>
              </a:rPr>
              <a:t>spurred by example</a:t>
            </a:r>
          </a:p>
          <a:p>
            <a:r>
              <a:rPr lang="en-US" sz="3200" dirty="0" smtClean="0">
                <a:solidFill>
                  <a:schemeClr val="tx1"/>
                </a:solidFill>
              </a:rPr>
              <a:t>The belief that the way one lived, thought, and interacted with the world would become a model for others</a:t>
            </a:r>
          </a:p>
          <a:p>
            <a:pPr marL="640080" lvl="2">
              <a:spcBef>
                <a:spcPts val="600"/>
              </a:spcBef>
              <a:buClr>
                <a:schemeClr val="accent2"/>
              </a:buClr>
            </a:pPr>
            <a:r>
              <a:rPr lang="en-US" sz="2800" dirty="0">
                <a:solidFill>
                  <a:schemeClr val="tx1"/>
                </a:solidFill>
              </a:rPr>
              <a:t>An exemplary life would inspire others to live in a new </a:t>
            </a:r>
            <a:r>
              <a:rPr lang="en-US" sz="2800" dirty="0" smtClean="0">
                <a:solidFill>
                  <a:schemeClr val="tx1"/>
                </a:solidFill>
              </a:rPr>
              <a:t>way</a:t>
            </a:r>
          </a:p>
          <a:p>
            <a:r>
              <a:rPr lang="en-US" sz="3200" dirty="0" smtClean="0">
                <a:solidFill>
                  <a:schemeClr val="tx1"/>
                </a:solidFill>
              </a:rPr>
              <a:t>Emphasis on </a:t>
            </a:r>
            <a:r>
              <a:rPr lang="en-US" sz="3200" b="1" dirty="0" smtClean="0">
                <a:solidFill>
                  <a:srgbClr val="008000"/>
                </a:solidFill>
              </a:rPr>
              <a:t>education</a:t>
            </a:r>
            <a:r>
              <a:rPr lang="en-US" sz="3200" dirty="0" smtClean="0"/>
              <a:t> </a:t>
            </a:r>
            <a:r>
              <a:rPr lang="en-US" sz="3200" dirty="0" smtClean="0">
                <a:solidFill>
                  <a:schemeClr val="tx1"/>
                </a:solidFill>
              </a:rPr>
              <a:t>and</a:t>
            </a:r>
            <a:r>
              <a:rPr lang="en-US" sz="3200" dirty="0" smtClean="0"/>
              <a:t> </a:t>
            </a:r>
            <a:r>
              <a:rPr lang="en-US" sz="3200" b="1" dirty="0" smtClean="0">
                <a:solidFill>
                  <a:srgbClr val="008000"/>
                </a:solidFill>
              </a:rPr>
              <a:t>self-culture</a:t>
            </a:r>
          </a:p>
          <a:p>
            <a:r>
              <a:rPr lang="en-US" sz="3200" b="1" dirty="0" smtClean="0">
                <a:solidFill>
                  <a:schemeClr val="tx1"/>
                </a:solidFill>
                <a:effectLst>
                  <a:outerShdw blurRad="38100" dist="38100" dir="2700000" algn="tl">
                    <a:srgbClr val="000000">
                      <a:alpha val="43137"/>
                    </a:srgbClr>
                  </a:outerShdw>
                </a:effectLst>
                <a:latin typeface="Georgia" pitchFamily="18" charset="0"/>
              </a:rPr>
              <a:t>Both </a:t>
            </a:r>
            <a:r>
              <a:rPr lang="en-US" sz="3200" b="1" dirty="0">
                <a:solidFill>
                  <a:schemeClr val="tx1"/>
                </a:solidFill>
                <a:effectLst>
                  <a:outerShdw blurRad="38100" dist="38100" dir="2700000" algn="tl">
                    <a:srgbClr val="000000">
                      <a:alpha val="43137"/>
                    </a:srgbClr>
                  </a:outerShdw>
                </a:effectLst>
                <a:latin typeface="Georgia" pitchFamily="18" charset="0"/>
              </a:rPr>
              <a:t>reflected and exacerbated national division </a:t>
            </a:r>
          </a:p>
          <a:p>
            <a:endParaRPr lang="en-US" sz="3200" b="1" dirty="0" smtClean="0">
              <a:solidFill>
                <a:srgbClr val="008000"/>
              </a:solidFill>
            </a:endParaRPr>
          </a:p>
        </p:txBody>
      </p:sp>
      <p:sp>
        <p:nvSpPr>
          <p:cNvPr id="3" name="Title 2"/>
          <p:cNvSpPr>
            <a:spLocks noGrp="1"/>
          </p:cNvSpPr>
          <p:nvPr>
            <p:ph type="title"/>
          </p:nvPr>
        </p:nvSpPr>
        <p:spPr>
          <a:xfrm>
            <a:off x="1009442" y="381000"/>
            <a:ext cx="7125113" cy="533401"/>
          </a:xfrm>
        </p:spPr>
        <p:txBody>
          <a:bodyPr/>
          <a:lstStyle/>
          <a:p>
            <a:r>
              <a:rPr lang="en-US" dirty="0" smtClean="0">
                <a:solidFill>
                  <a:schemeClr val="tx1"/>
                </a:solidFill>
              </a:rPr>
              <a:t>Core Beliefs &amp; </a:t>
            </a:r>
            <a:r>
              <a:rPr lang="en-US" dirty="0" smtClean="0">
                <a:solidFill>
                  <a:schemeClr val="tx1"/>
                </a:solidFill>
              </a:rPr>
              <a:t>Values *</a:t>
            </a:r>
            <a:endParaRPr lang="en-US" dirty="0">
              <a:solidFill>
                <a:schemeClr val="tx1"/>
              </a:solidFill>
            </a:endParaRPr>
          </a:p>
        </p:txBody>
      </p:sp>
    </p:spTree>
    <p:extLst>
      <p:ext uri="{BB962C8B-B14F-4D97-AF65-F5344CB8AC3E}">
        <p14:creationId xmlns:p14="http://schemas.microsoft.com/office/powerpoint/2010/main" val="3450017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125113" cy="391076"/>
          </a:xfrm>
        </p:spPr>
        <p:txBody>
          <a:bodyPr>
            <a:normAutofit fontScale="90000"/>
          </a:bodyPr>
          <a:lstStyle/>
          <a:p>
            <a:r>
              <a:rPr lang="en-US" dirty="0" smtClean="0">
                <a:solidFill>
                  <a:schemeClr val="tx1"/>
                </a:solidFill>
                <a:latin typeface="Algerian" pitchFamily="82" charset="0"/>
              </a:rPr>
              <a:t>Transcendental </a:t>
            </a:r>
            <a:r>
              <a:rPr lang="en-US" dirty="0" smtClean="0">
                <a:solidFill>
                  <a:schemeClr val="tx1"/>
                </a:solidFill>
                <a:latin typeface="Algerian" pitchFamily="82" charset="0"/>
              </a:rPr>
              <a:t>Beliefs *</a:t>
            </a:r>
            <a:endParaRPr lang="en-US" dirty="0">
              <a:solidFill>
                <a:schemeClr val="tx1"/>
              </a:solidFill>
              <a:latin typeface="Algerian" pitchFamily="82" charset="0"/>
            </a:endParaRPr>
          </a:p>
        </p:txBody>
      </p:sp>
      <p:sp>
        <p:nvSpPr>
          <p:cNvPr id="3" name="Content Placeholder 2"/>
          <p:cNvSpPr>
            <a:spLocks noGrp="1"/>
          </p:cNvSpPr>
          <p:nvPr>
            <p:ph sz="quarter" idx="4294967295"/>
          </p:nvPr>
        </p:nvSpPr>
        <p:spPr>
          <a:xfrm>
            <a:off x="274320" y="1066800"/>
            <a:ext cx="8793480" cy="5562600"/>
          </a:xfrm>
          <a:prstGeom prst="rect">
            <a:avLst/>
          </a:prstGeom>
        </p:spPr>
        <p:txBody>
          <a:bodyPr>
            <a:normAutofit/>
          </a:bodyPr>
          <a:lstStyle/>
          <a:p>
            <a:r>
              <a:rPr lang="en-US" sz="3200" b="1" dirty="0" smtClean="0">
                <a:solidFill>
                  <a:schemeClr val="tx1"/>
                </a:solidFill>
                <a:effectLst>
                  <a:outerShdw blurRad="38100" dist="38100" dir="2700000" algn="tl">
                    <a:srgbClr val="000000">
                      <a:alpha val="43137"/>
                    </a:srgbClr>
                  </a:outerShdw>
                </a:effectLst>
                <a:latin typeface="Georgia" pitchFamily="18" charset="0"/>
              </a:rPr>
              <a:t>Action</a:t>
            </a:r>
            <a:r>
              <a:rPr lang="en-US" sz="3200" b="1" dirty="0" smtClean="0">
                <a:solidFill>
                  <a:schemeClr val="tx1"/>
                </a:solidFill>
                <a:latin typeface="Georgia" pitchFamily="18" charset="0"/>
              </a:rPr>
              <a:t> </a:t>
            </a:r>
            <a:r>
              <a:rPr lang="en-US" sz="3200" dirty="0">
                <a:solidFill>
                  <a:schemeClr val="tx1"/>
                </a:solidFill>
                <a:latin typeface="Georgia" pitchFamily="18" charset="0"/>
              </a:rPr>
              <a:t>— along with nature and “the mind of the Past</a:t>
            </a:r>
            <a:r>
              <a:rPr lang="en-US" sz="3200" dirty="0" smtClean="0">
                <a:solidFill>
                  <a:schemeClr val="tx1"/>
                </a:solidFill>
                <a:latin typeface="Georgia" pitchFamily="18" charset="0"/>
              </a:rPr>
              <a:t>” </a:t>
            </a:r>
            <a:r>
              <a:rPr lang="en-US" sz="3200" dirty="0">
                <a:solidFill>
                  <a:schemeClr val="tx1"/>
                </a:solidFill>
                <a:latin typeface="Georgia" pitchFamily="18" charset="0"/>
              </a:rPr>
              <a:t>is essential to human </a:t>
            </a:r>
            <a:r>
              <a:rPr lang="en-US" sz="3200" dirty="0" smtClean="0">
                <a:solidFill>
                  <a:schemeClr val="tx1"/>
                </a:solidFill>
                <a:latin typeface="Georgia" pitchFamily="18" charset="0"/>
              </a:rPr>
              <a:t>education</a:t>
            </a:r>
          </a:p>
          <a:p>
            <a:r>
              <a:rPr lang="en-US" sz="3200" dirty="0" smtClean="0">
                <a:solidFill>
                  <a:schemeClr val="tx1"/>
                </a:solidFill>
                <a:latin typeface="Georgia" pitchFamily="18" charset="0"/>
              </a:rPr>
              <a:t>Men </a:t>
            </a:r>
            <a:r>
              <a:rPr lang="en-US" sz="3200" dirty="0">
                <a:solidFill>
                  <a:schemeClr val="tx1"/>
                </a:solidFill>
                <a:latin typeface="Georgia" pitchFamily="18" charset="0"/>
              </a:rPr>
              <a:t>and women </a:t>
            </a:r>
            <a:r>
              <a:rPr lang="en-US" sz="3200" dirty="0" smtClean="0">
                <a:solidFill>
                  <a:schemeClr val="tx1"/>
                </a:solidFill>
                <a:latin typeface="Georgia" pitchFamily="18" charset="0"/>
              </a:rPr>
              <a:t>are </a:t>
            </a:r>
            <a:r>
              <a:rPr lang="en-US" sz="3200" dirty="0" smtClean="0">
                <a:solidFill>
                  <a:schemeClr val="tx1"/>
                </a:solidFill>
                <a:effectLst>
                  <a:outerShdw blurRad="38100" dist="38100" dir="2700000" algn="tl">
                    <a:srgbClr val="000000">
                      <a:alpha val="43137"/>
                    </a:srgbClr>
                  </a:outerShdw>
                </a:effectLst>
                <a:latin typeface="Georgia" pitchFamily="18" charset="0"/>
              </a:rPr>
              <a:t>gods </a:t>
            </a:r>
            <a:r>
              <a:rPr lang="en-US" sz="3200" dirty="0">
                <a:solidFill>
                  <a:schemeClr val="tx1"/>
                </a:solidFill>
                <a:effectLst>
                  <a:outerShdw blurRad="38100" dist="38100" dir="2700000" algn="tl">
                    <a:srgbClr val="000000">
                      <a:alpha val="43137"/>
                    </a:srgbClr>
                  </a:outerShdw>
                </a:effectLst>
                <a:latin typeface="Georgia" pitchFamily="18" charset="0"/>
              </a:rPr>
              <a:t>“in </a:t>
            </a:r>
            <a:r>
              <a:rPr lang="en-US" sz="3200" dirty="0" smtClean="0">
                <a:solidFill>
                  <a:schemeClr val="tx1"/>
                </a:solidFill>
                <a:effectLst>
                  <a:outerShdw blurRad="38100" dist="38100" dir="2700000" algn="tl">
                    <a:srgbClr val="000000">
                      <a:alpha val="43137"/>
                    </a:srgbClr>
                  </a:outerShdw>
                </a:effectLst>
                <a:latin typeface="Georgia" pitchFamily="18" charset="0"/>
              </a:rPr>
              <a:t>ruins” </a:t>
            </a:r>
            <a:r>
              <a:rPr lang="en-US" sz="3200" dirty="0">
                <a:solidFill>
                  <a:schemeClr val="tx1"/>
                </a:solidFill>
                <a:latin typeface="Georgia" pitchFamily="18" charset="0"/>
              </a:rPr>
              <a:t>(Emerson from </a:t>
            </a:r>
            <a:r>
              <a:rPr lang="en-US" sz="3200" i="1" dirty="0">
                <a:solidFill>
                  <a:schemeClr val="tx1"/>
                </a:solidFill>
                <a:latin typeface="Georgia" pitchFamily="18" charset="0"/>
              </a:rPr>
              <a:t>Nature</a:t>
            </a:r>
            <a:r>
              <a:rPr lang="en-US" sz="3200" dirty="0">
                <a:solidFill>
                  <a:schemeClr val="tx1"/>
                </a:solidFill>
                <a:latin typeface="Georgia" pitchFamily="18" charset="0"/>
              </a:rPr>
              <a:t>)</a:t>
            </a:r>
          </a:p>
          <a:p>
            <a:r>
              <a:rPr lang="en-US" sz="3200" dirty="0" smtClean="0">
                <a:solidFill>
                  <a:schemeClr val="tx1"/>
                </a:solidFill>
                <a:latin typeface="Georgia" pitchFamily="18" charset="0"/>
              </a:rPr>
              <a:t>Religion </a:t>
            </a:r>
            <a:r>
              <a:rPr lang="en-US" sz="3200" dirty="0">
                <a:solidFill>
                  <a:schemeClr val="tx1"/>
                </a:solidFill>
                <a:latin typeface="Georgia" pitchFamily="18" charset="0"/>
              </a:rPr>
              <a:t>is based </a:t>
            </a:r>
            <a:r>
              <a:rPr lang="en-US" sz="3200" dirty="0">
                <a:solidFill>
                  <a:schemeClr val="tx1"/>
                </a:solidFill>
                <a:effectLst>
                  <a:outerShdw blurRad="38100" dist="38100" dir="2700000" algn="tl">
                    <a:srgbClr val="000000">
                      <a:alpha val="43137"/>
                    </a:srgbClr>
                  </a:outerShdw>
                </a:effectLst>
                <a:latin typeface="Georgia" pitchFamily="18" charset="0"/>
              </a:rPr>
              <a:t>not on testimony but on </a:t>
            </a:r>
            <a:r>
              <a:rPr lang="en-US" sz="3200" dirty="0" smtClean="0">
                <a:solidFill>
                  <a:schemeClr val="tx1"/>
                </a:solidFill>
                <a:effectLst>
                  <a:outerShdw blurRad="38100" dist="38100" dir="2700000" algn="tl">
                    <a:srgbClr val="000000">
                      <a:alpha val="43137"/>
                    </a:srgbClr>
                  </a:outerShdw>
                </a:effectLst>
                <a:latin typeface="Georgia" pitchFamily="18" charset="0"/>
              </a:rPr>
              <a:t>a “</a:t>
            </a:r>
            <a:r>
              <a:rPr lang="en-US" sz="3200" dirty="0">
                <a:solidFill>
                  <a:schemeClr val="tx1"/>
                </a:solidFill>
                <a:effectLst>
                  <a:outerShdw blurRad="38100" dist="38100" dir="2700000" algn="tl">
                    <a:srgbClr val="000000">
                      <a:alpha val="43137"/>
                    </a:srgbClr>
                  </a:outerShdw>
                </a:effectLst>
                <a:latin typeface="Georgia" pitchFamily="18" charset="0"/>
              </a:rPr>
              <a:t>perception”</a:t>
            </a:r>
            <a:r>
              <a:rPr lang="en-US" sz="3200" dirty="0">
                <a:solidFill>
                  <a:schemeClr val="tx1"/>
                </a:solidFill>
                <a:latin typeface="Georgia" pitchFamily="18" charset="0"/>
              </a:rPr>
              <a:t> that produces a “religious sentiment</a:t>
            </a:r>
            <a:r>
              <a:rPr lang="en-US" sz="3200" dirty="0" smtClean="0">
                <a:solidFill>
                  <a:schemeClr val="tx1"/>
                </a:solidFill>
                <a:latin typeface="Georgia" pitchFamily="18" charset="0"/>
              </a:rPr>
              <a:t>”</a:t>
            </a:r>
          </a:p>
          <a:p>
            <a:r>
              <a:rPr lang="en-US" sz="3200" dirty="0" smtClean="0">
                <a:solidFill>
                  <a:schemeClr val="tx1"/>
                </a:solidFill>
                <a:latin typeface="Georgia" pitchFamily="18" charset="0"/>
              </a:rPr>
              <a:t>The European Christian establishment is injurious but </a:t>
            </a:r>
            <a:r>
              <a:rPr lang="en-US" sz="3200" dirty="0" smtClean="0">
                <a:solidFill>
                  <a:schemeClr val="tx1"/>
                </a:solidFill>
                <a:effectLst>
                  <a:outerShdw blurRad="38100" dist="38100" dir="2700000" algn="tl">
                    <a:srgbClr val="000000">
                      <a:alpha val="43137"/>
                    </a:srgbClr>
                  </a:outerShdw>
                </a:effectLst>
                <a:latin typeface="Georgia" pitchFamily="18" charset="0"/>
              </a:rPr>
              <a:t>Jesus is a “friend of man”</a:t>
            </a:r>
          </a:p>
          <a:p>
            <a:endParaRPr lang="en-US" dirty="0"/>
          </a:p>
        </p:txBody>
      </p:sp>
    </p:spTree>
    <p:extLst>
      <p:ext uri="{BB962C8B-B14F-4D97-AF65-F5344CB8AC3E}">
        <p14:creationId xmlns:p14="http://schemas.microsoft.com/office/powerpoint/2010/main" val="929334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25113" cy="924475"/>
          </a:xfrm>
        </p:spPr>
        <p:txBody>
          <a:bodyPr/>
          <a:lstStyle/>
          <a:p>
            <a:r>
              <a:rPr lang="en-US" sz="4800" dirty="0">
                <a:solidFill>
                  <a:schemeClr val="tx1"/>
                </a:solidFill>
                <a:latin typeface="Algerian" pitchFamily="82" charset="0"/>
              </a:rPr>
              <a:t>Transcendentalists</a:t>
            </a:r>
            <a:endParaRPr lang="en-US" sz="4800" dirty="0">
              <a:solidFill>
                <a:schemeClr val="tx1"/>
              </a:solidFill>
            </a:endParaRPr>
          </a:p>
        </p:txBody>
      </p:sp>
      <p:sp>
        <p:nvSpPr>
          <p:cNvPr id="3" name="Content Placeholder 2"/>
          <p:cNvSpPr>
            <a:spLocks noGrp="1"/>
          </p:cNvSpPr>
          <p:nvPr>
            <p:ph idx="1"/>
          </p:nvPr>
        </p:nvSpPr>
        <p:spPr>
          <a:xfrm>
            <a:off x="381000" y="1153075"/>
            <a:ext cx="8686800" cy="5247725"/>
          </a:xfrm>
        </p:spPr>
        <p:txBody>
          <a:bodyPr>
            <a:noAutofit/>
          </a:bodyPr>
          <a:lstStyle/>
          <a:p>
            <a:r>
              <a:rPr lang="en-US" sz="3200" dirty="0" smtClean="0">
                <a:solidFill>
                  <a:schemeClr val="tx1"/>
                </a:solidFill>
                <a:latin typeface="Georgia" pitchFamily="18" charset="0"/>
              </a:rPr>
              <a:t>Emerson and Thoreau sought this in relation in solitude amidst </a:t>
            </a:r>
            <a:r>
              <a:rPr lang="en-US" sz="3200" b="1" dirty="0" smtClean="0">
                <a:solidFill>
                  <a:schemeClr val="tx1"/>
                </a:solidFill>
                <a:latin typeface="Georgia" pitchFamily="18" charset="0"/>
              </a:rPr>
              <a:t>nature</a:t>
            </a:r>
            <a:r>
              <a:rPr lang="en-US" sz="3200" dirty="0" smtClean="0">
                <a:solidFill>
                  <a:schemeClr val="tx1"/>
                </a:solidFill>
                <a:latin typeface="Georgia" pitchFamily="18" charset="0"/>
              </a:rPr>
              <a:t>, and in their writing. </a:t>
            </a:r>
          </a:p>
          <a:p>
            <a:r>
              <a:rPr lang="en-US" sz="3200" dirty="0" smtClean="0">
                <a:solidFill>
                  <a:schemeClr val="tx1"/>
                </a:solidFill>
                <a:latin typeface="Georgia" pitchFamily="18" charset="0"/>
              </a:rPr>
              <a:t>By the 1840s they, along with other transcendentalists, were engaged in the social experiments of Brook Farm, </a:t>
            </a:r>
            <a:r>
              <a:rPr lang="en-US" sz="3200" dirty="0" err="1" smtClean="0">
                <a:solidFill>
                  <a:schemeClr val="tx1"/>
                </a:solidFill>
                <a:latin typeface="Georgia" pitchFamily="18" charset="0"/>
              </a:rPr>
              <a:t>Fruitlands</a:t>
            </a:r>
            <a:r>
              <a:rPr lang="en-US" sz="3200" dirty="0" smtClean="0">
                <a:solidFill>
                  <a:schemeClr val="tx1"/>
                </a:solidFill>
                <a:latin typeface="Georgia" pitchFamily="18" charset="0"/>
              </a:rPr>
              <a:t>, and Walden</a:t>
            </a:r>
          </a:p>
          <a:p>
            <a:r>
              <a:rPr lang="en-US" sz="3200" dirty="0" smtClean="0">
                <a:solidFill>
                  <a:schemeClr val="tx1"/>
                </a:solidFill>
                <a:latin typeface="Georgia" pitchFamily="18" charset="0"/>
              </a:rPr>
              <a:t>By the 1850s communicated increasingly urgent critique of American slavery</a:t>
            </a:r>
            <a:endParaRPr lang="en-US" sz="3200" dirty="0">
              <a:solidFill>
                <a:schemeClr val="tx1"/>
              </a:solidFill>
              <a:latin typeface="Georgia" pitchFamily="18" charset="0"/>
            </a:endParaRPr>
          </a:p>
        </p:txBody>
      </p:sp>
    </p:spTree>
    <p:extLst>
      <p:ext uri="{BB962C8B-B14F-4D97-AF65-F5344CB8AC3E}">
        <p14:creationId xmlns:p14="http://schemas.microsoft.com/office/powerpoint/2010/main" val="68173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TC102455596[[fn=Spring]]</Template>
  <TotalTime>951</TotalTime>
  <Words>1857</Words>
  <Application>Microsoft Office PowerPoint</Application>
  <PresentationFormat>On-screen Show (4:3)</PresentationFormat>
  <Paragraphs>155</Paragraphs>
  <Slides>32</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Batang</vt:lpstr>
      <vt:lpstr>ＭＳ Ｐゴシック</vt:lpstr>
      <vt:lpstr>Algerian</vt:lpstr>
      <vt:lpstr>Arial</vt:lpstr>
      <vt:lpstr>Baskerville Old Face</vt:lpstr>
      <vt:lpstr>Calibri</vt:lpstr>
      <vt:lpstr>Courier New</vt:lpstr>
      <vt:lpstr>Georgia</vt:lpstr>
      <vt:lpstr>Trebuchet MS</vt:lpstr>
      <vt:lpstr>Verdana</vt:lpstr>
      <vt:lpstr>Wingdings</vt:lpstr>
      <vt:lpstr>Wingdings 2</vt:lpstr>
      <vt:lpstr>Spring</vt:lpstr>
      <vt:lpstr>Transcendentalism</vt:lpstr>
      <vt:lpstr>Romantics vs. Dark Romantics</vt:lpstr>
      <vt:lpstr>From Movement to Philosophy</vt:lpstr>
      <vt:lpstr>PowerPoint Presentation</vt:lpstr>
      <vt:lpstr>Transcendentalists</vt:lpstr>
      <vt:lpstr>Historical Context</vt:lpstr>
      <vt:lpstr>Core Beliefs &amp; Values *</vt:lpstr>
      <vt:lpstr>Transcendental Beliefs *</vt:lpstr>
      <vt:lpstr>Transcendentalists</vt:lpstr>
      <vt:lpstr>Characteristics of Transcendentalism *</vt:lpstr>
      <vt:lpstr>Characteristics of Transcendentalism *</vt:lpstr>
      <vt:lpstr>Characteristics of Transcendentalism *</vt:lpstr>
      <vt:lpstr>Characteristics of Transcendentalism *</vt:lpstr>
      <vt:lpstr>Henry David Thoreau </vt:lpstr>
      <vt:lpstr>Ralph Waldo Emerson</vt:lpstr>
      <vt:lpstr> Ralph Waldo Emerson  </vt:lpstr>
      <vt:lpstr>“I become a transparent eyeball. I am nothing; I see all; The currents of the universal being circulate through me.” (Emerson from Nature) </vt:lpstr>
      <vt:lpstr>PowerPoint Presentation</vt:lpstr>
      <vt:lpstr>Thursday Prep Work</vt:lpstr>
      <vt:lpstr>Individual Prep Work </vt:lpstr>
      <vt:lpstr>Civil Disobedience</vt:lpstr>
      <vt:lpstr>Transcendentalist Recruitment Posters</vt:lpstr>
      <vt:lpstr>Group Reflection (other side of white paper)</vt:lpstr>
      <vt:lpstr>Older Files </vt:lpstr>
      <vt:lpstr>Your turn: Be the transparent eye-ball!</vt:lpstr>
      <vt:lpstr>Group Image (one side of white paper)</vt:lpstr>
      <vt:lpstr>Imagination</vt:lpstr>
      <vt:lpstr>Intuition</vt:lpstr>
      <vt:lpstr>Idealism</vt:lpstr>
      <vt:lpstr>Inspiration</vt:lpstr>
      <vt:lpstr>Individualism</vt:lpstr>
      <vt:lpstr>Find &amp; explain a quote in Civil Disobedience or Self-Reliance that fits each of these four tenets of Transcendentalism: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Transcendentalism</dc:title>
  <dc:creator>Laura</dc:creator>
  <cp:lastModifiedBy>Cossano, Kirsten    SHS-Staff</cp:lastModifiedBy>
  <cp:revision>71</cp:revision>
  <dcterms:created xsi:type="dcterms:W3CDTF">2012-10-10T11:01:33Z</dcterms:created>
  <dcterms:modified xsi:type="dcterms:W3CDTF">2019-10-01T15:41:55Z</dcterms:modified>
</cp:coreProperties>
</file>