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60" r:id="rId5"/>
    <p:sldId id="261" r:id="rId6"/>
    <p:sldId id="263" r:id="rId7"/>
    <p:sldId id="264" r:id="rId8"/>
    <p:sldId id="262" r:id="rId9"/>
    <p:sldId id="265" r:id="rId10"/>
    <p:sldId id="266" r:id="rId11"/>
    <p:sldId id="267" r:id="rId12"/>
    <p:sldId id="269" r:id="rId13"/>
    <p:sldId id="270" r:id="rId14"/>
    <p:sldId id="268"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F5B6D-DA40-47C2-B851-F8EF526B4C07}" type="datetimeFigureOut">
              <a:rPr lang="en-US" smtClean="0"/>
              <a:t>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35303-A58E-40ED-9BE5-00F925EAD6E8}" type="slidenum">
              <a:rPr lang="en-US" smtClean="0"/>
              <a:t>‹#›</a:t>
            </a:fld>
            <a:endParaRPr lang="en-US"/>
          </a:p>
        </p:txBody>
      </p:sp>
    </p:spTree>
    <p:extLst>
      <p:ext uri="{BB962C8B-B14F-4D97-AF65-F5344CB8AC3E}">
        <p14:creationId xmlns:p14="http://schemas.microsoft.com/office/powerpoint/2010/main" val="119899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5934B09-DA90-4976-ACD9-A09EAFFF1404}" type="datetimeFigureOut">
              <a:rPr lang="en-US" smtClean="0"/>
              <a:t>2/14/2017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268B686-89B4-4E46-841D-BF81BF454A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34B09-DA90-4976-ACD9-A09EAFFF140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8B686-89B4-4E46-841D-BF81BF454A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5934B09-DA90-4976-ACD9-A09EAFFF1404}" type="datetimeFigureOut">
              <a:rPr lang="en-US" smtClean="0"/>
              <a:t>2/14/2017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268B686-89B4-4E46-841D-BF81BF454A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934B09-DA90-4976-ACD9-A09EAFFF140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268B686-89B4-4E46-841D-BF81BF454A6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5934B09-DA90-4976-ACD9-A09EAFFF1404}" type="datetimeFigureOut">
              <a:rPr lang="en-US" smtClean="0"/>
              <a:t>2/14/2017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268B686-89B4-4E46-841D-BF81BF454A6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5934B09-DA90-4976-ACD9-A09EAFFF1404}" type="datetimeFigureOut">
              <a:rPr lang="en-US" smtClean="0"/>
              <a:t>2/14/2017</a:t>
            </a:fld>
            <a:endParaRPr lang="en-US"/>
          </a:p>
        </p:txBody>
      </p:sp>
      <p:sp>
        <p:nvSpPr>
          <p:cNvPr id="10" name="Slide Number Placeholder 9"/>
          <p:cNvSpPr>
            <a:spLocks noGrp="1"/>
          </p:cNvSpPr>
          <p:nvPr>
            <p:ph type="sldNum" sz="quarter" idx="16"/>
          </p:nvPr>
        </p:nvSpPr>
        <p:spPr/>
        <p:txBody>
          <a:bodyPr rtlCol="0"/>
          <a:lstStyle/>
          <a:p>
            <a:fld id="{4268B686-89B4-4E46-841D-BF81BF454A6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5934B09-DA90-4976-ACD9-A09EAFFF1404}" type="datetimeFigureOut">
              <a:rPr lang="en-US" smtClean="0"/>
              <a:t>2/14/2017</a:t>
            </a:fld>
            <a:endParaRPr lang="en-US"/>
          </a:p>
        </p:txBody>
      </p:sp>
      <p:sp>
        <p:nvSpPr>
          <p:cNvPr id="12" name="Slide Number Placeholder 11"/>
          <p:cNvSpPr>
            <a:spLocks noGrp="1"/>
          </p:cNvSpPr>
          <p:nvPr>
            <p:ph type="sldNum" sz="quarter" idx="16"/>
          </p:nvPr>
        </p:nvSpPr>
        <p:spPr/>
        <p:txBody>
          <a:bodyPr rtlCol="0"/>
          <a:lstStyle/>
          <a:p>
            <a:fld id="{4268B686-89B4-4E46-841D-BF81BF454A6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934B09-DA90-4976-ACD9-A09EAFFF1404}" type="datetimeFigureOut">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268B686-89B4-4E46-841D-BF81BF454A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34B09-DA90-4976-ACD9-A09EAFFF1404}" type="datetimeFigureOut">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268B686-89B4-4E46-841D-BF81BF454A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934B09-DA90-4976-ACD9-A09EAFFF1404}"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268B686-89B4-4E46-841D-BF81BF454A6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5934B09-DA90-4976-ACD9-A09EAFFF1404}" type="datetimeFigureOut">
              <a:rPr lang="en-US" smtClean="0"/>
              <a:t>2/14/2017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268B686-89B4-4E46-841D-BF81BF454A6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5934B09-DA90-4976-ACD9-A09EAFFF1404}" type="datetimeFigureOut">
              <a:rPr lang="en-US" smtClean="0"/>
              <a:t>2/14/2017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268B686-89B4-4E46-841D-BF81BF454A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To Kill a Mockingbird</a:t>
            </a:r>
            <a:endParaRPr lang="en-US" i="1" dirty="0"/>
          </a:p>
        </p:txBody>
      </p:sp>
      <p:sp>
        <p:nvSpPr>
          <p:cNvPr id="3" name="Subtitle 2"/>
          <p:cNvSpPr>
            <a:spLocks noGrp="1"/>
          </p:cNvSpPr>
          <p:nvPr>
            <p:ph type="subTitle" idx="1"/>
          </p:nvPr>
        </p:nvSpPr>
        <p:spPr/>
        <p:txBody>
          <a:bodyPr/>
          <a:lstStyle/>
          <a:p>
            <a:r>
              <a:rPr lang="en-US" dirty="0" smtClean="0"/>
              <a:t>Chapter Summaries</a:t>
            </a:r>
            <a:endParaRPr lang="en-US" dirty="0"/>
          </a:p>
        </p:txBody>
      </p:sp>
    </p:spTree>
    <p:extLst>
      <p:ext uri="{BB962C8B-B14F-4D97-AF65-F5344CB8AC3E}">
        <p14:creationId xmlns:p14="http://schemas.microsoft.com/office/powerpoint/2010/main" val="91621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Title: Trial of Integrity</a:t>
            </a:r>
          </a:p>
          <a:p>
            <a:r>
              <a:rPr lang="en-US" dirty="0" smtClean="0"/>
              <a:t>Summary: </a:t>
            </a:r>
            <a:r>
              <a:rPr lang="en-US" dirty="0"/>
              <a:t>Students at school start saying that Atticus "defends niggers." When Scout asks why, Atticus says he's defending a black man named Tom Robinson. Atticus says he won't win the case, but has to take it in order to keep his integrity. He cautions Scout that people, even their friends, might say dirty things to her, and tells her to keep her head up and avoid fighting. Scout does. It's the first time she's ever walked away from a fight. Every Christmas, Uncle Jack comes down to Maycomb from Boston and all the Finch's gather at Finch's landing to spend the holidays with Scout's dreaded Aunt Alexandra and her awful grandson Francis. At Finch's landing, Francis calls Atticus a "nigger-lover." Scout punches him, and Francis claims she hit him for no reason and also cursed at him. Uncle Jack spanks </a:t>
            </a:r>
            <a:r>
              <a:rPr lang="en-US" dirty="0" err="1"/>
              <a:t>her.Back</a:t>
            </a:r>
            <a:r>
              <a:rPr lang="en-US" dirty="0"/>
              <a:t> in Maycomb, Scout tells Uncle Jack why she hit Francis, but makes him promise not to say anything because Atticus said she shouldn't fight anyone over the Tom Robinson case. Later that night, Scout overhears Jack telling Atticus he doesn't understand children. Atticus says you have to be honest with them. Then Atticus says the trial will be bad, since "reasonable people go mad when anything involving" a black person comes up. He says the trial will be particularly tough on Jem and Scout</a:t>
            </a:r>
            <a:r>
              <a:rPr lang="en-US" dirty="0" smtClean="0"/>
              <a:t>.</a:t>
            </a:r>
          </a:p>
          <a:p>
            <a:r>
              <a:rPr lang="en-US" dirty="0" smtClean="0"/>
              <a:t>Quote: </a:t>
            </a:r>
            <a:r>
              <a:rPr lang="en-US" dirty="0"/>
              <a:t>“Scout, simply by the nature of the work, every lawyer gets at least one case in his lifetime that affects him personally.” (Lee 101</a:t>
            </a:r>
            <a:r>
              <a:rPr lang="en-US" dirty="0" smtClean="0"/>
              <a:t>) -</a:t>
            </a:r>
            <a:r>
              <a:rPr lang="en-US" dirty="0"/>
              <a:t>Atticus</a:t>
            </a:r>
          </a:p>
        </p:txBody>
      </p:sp>
    </p:spTree>
    <p:extLst>
      <p:ext uri="{BB962C8B-B14F-4D97-AF65-F5344CB8AC3E}">
        <p14:creationId xmlns:p14="http://schemas.microsoft.com/office/powerpoint/2010/main" val="393193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a:t>
            </a:r>
            <a:r>
              <a:rPr lang="en-US" dirty="0" err="1" smtClean="0"/>
              <a:t>Ol</a:t>
            </a:r>
            <a:r>
              <a:rPr lang="en-US" dirty="0" smtClean="0"/>
              <a:t>’ One Shot</a:t>
            </a:r>
          </a:p>
          <a:p>
            <a:r>
              <a:rPr lang="en-US" dirty="0"/>
              <a:t>Summary: </a:t>
            </a:r>
            <a:r>
              <a:rPr lang="en-US" dirty="0" smtClean="0"/>
              <a:t>Atticus </a:t>
            </a:r>
            <a:r>
              <a:rPr lang="en-US" dirty="0"/>
              <a:t>is older than other kids' parents, and Scout and Jem are sometimes embarrassed by their father's way of teaching. When he gave Jem and Scout the air rifles they wanted for Christmas he didn't teach them how to shoot, instead only telling them not to shoot at mockingbirds, since it's a sin to kill a mockingbird</a:t>
            </a:r>
            <a:r>
              <a:rPr lang="en-US" dirty="0" smtClean="0"/>
              <a:t>. One </a:t>
            </a:r>
            <a:r>
              <a:rPr lang="en-US" dirty="0"/>
              <a:t>day a rabid dog appears on the Finch's street. It's still far off, and the sheriff of Maycomb, says only Atticus is marksmen enough to hit the dog from such a distance. Atticus kills the dog in one shot. Scout and Jem, astonished, learn that when Atticus was young he was the best shot in the county. Scout wants to brag at school, but Jem says not to: if Atticus was proud of it he would have told them</a:t>
            </a:r>
            <a:r>
              <a:rPr lang="en-US" dirty="0" smtClean="0"/>
              <a:t>.</a:t>
            </a:r>
          </a:p>
          <a:p>
            <a:r>
              <a:rPr lang="en-US" dirty="0" smtClean="0"/>
              <a:t>Quote: Marksmanship's </a:t>
            </a:r>
            <a:r>
              <a:rPr lang="en-US" dirty="0"/>
              <a:t>a gift of God, a talent-oh, you have to practice to make it perfect, but </a:t>
            </a:r>
            <a:r>
              <a:rPr lang="en-US" dirty="0" err="1"/>
              <a:t>shootin's</a:t>
            </a:r>
            <a:r>
              <a:rPr lang="en-US" dirty="0"/>
              <a:t> different from playing the piano or the like. I think maybe he put his gun down when he realized that God gave him an unfair advantage over most living things. I guess he decided he wouldn't shoot till he had to, and he had to today," (Lee 98).</a:t>
            </a:r>
          </a:p>
        </p:txBody>
      </p:sp>
    </p:spTree>
    <p:extLst>
      <p:ext uri="{BB962C8B-B14F-4D97-AF65-F5344CB8AC3E}">
        <p14:creationId xmlns:p14="http://schemas.microsoft.com/office/powerpoint/2010/main" val="168454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Good Day to You. For Now</a:t>
            </a:r>
          </a:p>
          <a:p>
            <a:r>
              <a:rPr lang="en-US" dirty="0" smtClean="0"/>
              <a:t>Summary: Scout </a:t>
            </a:r>
            <a:r>
              <a:rPr lang="en-US" dirty="0"/>
              <a:t>introduces us to Mrs. Dubose, the town’s cantankerous and spirited old hag. Everyday, Mrs. Dubose accosts Scout and Jem on their walks into town and one day she takes it too far. Jem is highly offended by Mrs. Dubose’s calls especially when she crosses the line and calls their father a “negro-lover”. Jem takes his aggression towards Mrs. Dubose out on her precious camellias. When Atticus finds out, he makes Jem apologize and accept the punishment of reading books to Mrs. Dubose. After over a month of reading, Mrs. Dubose finally releases Jem and soon after this she dies after a life of morphine addiction. Atticus spends time with his children teaching them what being a gentleman and lady truly means and to not conform to society’s treatment of people</a:t>
            </a:r>
            <a:r>
              <a:rPr lang="en-US" dirty="0" smtClean="0"/>
              <a:t>.</a:t>
            </a:r>
          </a:p>
          <a:p>
            <a:r>
              <a:rPr lang="en-US" dirty="0"/>
              <a:t>Quote: “I wanted you to see something about her- to see what real courage is, instead of getting the idea that courage is a man with a gun in his hands. It's when you know you're licked before you begin but you begin anyway and you see it through no matter what” (</a:t>
            </a:r>
            <a:r>
              <a:rPr lang="en-US" dirty="0" err="1"/>
              <a:t>pg</a:t>
            </a:r>
            <a:r>
              <a:rPr lang="en-US" dirty="0"/>
              <a:t> 128)</a:t>
            </a:r>
          </a:p>
        </p:txBody>
      </p:sp>
    </p:spTree>
    <p:extLst>
      <p:ext uri="{BB962C8B-B14F-4D97-AF65-F5344CB8AC3E}">
        <p14:creationId xmlns:p14="http://schemas.microsoft.com/office/powerpoint/2010/main" val="353985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Unwelcomed Guest</a:t>
            </a:r>
          </a:p>
          <a:p>
            <a:r>
              <a:rPr lang="en-US" dirty="0"/>
              <a:t>Summary:  In this chapter, Scout starts being demanded by Jem that she should start acting more like a girl because she is too moody and is not acting lady-like, this upsets Scout so she looks forward to seeing Dill who doesn’t end up showing up because his mother has remarried and he now has a new father. Atticus then gets called by the state legislature forcing him to travel to the capital everyday for two weeks when he was not used to traveling as often. Since Atticus is gone the children go with Calpurnia to a colored church, yet Calpurnia gets criticized for bringing white children. Later on scout learns that Tom Robinson has been accused of rape by Bob </a:t>
            </a:r>
            <a:r>
              <a:rPr lang="en-US" dirty="0" err="1"/>
              <a:t>Ewell</a:t>
            </a:r>
            <a:r>
              <a:rPr lang="en-US" dirty="0"/>
              <a:t> and Scout is confused why people believe him. Tom’s wife in a tough spot since she can’t find work after the accusation of her husband, so Reverend </a:t>
            </a:r>
            <a:r>
              <a:rPr lang="en-US" dirty="0" err="1"/>
              <a:t>Skyes</a:t>
            </a:r>
            <a:r>
              <a:rPr lang="en-US" dirty="0"/>
              <a:t> takes money from the people of the church to help  to her.</a:t>
            </a:r>
          </a:p>
          <a:p>
            <a:r>
              <a:rPr lang="en-US" smtClean="0"/>
              <a:t>Quote</a:t>
            </a:r>
            <a:r>
              <a:rPr lang="en-US" dirty="0"/>
              <a:t>: “I agreed: they did not want us here. I sensed rather than saw, that we were being advanced upon,” (159).</a:t>
            </a:r>
          </a:p>
        </p:txBody>
      </p:sp>
    </p:spTree>
    <p:extLst>
      <p:ext uri="{BB962C8B-B14F-4D97-AF65-F5344CB8AC3E}">
        <p14:creationId xmlns:p14="http://schemas.microsoft.com/office/powerpoint/2010/main" val="4276717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Streak of Feminine Influence</a:t>
            </a:r>
          </a:p>
          <a:p>
            <a:r>
              <a:rPr lang="en-US" dirty="0"/>
              <a:t>Summary</a:t>
            </a:r>
            <a:r>
              <a:rPr lang="en-US" dirty="0" smtClean="0"/>
              <a:t>: Aunt </a:t>
            </a:r>
            <a:r>
              <a:rPr lang="en-US" dirty="0"/>
              <a:t>Alexandra explains that she should stay with the children for a while, to give them a “feminine influence.” Maycomb gives her a fine welcome: various ladies in the town bake her cakes and have her over for coffee, and she soon becomes an integral part of the town’s social life. Alexandra is extremely proud of the Finches and spends much of her time discussing the characteristics of the various families in Maycomb. This “family consciousness” is an integral part of life in Maycomb, an old town where the same families have lived for generations, where every family has its quirks and eccentricities. She orders Atticus to lecture them on the subject of their ancestry. He makes a valiant attempt but succeeds only in making Scout cry</a:t>
            </a:r>
            <a:r>
              <a:rPr lang="en-US" dirty="0" smtClean="0"/>
              <a:t>.</a:t>
            </a:r>
          </a:p>
          <a:p>
            <a:r>
              <a:rPr lang="en-US" dirty="0"/>
              <a:t>Quote: “We decided that it would be nice for you to have some feminine influence. It won’t be many years, Jean Louise, before you become interested in clothes and boys--” (Lee 170).</a:t>
            </a:r>
          </a:p>
        </p:txBody>
      </p:sp>
    </p:spTree>
    <p:extLst>
      <p:ext uri="{BB962C8B-B14F-4D97-AF65-F5344CB8AC3E}">
        <p14:creationId xmlns:p14="http://schemas.microsoft.com/office/powerpoint/2010/main" val="4247831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Rape, Riot</a:t>
            </a:r>
            <a:r>
              <a:rPr lang="en-US" smtClean="0"/>
              <a:t>, Runaway </a:t>
            </a:r>
            <a:endParaRPr lang="en-US" dirty="0" smtClean="0"/>
          </a:p>
          <a:p>
            <a:r>
              <a:rPr lang="en-US" dirty="0" smtClean="0"/>
              <a:t>Summary</a:t>
            </a:r>
            <a:r>
              <a:rPr lang="en-US" dirty="0"/>
              <a:t>: </a:t>
            </a:r>
            <a:r>
              <a:rPr lang="en-US" dirty="0" smtClean="0"/>
              <a:t>Scout </a:t>
            </a:r>
            <a:r>
              <a:rPr lang="en-US" dirty="0"/>
              <a:t>asks Atticus what rape is, she says she asked Calpurnia first when they were coming home from church but she told her to ask Atticus. Aunt Alexandra tells  Scout she can’t go back to that church,  she gets mad and decides to go to the bathroom. Scout overhears Aunt Alexandra trying to persuade Atticus to fire Calpurnia. Later Scout and Jem get into a brawl and are sent to their rooms for the night. When Scout is walking to her bed she thinks she stepped on a snake and  asks Jem to come help her. They find Dill under her bed saying he ran away because his new father chained him up and was crazy, he walked a couple miles, traveled with an animal show and then walked the rest of the way to Maycomb. Later Dill comes into Scouts room and lays in bed with her and says the reason he ran off was because he wasn't getting attention and Scout also asks him why he thinks Boo Radley has never ran off. </a:t>
            </a:r>
          </a:p>
          <a:p>
            <a:r>
              <a:rPr lang="en-US" dirty="0"/>
              <a:t>Quote: “She tried to bring them up according to her lights, and Cal’s lights are pretty good---and another thing, the children love her” (183).</a:t>
            </a:r>
          </a:p>
        </p:txBody>
      </p:sp>
    </p:spTree>
    <p:extLst>
      <p:ext uri="{BB962C8B-B14F-4D97-AF65-F5344CB8AC3E}">
        <p14:creationId xmlns:p14="http://schemas.microsoft.com/office/powerpoint/2010/main" val="797416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62500" lnSpcReduction="20000"/>
          </a:bodyPr>
          <a:lstStyle/>
          <a:p>
            <a:r>
              <a:rPr lang="en-US" sz="3400" dirty="0" smtClean="0"/>
              <a:t>Title: The Mob at the Jailhouse</a:t>
            </a:r>
          </a:p>
          <a:p>
            <a:r>
              <a:rPr lang="en-US" sz="3400" dirty="0" smtClean="0"/>
              <a:t>Summary: Dill </a:t>
            </a:r>
            <a:r>
              <a:rPr lang="en-US" sz="3400" dirty="0"/>
              <a:t>has arrived back into town, right in time for the trial Tom </a:t>
            </a:r>
            <a:r>
              <a:rPr lang="en-US" sz="3400" dirty="0" smtClean="0"/>
              <a:t>Robinson. </a:t>
            </a:r>
            <a:r>
              <a:rPr lang="en-US" sz="3400" dirty="0"/>
              <a:t>Atticus is very fearful for a lynch mob taking the law into their own hands and during this stressful time Scout finds out that </a:t>
            </a:r>
            <a:r>
              <a:rPr lang="en-US" sz="3400" dirty="0" smtClean="0"/>
              <a:t>Aunt </a:t>
            </a:r>
            <a:r>
              <a:rPr lang="en-US" sz="3400" dirty="0"/>
              <a:t>Alexandra and Atticus have been fighting about the trial. The evening after Scout finds out Atticus has to go into town and Scout, Jem and Dill sneak into town after him. When the four find the Maycomb jail at which Atticus is sitting, 4 cars drive up and park. A group of men comes out the cars and demands that Tom </a:t>
            </a:r>
            <a:r>
              <a:rPr lang="en-US" sz="3400" dirty="0" smtClean="0"/>
              <a:t>Robinson </a:t>
            </a:r>
            <a:r>
              <a:rPr lang="en-US" sz="3400" dirty="0"/>
              <a:t>is handed over to them. Atticus refuses and Scout decides to come over, when she does she recognizes one of the men in the group. Mr. Cunningham is part of the group and Scout goes to school with his son, after realizing Scout knows his son, Mr. Cunningham tells the group to leave and they do. </a:t>
            </a:r>
          </a:p>
          <a:p>
            <a:r>
              <a:rPr lang="en-US" sz="3400" dirty="0" smtClean="0"/>
              <a:t>Quote: “‘</a:t>
            </a:r>
            <a:r>
              <a:rPr lang="en-US" sz="3400" dirty="0"/>
              <a:t>Link, that boy might go to the chair, but he's not going till the truth's told.’ Atticus's voice was even. ‘And you know what the truth is.’” (Pg. 146)</a:t>
            </a:r>
            <a:r>
              <a:rPr lang="en-US" dirty="0"/>
              <a:t/>
            </a:r>
            <a:br>
              <a:rPr lang="en-US" dirty="0"/>
            </a:br>
            <a:endParaRPr lang="en-US" dirty="0"/>
          </a:p>
        </p:txBody>
      </p:sp>
    </p:spTree>
    <p:extLst>
      <p:ext uri="{BB962C8B-B14F-4D97-AF65-F5344CB8AC3E}">
        <p14:creationId xmlns:p14="http://schemas.microsoft.com/office/powerpoint/2010/main" val="145025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The Trial Begins</a:t>
            </a:r>
          </a:p>
          <a:p>
            <a:r>
              <a:rPr lang="en-US" dirty="0"/>
              <a:t>Summary: Scout is struggling to fall asleep and Jem helps her. Atticus and Aunt </a:t>
            </a:r>
            <a:r>
              <a:rPr lang="en-US" dirty="0" smtClean="0"/>
              <a:t>Alexandra argue </a:t>
            </a:r>
            <a:r>
              <a:rPr lang="en-US" dirty="0"/>
              <a:t>about talking about black people in front of Calpurnia. Atticus sends the kids out to </a:t>
            </a:r>
            <a:r>
              <a:rPr lang="en-US" dirty="0" smtClean="0"/>
              <a:t>walk around </a:t>
            </a:r>
            <a:r>
              <a:rPr lang="en-US" dirty="0"/>
              <a:t>the town with Dill. Jem explains to Dill about all the bad things the people of the </a:t>
            </a:r>
            <a:r>
              <a:rPr lang="en-US" dirty="0" smtClean="0"/>
              <a:t>town do</a:t>
            </a:r>
            <a:r>
              <a:rPr lang="en-US" dirty="0"/>
              <a:t>. Mr. X Billups comes to town to watch the trial along with many others. Then Miss </a:t>
            </a:r>
            <a:r>
              <a:rPr lang="en-US" dirty="0" smtClean="0"/>
              <a:t>Maudie comes </a:t>
            </a:r>
            <a:r>
              <a:rPr lang="en-US" dirty="0"/>
              <a:t>out on her porch to watch all the people coming to town to witness the trial. Miss </a:t>
            </a:r>
            <a:r>
              <a:rPr lang="en-US" dirty="0" smtClean="0"/>
              <a:t>Maudie is </a:t>
            </a:r>
            <a:r>
              <a:rPr lang="en-US" dirty="0"/>
              <a:t>the only person in the town that will not attend the trial saying that watching someone on </a:t>
            </a:r>
            <a:r>
              <a:rPr lang="en-US" dirty="0" smtClean="0"/>
              <a:t>trial for </a:t>
            </a:r>
            <a:r>
              <a:rPr lang="en-US" dirty="0"/>
              <a:t>his life is like attending a Roman carnival</a:t>
            </a:r>
            <a:r>
              <a:rPr lang="en-US" dirty="0" smtClean="0"/>
              <a:t>. The </a:t>
            </a:r>
            <a:r>
              <a:rPr lang="en-US" dirty="0"/>
              <a:t>whole town eats lunch together and </a:t>
            </a:r>
            <a:r>
              <a:rPr lang="en-US" dirty="0" smtClean="0"/>
              <a:t>then enters </a:t>
            </a:r>
            <a:r>
              <a:rPr lang="en-US" dirty="0"/>
              <a:t>the courthouse. Scout, Jem, and Dill wait for majority of the people to enter </a:t>
            </a:r>
            <a:r>
              <a:rPr lang="en-US" dirty="0" smtClean="0"/>
              <a:t>the courthouse </a:t>
            </a:r>
            <a:r>
              <a:rPr lang="en-US" dirty="0"/>
              <a:t>before they enter to make sure Atticus doesn’t see them. They end up waiting </a:t>
            </a:r>
            <a:r>
              <a:rPr lang="en-US" dirty="0" smtClean="0"/>
              <a:t>too long </a:t>
            </a:r>
            <a:r>
              <a:rPr lang="en-US" dirty="0"/>
              <a:t>and were locked out, but Reverend Sykes lets them in and they go and sit with the blacks </a:t>
            </a:r>
            <a:r>
              <a:rPr lang="en-US" dirty="0" smtClean="0"/>
              <a:t>in the </a:t>
            </a:r>
            <a:r>
              <a:rPr lang="en-US" dirty="0"/>
              <a:t>upper balcony and await for the trial to begin</a:t>
            </a:r>
            <a:r>
              <a:rPr lang="en-US" dirty="0" smtClean="0"/>
              <a:t>.</a:t>
            </a:r>
          </a:p>
          <a:p>
            <a:r>
              <a:rPr lang="en-US" dirty="0" smtClean="0"/>
              <a:t>Quote: “…it’s morbid, watching a poor devil on trial for his life.  Look at all these folks, it’s like a Roman carnival” (Lee 169) </a:t>
            </a:r>
            <a:endParaRPr lang="en-US" dirty="0"/>
          </a:p>
        </p:txBody>
      </p:sp>
    </p:spTree>
    <p:extLst>
      <p:ext uri="{BB962C8B-B14F-4D97-AF65-F5344CB8AC3E}">
        <p14:creationId xmlns:p14="http://schemas.microsoft.com/office/powerpoint/2010/main" val="1651773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Title: The Tom Robinson Court Case</a:t>
            </a:r>
          </a:p>
          <a:p>
            <a:r>
              <a:rPr lang="en-US" dirty="0" smtClean="0"/>
              <a:t>Summary: Chapter </a:t>
            </a:r>
            <a:r>
              <a:rPr lang="en-US" dirty="0"/>
              <a:t>17 starts with the initial questioning of Mr. Heck Tate by Mr. Gilmer. Heck says that he was called to the house of Mr. </a:t>
            </a:r>
            <a:r>
              <a:rPr lang="en-US" dirty="0" err="1"/>
              <a:t>Ewell</a:t>
            </a:r>
            <a:r>
              <a:rPr lang="en-US" dirty="0"/>
              <a:t> because his daughter was raped by Tom Robinson. Heck Tate confirmed it was Tom Robinson with Mr. </a:t>
            </a:r>
            <a:r>
              <a:rPr lang="en-US" dirty="0" err="1"/>
              <a:t>Ewell’s</a:t>
            </a:r>
            <a:r>
              <a:rPr lang="en-US" dirty="0"/>
              <a:t> daughter, and then took Tom into custody. Atticus asks why no doctor was called, and concludes with gathering information about the injuries, which were mostly on the right side of the daughter’s face. Heck Tate then leaves the stand, and is replaced by Bob </a:t>
            </a:r>
            <a:r>
              <a:rPr lang="en-US" dirty="0" err="1"/>
              <a:t>Ewell</a:t>
            </a:r>
            <a:r>
              <a:rPr lang="en-US" dirty="0"/>
              <a:t>, the father. Scout gives a quick description of the </a:t>
            </a:r>
            <a:r>
              <a:rPr lang="en-US" dirty="0" err="1"/>
              <a:t>Ewell</a:t>
            </a:r>
            <a:r>
              <a:rPr lang="en-US" dirty="0"/>
              <a:t> cabin, which is situated behind the town garbage dump. It is run-down, messy, and “looks like the playhouse of an insane child”. Bob </a:t>
            </a:r>
            <a:r>
              <a:rPr lang="en-US" dirty="0" err="1"/>
              <a:t>Ewell</a:t>
            </a:r>
            <a:r>
              <a:rPr lang="en-US" dirty="0"/>
              <a:t> takes the stand, and is questioned by Mr. Gilmer. Bob says that he was returning home after collecting kindling when he heard </a:t>
            </a:r>
            <a:r>
              <a:rPr lang="en-US" dirty="0" err="1"/>
              <a:t>Mayella</a:t>
            </a:r>
            <a:r>
              <a:rPr lang="en-US" dirty="0"/>
              <a:t> screaming inside the house. Upon his arrival, the assailant (who Bob accused to be Tom Robinson), ran out the front door. Bob proceeded to call Heck Tate. Atticus continues to ask why no doctor is called, to which Bob responds that he had never called a doctor before, and it would cost him five dollars. He also agrees with the description of </a:t>
            </a:r>
            <a:r>
              <a:rPr lang="en-US" dirty="0" err="1"/>
              <a:t>Mayella’s</a:t>
            </a:r>
            <a:r>
              <a:rPr lang="en-US" dirty="0"/>
              <a:t> injuries. Finally, Atticus requests Bob </a:t>
            </a:r>
            <a:r>
              <a:rPr lang="en-US" dirty="0" err="1"/>
              <a:t>Ewell</a:t>
            </a:r>
            <a:r>
              <a:rPr lang="en-US" dirty="0"/>
              <a:t> to write his name, revealing Bob is left handed. Jem believes the trial is finished, as a </a:t>
            </a:r>
            <a:r>
              <a:rPr lang="en-US" dirty="0" err="1"/>
              <a:t>lefthanded</a:t>
            </a:r>
            <a:r>
              <a:rPr lang="en-US" dirty="0"/>
              <a:t> person would leave injuries on the right side of a person’s face</a:t>
            </a:r>
            <a:r>
              <a:rPr lang="en-US" dirty="0" smtClean="0"/>
              <a:t>.</a:t>
            </a:r>
          </a:p>
          <a:p>
            <a:r>
              <a:rPr lang="en-US" dirty="0" smtClean="0"/>
              <a:t>Quote: </a:t>
            </a:r>
            <a:r>
              <a:rPr lang="en-US" dirty="0"/>
              <a:t>“Found her lying on the floor in the middle of the front room, one on the right as you go in. She was pretty well beat up… I asked her who hurt her and she said it was Tom Robinson- asked her if he beat her like that, she said yes he had. Asked her if he took advantage of her she said yes he did” (223)</a:t>
            </a:r>
          </a:p>
        </p:txBody>
      </p:sp>
    </p:spTree>
    <p:extLst>
      <p:ext uri="{BB962C8B-B14F-4D97-AF65-F5344CB8AC3E}">
        <p14:creationId xmlns:p14="http://schemas.microsoft.com/office/powerpoint/2010/main" val="2151191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sz="quarter" idx="1"/>
          </p:nvPr>
        </p:nvSpPr>
        <p:spPr>
          <a:xfrm>
            <a:off x="612648" y="1600200"/>
            <a:ext cx="8153400" cy="5105400"/>
          </a:xfrm>
        </p:spPr>
        <p:txBody>
          <a:bodyPr>
            <a:noAutofit/>
          </a:bodyPr>
          <a:lstStyle/>
          <a:p>
            <a:r>
              <a:rPr lang="en-US" sz="1600" dirty="0" smtClean="0"/>
              <a:t>Title: </a:t>
            </a:r>
            <a:r>
              <a:rPr lang="en-US" sz="1600" dirty="0" err="1" smtClean="0"/>
              <a:t>Mayella’s</a:t>
            </a:r>
            <a:r>
              <a:rPr lang="en-US" sz="1600" dirty="0" smtClean="0"/>
              <a:t> Lies</a:t>
            </a:r>
          </a:p>
          <a:p>
            <a:r>
              <a:rPr lang="en-US" sz="1600" dirty="0" smtClean="0"/>
              <a:t>Summary: The </a:t>
            </a:r>
            <a:r>
              <a:rPr lang="en-US" sz="1600" dirty="0"/>
              <a:t>trial continues and the next person to testify is 19 year old </a:t>
            </a:r>
            <a:r>
              <a:rPr lang="en-US" sz="1600" dirty="0" err="1"/>
              <a:t>Mayella</a:t>
            </a:r>
            <a:r>
              <a:rPr lang="en-US" sz="1600" dirty="0"/>
              <a:t> </a:t>
            </a:r>
            <a:r>
              <a:rPr lang="en-US" sz="1600" dirty="0" err="1"/>
              <a:t>Ewell</a:t>
            </a:r>
            <a:r>
              <a:rPr lang="en-US" sz="1600" dirty="0"/>
              <a:t>. She says she called Tom Robinson inside the fence to break a dresser in her house and would give him a nickel to do so. According to </a:t>
            </a:r>
            <a:r>
              <a:rPr lang="en-US" sz="1600" dirty="0" err="1"/>
              <a:t>Mayella</a:t>
            </a:r>
            <a:r>
              <a:rPr lang="en-US" sz="1600" dirty="0"/>
              <a:t>, once Tom was inside the house he beat and took advantage of her. Atticus’s cross-examination reveals that </a:t>
            </a:r>
            <a:r>
              <a:rPr lang="en-US" sz="1600" dirty="0" err="1"/>
              <a:t>Mayella’s</a:t>
            </a:r>
            <a:r>
              <a:rPr lang="en-US" sz="1600" dirty="0"/>
              <a:t> siblings are unhelpful, her father is a drunk, and she has no friends. Atticus revisits her testimony and asks why no one heard her screams and how Tom could even manage the crime as his left hand was missing due to an accident with a cotton gin when he was younger. Atticus begs </a:t>
            </a:r>
            <a:r>
              <a:rPr lang="en-US" sz="1600" dirty="0" err="1"/>
              <a:t>Mayella</a:t>
            </a:r>
            <a:r>
              <a:rPr lang="en-US" sz="1600" dirty="0"/>
              <a:t> to tell the truth and admit Tom didn’t rape her and that her father beat her. </a:t>
            </a:r>
            <a:r>
              <a:rPr lang="en-US" sz="1600" dirty="0" err="1"/>
              <a:t>Mayella</a:t>
            </a:r>
            <a:r>
              <a:rPr lang="en-US" sz="1600" dirty="0"/>
              <a:t> then shouts at him and the court, calling them cowards to not convict Tom, and refuses to answer any other questions. Scout and Jem are seen by Mr. Underwood but are convinced he won’t tell Atticus they are there. After the recess Atticus calls Tom Robinson to the stand. </a:t>
            </a:r>
          </a:p>
          <a:p>
            <a:r>
              <a:rPr lang="en-US" sz="1600" dirty="0" smtClean="0"/>
              <a:t>Quote: </a:t>
            </a:r>
            <a:r>
              <a:rPr lang="en-US" sz="1600" dirty="0"/>
              <a:t>“Do you love your father, Miss </a:t>
            </a:r>
            <a:r>
              <a:rPr lang="en-US" sz="1600" dirty="0" err="1"/>
              <a:t>Mayella</a:t>
            </a:r>
            <a:r>
              <a:rPr lang="en-US" sz="1600" dirty="0"/>
              <a:t>?” was his next. </a:t>
            </a:r>
            <a:r>
              <a:rPr lang="en-US" sz="1600" dirty="0" smtClean="0"/>
              <a:t>“</a:t>
            </a:r>
            <a:r>
              <a:rPr lang="en-US" sz="1600" dirty="0"/>
              <a:t>Love him, </a:t>
            </a:r>
            <a:r>
              <a:rPr lang="en-US" sz="1600" dirty="0" err="1"/>
              <a:t>watcha</a:t>
            </a:r>
            <a:r>
              <a:rPr lang="en-US" sz="1600" dirty="0"/>
              <a:t> mean</a:t>
            </a:r>
            <a:r>
              <a:rPr lang="en-US" sz="1600" dirty="0" smtClean="0"/>
              <a:t>?” “</a:t>
            </a:r>
            <a:r>
              <a:rPr lang="en-US" sz="1600" dirty="0"/>
              <a:t>I mean is he good to you, is he easy  to get along with</a:t>
            </a:r>
            <a:r>
              <a:rPr lang="en-US" sz="1600" dirty="0" smtClean="0"/>
              <a:t>?” “</a:t>
            </a:r>
            <a:r>
              <a:rPr lang="en-US" sz="1600" dirty="0"/>
              <a:t>He does </a:t>
            </a:r>
            <a:r>
              <a:rPr lang="en-US" sz="1600" dirty="0" err="1"/>
              <a:t>tollable</a:t>
            </a:r>
            <a:r>
              <a:rPr lang="en-US" sz="1600" dirty="0"/>
              <a:t>, ‘</a:t>
            </a:r>
            <a:r>
              <a:rPr lang="en-US" sz="1600" dirty="0" err="1"/>
              <a:t>cept</a:t>
            </a:r>
            <a:r>
              <a:rPr lang="en-US" sz="1600" dirty="0"/>
              <a:t> when-</a:t>
            </a:r>
            <a:r>
              <a:rPr lang="en-US" sz="1600" dirty="0" smtClean="0"/>
              <a:t>”... “</a:t>
            </a:r>
            <a:r>
              <a:rPr lang="en-US" sz="1600" dirty="0"/>
              <a:t>Except when he’s drinking?’” asked Atticus so gently that </a:t>
            </a:r>
            <a:r>
              <a:rPr lang="en-US" sz="1600" dirty="0" err="1"/>
              <a:t>Mayella</a:t>
            </a:r>
            <a:r>
              <a:rPr lang="en-US" sz="1600" dirty="0"/>
              <a:t> nodded</a:t>
            </a:r>
            <a:r>
              <a:rPr lang="en-US" sz="1600" dirty="0" smtClean="0"/>
              <a:t>” </a:t>
            </a:r>
            <a:r>
              <a:rPr lang="en-US" sz="1600" dirty="0" err="1" smtClean="0"/>
              <a:t>Mayella’s</a:t>
            </a:r>
            <a:r>
              <a:rPr lang="en-US" sz="1600" dirty="0" smtClean="0"/>
              <a:t> </a:t>
            </a:r>
            <a:r>
              <a:rPr lang="en-US" sz="1600" dirty="0"/>
              <a:t>words are starting to get twisted and we get to see that she is trying to protect her father and that her father was the one who beat her, not Tom Robinson </a:t>
            </a:r>
            <a:br>
              <a:rPr lang="en-US" sz="1600" dirty="0"/>
            </a:br>
            <a:endParaRPr lang="en-US" sz="1600" dirty="0"/>
          </a:p>
        </p:txBody>
      </p:sp>
    </p:spTree>
    <p:extLst>
      <p:ext uri="{BB962C8B-B14F-4D97-AF65-F5344CB8AC3E}">
        <p14:creationId xmlns:p14="http://schemas.microsoft.com/office/powerpoint/2010/main" val="372147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sz="quarter" idx="1"/>
          </p:nvPr>
        </p:nvSpPr>
        <p:spPr/>
        <p:txBody>
          <a:bodyPr>
            <a:normAutofit/>
          </a:bodyPr>
          <a:lstStyle/>
          <a:p>
            <a:r>
              <a:rPr lang="en-US" dirty="0" smtClean="0"/>
              <a:t>Title: Scouting the story</a:t>
            </a:r>
          </a:p>
          <a:p>
            <a:r>
              <a:rPr lang="en-US" dirty="0" smtClean="0"/>
              <a:t>Summary: meet the Finch family (Scout, </a:t>
            </a:r>
            <a:r>
              <a:rPr lang="en-US" dirty="0" err="1" smtClean="0"/>
              <a:t>Jem</a:t>
            </a:r>
            <a:r>
              <a:rPr lang="en-US" dirty="0" smtClean="0"/>
              <a:t>, Atticus), mother died when Scout was two. Maycomb is introduced. Dill comes to visit and tells the story of Boo Radley.</a:t>
            </a:r>
          </a:p>
          <a:p>
            <a:r>
              <a:rPr lang="en-US" dirty="0" smtClean="0"/>
              <a:t>Quote: “When he was nearly thirteen, my brother </a:t>
            </a:r>
            <a:r>
              <a:rPr lang="en-US" dirty="0" err="1" smtClean="0"/>
              <a:t>Jem</a:t>
            </a:r>
            <a:r>
              <a:rPr lang="en-US" dirty="0" smtClean="0"/>
              <a:t> got his arm broken at the elbow” (1)</a:t>
            </a:r>
          </a:p>
          <a:p>
            <a:pPr lvl="1"/>
            <a:r>
              <a:rPr lang="en-US" dirty="0" smtClean="0"/>
              <a:t>Foreshadowing…’got’</a:t>
            </a:r>
            <a:endParaRPr lang="en-US" dirty="0"/>
          </a:p>
        </p:txBody>
      </p:sp>
    </p:spTree>
    <p:extLst>
      <p:ext uri="{BB962C8B-B14F-4D97-AF65-F5344CB8AC3E}">
        <p14:creationId xmlns:p14="http://schemas.microsoft.com/office/powerpoint/2010/main" val="201360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He’s Just a Negro</a:t>
            </a:r>
          </a:p>
          <a:p>
            <a:r>
              <a:rPr lang="en-US" dirty="0" smtClean="0"/>
              <a:t>Summary: </a:t>
            </a:r>
            <a:r>
              <a:rPr lang="en-US" dirty="0"/>
              <a:t>The trial accusing Tom Robinson of raping </a:t>
            </a:r>
            <a:r>
              <a:rPr lang="en-US" dirty="0" err="1"/>
              <a:t>Mayella</a:t>
            </a:r>
            <a:r>
              <a:rPr lang="en-US" dirty="0"/>
              <a:t> </a:t>
            </a:r>
            <a:r>
              <a:rPr lang="en-US" dirty="0" err="1"/>
              <a:t>Ewell</a:t>
            </a:r>
            <a:r>
              <a:rPr lang="en-US" dirty="0"/>
              <a:t> continues, and Tom gives his side of the story, claiming that </a:t>
            </a:r>
            <a:r>
              <a:rPr lang="en-US" dirty="0" err="1"/>
              <a:t>Mayella</a:t>
            </a:r>
            <a:r>
              <a:rPr lang="en-US" dirty="0"/>
              <a:t> </a:t>
            </a:r>
            <a:r>
              <a:rPr lang="en-US" dirty="0" err="1"/>
              <a:t>Ewell</a:t>
            </a:r>
            <a:r>
              <a:rPr lang="en-US" dirty="0"/>
              <a:t> had called him into her house, asking if he could fix a door that had broken off of its hinges. After Tom notices that the door isn’t in fact broken, </a:t>
            </a:r>
            <a:r>
              <a:rPr lang="en-US" dirty="0" err="1"/>
              <a:t>Mayella</a:t>
            </a:r>
            <a:r>
              <a:rPr lang="en-US" dirty="0"/>
              <a:t> proceeds to “grab Tom around the legs” and “jump on him” and then asks him to kiss her, as she states she has “never kissed a grown man before and might as well kiss a nigger”. Still not even close to convinced, Judge Taylor asks Tom why he was always so willing to help </a:t>
            </a:r>
            <a:r>
              <a:rPr lang="en-US" dirty="0" err="1"/>
              <a:t>Mayella</a:t>
            </a:r>
            <a:r>
              <a:rPr lang="en-US" dirty="0"/>
              <a:t>, and Tom says because he “felt sorry for her”, only hurting his case, as in Maycomb, black people aren’t supposed to feel sorry for white people, which only makes Tom’s situation worse. The chapter concludes with Dill frustrated about how rude Mr. Gilmer and everyone was to Tom in the courtroom.  </a:t>
            </a:r>
            <a:endParaRPr lang="en-US" dirty="0" smtClean="0"/>
          </a:p>
          <a:p>
            <a:r>
              <a:rPr lang="en-US" dirty="0" smtClean="0"/>
              <a:t>Quote: </a:t>
            </a:r>
            <a:r>
              <a:rPr lang="en-US" dirty="0"/>
              <a:t>Dill to Scout: “The way that man called him ‘boy’ all the time an’ sneered at him</a:t>
            </a:r>
            <a:r>
              <a:rPr lang="en-US" dirty="0" smtClean="0"/>
              <a:t>, an</a:t>
            </a:r>
            <a:r>
              <a:rPr lang="en-US" dirty="0"/>
              <a:t>’ looked around at the jury every time he answered-</a:t>
            </a:r>
            <a:r>
              <a:rPr lang="en-US" dirty="0" smtClean="0"/>
              <a:t>-” </a:t>
            </a:r>
            <a:r>
              <a:rPr lang="en-US" dirty="0"/>
              <a:t/>
            </a:r>
            <a:br>
              <a:rPr lang="en-US" dirty="0"/>
            </a:br>
            <a:r>
              <a:rPr lang="en-US" dirty="0"/>
              <a:t>Scout: “Well, Dill, after all he’s just a Negro.”</a:t>
            </a:r>
          </a:p>
        </p:txBody>
      </p:sp>
    </p:spTree>
    <p:extLst>
      <p:ext uri="{BB962C8B-B14F-4D97-AF65-F5344CB8AC3E}">
        <p14:creationId xmlns:p14="http://schemas.microsoft.com/office/powerpoint/2010/main" val="1370591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20</a:t>
            </a:r>
            <a:endParaRPr lang="en-US" dirty="0"/>
          </a:p>
        </p:txBody>
      </p:sp>
      <p:sp>
        <p:nvSpPr>
          <p:cNvPr id="5" name="Content Placeholder 4"/>
          <p:cNvSpPr>
            <a:spLocks noGrp="1"/>
          </p:cNvSpPr>
          <p:nvPr>
            <p:ph idx="1"/>
          </p:nvPr>
        </p:nvSpPr>
        <p:spPr>
          <a:xfrm>
            <a:off x="612648" y="1600200"/>
            <a:ext cx="8153400" cy="4876800"/>
          </a:xfrm>
        </p:spPr>
        <p:txBody>
          <a:bodyPr>
            <a:normAutofit fontScale="62500" lnSpcReduction="20000"/>
          </a:bodyPr>
          <a:lstStyle/>
          <a:p>
            <a:r>
              <a:rPr lang="en-US" sz="3400" dirty="0" smtClean="0"/>
              <a:t>Title</a:t>
            </a:r>
            <a:r>
              <a:rPr lang="en-US" sz="3400" b="1" dirty="0" smtClean="0"/>
              <a:t>: </a:t>
            </a:r>
            <a:r>
              <a:rPr lang="en-US" sz="3400" dirty="0" smtClean="0"/>
              <a:t>Court Trial Trouble</a:t>
            </a:r>
          </a:p>
          <a:p>
            <a:r>
              <a:rPr lang="en-US" sz="3400" dirty="0" smtClean="0"/>
              <a:t>Summary: Outside </a:t>
            </a:r>
            <a:r>
              <a:rPr lang="en-US" sz="3400" dirty="0"/>
              <a:t>of the courthouse Dill and Scout meet Mr. Raymond who scout initially describes as “evil”. The paper sack that he drinks out of is not whiskey but rather Coca-Cola. Mr. Raymond describes why he acts drunk when he is not actually drunk. He says it gives people a reason to latch on to </a:t>
            </a:r>
            <a:r>
              <a:rPr lang="en-US" sz="3400" dirty="0" smtClean="0"/>
              <a:t>why </a:t>
            </a:r>
            <a:r>
              <a:rPr lang="en-US" sz="3400" dirty="0"/>
              <a:t>he does the things he does, his black wife and his mixed children. Scout and Dill enter the courtroom as Atticus is making his closing statement. Atticus loosens his clothing which never happens according to Jem and Scout to give a more casual approach to this case. In the </a:t>
            </a:r>
            <a:r>
              <a:rPr lang="en-US" sz="3400" dirty="0" smtClean="0"/>
              <a:t>end,</a:t>
            </a:r>
            <a:r>
              <a:rPr lang="en-US" sz="3400" dirty="0"/>
              <a:t> </a:t>
            </a:r>
            <a:r>
              <a:rPr lang="en-US" sz="3400" dirty="0" smtClean="0"/>
              <a:t>Atticus speaks to the jury with a personal opinion, as there is no true evidence of the crime. He speaks of how </a:t>
            </a:r>
            <a:r>
              <a:rPr lang="en-US" sz="3400" dirty="0" err="1" smtClean="0"/>
              <a:t>Mayella</a:t>
            </a:r>
            <a:r>
              <a:rPr lang="en-US" sz="3400" dirty="0" smtClean="0"/>
              <a:t> committed the crime, and she made up the story once she was caught in order to hide her shame of going for a black man. </a:t>
            </a:r>
          </a:p>
          <a:p>
            <a:r>
              <a:rPr lang="en-US" sz="3400" dirty="0" smtClean="0"/>
              <a:t>Quote: “Some </a:t>
            </a:r>
            <a:r>
              <a:rPr lang="en-US" sz="3400" dirty="0"/>
              <a:t>folks don’t – like the way I live. Now I could say the hell with ‘</a:t>
            </a:r>
            <a:r>
              <a:rPr lang="en-US" sz="3400" dirty="0" err="1"/>
              <a:t>em</a:t>
            </a:r>
            <a:r>
              <a:rPr lang="en-US" sz="3400" dirty="0"/>
              <a:t>, I don’t care if they don’t like it“ (268)</a:t>
            </a:r>
          </a:p>
          <a:p>
            <a:endParaRPr lang="en-US" dirty="0"/>
          </a:p>
        </p:txBody>
      </p:sp>
    </p:spTree>
    <p:extLst>
      <p:ext uri="{BB962C8B-B14F-4D97-AF65-F5344CB8AC3E}">
        <p14:creationId xmlns:p14="http://schemas.microsoft.com/office/powerpoint/2010/main" val="1944965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21</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Don’t Look Him in </a:t>
            </a:r>
            <a:r>
              <a:rPr lang="en-US" smtClean="0"/>
              <a:t>the Eye</a:t>
            </a:r>
            <a:endParaRPr lang="en-US" dirty="0" smtClean="0"/>
          </a:p>
          <a:p>
            <a:r>
              <a:rPr lang="en-US" dirty="0" smtClean="0"/>
              <a:t>Summary: </a:t>
            </a:r>
            <a:r>
              <a:rPr lang="en-US" dirty="0" err="1"/>
              <a:t>Jem</a:t>
            </a:r>
            <a:r>
              <a:rPr lang="en-US" dirty="0"/>
              <a:t> and Scout spend their afternoon in the </a:t>
            </a:r>
            <a:r>
              <a:rPr lang="en-US" dirty="0" err="1"/>
              <a:t>coloured</a:t>
            </a:r>
            <a:r>
              <a:rPr lang="en-US" dirty="0"/>
              <a:t> balcony during Tom Robinson’s trial. Atticus then tells them to go home, and that they can only return to the courthouse after they’ve eaten dinner. Calpurnia makes dinner for Dill, </a:t>
            </a:r>
            <a:r>
              <a:rPr lang="en-US" dirty="0" err="1"/>
              <a:t>Jem</a:t>
            </a:r>
            <a:r>
              <a:rPr lang="en-US" dirty="0"/>
              <a:t>, and Scout, and they all rush back to the court. The jury deliberates for hours, and finally all 12 men file out into the courtroom. Scout notices that none of the jury members look Robinson in the eye. The jury delivers a guilty verdict, and while Atticus walks out, everyone in the </a:t>
            </a:r>
            <a:r>
              <a:rPr lang="en-US" dirty="0" err="1"/>
              <a:t>coloured</a:t>
            </a:r>
            <a:r>
              <a:rPr lang="en-US" dirty="0"/>
              <a:t> balcony stands up out of respect</a:t>
            </a:r>
            <a:r>
              <a:rPr lang="en-US" dirty="0" smtClean="0"/>
              <a:t>.</a:t>
            </a:r>
          </a:p>
          <a:p>
            <a:r>
              <a:rPr lang="en-US" dirty="0" smtClean="0"/>
              <a:t>Quote: </a:t>
            </a:r>
            <a:r>
              <a:rPr lang="en-US" dirty="0"/>
              <a:t>Quote: I shut my eyes. Judge Taylor was polling the jury: “Guilty… guilty… guilty… guilty…” I peeked at </a:t>
            </a:r>
            <a:r>
              <a:rPr lang="en-US" dirty="0" err="1"/>
              <a:t>Jem</a:t>
            </a:r>
            <a:r>
              <a:rPr lang="en-US" dirty="0"/>
              <a:t>: his hands were white from gripping the balcony rail, and his shoulders jerked as if each “guilty” was a separate stab between them.</a:t>
            </a:r>
          </a:p>
        </p:txBody>
      </p:sp>
    </p:spTree>
    <p:extLst>
      <p:ext uri="{BB962C8B-B14F-4D97-AF65-F5344CB8AC3E}">
        <p14:creationId xmlns:p14="http://schemas.microsoft.com/office/powerpoint/2010/main" val="1085942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386819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23</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Social Segregation</a:t>
            </a:r>
          </a:p>
          <a:p>
            <a:r>
              <a:rPr lang="en-US" dirty="0" smtClean="0"/>
              <a:t>Summary: </a:t>
            </a:r>
            <a:r>
              <a:rPr lang="en-US" dirty="0"/>
              <a:t>Atticus is non-reactive to </a:t>
            </a:r>
            <a:r>
              <a:rPr lang="en-US" dirty="0" err="1"/>
              <a:t>Ewell</a:t>
            </a:r>
            <a:r>
              <a:rPr lang="en-US" dirty="0"/>
              <a:t> threatening to “get” him. Jem and Scout fear for their father’s safety. Tom Robinson is sent to a prison seventy miles away. Atticus is optimistic for Robinson’s chances in courts, but tells his children that Robinson will be executed if the case fails. Jem is dismayed by societal punishment for rape, and Atticus expresses his disgust for racism and the culture of white supremacy. Aunt Alexandra forbids Scout from having Walter Cunningham over for dinner, saying the Finches don’t associate with trash. Jem shows Scout his new chest hair and talks of his plans to play football. Jem and Scout have a discussion about why people hate each other</a:t>
            </a:r>
            <a:r>
              <a:rPr lang="en-US" dirty="0" smtClean="0"/>
              <a:t>.</a:t>
            </a:r>
          </a:p>
          <a:p>
            <a:r>
              <a:rPr lang="en-US" dirty="0" smtClean="0"/>
              <a:t>Quote: </a:t>
            </a:r>
            <a:r>
              <a:rPr lang="en-US" dirty="0"/>
              <a:t>“‘If there’s just one kind of folks, why can’t they get along with each other? If they’re all alike, why do they go out of their way to despise each other?’” (Lee 304)</a:t>
            </a:r>
          </a:p>
          <a:p>
            <a:pPr marL="0" indent="0">
              <a:buNone/>
            </a:pPr>
            <a:endParaRPr lang="en-US" dirty="0"/>
          </a:p>
        </p:txBody>
      </p:sp>
    </p:spTree>
    <p:extLst>
      <p:ext uri="{BB962C8B-B14F-4D97-AF65-F5344CB8AC3E}">
        <p14:creationId xmlns:p14="http://schemas.microsoft.com/office/powerpoint/2010/main" val="102296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24</a:t>
            </a:r>
            <a:endParaRPr lang="en-US" dirty="0"/>
          </a:p>
        </p:txBody>
      </p:sp>
      <p:sp>
        <p:nvSpPr>
          <p:cNvPr id="3" name="Content Placeholder 2"/>
          <p:cNvSpPr>
            <a:spLocks noGrp="1"/>
          </p:cNvSpPr>
          <p:nvPr>
            <p:ph sz="quarter" idx="1"/>
          </p:nvPr>
        </p:nvSpPr>
        <p:spPr/>
        <p:txBody>
          <a:bodyPr>
            <a:normAutofit fontScale="55000" lnSpcReduction="20000"/>
          </a:bodyPr>
          <a:lstStyle/>
          <a:p>
            <a:r>
              <a:rPr lang="en-US" sz="3200" dirty="0" smtClean="0"/>
              <a:t>Title: Lady Like</a:t>
            </a:r>
          </a:p>
          <a:p>
            <a:pPr lvl="0"/>
            <a:r>
              <a:rPr lang="en-US" sz="3200" dirty="0" smtClean="0"/>
              <a:t>Summary: </a:t>
            </a:r>
            <a:r>
              <a:rPr lang="en" sz="3200" dirty="0"/>
              <a:t>Aunt Alexandra invites her missionary circle to tea. Scout was wearing a dress, which pleases Aunt Alexandra. Scout helps Calpurnia bring in the tea. Scout listens to the missionary circle while they discuss Mrunas tribe and how they are being converted to Christianity. Also they talk about how their black servants have been misbehaving ever since Tom Robinson’s  Trial. Atticus shows up and calls Aunt Alexandra to the kitchen. He then tells her, Scout, Calpurnia, and Miss Maudie that Tom Robinson attempted to escape and was shot seventeen times and is dead. He takes Calpurnia with him to tell the Robinson family about Tom’s  death. Aunt Alexandra is mad at the town and asks Miss Maudie why they put the responsibility of doing the right thing on Atticus. Maudie tells her that the town trusts him to do the right thing. Aunt Alexandra composes herself and they go back in to face the tea party and they act as if nothing is wrong</a:t>
            </a:r>
            <a:r>
              <a:rPr lang="en" sz="3200" dirty="0" smtClean="0"/>
              <a:t>.</a:t>
            </a:r>
            <a:endParaRPr lang="en-US" sz="3200" dirty="0" smtClean="0"/>
          </a:p>
          <a:p>
            <a:r>
              <a:rPr lang="en-US" sz="3200" dirty="0" smtClean="0"/>
              <a:t>Quote: </a:t>
            </a:r>
            <a:r>
              <a:rPr lang="en" sz="3200" dirty="0"/>
              <a:t>“Aunt Alexandra looked across the room at me and smiled. She looked at a tray of cookies on the table and nodded at them. I carefully picked up the tray and watched myself walk to Mrs. Merriweather. With my best company manners, I asked her if she would have some. After all, if Aunty could be a lady at a time like this, so could I.” pg. 93</a:t>
            </a:r>
          </a:p>
          <a:p>
            <a:pPr lvl="0"/>
            <a:endParaRPr lang="en" sz="3200" dirty="0"/>
          </a:p>
        </p:txBody>
      </p:sp>
    </p:spTree>
    <p:extLst>
      <p:ext uri="{BB962C8B-B14F-4D97-AF65-F5344CB8AC3E}">
        <p14:creationId xmlns:p14="http://schemas.microsoft.com/office/powerpoint/2010/main" val="2615002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25</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An Innocent Roly</a:t>
            </a:r>
            <a:r>
              <a:rPr lang="en-US" dirty="0"/>
              <a:t>-</a:t>
            </a:r>
            <a:r>
              <a:rPr lang="en-US" dirty="0" smtClean="0"/>
              <a:t>Poly</a:t>
            </a:r>
          </a:p>
          <a:p>
            <a:r>
              <a:rPr lang="en-US" dirty="0" smtClean="0"/>
              <a:t>Summary: </a:t>
            </a:r>
            <a:r>
              <a:rPr lang="en-US" dirty="0"/>
              <a:t>The Chapter starts off in September and Jem and Scout are playing on the back porch. They notice a roly-poly and Scout was just about to squish him with her hand until Jem said not to because he didn’t do anything to harm Scout. Scout notices that Jem is becoming more and more girly. Jem convinces Atticus of taking them to Helen Robinson’s, Tom Robinson’s wife, house to deliver the new of Tom being dead. Maycomb decides that it’s okay for a Black Man to do irrational things for about two days. Mr. Underwood writes an editorial condemning the murder of Tom. Bob </a:t>
            </a:r>
            <a:r>
              <a:rPr lang="en-US" dirty="0" err="1"/>
              <a:t>Ewell</a:t>
            </a:r>
            <a:r>
              <a:rPr lang="en-US" dirty="0"/>
              <a:t> is overhead saying “one down and about two more to go” about Tom’s death. The chapter ends with summer ending and Dill leaves.</a:t>
            </a:r>
          </a:p>
          <a:p>
            <a:r>
              <a:rPr lang="en-US" dirty="0" smtClean="0"/>
              <a:t>Quote: </a:t>
            </a:r>
            <a:r>
              <a:rPr lang="en-US" b="1" dirty="0"/>
              <a:t>“Atticus had used every tool available to free men to save Tom Robinson, but in the secret courts of men’s hearts Atticus had no case. Tom was a dead man the minute </a:t>
            </a:r>
            <a:r>
              <a:rPr lang="en-US" b="1" dirty="0" err="1"/>
              <a:t>Mayella</a:t>
            </a:r>
            <a:r>
              <a:rPr lang="en-US" b="1" dirty="0"/>
              <a:t> </a:t>
            </a:r>
            <a:r>
              <a:rPr lang="en-US" b="1" dirty="0" err="1"/>
              <a:t>Ewell</a:t>
            </a:r>
            <a:r>
              <a:rPr lang="en-US" b="1" dirty="0"/>
              <a:t> opened her mouth and screamed” (Lee 241).</a:t>
            </a:r>
            <a:r>
              <a:rPr lang="en-US" dirty="0"/>
              <a:t/>
            </a:r>
            <a:br>
              <a:rPr lang="en-US" dirty="0"/>
            </a:br>
            <a:endParaRPr lang="en-US" dirty="0" smtClean="0"/>
          </a:p>
        </p:txBody>
      </p:sp>
    </p:spTree>
    <p:extLst>
      <p:ext uri="{BB962C8B-B14F-4D97-AF65-F5344CB8AC3E}">
        <p14:creationId xmlns:p14="http://schemas.microsoft.com/office/powerpoint/2010/main" val="3650216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26</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Current Events</a:t>
            </a:r>
          </a:p>
          <a:p>
            <a:r>
              <a:rPr lang="en-US" dirty="0"/>
              <a:t>Summary: In the beginning of the chapter, the Radley house is mentioned and Scout talks about how she and Jem aren’t afraid of the house anymore. She wants to look at Boo Radley at least once before she dies. This chapter takes place during September and at the beginning of a new school year. In Scout’s third grade class, the students each have to present a current event and a boy named Cecil Jacobs does a presentation on Adolf Hitler. Their teacher, Miss. Gates tells the class her opinion on Hitler and how what he is doing to the Jewish people is wrong. She tells the class that Jewish people have the right to be treated equally and that the harsh stories of their mistreatment are awful. After school Scout begins to think about how she heard Miss. Gates talk poorly about Tom Robinson and African Americans coming out of the trial. Scout talks to Jem about how Miss. Gates preached of equality, but doesn’t act on it in her own town.</a:t>
            </a:r>
          </a:p>
          <a:p>
            <a:r>
              <a:rPr lang="en-US" dirty="0"/>
              <a:t>Quote: “‘I mean how can Hitler just put a lot of folks in a pen like that, looks like the </a:t>
            </a:r>
            <a:r>
              <a:rPr lang="en-US" dirty="0" err="1"/>
              <a:t>govamint’d</a:t>
            </a:r>
            <a:r>
              <a:rPr lang="en-US"/>
              <a:t> stop him’ ‘Hitler is the government’ said Miss Gates” (328)</a:t>
            </a:r>
          </a:p>
        </p:txBody>
      </p:sp>
    </p:spTree>
    <p:extLst>
      <p:ext uri="{BB962C8B-B14F-4D97-AF65-F5344CB8AC3E}">
        <p14:creationId xmlns:p14="http://schemas.microsoft.com/office/powerpoint/2010/main" val="909906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27</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Title: Bob and the Bean Stalk</a:t>
            </a:r>
          </a:p>
          <a:p>
            <a:r>
              <a:rPr lang="en-US" dirty="0" smtClean="0"/>
              <a:t>Summary: </a:t>
            </a:r>
            <a:r>
              <a:rPr lang="en-US" dirty="0"/>
              <a:t>Scout tells of the three ways in which </a:t>
            </a:r>
            <a:r>
              <a:rPr lang="en-US" dirty="0" err="1"/>
              <a:t>maycomb</a:t>
            </a:r>
            <a:r>
              <a:rPr lang="en-US" dirty="0"/>
              <a:t> has changed, including Bob </a:t>
            </a:r>
            <a:r>
              <a:rPr lang="en-US" dirty="0" err="1"/>
              <a:t>Ewell</a:t>
            </a:r>
            <a:r>
              <a:rPr lang="en-US" dirty="0"/>
              <a:t> “[acquiring] and [losing] a job in a matter of days”, Judge </a:t>
            </a:r>
            <a:r>
              <a:rPr lang="en-US" dirty="0" err="1"/>
              <a:t>taylor</a:t>
            </a:r>
            <a:r>
              <a:rPr lang="en-US" dirty="0"/>
              <a:t> catching sight of “a shadow in the corner of his house”, and Helen Robinson being employed by Mr. Link Deas, only to be continually harassed by </a:t>
            </a:r>
            <a:r>
              <a:rPr lang="en-US" dirty="0" err="1"/>
              <a:t>Ewell</a:t>
            </a:r>
            <a:r>
              <a:rPr lang="en-US" dirty="0"/>
              <a:t> when she would walk to work. Atticus explains that Bob </a:t>
            </a:r>
            <a:r>
              <a:rPr lang="en-US" dirty="0" err="1"/>
              <a:t>Ewell</a:t>
            </a:r>
            <a:r>
              <a:rPr lang="en-US" dirty="0"/>
              <a:t> is probably doing this because he expected to come out of that case as a hero, but in the end he was humiliated and nobody genuinely believed his story of Tom raping </a:t>
            </a:r>
            <a:r>
              <a:rPr lang="en-US" dirty="0" err="1"/>
              <a:t>Mayella</a:t>
            </a:r>
            <a:r>
              <a:rPr lang="en-US" dirty="0"/>
              <a:t>. Then, Scout explains how </a:t>
            </a:r>
            <a:r>
              <a:rPr lang="en-US" dirty="0" err="1"/>
              <a:t>halloween</a:t>
            </a:r>
            <a:r>
              <a:rPr lang="en-US" dirty="0"/>
              <a:t> is being celebrated this year in the school auditorium and she gets to play the part of Ham in the play Mrs. Merriweather creates. </a:t>
            </a:r>
            <a:endParaRPr lang="en-US" dirty="0" smtClean="0"/>
          </a:p>
          <a:p>
            <a:r>
              <a:rPr lang="en-US" dirty="0" smtClean="0"/>
              <a:t>Quote: </a:t>
            </a:r>
            <a:r>
              <a:rPr lang="en-US" dirty="0"/>
              <a:t>“But </a:t>
            </a:r>
            <a:r>
              <a:rPr lang="en-US" dirty="0" err="1"/>
              <a:t>i</a:t>
            </a:r>
            <a:r>
              <a:rPr lang="en-US" dirty="0"/>
              <a:t> don’t understand how he should harbor one-he had his way in court, didn’t he?” (Lee 334) ~Aunt Alexandra</a:t>
            </a:r>
          </a:p>
          <a:p>
            <a:r>
              <a:rPr lang="en-US" dirty="0" smtClean="0"/>
              <a:t>“</a:t>
            </a:r>
            <a:r>
              <a:rPr lang="en-US" dirty="0"/>
              <a:t>I think </a:t>
            </a:r>
            <a:r>
              <a:rPr lang="en-US" dirty="0" err="1"/>
              <a:t>i</a:t>
            </a:r>
            <a:r>
              <a:rPr lang="en-US" dirty="0"/>
              <a:t> understand,” said Atticus. “It might be because he knows in his heat that very few people in Maycomb really believed in </a:t>
            </a:r>
            <a:r>
              <a:rPr lang="en-US" dirty="0" err="1"/>
              <a:t>Mayella’s</a:t>
            </a:r>
            <a:r>
              <a:rPr lang="en-US" dirty="0"/>
              <a:t> yarns. He thought he’d be a hero…” (334)</a:t>
            </a:r>
          </a:p>
        </p:txBody>
      </p:sp>
    </p:spTree>
    <p:extLst>
      <p:ext uri="{BB962C8B-B14F-4D97-AF65-F5344CB8AC3E}">
        <p14:creationId xmlns:p14="http://schemas.microsoft.com/office/powerpoint/2010/main" val="255248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28</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Title: The Ghostly Figure</a:t>
            </a:r>
          </a:p>
          <a:p>
            <a:r>
              <a:rPr lang="en-US" dirty="0" smtClean="0"/>
              <a:t>Summary: </a:t>
            </a:r>
            <a:r>
              <a:rPr lang="en-US" dirty="0" err="1"/>
              <a:t>Jem</a:t>
            </a:r>
            <a:r>
              <a:rPr lang="en-US" dirty="0"/>
              <a:t> and scout are on their way to school with their </a:t>
            </a:r>
            <a:r>
              <a:rPr lang="en-US" dirty="0" err="1"/>
              <a:t>halloween</a:t>
            </a:r>
            <a:r>
              <a:rPr lang="en-US" dirty="0"/>
              <a:t> costumes (scout was a ham) and it's very dark. Cecil Jacobs jumps out and spooks them. They kids arrive at the auditorium and wait for the pageant to start. However Scout falls asleep and misses her </a:t>
            </a:r>
            <a:r>
              <a:rPr lang="en-US" dirty="0" err="1"/>
              <a:t>que</a:t>
            </a:r>
            <a:r>
              <a:rPr lang="en-US" dirty="0"/>
              <a:t>, only to awaken and come on at the very end of the show. Mrs. Merriweather says scout ruined it. So </a:t>
            </a:r>
            <a:r>
              <a:rPr lang="en-US" dirty="0" err="1"/>
              <a:t>Jem</a:t>
            </a:r>
            <a:r>
              <a:rPr lang="en-US" dirty="0"/>
              <a:t> and Scout leave after everyone else. But on their way home scout </a:t>
            </a:r>
            <a:r>
              <a:rPr lang="en-US" dirty="0" err="1"/>
              <a:t>realises</a:t>
            </a:r>
            <a:r>
              <a:rPr lang="en-US" dirty="0"/>
              <a:t> she left her shoes, but couldn’t go get them because the school was closed. As the two walk home </a:t>
            </a:r>
            <a:r>
              <a:rPr lang="en-US" dirty="0" err="1"/>
              <a:t>Jem</a:t>
            </a:r>
            <a:r>
              <a:rPr lang="en-US" dirty="0"/>
              <a:t> thinks he hears someone following them, thinking it's probably Cecil. But as they continued walking, occasionally taunting the follower the slowly start to realize it probably isn’t Cecil. Suddenly the man attacks them, and tries to take </a:t>
            </a:r>
            <a:r>
              <a:rPr lang="en-US" dirty="0" err="1"/>
              <a:t>Jem</a:t>
            </a:r>
            <a:r>
              <a:rPr lang="en-US" dirty="0"/>
              <a:t> away. But suddenly the attacker is pulled out of the way, releasing </a:t>
            </a:r>
            <a:r>
              <a:rPr lang="en-US" dirty="0" err="1"/>
              <a:t>Jem</a:t>
            </a:r>
            <a:r>
              <a:rPr lang="en-US" dirty="0"/>
              <a:t>. Scout looks for </a:t>
            </a:r>
            <a:r>
              <a:rPr lang="en-US" dirty="0" err="1"/>
              <a:t>Jem</a:t>
            </a:r>
            <a:r>
              <a:rPr lang="en-US" dirty="0"/>
              <a:t> but only finds the body of a man who smells of whiskey. Scout runs home and sees a man carrying </a:t>
            </a:r>
            <a:r>
              <a:rPr lang="en-US" dirty="0" err="1"/>
              <a:t>Jem</a:t>
            </a:r>
            <a:r>
              <a:rPr lang="en-US" dirty="0"/>
              <a:t> to their house. Atticus calls Heck </a:t>
            </a:r>
            <a:r>
              <a:rPr lang="en-US" dirty="0" err="1"/>
              <a:t>tate</a:t>
            </a:r>
            <a:r>
              <a:rPr lang="en-US" dirty="0"/>
              <a:t> telling him his children were attacked. They find that they man who attacked them was Bob </a:t>
            </a:r>
            <a:r>
              <a:rPr lang="en-US" dirty="0" err="1"/>
              <a:t>Ewell</a:t>
            </a:r>
            <a:r>
              <a:rPr lang="en-US" dirty="0"/>
              <a:t> and he is dead with a knife stuck in his ribs. Dun </a:t>
            </a:r>
            <a:r>
              <a:rPr lang="en-US" dirty="0" err="1"/>
              <a:t>dun</a:t>
            </a:r>
            <a:r>
              <a:rPr lang="en-US" dirty="0"/>
              <a:t> </a:t>
            </a:r>
            <a:r>
              <a:rPr lang="en-US" dirty="0" err="1"/>
              <a:t>dun</a:t>
            </a:r>
            <a:r>
              <a:rPr lang="en-US" dirty="0"/>
              <a:t> </a:t>
            </a:r>
            <a:r>
              <a:rPr lang="en-US" dirty="0" smtClean="0"/>
              <a:t>.</a:t>
            </a:r>
          </a:p>
          <a:p>
            <a:r>
              <a:rPr lang="en-US" dirty="0" smtClean="0"/>
              <a:t>Quote: </a:t>
            </a:r>
            <a:r>
              <a:rPr lang="en-US" dirty="0"/>
              <a:t>“Bob </a:t>
            </a:r>
            <a:r>
              <a:rPr lang="en-US" dirty="0" err="1"/>
              <a:t>Ewell’s</a:t>
            </a:r>
            <a:r>
              <a:rPr lang="en-US" dirty="0"/>
              <a:t> </a:t>
            </a:r>
            <a:r>
              <a:rPr lang="en-US" dirty="0" err="1"/>
              <a:t>lyin</a:t>
            </a:r>
            <a:r>
              <a:rPr lang="en-US" dirty="0"/>
              <a:t>’ on the ground under that tree down yonder with a kitchen knife stuck up under his ribs. He’s dead, Mr. Finch.”(357)</a:t>
            </a:r>
          </a:p>
        </p:txBody>
      </p:sp>
    </p:spTree>
    <p:extLst>
      <p:ext uri="{BB962C8B-B14F-4D97-AF65-F5344CB8AC3E}">
        <p14:creationId xmlns:p14="http://schemas.microsoft.com/office/powerpoint/2010/main" val="408367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sz="quarter" idx="1"/>
          </p:nvPr>
        </p:nvSpPr>
        <p:spPr/>
        <p:txBody>
          <a:bodyPr>
            <a:normAutofit fontScale="92500"/>
          </a:bodyPr>
          <a:lstStyle/>
          <a:p>
            <a:r>
              <a:rPr lang="en-US" dirty="0" smtClean="0"/>
              <a:t>Title: Scout vs. </a:t>
            </a:r>
            <a:r>
              <a:rPr lang="en-US" smtClean="0"/>
              <a:t>Miss Caroline </a:t>
            </a:r>
            <a:endParaRPr lang="en-US" dirty="0" smtClean="0"/>
          </a:p>
          <a:p>
            <a:r>
              <a:rPr lang="en-US" dirty="0" smtClean="0"/>
              <a:t>Summary: Dill leaves Maycomb that September; Scout goes to school but does not like her teacher, Miss Caroline (she makes her feel guilty about being educated). Miss Caroline offers to buy Walter Cunningham lunch, but he refuses. Scout explains that they never take anything they cannot repay. </a:t>
            </a:r>
          </a:p>
          <a:p>
            <a:r>
              <a:rPr lang="en-US" dirty="0" smtClean="0"/>
              <a:t>Quote: “The </a:t>
            </a:r>
            <a:r>
              <a:rPr lang="en-US" dirty="0" err="1" smtClean="0"/>
              <a:t>Cunninghams</a:t>
            </a:r>
            <a:r>
              <a:rPr lang="en-US" dirty="0" smtClean="0"/>
              <a:t> never took anything they can’t pay back…They never took anything off of anybody, they get along on what they have” (26). </a:t>
            </a:r>
            <a:endParaRPr lang="en-US" dirty="0"/>
          </a:p>
        </p:txBody>
      </p:sp>
    </p:spTree>
    <p:extLst>
      <p:ext uri="{BB962C8B-B14F-4D97-AF65-F5344CB8AC3E}">
        <p14:creationId xmlns:p14="http://schemas.microsoft.com/office/powerpoint/2010/main" val="2864511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29</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Title: Boo Radley Revealed</a:t>
            </a:r>
          </a:p>
          <a:p>
            <a:r>
              <a:rPr lang="en-US" dirty="0" smtClean="0"/>
              <a:t>Summary: </a:t>
            </a:r>
            <a:r>
              <a:rPr lang="en-US" dirty="0"/>
              <a:t>In this chapter, Scout talks to Atticus and Officer Tate about what happened. She said that when they were walking home from the play, they were being followed, and at first, they thought it was Cecil Jacobs. However, it was Bob </a:t>
            </a:r>
            <a:r>
              <a:rPr lang="en-US" dirty="0" err="1"/>
              <a:t>Ewell</a:t>
            </a:r>
            <a:r>
              <a:rPr lang="en-US" dirty="0"/>
              <a:t>, who then attacked them, and in the process, broke </a:t>
            </a:r>
            <a:r>
              <a:rPr lang="en-US" dirty="0" err="1"/>
              <a:t>Jem's</a:t>
            </a:r>
            <a:r>
              <a:rPr lang="en-US" dirty="0"/>
              <a:t> arm. Scout was saved by her costume, and a mysterious person who fought off </a:t>
            </a:r>
            <a:r>
              <a:rPr lang="en-US" dirty="0" err="1"/>
              <a:t>Ewell</a:t>
            </a:r>
            <a:r>
              <a:rPr lang="en-US" dirty="0"/>
              <a:t>. The person, who is sitting there with them, is Boo Radley</a:t>
            </a:r>
            <a:r>
              <a:rPr lang="en-US" dirty="0" smtClean="0"/>
              <a:t>.</a:t>
            </a:r>
          </a:p>
          <a:p>
            <a:r>
              <a:rPr lang="en-US" dirty="0" smtClean="0"/>
              <a:t>Quote: </a:t>
            </a:r>
            <a:r>
              <a:rPr lang="en-US" dirty="0"/>
              <a:t>“He had the guts to pester a poor colored woman, and he had guts enough to pester Judge Taylor when he thought the house was empty, so do you think </a:t>
            </a:r>
            <a:r>
              <a:rPr lang="en-US" dirty="0" err="1"/>
              <a:t>he’da</a:t>
            </a:r>
            <a:r>
              <a:rPr lang="en-US"/>
              <a:t> met you to face in daylight?” (361)</a:t>
            </a:r>
            <a:endParaRPr lang="en-US" smtClean="0"/>
          </a:p>
        </p:txBody>
      </p:sp>
    </p:spTree>
    <p:extLst>
      <p:ext uri="{BB962C8B-B14F-4D97-AF65-F5344CB8AC3E}">
        <p14:creationId xmlns:p14="http://schemas.microsoft.com/office/powerpoint/2010/main" val="1925523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30</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Who dun it?</a:t>
            </a:r>
          </a:p>
          <a:p>
            <a:r>
              <a:rPr lang="en-US" dirty="0" smtClean="0"/>
              <a:t>Summary: </a:t>
            </a:r>
            <a:r>
              <a:rPr lang="en-US" dirty="0"/>
              <a:t>The doctor shows up at the Finch house to make sure Jem is okay. After confirming that he is, everyone goes out to the front porch. Atticus is convinced that Jem was the one that killed Bob </a:t>
            </a:r>
            <a:r>
              <a:rPr lang="en-US" dirty="0" err="1"/>
              <a:t>Ewell</a:t>
            </a:r>
            <a:r>
              <a:rPr lang="en-US" dirty="0"/>
              <a:t>. Mr. Tate tries to convince Atticus that Bob died by “falling” onto his knife but Atticus doesn’t want the county to think he’s covering things up for Jem. Heck explains that the Tom was innocent and didn’t deserve to die, and the man who sentenced him to that death is now dead, so they shouldn’t mess with the way of things.</a:t>
            </a:r>
            <a:endParaRPr lang="en-US" dirty="0" smtClean="0"/>
          </a:p>
          <a:p>
            <a:r>
              <a:rPr lang="en-US" dirty="0" smtClean="0"/>
              <a:t>Quote: </a:t>
            </a:r>
            <a:r>
              <a:rPr lang="en-US" dirty="0"/>
              <a:t>“There’s a black boy dead for no reason, and the man responsible for it’s dead. Let the dead bury the dead this time, Mr. Finch. Let the dead bury the dead.” (Lee 369</a:t>
            </a:r>
            <a:r>
              <a:rPr lang="en-US" dirty="0" smtClean="0"/>
              <a:t>). “</a:t>
            </a:r>
            <a:r>
              <a:rPr lang="en-US" dirty="0"/>
              <a:t>Well it’d be </a:t>
            </a:r>
            <a:r>
              <a:rPr lang="en-US" dirty="0" err="1"/>
              <a:t>sorta</a:t>
            </a:r>
            <a:r>
              <a:rPr lang="en-US" dirty="0"/>
              <a:t> like </a:t>
            </a:r>
            <a:r>
              <a:rPr lang="en-US" dirty="0" err="1"/>
              <a:t>shootin</a:t>
            </a:r>
            <a:r>
              <a:rPr lang="en-US" dirty="0"/>
              <a:t>’ a mockingbird, wouldn’t it?” (370).</a:t>
            </a:r>
          </a:p>
        </p:txBody>
      </p:sp>
    </p:spTree>
    <p:extLst>
      <p:ext uri="{BB962C8B-B14F-4D97-AF65-F5344CB8AC3E}">
        <p14:creationId xmlns:p14="http://schemas.microsoft.com/office/powerpoint/2010/main" val="13527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31</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Walk a Mile in His Shoes</a:t>
            </a:r>
          </a:p>
          <a:p>
            <a:r>
              <a:rPr lang="en-US" dirty="0" smtClean="0"/>
              <a:t>Summary: </a:t>
            </a:r>
            <a:r>
              <a:rPr lang="en-US" dirty="0"/>
              <a:t>Scout escorts Boo Radley back to the Radley House. Boo goes inside his house, and Scout never sees him again. She looks out at the street from his porch, and sees the street as Boo had seen it for many years. When she returns home, she finds Atticus reading in Jem’s room. Scout asks Atticus to read to her. Atticus picks up a random book, which happens to be a comic book that Dill had given to Jem. Atticus read the book until Scout fell </a:t>
            </a:r>
            <a:r>
              <a:rPr lang="en-US" smtClean="0"/>
              <a:t>asleep.</a:t>
            </a:r>
            <a:endParaRPr lang="en-US" dirty="0" smtClean="0"/>
          </a:p>
          <a:p>
            <a:r>
              <a:rPr lang="en-US" smtClean="0"/>
              <a:t>Quote</a:t>
            </a:r>
            <a:r>
              <a:rPr lang="en-US" dirty="0" smtClean="0"/>
              <a:t>: </a:t>
            </a:r>
            <a:r>
              <a:rPr lang="en-US" dirty="0"/>
              <a:t>“Neighbors bring food with death and flowers with sickness and little things in between. Boo was our neighbor. He gave us two soap dolls, a broken watch and chain, a pair of good-luck pennies, and our lives. But neighbors give in return. We never put back into the tree what we took out of it: we had given him nothing, and it made me sad” (Lee 373). </a:t>
            </a:r>
            <a:r>
              <a:rPr lang="en-US" dirty="0"/>
              <a:t/>
            </a:r>
            <a:br>
              <a:rPr lang="en-US" dirty="0"/>
            </a:br>
            <a:endParaRPr lang="en-US" dirty="0"/>
          </a:p>
        </p:txBody>
      </p:sp>
    </p:spTree>
    <p:extLst>
      <p:ext uri="{BB962C8B-B14F-4D97-AF65-F5344CB8AC3E}">
        <p14:creationId xmlns:p14="http://schemas.microsoft.com/office/powerpoint/2010/main" val="386547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pPr lvl="0">
              <a:spcBef>
                <a:spcPts val="0"/>
              </a:spcBef>
              <a:buNone/>
            </a:pPr>
            <a:r>
              <a:rPr lang="en" sz="3300" b="1" dirty="0"/>
              <a:t>Title</a:t>
            </a:r>
            <a:r>
              <a:rPr lang="en" sz="3300" dirty="0"/>
              <a:t>: Homeschooled? </a:t>
            </a:r>
          </a:p>
          <a:p>
            <a:pPr lvl="0">
              <a:spcBef>
                <a:spcPts val="0"/>
              </a:spcBef>
              <a:buNone/>
            </a:pPr>
            <a:r>
              <a:rPr lang="en" sz="3300" b="1" dirty="0"/>
              <a:t>Summary</a:t>
            </a:r>
            <a:r>
              <a:rPr lang="en" sz="3300" dirty="0"/>
              <a:t>: Scout is angry with Walter for getting her in trouble. Jem comes and stops his sister and invites Walter to their house for lunch. As Walter is talking to Atticus, Scout criticizes the way he eats but is soon scolded by Calpurnia. The next day, the teacher is scared of the bugs in Burris Ewell’s hair. Burris rarely goes to school to avoid trouble with the law. After school, Atticus asks Scout what’s wrong and she says she wants him to teach her. Although he says that it is illegal, he promises to read to her each night if she keeps quiet.</a:t>
            </a:r>
          </a:p>
          <a:p>
            <a:pPr lvl="0">
              <a:spcBef>
                <a:spcPts val="0"/>
              </a:spcBef>
              <a:buNone/>
            </a:pPr>
            <a:r>
              <a:rPr lang="en" sz="3300" b="1" dirty="0"/>
              <a:t>Quote: “If the remainder of the school year were as fraught with drama as the first day, perhaps it would be mildly entertaining, but the prospect of spending nine months refraining from reading and writing made me think of running away” (Lee 37).</a:t>
            </a:r>
          </a:p>
          <a:p>
            <a:endParaRPr lang="en-US" dirty="0"/>
          </a:p>
        </p:txBody>
      </p:sp>
    </p:spTree>
    <p:extLst>
      <p:ext uri="{BB962C8B-B14F-4D97-AF65-F5344CB8AC3E}">
        <p14:creationId xmlns:p14="http://schemas.microsoft.com/office/powerpoint/2010/main" val="341260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Title: </a:t>
            </a:r>
            <a:r>
              <a:rPr lang="en-US" b="1" dirty="0"/>
              <a:t>Oak Tree Gifts and Tire </a:t>
            </a:r>
            <a:r>
              <a:rPr lang="en-US" b="1" dirty="0" smtClean="0"/>
              <a:t>Drifts</a:t>
            </a:r>
          </a:p>
          <a:p>
            <a:r>
              <a:rPr lang="en-US" dirty="0"/>
              <a:t>Summary: Scout endures the school year although she is frequently frustrated because of a curriculum that moves too slowly. After school one day, she passes the Radley Place and sees tinfoil sticking out of a hole in one of the Radley’s oak trees. Scout reaches into the hole and discovers two pieces of gum. She chews both pieces and tells Jem about it. Jem panics and makes her spit them out. On the last day of school, they find two old Indian-head pennies hidden in the same hole where Scout found the gum and decide to keep them. Summer comes as school ends, and Dill returns to Maycomb. Scout, Jem and he begin their games again. One of the first things they do is roll one another inside an old tire. On Scout’s turn, she rolls in front of the Radley steps, and Jem and Scout panic. This incident gives Jem the idea for their next game Boo Radley. As the summer passes, their game becomes more complicated, until they are acting out an entire Radley family melodrama. Atticus catches them and asks if their game has anything to do with the Radley’s. Jem lies and Atticus goes back inside the house, they wonder if it’s safe to play their game anymore. </a:t>
            </a:r>
            <a:endParaRPr lang="en-US" dirty="0" smtClean="0"/>
          </a:p>
          <a:p>
            <a:r>
              <a:rPr lang="en-US" dirty="0"/>
              <a:t>Quote: “‘See there?’ Jem was scowling triumphantly. ‘</a:t>
            </a:r>
            <a:r>
              <a:rPr lang="en-US" dirty="0" err="1"/>
              <a:t>Nothin</a:t>
            </a:r>
            <a:r>
              <a:rPr lang="en-US" dirty="0"/>
              <a:t>’ to it. I swear, Scout, sometimes you act so much like a girl it’s </a:t>
            </a:r>
            <a:r>
              <a:rPr lang="en-US" dirty="0" err="1"/>
              <a:t>mortifyin</a:t>
            </a:r>
            <a:r>
              <a:rPr lang="en-US" smtClean="0"/>
              <a:t>’.’ There </a:t>
            </a:r>
            <a:r>
              <a:rPr lang="en-US" dirty="0"/>
              <a:t>was more to it than he knew, but I decided not to tell him” (Lee 50). </a:t>
            </a:r>
          </a:p>
          <a:p>
            <a:endParaRPr lang="en-US" dirty="0"/>
          </a:p>
        </p:txBody>
      </p:sp>
    </p:spTree>
    <p:extLst>
      <p:ext uri="{BB962C8B-B14F-4D97-AF65-F5344CB8AC3E}">
        <p14:creationId xmlns:p14="http://schemas.microsoft.com/office/powerpoint/2010/main" val="144111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sz="quarter" idx="1"/>
          </p:nvPr>
        </p:nvSpPr>
        <p:spPr/>
        <p:txBody>
          <a:bodyPr>
            <a:noAutofit/>
          </a:bodyPr>
          <a:lstStyle/>
          <a:p>
            <a:r>
              <a:rPr lang="en-US" sz="2400" dirty="0" smtClean="0"/>
              <a:t>Title: Come out Boo!</a:t>
            </a:r>
          </a:p>
          <a:p>
            <a:r>
              <a:rPr lang="en-US" sz="2400" dirty="0"/>
              <a:t>Summary: Scout begins to talk to Miss </a:t>
            </a:r>
            <a:r>
              <a:rPr lang="en-US" sz="2400" dirty="0" err="1"/>
              <a:t>Maudie</a:t>
            </a:r>
            <a:r>
              <a:rPr lang="en-US" sz="2400" dirty="0"/>
              <a:t>. One day, Scout asks Miss </a:t>
            </a:r>
            <a:r>
              <a:rPr lang="en-US" sz="2400" dirty="0" err="1"/>
              <a:t>Maudie</a:t>
            </a:r>
            <a:r>
              <a:rPr lang="en-US" sz="2400" dirty="0"/>
              <a:t> if Boo Radley is still alive. Miss </a:t>
            </a:r>
            <a:r>
              <a:rPr lang="en-US" sz="2400" dirty="0" err="1"/>
              <a:t>Maudie</a:t>
            </a:r>
            <a:r>
              <a:rPr lang="en-US" sz="2400" dirty="0"/>
              <a:t> responds that yes, he is alive, and his name is Arthur. She continues to explain he probably doesn’t come out of the house because he is a “foot-washing </a:t>
            </a:r>
            <a:r>
              <a:rPr lang="en-US" sz="2400" dirty="0" err="1"/>
              <a:t>baptist</a:t>
            </a:r>
            <a:r>
              <a:rPr lang="en-US" sz="2400" dirty="0"/>
              <a:t>” and believes anything related to pleasure is a sin. Dill and </a:t>
            </a:r>
            <a:r>
              <a:rPr lang="en-US" sz="2400" dirty="0" err="1"/>
              <a:t>Jem</a:t>
            </a:r>
            <a:r>
              <a:rPr lang="en-US" sz="2400" dirty="0"/>
              <a:t> decide to write a letter to Boo Radley, asking him to come outside. Atticus catches the kids trying to pass the letter through the window, and scolds them for bothering Mr. Radley. </a:t>
            </a:r>
            <a:r>
              <a:rPr lang="en-US" sz="2400" dirty="0" err="1"/>
              <a:t>Jem</a:t>
            </a:r>
            <a:r>
              <a:rPr lang="en-US" sz="2400" dirty="0"/>
              <a:t> then yells to Atticus that he no longer wants to be a lawyer.</a:t>
            </a:r>
          </a:p>
          <a:p>
            <a:r>
              <a:rPr lang="en-US" sz="2400" dirty="0"/>
              <a:t>Quote: “Sometimes the bible in the hand of one man is worse than a whiskey bottle in the hand of another” (</a:t>
            </a:r>
            <a:r>
              <a:rPr lang="en-US" sz="2400" dirty="0" err="1"/>
              <a:t>pg</a:t>
            </a:r>
            <a:r>
              <a:rPr lang="en-US" sz="2400" dirty="0"/>
              <a:t> 46) </a:t>
            </a:r>
          </a:p>
        </p:txBody>
      </p:sp>
    </p:spTree>
    <p:extLst>
      <p:ext uri="{BB962C8B-B14F-4D97-AF65-F5344CB8AC3E}">
        <p14:creationId xmlns:p14="http://schemas.microsoft.com/office/powerpoint/2010/main" val="247378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The Pants-less Spy</a:t>
            </a:r>
          </a:p>
          <a:p>
            <a:r>
              <a:rPr lang="en-US" dirty="0"/>
              <a:t>Summary: On Dill’s last day in Maycomb, he, Jem, and Scout sneak over to the Radley house and look in the house through a loose shutter. As they are looking through windows into the house, they see the shadow of a man with a hat on. As they are running away, they hear a shotgun go off behind them. They escape under a fence, but Jem’s pants get caught on it. Jem is forced to take off his pants to escape. They return home to see a circle of neighbors at the Radley front gate. They learn that Mr. Radley shot at a negro in his yard. Atticus asks Jem where his pants were and Dill says that they were playing strip poker. Later that night, Jem sneaks out to retrieve his pants.</a:t>
            </a:r>
          </a:p>
          <a:p>
            <a:r>
              <a:rPr lang="en-US" dirty="0"/>
              <a:t>Quote: “Scout, I’m </a:t>
            </a:r>
            <a:r>
              <a:rPr lang="en-US" dirty="0" err="1"/>
              <a:t>tellin</a:t>
            </a:r>
            <a:r>
              <a:rPr lang="en-US" dirty="0"/>
              <a:t>’ you for the last time, shut your trap or go home- I declare to the Lord you’re </a:t>
            </a:r>
            <a:r>
              <a:rPr lang="en-US" dirty="0" err="1"/>
              <a:t>gettin</a:t>
            </a:r>
            <a:r>
              <a:rPr lang="en-US" dirty="0"/>
              <a:t>’ more like a girl every day” (Lee 69).</a:t>
            </a:r>
            <a:endParaRPr lang="en-US" dirty="0" smtClean="0"/>
          </a:p>
        </p:txBody>
      </p:sp>
    </p:spTree>
    <p:extLst>
      <p:ext uri="{BB962C8B-B14F-4D97-AF65-F5344CB8AC3E}">
        <p14:creationId xmlns:p14="http://schemas.microsoft.com/office/powerpoint/2010/main" val="200327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0000" lnSpcReduction="20000"/>
          </a:bodyPr>
          <a:lstStyle/>
          <a:p>
            <a:r>
              <a:rPr lang="en-US" dirty="0" smtClean="0"/>
              <a:t>Title: Mystery in the tree</a:t>
            </a:r>
          </a:p>
          <a:p>
            <a:r>
              <a:rPr lang="en-US" b="1" dirty="0" smtClean="0"/>
              <a:t>Summary</a:t>
            </a:r>
            <a:r>
              <a:rPr lang="en-US" b="1" dirty="0"/>
              <a:t>:</a:t>
            </a:r>
            <a:r>
              <a:rPr lang="en-US" dirty="0"/>
              <a:t> School begins again and Scout hates the second grade as much as she did the first. </a:t>
            </a:r>
            <a:r>
              <a:rPr lang="en-US" dirty="0" err="1"/>
              <a:t>Jem</a:t>
            </a:r>
            <a:r>
              <a:rPr lang="en-US" dirty="0"/>
              <a:t> tells Scout that when he had gone back to get his ripped pants, they had been sewed up. </a:t>
            </a:r>
            <a:r>
              <a:rPr lang="en-US" dirty="0" err="1"/>
              <a:t>Jem</a:t>
            </a:r>
            <a:r>
              <a:rPr lang="en-US" dirty="0"/>
              <a:t> and Scout find a gray twine in the tree and Scout tells </a:t>
            </a:r>
            <a:r>
              <a:rPr lang="en-US" dirty="0" err="1"/>
              <a:t>Jem</a:t>
            </a:r>
            <a:r>
              <a:rPr lang="en-US" dirty="0"/>
              <a:t> not to take it because it might be someone else’s. </a:t>
            </a:r>
            <a:r>
              <a:rPr lang="en-US" dirty="0" err="1"/>
              <a:t>Jem</a:t>
            </a:r>
            <a:r>
              <a:rPr lang="en-US" dirty="0"/>
              <a:t> takes the twine anyway. </a:t>
            </a:r>
            <a:r>
              <a:rPr lang="en-US" dirty="0" err="1"/>
              <a:t>Jem</a:t>
            </a:r>
            <a:r>
              <a:rPr lang="en-US" dirty="0"/>
              <a:t> and Scout decide that from now on anything they find in the tree is their property. One day in October </a:t>
            </a:r>
            <a:r>
              <a:rPr lang="en-US" dirty="0" err="1"/>
              <a:t>Jem</a:t>
            </a:r>
            <a:r>
              <a:rPr lang="en-US" dirty="0"/>
              <a:t> and Scout find two bars of soap in the tree. They realize that the bars of soap had been carved to be them. </a:t>
            </a:r>
            <a:r>
              <a:rPr lang="en-US" dirty="0" err="1"/>
              <a:t>Jem</a:t>
            </a:r>
            <a:r>
              <a:rPr lang="en-US" dirty="0"/>
              <a:t> and Scout decide to leave a thank you letter in the tree for the person leaving the gifts. The next day they find </a:t>
            </a:r>
            <a:r>
              <a:rPr lang="en-US"/>
              <a:t>the </a:t>
            </a:r>
            <a:r>
              <a:rPr lang="en-US" smtClean="0"/>
              <a:t>hole </a:t>
            </a:r>
            <a:r>
              <a:rPr lang="en-US" dirty="0"/>
              <a:t>in the tree to be filled with cement. They find out Nathan Radley had filled it up. When they ask him why, he told them it was because the tree was dying, even though it actually wasn’t.  </a:t>
            </a:r>
            <a:endParaRPr lang="en-US" dirty="0" smtClean="0"/>
          </a:p>
          <a:p>
            <a:r>
              <a:rPr lang="en-US" dirty="0" smtClean="0"/>
              <a:t>Quote: </a:t>
            </a:r>
            <a:r>
              <a:rPr lang="en-US" dirty="0"/>
              <a:t>“Look at the leaves, they’re all green and full, no brown patches </a:t>
            </a:r>
            <a:r>
              <a:rPr lang="en-US" dirty="0" smtClean="0"/>
              <a:t>anywhere-Chapter </a:t>
            </a:r>
            <a:r>
              <a:rPr lang="en-US" dirty="0"/>
              <a:t>revolves around the tree and its contents and suddenly this hole is filled with cement. This is suspicious because the reason why Mr. Radley filled the tree was because the tree was supposedly dying. In reality the tree was in decent </a:t>
            </a:r>
            <a:r>
              <a:rPr lang="en-US" dirty="0" smtClean="0"/>
              <a:t>shape” </a:t>
            </a:r>
          </a:p>
        </p:txBody>
      </p:sp>
    </p:spTree>
    <p:extLst>
      <p:ext uri="{BB962C8B-B14F-4D97-AF65-F5344CB8AC3E}">
        <p14:creationId xmlns:p14="http://schemas.microsoft.com/office/powerpoint/2010/main" val="101181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Title: Touch</a:t>
            </a:r>
          </a:p>
          <a:p>
            <a:r>
              <a:rPr lang="en-US" dirty="0" smtClean="0"/>
              <a:t>Summary: For </a:t>
            </a:r>
            <a:r>
              <a:rPr lang="en-US" dirty="0"/>
              <a:t>the first time in a long time Maycomb has snow fall during the winter and although it isn’t a lot, it is still an event for all of the residents. One night Scout is suddenly awakened by Atticus and is told that Miss Maudie’s home is on fire. Neighbors from around the town attempt to salvage whatever they can from her home and the fire truck arrives in time to keep the fire from spreading, but in the end her home is burned to the ground. During the commotion someone put a bed sheet over scout’s head and it wasn’t until the next day the Jem realizes that it was Boo Radley who put the sheet over her head and tells Atticus about the knot hole. At first she is horrified to know that Boo was that close to her but in the end seems more disappointed that she didn’t catch him in the act</a:t>
            </a:r>
            <a:r>
              <a:rPr lang="en-US" dirty="0" smtClean="0"/>
              <a:t>.</a:t>
            </a:r>
          </a:p>
          <a:p>
            <a:r>
              <a:rPr lang="en-US" dirty="0" smtClean="0"/>
              <a:t>Quote: </a:t>
            </a:r>
            <a:r>
              <a:rPr lang="en-US" dirty="0"/>
              <a:t>“Someday, maybe, Scout can </a:t>
            </a:r>
            <a:r>
              <a:rPr lang="en-US" dirty="0" smtClean="0"/>
              <a:t>thank </a:t>
            </a:r>
            <a:r>
              <a:rPr lang="en-US" dirty="0"/>
              <a:t>him for covering her up” (96).</a:t>
            </a:r>
          </a:p>
        </p:txBody>
      </p:sp>
    </p:spTree>
    <p:extLst>
      <p:ext uri="{BB962C8B-B14F-4D97-AF65-F5344CB8AC3E}">
        <p14:creationId xmlns:p14="http://schemas.microsoft.com/office/powerpoint/2010/main" val="42363731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TotalTime>
  <Words>5861</Words>
  <Application>Microsoft Office PowerPoint</Application>
  <PresentationFormat>On-screen Show (4:3)</PresentationFormat>
  <Paragraphs>124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Tw Cen MT</vt:lpstr>
      <vt:lpstr>Wingdings</vt:lpstr>
      <vt:lpstr>Wingdings 2</vt:lpstr>
      <vt:lpstr>Median</vt:lpstr>
      <vt:lpstr>To Kill a Mockingbird</vt:lpstr>
      <vt:lpstr>Chapter 1</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21</vt:lpstr>
      <vt:lpstr>PowerPoint Presentation</vt:lpstr>
      <vt:lpstr>Chapter 23</vt:lpstr>
      <vt:lpstr>Chapter 24</vt:lpstr>
      <vt:lpstr>Chapter 25</vt:lpstr>
      <vt:lpstr>Chapter 26</vt:lpstr>
      <vt:lpstr>Chapter 27</vt:lpstr>
      <vt:lpstr>Chapter 28</vt:lpstr>
      <vt:lpstr>Chapter 29</vt:lpstr>
      <vt:lpstr>Chapter 30</vt:lpstr>
      <vt:lpstr>Chapter 31</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Woldendorp, Kirsten    SHS-Staff</dc:creator>
  <cp:lastModifiedBy>Woldendorp, Kirsten    SHS-Staff</cp:lastModifiedBy>
  <cp:revision>19</cp:revision>
  <dcterms:created xsi:type="dcterms:W3CDTF">2017-01-26T17:01:37Z</dcterms:created>
  <dcterms:modified xsi:type="dcterms:W3CDTF">2017-02-14T16:23:50Z</dcterms:modified>
</cp:coreProperties>
</file>