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9" d="100"/>
          <a:sy n="79" d="100"/>
        </p:scale>
        <p:origin x="120"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2F5A8B-7F65-47F1-9576-E3A996CEFA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30778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85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28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96582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38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25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0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5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161609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43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44313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B5D4A8-C665-473E-9A4B-50831A9DA8AD}"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F5A8B-7F65-47F1-9576-E3A996CEFA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B5D4A8-C665-473E-9A4B-50831A9DA8AD}"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5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5D4A8-C665-473E-9A4B-50831A9DA8AD}"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71111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0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38083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B5D4A8-C665-473E-9A4B-50831A9DA8AD}" type="datetimeFigureOut">
              <a:rPr lang="en-US" smtClean="0"/>
              <a:t>3/5/2019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2F5A8B-7F65-47F1-9576-E3A996CEFAEA}" type="slidenum">
              <a:rPr lang="en-US" smtClean="0"/>
              <a:t>‹#›</a:t>
            </a:fld>
            <a:endParaRPr lang="en-US"/>
          </a:p>
        </p:txBody>
      </p:sp>
    </p:spTree>
    <p:extLst>
      <p:ext uri="{BB962C8B-B14F-4D97-AF65-F5344CB8AC3E}">
        <p14:creationId xmlns:p14="http://schemas.microsoft.com/office/powerpoint/2010/main" val="4024730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r>
              <a:rPr lang="en-US" dirty="0" smtClean="0"/>
              <a:t>Title: Scouting the story</a:t>
            </a:r>
          </a:p>
          <a:p>
            <a:r>
              <a:rPr lang="en-US" dirty="0" smtClean="0"/>
              <a:t>Summary: meet the Finch family (Scout, </a:t>
            </a:r>
            <a:r>
              <a:rPr lang="en-US" dirty="0" err="1" smtClean="0"/>
              <a:t>Jem</a:t>
            </a:r>
            <a:r>
              <a:rPr lang="en-US" dirty="0" smtClean="0"/>
              <a:t>, Atticus), mother died when Scout was two. Maycomb is introduced. Dill comes to visit and tells the story of Boo Radley.</a:t>
            </a:r>
          </a:p>
          <a:p>
            <a:r>
              <a:rPr lang="en-US" dirty="0" smtClean="0"/>
              <a:t>Quote: “When he was nearly thirteen, my brother </a:t>
            </a:r>
            <a:r>
              <a:rPr lang="en-US" dirty="0" err="1" smtClean="0"/>
              <a:t>Jem</a:t>
            </a:r>
            <a:r>
              <a:rPr lang="en-US" dirty="0" smtClean="0"/>
              <a:t> got his arm broken at the elbow” (1)</a:t>
            </a:r>
          </a:p>
          <a:p>
            <a:pPr lvl="1"/>
            <a:r>
              <a:rPr lang="en-US" dirty="0" smtClean="0"/>
              <a:t>Foreshadowing…‘got’</a:t>
            </a:r>
            <a:endParaRPr lang="en-US" dirty="0"/>
          </a:p>
        </p:txBody>
      </p:sp>
    </p:spTree>
    <p:extLst>
      <p:ext uri="{BB962C8B-B14F-4D97-AF65-F5344CB8AC3E}">
        <p14:creationId xmlns:p14="http://schemas.microsoft.com/office/powerpoint/2010/main" val="44093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a:t>
            </a:r>
          </a:p>
          <a:p>
            <a:pPr fontAlgn="base"/>
            <a:r>
              <a:rPr lang="en-US" dirty="0" smtClean="0"/>
              <a:t>Summary: </a:t>
            </a:r>
            <a:r>
              <a:rPr lang="en-US" dirty="0"/>
              <a:t>Scout and Jem think their dad is super uncool because he cannot play football like the other dads since he is older. </a:t>
            </a:r>
            <a:r>
              <a:rPr lang="en-US" dirty="0" smtClean="0"/>
              <a:t> The </a:t>
            </a:r>
            <a:r>
              <a:rPr lang="en-US" dirty="0"/>
              <a:t>kids are getting picked on about the Tom Robinson case, but Scout can’t argue since she promised her dad she wouldn’t</a:t>
            </a:r>
            <a:r>
              <a:rPr lang="en-US" dirty="0" smtClean="0"/>
              <a:t>. Atticus </a:t>
            </a:r>
            <a:r>
              <a:rPr lang="en-US" dirty="0"/>
              <a:t>refuses to teach the kids how to use their new rifles, so Uncle Jack does</a:t>
            </a:r>
            <a:r>
              <a:rPr lang="en-US" dirty="0" smtClean="0"/>
              <a:t>. Atticus </a:t>
            </a:r>
            <a:r>
              <a:rPr lang="en-US" dirty="0"/>
              <a:t>explains that it is a sin to kill mockingbirds but not </a:t>
            </a:r>
            <a:r>
              <a:rPr lang="en-US" dirty="0" err="1"/>
              <a:t>bluejays</a:t>
            </a:r>
            <a:r>
              <a:rPr lang="en-US" dirty="0" smtClean="0"/>
              <a:t>. When </a:t>
            </a:r>
            <a:r>
              <a:rPr lang="en-US" dirty="0"/>
              <a:t>a rabid dog is seen on the Finch’s street, Atticus shoots it and kills it in one shot</a:t>
            </a:r>
            <a:r>
              <a:rPr lang="en-US" dirty="0" smtClean="0"/>
              <a:t>. Scout </a:t>
            </a:r>
            <a:r>
              <a:rPr lang="en-US" dirty="0"/>
              <a:t>and Jem learn that Atticus was formerly known as “one-shot Finch</a:t>
            </a:r>
            <a:r>
              <a:rPr lang="en-US" dirty="0" smtClean="0"/>
              <a:t>”. This </a:t>
            </a:r>
            <a:r>
              <a:rPr lang="en-US" dirty="0"/>
              <a:t>leads Scout to want to brag about it at school but Jem does not allow her to because if Atticus was proud of it, he would have told them. </a:t>
            </a:r>
          </a:p>
          <a:p>
            <a:r>
              <a:rPr lang="en-US" dirty="0" smtClean="0"/>
              <a:t>Quote: </a:t>
            </a:r>
            <a:r>
              <a:rPr lang="en-US" dirty="0"/>
              <a:t>“Atticus said to Jem one day, ‘I’d rather you shot at tin cans in the back yard, but I know you’ll go after birds. Shoot all the </a:t>
            </a:r>
            <a:r>
              <a:rPr lang="en-US" dirty="0" err="1"/>
              <a:t>bluejays</a:t>
            </a:r>
            <a:r>
              <a:rPr lang="en-US" dirty="0"/>
              <a:t> you want, if you can hit ‘</a:t>
            </a:r>
            <a:r>
              <a:rPr lang="en-US" dirty="0" err="1"/>
              <a:t>em</a:t>
            </a:r>
            <a:r>
              <a:rPr lang="en-US" dirty="0"/>
              <a:t>, but remember it’s a sin to kill a mockingbird’” (119). </a:t>
            </a:r>
          </a:p>
        </p:txBody>
      </p:sp>
    </p:spTree>
    <p:extLst>
      <p:ext uri="{BB962C8B-B14F-4D97-AF65-F5344CB8AC3E}">
        <p14:creationId xmlns:p14="http://schemas.microsoft.com/office/powerpoint/2010/main" val="292494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a:t>
            </a:r>
            <a:r>
              <a:rPr lang="en-US" dirty="0"/>
              <a:t>Death of the Camellias</a:t>
            </a:r>
            <a:endParaRPr lang="en-US" dirty="0" smtClean="0"/>
          </a:p>
          <a:p>
            <a:r>
              <a:rPr lang="en-US" dirty="0" smtClean="0"/>
              <a:t>Summary: </a:t>
            </a:r>
            <a:r>
              <a:rPr lang="en-US" dirty="0"/>
              <a:t>In this chapter we meet Ms. Dubose, who is an extremely cranky and </a:t>
            </a:r>
            <a:r>
              <a:rPr lang="en-US" dirty="0" err="1"/>
              <a:t>judgy</a:t>
            </a:r>
            <a:r>
              <a:rPr lang="en-US" dirty="0"/>
              <a:t> old woman that Jem and Scout absolutely despise. </a:t>
            </a:r>
            <a:r>
              <a:rPr lang="en-US" dirty="0" err="1"/>
              <a:t>Everytime</a:t>
            </a:r>
            <a:r>
              <a:rPr lang="en-US" dirty="0"/>
              <a:t> Jem and Scout walk past her house, she always seems to have negative things to say about them or criticism about their upbringing. When the kids confront Atticus about this, he tells them to act “like gentlemen” because she’s old and sick. One day when walking past, Ms. Dubose criticizes Atticus by saying he isn’t any better than the “n****s and trash he works for”, and out of anger, Jem uses Scout’s baton and destroys all of Ms. Dubose’s camellia bushes. As a punishment, Jem has to go to Ms. Dubose’s house everyday for a month and read to her. When Ms. Dubose passes away, Atticus reveals to the kids that the reason why they had to read to her was because she was addicted to morphine. At the very end, Atticus gives Jem a box that Ms. Dubose left him, and in it lies one white camellia.</a:t>
            </a:r>
            <a:endParaRPr lang="en-US" dirty="0" smtClean="0"/>
          </a:p>
          <a:p>
            <a:r>
              <a:rPr lang="en-US" dirty="0" smtClean="0"/>
              <a:t>Quote: </a:t>
            </a:r>
            <a:r>
              <a:rPr lang="en-US" dirty="0"/>
              <a:t>“But before I can live with other folks I’ve got to live with myself. </a:t>
            </a:r>
            <a:r>
              <a:rPr lang="en-US"/>
              <a:t>The one thing that doesn’t abide by majority is a person’s conscience” (140).</a:t>
            </a:r>
            <a:endParaRPr lang="en-US" dirty="0"/>
          </a:p>
        </p:txBody>
      </p:sp>
    </p:spTree>
    <p:extLst>
      <p:ext uri="{BB962C8B-B14F-4D97-AF65-F5344CB8AC3E}">
        <p14:creationId xmlns:p14="http://schemas.microsoft.com/office/powerpoint/2010/main" val="40447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a:xfrm>
            <a:off x="963168" y="2556932"/>
            <a:ext cx="9933429" cy="3318936"/>
          </a:xfrm>
        </p:spPr>
        <p:txBody>
          <a:bodyPr>
            <a:normAutofit fontScale="62500" lnSpcReduction="20000"/>
          </a:bodyPr>
          <a:lstStyle/>
          <a:p>
            <a:r>
              <a:rPr lang="en-US" dirty="0" smtClean="0"/>
              <a:t>Title: Calpurnia’s Church</a:t>
            </a:r>
          </a:p>
          <a:p>
            <a:r>
              <a:rPr lang="en-US" dirty="0" smtClean="0"/>
              <a:t>Summary: </a:t>
            </a:r>
            <a:r>
              <a:rPr lang="en-US" dirty="0"/>
              <a:t>Jem is now 12 and begins acting more moody and bossy towards Scout. When summer comes, Scout receives a letter from Dill explaining that he has a new father and he will be staying in Meridian for the summer. To make things worse, Atticus was called into emergency session by the state legislature and had to leave for two weeks. Calpurnia does not want to let the kids go to church by themselves, because of a past incident, so she invites them to go to her church. When they get to church, a women named Luna condemns Calpurnia for bringing white kids to a “colored” church. However, other members of the church welcome them, especially Reverend Sykes who expresses gratitude towards their father Atticus. Scout notices that there are no hymn books and </a:t>
            </a:r>
            <a:r>
              <a:rPr lang="en-US" dirty="0" err="1"/>
              <a:t>Zeebo</a:t>
            </a:r>
            <a:r>
              <a:rPr lang="en-US" dirty="0"/>
              <a:t> (Calpurnia’s son) leads the congregation in song by having everyone echo him. Reverend Sykes announces that the collection for the next 3 Sundays will go to Helen Robinson, Tom’s wife, who cannot find work due to Tom being accused of rape. After the service, Scout finds out that Mr. Bob </a:t>
            </a:r>
            <a:r>
              <a:rPr lang="en-US" dirty="0" err="1"/>
              <a:t>Ewell</a:t>
            </a:r>
            <a:r>
              <a:rPr lang="en-US" dirty="0"/>
              <a:t> is the one who accused Tom of raping his daughter. When the kids walk home they find Aunt Alexandra on a rocking chair on the front porch.</a:t>
            </a:r>
            <a:endParaRPr lang="en-US" dirty="0" smtClean="0"/>
          </a:p>
          <a:p>
            <a:r>
              <a:rPr lang="en-US" dirty="0" smtClean="0"/>
              <a:t>Quote: </a:t>
            </a:r>
            <a:r>
              <a:rPr lang="en-US" dirty="0"/>
              <a:t>”That’s why you don’t talk like the rest of ‘</a:t>
            </a:r>
            <a:r>
              <a:rPr lang="en-US" dirty="0" err="1"/>
              <a:t>em</a:t>
            </a:r>
            <a:r>
              <a:rPr lang="en-US" dirty="0"/>
              <a:t> ,’ said Jem</a:t>
            </a:r>
            <a:r>
              <a:rPr lang="en-US" dirty="0" smtClean="0"/>
              <a:t>. ‘</a:t>
            </a:r>
            <a:r>
              <a:rPr lang="en-US" dirty="0"/>
              <a:t>The rest of who? </a:t>
            </a:r>
            <a:r>
              <a:rPr lang="en-US" dirty="0" smtClean="0"/>
              <a:t>‘‘</a:t>
            </a:r>
            <a:r>
              <a:rPr lang="en-US" dirty="0"/>
              <a:t>Rest of the colored folks.  Cal, but you talked like they did in church…’ </a:t>
            </a:r>
            <a:r>
              <a:rPr lang="en-US" dirty="0" smtClean="0"/>
              <a:t>That </a:t>
            </a:r>
            <a:r>
              <a:rPr lang="en-US" dirty="0"/>
              <a:t>Calpurnia led a modest double life never dawned on me. The idea that she had a separate existence outside our household was a novel one, to say nothing of her having command of two languages.” (167</a:t>
            </a:r>
            <a:r>
              <a:rPr lang="en-US" dirty="0" smtClean="0"/>
              <a:t>).</a:t>
            </a:r>
            <a:endParaRPr lang="en-US" dirty="0"/>
          </a:p>
        </p:txBody>
      </p:sp>
    </p:spTree>
    <p:extLst>
      <p:ext uri="{BB962C8B-B14F-4D97-AF65-F5344CB8AC3E}">
        <p14:creationId xmlns:p14="http://schemas.microsoft.com/office/powerpoint/2010/main" val="2355303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Title: </a:t>
            </a:r>
          </a:p>
          <a:p>
            <a:r>
              <a:rPr lang="en-US" dirty="0" smtClean="0"/>
              <a:t>Summary: </a:t>
            </a:r>
            <a:r>
              <a:rPr lang="en-US" dirty="0"/>
              <a:t>Aunt Alexandra justifies that she should be watching over the children for a little while so they are able to have a womanly figure in their lives. Aunt Alexandra soon becomes close with the other women in the town and while everyone else is liking her, Scout and Jem don’t approve considering she thinks of herself as a Finch. Aunt Alexandra requests Atticus to speak on behalf of their family tree. Atticus talks about the ancestries and it leads Scout to drown in tears. </a:t>
            </a:r>
          </a:p>
          <a:p>
            <a:r>
              <a:rPr lang="en-US" dirty="0" smtClean="0"/>
              <a:t>Quote: </a:t>
            </a:r>
            <a:r>
              <a:rPr lang="en-US" dirty="0"/>
              <a:t> “I know now what he was trying to do, but Atticus was only a man. </a:t>
            </a:r>
            <a:r>
              <a:rPr lang="en-US"/>
              <a:t>It takes a woman to do that kind of work.” (153 Hardcover Book)</a:t>
            </a:r>
          </a:p>
          <a:p>
            <a:endParaRPr lang="en-US" dirty="0"/>
          </a:p>
        </p:txBody>
      </p:sp>
    </p:spTree>
    <p:extLst>
      <p:ext uri="{BB962C8B-B14F-4D97-AF65-F5344CB8AC3E}">
        <p14:creationId xmlns:p14="http://schemas.microsoft.com/office/powerpoint/2010/main" val="378125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Runaway Dill</a:t>
            </a:r>
          </a:p>
          <a:p>
            <a:r>
              <a:rPr lang="en-US" dirty="0" smtClean="0"/>
              <a:t>Summary: </a:t>
            </a:r>
            <a:r>
              <a:rPr lang="en-US" dirty="0"/>
              <a:t>As the trial nears Jem and scout receive glances wherever they go in town. One day Scout tried to ask Atticus what rape is and their trip to Calpurnia's church comes up. Aunt Alexandra does not like Calpurnia so she tries to convince Atticus to get rid of her which he refuses. That night Jem tells Scout that she should not antagonize their Aunt and Scout gets angry starting a fight between them. Atticus breaks up the fight and while in their room Scout finds Dill under her bed. Dill has run away from his home because his mother and new father did not pay enough attention to him. Atticus asks scout to get Dill food while he goes next door to tell Dill's aunt, Miss Rachel, of his whereabouts. The chapter end with Dill climbing into Scout's bed to talk.</a:t>
            </a:r>
            <a:r>
              <a:rPr lang="en-US" dirty="0" smtClean="0"/>
              <a:t> </a:t>
            </a:r>
          </a:p>
          <a:p>
            <a:r>
              <a:rPr lang="en-US" dirty="0" smtClean="0"/>
              <a:t>Quote:  </a:t>
            </a:r>
            <a:r>
              <a:rPr lang="en-US" dirty="0"/>
              <a:t>“You’ve got a roomful of things. I-got-you-that-book-so-go-read-it”(191)</a:t>
            </a:r>
          </a:p>
        </p:txBody>
      </p:sp>
    </p:spTree>
    <p:extLst>
      <p:ext uri="{BB962C8B-B14F-4D97-AF65-F5344CB8AC3E}">
        <p14:creationId xmlns:p14="http://schemas.microsoft.com/office/powerpoint/2010/main" val="154550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The Little Big Change</a:t>
            </a:r>
          </a:p>
          <a:p>
            <a:r>
              <a:rPr lang="en-US" dirty="0" smtClean="0"/>
              <a:t>Summary: </a:t>
            </a:r>
            <a:r>
              <a:rPr lang="en-US" dirty="0"/>
              <a:t>In this chapter, Scout learns that Dill is able to stay for the summer which means that Dill and the other children will be coming up with a plan to get Boo Radley to come outside of his house. The following day, a group of men come and tell Atticus that Tom Robinson is getting moved to the county jail which worries Atticus about the danger that will be brought upon Robinson’s life. The evening after, Atticus heads down to the county jail whichever lead to Jem, Scout, and Dill to head into town after him. When the children get to the jail, they see Atticus reading a novel and then sees a small group of men appear. The men have come to lynch Tom Robinson but Atticus won’t allow it. Without giving thought, Scout runs towards Atticus forcing Dill and Jem to follow. Atticus demands them to head home but the children, mainly Jem refuse to leave. As someone reaches for Jem, without hesitation Scout jumps while Atticus is trying to keep everything under control. Then Scout says to a man to say hi to his son for her. This causes the men to back away and leave the jail as the honest </a:t>
            </a:r>
            <a:r>
              <a:rPr lang="en-US" dirty="0" smtClean="0"/>
              <a:t>innocence </a:t>
            </a:r>
            <a:r>
              <a:rPr lang="en-US" dirty="0"/>
              <a:t>of that one request has the men back down. </a:t>
            </a:r>
          </a:p>
          <a:p>
            <a:r>
              <a:rPr lang="en-US" dirty="0" smtClean="0"/>
              <a:t>Quote:  </a:t>
            </a:r>
            <a:r>
              <a:rPr lang="en-US" dirty="0">
                <a:solidFill>
                  <a:schemeClr val="tx1"/>
                </a:solidFill>
              </a:rPr>
              <a:t> “ He did a peculiar thing. He squatted down and took me by both shoulders. ‘I’ll tell him you said hey, little lady’”(206). </a:t>
            </a:r>
          </a:p>
        </p:txBody>
      </p:sp>
    </p:spTree>
    <p:extLst>
      <p:ext uri="{BB962C8B-B14F-4D97-AF65-F5344CB8AC3E}">
        <p14:creationId xmlns:p14="http://schemas.microsoft.com/office/powerpoint/2010/main" val="315535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Title: </a:t>
            </a:r>
          </a:p>
          <a:p>
            <a:r>
              <a:rPr lang="en-US" dirty="0" smtClean="0"/>
              <a:t>Summary: </a:t>
            </a:r>
            <a:r>
              <a:rPr lang="en-US" dirty="0"/>
              <a:t>Scout and Jem return home, and scout drifts off to sleep feeling bad about running out at night. The next morning, everyone eats very little for breakfast, besides Jem, who downs 3 eggs. Atticus then mentions how Mr. Underwood doesn’t like black people and can’t stand to be near them. Scout then makes the parallel to the Confederate general Braxton Bragg, and Atticus comments that Those named after Confederate generals become steady drinkers. Atticus says that Everything he says to the family is ok for </a:t>
            </a:r>
            <a:r>
              <a:rPr lang="en-US" dirty="0" err="1"/>
              <a:t>calpurnia</a:t>
            </a:r>
            <a:r>
              <a:rPr lang="en-US" dirty="0"/>
              <a:t> to hear, and when Scout asks Atticus on why Mr. Cunningham wanted to hurt her, Atticus says that he has a blind spot, which scout does not </a:t>
            </a:r>
            <a:r>
              <a:rPr lang="en-US" dirty="0" err="1"/>
              <a:t>believe.Scout</a:t>
            </a:r>
            <a:r>
              <a:rPr lang="en-US" dirty="0"/>
              <a:t> threatens to hurt Walter Cunningham, to which Atticus tells her to not bear a grudge against them. Later, Jem and Scout meet a group of Mennonites,  and meet X </a:t>
            </a:r>
            <a:r>
              <a:rPr lang="en-US" dirty="0" err="1"/>
              <a:t>phillips</a:t>
            </a:r>
            <a:r>
              <a:rPr lang="en-US" dirty="0"/>
              <a:t>, whose first name is only one letter long. As they make their way to the courthouse, </a:t>
            </a:r>
            <a:r>
              <a:rPr lang="en-US" dirty="0" err="1"/>
              <a:t>baptists</a:t>
            </a:r>
            <a:r>
              <a:rPr lang="en-US" dirty="0"/>
              <a:t> condemn Maudie Atkinson, who retorts with a bible verse about how gardens are beautiful. Scout then learns about “mixed” children from Mr. Raymond, who was sitting with the other </a:t>
            </a:r>
            <a:r>
              <a:rPr lang="en-US" dirty="0" err="1"/>
              <a:t>african</a:t>
            </a:r>
            <a:r>
              <a:rPr lang="en-US" dirty="0"/>
              <a:t>-Americans. She then questions Jem if they are 100 percent white as you can’t tell mixed by their looks. Despite being given strict instructions to not enter the courthouse to witness the trial, Scout, Jem, and Dill all sneak in. Due to the rush of the church, Scout gets separated from Jem and Dill, and overhears some men saying that Atticus was appointed by the court to protect Tom Robinson. By the time Scout reunites with Jem and Dill, the white section has been filled up. While they stood around, reverend Sykes sees them standing around and takes them to the balcony (where the </a:t>
            </a:r>
            <a:r>
              <a:rPr lang="en-US" dirty="0" err="1"/>
              <a:t>african-americans</a:t>
            </a:r>
            <a:r>
              <a:rPr lang="en-US" dirty="0"/>
              <a:t> are sitting), Scout notices that the jury was mostly made up of farmers and Heck Tate is on the stand.</a:t>
            </a:r>
          </a:p>
          <a:p>
            <a:r>
              <a:rPr lang="en-US" dirty="0" smtClean="0"/>
              <a:t>Quote: </a:t>
            </a:r>
            <a:r>
              <a:rPr lang="en-US" dirty="0"/>
              <a:t>“A mob’s always made up of people, no matter what. Mr. Cunningham was part of a mob last night, but he was still a man. Every mob in every little Southern town is always made up of people you know—doesn’t say much for them, does it?” (210).</a:t>
            </a:r>
          </a:p>
        </p:txBody>
      </p:sp>
    </p:spTree>
    <p:extLst>
      <p:ext uri="{BB962C8B-B14F-4D97-AF65-F5344CB8AC3E}">
        <p14:creationId xmlns:p14="http://schemas.microsoft.com/office/powerpoint/2010/main" val="25057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The Trial </a:t>
            </a:r>
          </a:p>
          <a:p>
            <a:r>
              <a:rPr lang="en-US" dirty="0" smtClean="0"/>
              <a:t>Summary: </a:t>
            </a:r>
            <a:r>
              <a:rPr lang="en-US" dirty="0"/>
              <a:t>Jem, Scout , and Dill all attend the trial of a black man named Tom Robinson defended by Atticus in a rape trial against the daughter of Bob </a:t>
            </a:r>
            <a:r>
              <a:rPr lang="en-US" dirty="0" err="1"/>
              <a:t>Ewell</a:t>
            </a:r>
            <a:r>
              <a:rPr lang="en-US" dirty="0"/>
              <a:t>. They are forced to sit in the negro section do avoid being spotted by Atticus as he didn’t want them to attend the trial. They watch as Bob </a:t>
            </a:r>
            <a:r>
              <a:rPr lang="en-US" dirty="0" err="1"/>
              <a:t>Ewell</a:t>
            </a:r>
            <a:r>
              <a:rPr lang="en-US" dirty="0"/>
              <a:t> explains his story on how he witnessed Tom Robinson in the act of raping his daughter and how he ran and got help from Mr. Tate but did not chase Tom Robinson or get medical attention for his daughter. Atticus then hears Mr. Tate’s side of the story and describes the injuries on the right side of the victims face. Atticus then asks for Bob </a:t>
            </a:r>
            <a:r>
              <a:rPr lang="en-US" dirty="0" err="1"/>
              <a:t>Ewell</a:t>
            </a:r>
            <a:r>
              <a:rPr lang="en-US" dirty="0"/>
              <a:t> to right his name showing he was left handed which makes it very possible for him to have left the wounds on his daughter’s face. </a:t>
            </a:r>
          </a:p>
          <a:p>
            <a:r>
              <a:rPr lang="en-US" dirty="0" smtClean="0"/>
              <a:t>Quote: </a:t>
            </a:r>
            <a:r>
              <a:rPr lang="en-US" dirty="0"/>
              <a:t>“You’re left handed, Mr. </a:t>
            </a:r>
            <a:r>
              <a:rPr lang="en-US" dirty="0" err="1"/>
              <a:t>Ewell</a:t>
            </a:r>
            <a:r>
              <a:rPr lang="en-US" dirty="0"/>
              <a:t>, said Judge Taylor, Mr. </a:t>
            </a:r>
            <a:r>
              <a:rPr lang="en-US" dirty="0" err="1"/>
              <a:t>Ewell</a:t>
            </a:r>
            <a:r>
              <a:rPr lang="en-US"/>
              <a:t> turned angrily to the judge and said he didn’t see what his being left-handed had to do with it” (237). </a:t>
            </a:r>
            <a:endParaRPr lang="en-US" dirty="0"/>
          </a:p>
        </p:txBody>
      </p:sp>
    </p:spTree>
    <p:extLst>
      <p:ext uri="{BB962C8B-B14F-4D97-AF65-F5344CB8AC3E}">
        <p14:creationId xmlns:p14="http://schemas.microsoft.com/office/powerpoint/2010/main" val="3029645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a:t>
            </a:r>
          </a:p>
          <a:p>
            <a:r>
              <a:rPr lang="en-US" dirty="0" smtClean="0"/>
              <a:t>Summary: </a:t>
            </a:r>
            <a:r>
              <a:rPr lang="en-US" dirty="0"/>
              <a:t>The </a:t>
            </a:r>
            <a:r>
              <a:rPr lang="en-US" dirty="0" smtClean="0"/>
              <a:t>trial </a:t>
            </a:r>
            <a:r>
              <a:rPr lang="en-US" dirty="0"/>
              <a:t>continues, </a:t>
            </a:r>
            <a:r>
              <a:rPr lang="en-US" dirty="0" err="1"/>
              <a:t>Mayella</a:t>
            </a:r>
            <a:r>
              <a:rPr lang="en-US" dirty="0"/>
              <a:t> Ewell was called up on to the stand. She claims that she called Tom Robinson into her home to break a dresser for a nickel. But once he was inside he grabbed her and took advantage of her. Her accusations make Atticus question her and makes her uncomfortable unintentionally. Atticus argues that Tom couldn’t of beaten her up because Tom's left hand had been handicapped every since his cotton gin incident when he was young. In tears </a:t>
            </a:r>
            <a:r>
              <a:rPr lang="en-US" dirty="0" err="1"/>
              <a:t>Mayella</a:t>
            </a:r>
            <a:r>
              <a:rPr lang="en-US" dirty="0"/>
              <a:t> refuses to answer anymore questions and Tom Robinson is called to the stand.</a:t>
            </a:r>
            <a:endParaRPr lang="en-US" dirty="0" smtClean="0"/>
          </a:p>
          <a:p>
            <a:r>
              <a:rPr lang="en-US" dirty="0" smtClean="0"/>
              <a:t>Quote:  “</a:t>
            </a:r>
            <a:r>
              <a:rPr lang="en-US" dirty="0"/>
              <a:t>I said come here African American… so he come in the yard an’ I went to the house… then I turned around and ‘fore I knew it he was on me… I </a:t>
            </a:r>
            <a:r>
              <a:rPr lang="en-US" dirty="0" err="1"/>
              <a:t>fought’n’hollerd</a:t>
            </a:r>
            <a:r>
              <a:rPr lang="en-US" dirty="0"/>
              <a:t>… He hit me </a:t>
            </a:r>
            <a:r>
              <a:rPr lang="en-US" dirty="0" err="1"/>
              <a:t>agin</a:t>
            </a:r>
            <a:r>
              <a:rPr lang="en-US" dirty="0"/>
              <a:t> an’ </a:t>
            </a:r>
            <a:r>
              <a:rPr lang="en-US" dirty="0" err="1"/>
              <a:t>agin</a:t>
            </a:r>
            <a:r>
              <a:rPr lang="en-US" dirty="0"/>
              <a:t>.” (</a:t>
            </a:r>
            <a:r>
              <a:rPr lang="en-US" dirty="0" err="1"/>
              <a:t>pg</a:t>
            </a:r>
            <a:r>
              <a:rPr lang="en-US" dirty="0"/>
              <a:t> 241)</a:t>
            </a:r>
          </a:p>
          <a:p>
            <a:pPr marL="0" indent="0">
              <a:buNone/>
            </a:pPr>
            <a:endParaRPr lang="en-US" dirty="0"/>
          </a:p>
        </p:txBody>
      </p:sp>
    </p:spTree>
    <p:extLst>
      <p:ext uri="{BB962C8B-B14F-4D97-AF65-F5344CB8AC3E}">
        <p14:creationId xmlns:p14="http://schemas.microsoft.com/office/powerpoint/2010/main" val="414234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Sick</a:t>
            </a:r>
          </a:p>
          <a:p>
            <a:r>
              <a:rPr lang="en-US" dirty="0" smtClean="0"/>
              <a:t>Summary: </a:t>
            </a:r>
            <a:r>
              <a:rPr lang="en-US" dirty="0"/>
              <a:t>The trial is going on and Atticus is asking Thomas Robinson his side of the story. Tom was once put in jail for thirty days for fighting with someone else. Tom said he passed the </a:t>
            </a:r>
            <a:r>
              <a:rPr lang="en-US" dirty="0" err="1"/>
              <a:t>Ewells</a:t>
            </a:r>
            <a:r>
              <a:rPr lang="en-US" dirty="0"/>
              <a:t>’ house everyday on his way to the fields and saw </a:t>
            </a:r>
            <a:r>
              <a:rPr lang="en-US" dirty="0" err="1"/>
              <a:t>Mayella</a:t>
            </a:r>
            <a:r>
              <a:rPr lang="en-US" dirty="0"/>
              <a:t> a lot. He also helped her on a number of times around the house with chores. He did these without pay because he said it seemed as if no one in the house helped her. He said that on the 21st of November </a:t>
            </a:r>
            <a:r>
              <a:rPr lang="en-US" dirty="0" err="1"/>
              <a:t>Mayella</a:t>
            </a:r>
            <a:r>
              <a:rPr lang="en-US" dirty="0"/>
              <a:t> invited him inside to help fix the door, but then she hugged and kissed him so he tried to run and at that moment Mr. </a:t>
            </a:r>
            <a:r>
              <a:rPr lang="en-US" dirty="0" err="1"/>
              <a:t>Ewell</a:t>
            </a:r>
            <a:r>
              <a:rPr lang="en-US" dirty="0"/>
              <a:t> showed up and so he ran away scared. After Atticus asked Tom about his side of the story Mr. Gilmer, </a:t>
            </a:r>
            <a:r>
              <a:rPr lang="en-US" dirty="0" err="1"/>
              <a:t>Mayella's</a:t>
            </a:r>
            <a:r>
              <a:rPr lang="en-US" dirty="0"/>
              <a:t> lawyer asked him question about that night. He focused a lot about Tom’s reason for helping </a:t>
            </a:r>
            <a:r>
              <a:rPr lang="en-US" dirty="0" err="1"/>
              <a:t>Mayella</a:t>
            </a:r>
            <a:r>
              <a:rPr lang="en-US" dirty="0"/>
              <a:t> and Tom says he felt bad for her which many people don’t like. Mr. Gilmer accuse Tom of lying about everything and at this point Scout and Dill leave the courtroom because Dill feels sick, Dill then complains about how he couldn’t stand Mr. Gilmer and how hateful he was to Tom. Outside Dill and Scout meet Mr. </a:t>
            </a:r>
            <a:r>
              <a:rPr lang="en-US" dirty="0" err="1"/>
              <a:t>Dolphus</a:t>
            </a:r>
            <a:r>
              <a:rPr lang="en-US" dirty="0"/>
              <a:t> Raymond.</a:t>
            </a:r>
            <a:endParaRPr lang="en-US" dirty="0" smtClean="0"/>
          </a:p>
          <a:p>
            <a:r>
              <a:rPr lang="en-US" dirty="0" smtClean="0"/>
              <a:t>Quote: </a:t>
            </a:r>
            <a:r>
              <a:rPr lang="en-US" dirty="0"/>
              <a:t>“‘</a:t>
            </a:r>
            <a:r>
              <a:rPr lang="en-US" i="1" dirty="0"/>
              <a:t>You</a:t>
            </a:r>
            <a:r>
              <a:rPr lang="en-US" dirty="0"/>
              <a:t> felt sorry for </a:t>
            </a:r>
            <a:r>
              <a:rPr lang="en-US" i="1" dirty="0"/>
              <a:t>her</a:t>
            </a:r>
            <a:r>
              <a:rPr lang="en-US" dirty="0"/>
              <a:t>, you felt </a:t>
            </a:r>
            <a:r>
              <a:rPr lang="en-US" i="1" dirty="0"/>
              <a:t>sorry </a:t>
            </a:r>
            <a:r>
              <a:rPr lang="en-US" dirty="0"/>
              <a:t>for her?’ Mr. Gilmer seemed ready to rise to the ceiling” (264).</a:t>
            </a:r>
          </a:p>
        </p:txBody>
      </p:sp>
    </p:spTree>
    <p:extLst>
      <p:ext uri="{BB962C8B-B14F-4D97-AF65-F5344CB8AC3E}">
        <p14:creationId xmlns:p14="http://schemas.microsoft.com/office/powerpoint/2010/main" val="2073750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Title: Scout vs. Miss Caroline </a:t>
            </a:r>
          </a:p>
          <a:p>
            <a:r>
              <a:rPr lang="en-US" dirty="0" smtClean="0"/>
              <a:t>Summary: Dill leaves Maycomb that September; Scout goes to school but does not like her teacher, Miss Caroline (she makes her feel guilty about being educated). Miss Caroline offers to buy Walter Cunningham lunch, but he refuses. Scout explains that they never take anything they cannot repay. </a:t>
            </a:r>
          </a:p>
          <a:p>
            <a:r>
              <a:rPr lang="en-US" dirty="0" smtClean="0"/>
              <a:t>Quote: “The </a:t>
            </a:r>
            <a:r>
              <a:rPr lang="en-US" dirty="0" err="1" smtClean="0"/>
              <a:t>Cunninghams</a:t>
            </a:r>
            <a:r>
              <a:rPr lang="en-US" dirty="0" smtClean="0"/>
              <a:t> never took anything they can’t pay back…They never took anything off of anybody, they get along on what they have” (26). </a:t>
            </a:r>
            <a:endParaRPr lang="en-US" dirty="0"/>
          </a:p>
        </p:txBody>
      </p:sp>
    </p:spTree>
    <p:extLst>
      <p:ext uri="{BB962C8B-B14F-4D97-AF65-F5344CB8AC3E}">
        <p14:creationId xmlns:p14="http://schemas.microsoft.com/office/powerpoint/2010/main" val="3138273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a:xfrm>
            <a:off x="975360" y="2556932"/>
            <a:ext cx="10204704" cy="3612220"/>
          </a:xfrm>
        </p:spPr>
        <p:txBody>
          <a:bodyPr>
            <a:normAutofit fontScale="92500" lnSpcReduction="20000"/>
          </a:bodyPr>
          <a:lstStyle/>
          <a:p>
            <a:r>
              <a:rPr lang="en-US" dirty="0" smtClean="0"/>
              <a:t>Title: Atticus’s Last Stand </a:t>
            </a:r>
          </a:p>
          <a:p>
            <a:r>
              <a:rPr lang="en-US" dirty="0" smtClean="0"/>
              <a:t>Summary: </a:t>
            </a:r>
            <a:r>
              <a:rPr lang="en-US" dirty="0"/>
              <a:t>Mr. Raymond helps Dill with his sickness by giving him the bag that supposedly is full of whiskey, which is revealed to be Coca-Cola. Mr. Raymond explains that he is not an alcoholic and lies so he can live as he pleases. When Dill and Scout re-enter the courthouse, Atticus is in the middle of his last speech, in which he lays out his entire case to the judges and explains the motives of the accuser; guilt. As he finishes his speech, Jem, Scout, and Dill watch with sinking hearts as Calpurnia walks up the middle aisle towards Atticus.</a:t>
            </a:r>
            <a:endParaRPr lang="en-US" dirty="0" smtClean="0"/>
          </a:p>
          <a:p>
            <a:r>
              <a:rPr lang="en-US" dirty="0" smtClean="0"/>
              <a:t>Quote: </a:t>
            </a:r>
            <a:r>
              <a:rPr lang="en-US" dirty="0"/>
              <a:t>“Atticus’s voice had dropped, and as he turned away from the jury he said something I did not catch. He said it more to himself than to the court. I punched Jem</a:t>
            </a:r>
            <a:r>
              <a:rPr lang="en-US" dirty="0" smtClean="0"/>
              <a:t>. ‘</a:t>
            </a:r>
            <a:r>
              <a:rPr lang="en-US" dirty="0"/>
              <a:t>What did he say</a:t>
            </a:r>
            <a:r>
              <a:rPr lang="en-US" dirty="0" smtClean="0"/>
              <a:t>?’ “”</a:t>
            </a:r>
            <a:r>
              <a:rPr lang="en-US" dirty="0"/>
              <a:t>In the name of god believe him,” I think that’s what he said.” (275)</a:t>
            </a:r>
          </a:p>
          <a:p>
            <a:pPr marL="0" indent="0">
              <a:buNone/>
            </a:pPr>
            <a:endParaRPr lang="en-US" dirty="0"/>
          </a:p>
        </p:txBody>
      </p:sp>
    </p:spTree>
    <p:extLst>
      <p:ext uri="{BB962C8B-B14F-4D97-AF65-F5344CB8AC3E}">
        <p14:creationId xmlns:p14="http://schemas.microsoft.com/office/powerpoint/2010/main" val="94181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Title: The Verdict</a:t>
            </a:r>
          </a:p>
          <a:p>
            <a:r>
              <a:rPr lang="en-US" dirty="0" smtClean="0"/>
              <a:t>Summary: </a:t>
            </a:r>
            <a:r>
              <a:rPr lang="en-US" dirty="0"/>
              <a:t>Calpurnia gives Atticus a note telling him that his kids are missing but Mr. Underwood tells him that they've been hiding in the balcony all afternoon. Jem begs Atticus to let them hear the verdict and he tells them they can return after dinner. After they eat, they go back to the courtroom and find out that the jury is still out. After a long time, the jury finally returned and none of them looked at Tom which Scout knew was a sign that he had been convicted. Tom was declared Guilty and as Atticus left the courtroom, people stood for him as a sign of respect.</a:t>
            </a:r>
            <a:endParaRPr lang="en-US" dirty="0" smtClean="0"/>
          </a:p>
          <a:p>
            <a:r>
              <a:rPr lang="en-US" dirty="0" smtClean="0"/>
              <a:t>Quote: </a:t>
            </a:r>
            <a:r>
              <a:rPr lang="en-US" dirty="0"/>
              <a:t>“A Jury never looks at a defendant it has convicted, and when this jury came in, not one of them looked at Tom Robinson” (282).</a:t>
            </a:r>
          </a:p>
        </p:txBody>
      </p:sp>
    </p:spTree>
    <p:extLst>
      <p:ext uri="{BB962C8B-B14F-4D97-AF65-F5344CB8AC3E}">
        <p14:creationId xmlns:p14="http://schemas.microsoft.com/office/powerpoint/2010/main" val="2934093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idx="1"/>
          </p:nvPr>
        </p:nvSpPr>
        <p:spPr>
          <a:xfrm>
            <a:off x="755904" y="2556932"/>
            <a:ext cx="10619232" cy="3551260"/>
          </a:xfrm>
        </p:spPr>
        <p:txBody>
          <a:bodyPr>
            <a:normAutofit fontScale="92500" lnSpcReduction="20000"/>
          </a:bodyPr>
          <a:lstStyle/>
          <a:p>
            <a:r>
              <a:rPr lang="en-US" dirty="0" smtClean="0"/>
              <a:t>Title: Facing the Verdict </a:t>
            </a:r>
          </a:p>
          <a:p>
            <a:r>
              <a:rPr lang="en-US" dirty="0" smtClean="0"/>
              <a:t>Summary: </a:t>
            </a:r>
            <a:r>
              <a:rPr lang="en-US" dirty="0"/>
              <a:t>Tom Robinson is ruled guilty, Jem cries over the ruling and says it isn’t right. The next morning they are met with loads of different foods from the black population of Maycomb. They are all very thankful. Outside Miss Stephanie Crawford is talking with Mr. Avery and Miss Maudie about the trial and tries to question Jem and Scout about what they experienced and saw. Miss Maudie invites the children in for cake and </a:t>
            </a:r>
            <a:r>
              <a:rPr lang="en-US" dirty="0" err="1"/>
              <a:t>jem</a:t>
            </a:r>
            <a:r>
              <a:rPr lang="en-US" dirty="0"/>
              <a:t> talks about how his views of Maycomb are shattered. Miss Maudie tells Jem of all the people who tried to help, and how important his father's job is. As they’re leaving Miss Stephanie runs over to tell them Mr. </a:t>
            </a:r>
            <a:r>
              <a:rPr lang="en-US" dirty="0" err="1"/>
              <a:t>Ewell</a:t>
            </a:r>
            <a:r>
              <a:rPr lang="en-US" dirty="0"/>
              <a:t> spat in their fathers face, and swore he would get revenge.</a:t>
            </a:r>
            <a:endParaRPr lang="en-US" dirty="0" smtClean="0"/>
          </a:p>
          <a:p>
            <a:r>
              <a:rPr lang="en-US" dirty="0" smtClean="0"/>
              <a:t>Quote: </a:t>
            </a:r>
            <a:r>
              <a:rPr lang="en-US" dirty="0"/>
              <a:t>“ ‘T’s all right to talk like that -- can’t any Christian judges an’ lawyers make up for heathen juries” (289)</a:t>
            </a:r>
          </a:p>
        </p:txBody>
      </p:sp>
    </p:spTree>
    <p:extLst>
      <p:ext uri="{BB962C8B-B14F-4D97-AF65-F5344CB8AC3E}">
        <p14:creationId xmlns:p14="http://schemas.microsoft.com/office/powerpoint/2010/main" val="426522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a:xfrm>
            <a:off x="1097280" y="2556932"/>
            <a:ext cx="10375391" cy="3624412"/>
          </a:xfrm>
        </p:spPr>
        <p:txBody>
          <a:bodyPr>
            <a:normAutofit fontScale="85000" lnSpcReduction="20000"/>
          </a:bodyPr>
          <a:lstStyle/>
          <a:p>
            <a:r>
              <a:rPr lang="en-US" dirty="0" smtClean="0"/>
              <a:t>Title: Folks</a:t>
            </a:r>
          </a:p>
          <a:p>
            <a:r>
              <a:rPr lang="en-US" dirty="0" smtClean="0"/>
              <a:t>Summary: </a:t>
            </a:r>
            <a:r>
              <a:rPr lang="en-US" dirty="0"/>
              <a:t>Bob </a:t>
            </a:r>
            <a:r>
              <a:rPr lang="en-US" dirty="0" err="1"/>
              <a:t>Ewell‘s</a:t>
            </a:r>
            <a:r>
              <a:rPr lang="en-US" dirty="0"/>
              <a:t> threats are worrisome, especially to Scout and Jem because they are afraid </a:t>
            </a:r>
            <a:r>
              <a:rPr lang="en-US" dirty="0" err="1"/>
              <a:t>Ewell</a:t>
            </a:r>
            <a:r>
              <a:rPr lang="en-US" dirty="0"/>
              <a:t> will want revenge after they made him look foolish. Atticus explains that Tom is in prison and is not allowed to have visitors. If he loses appeal, he’ll be sentenced to the electric chair. Scout thinks its not fair to prison someone unless there is a witness who saw the trigger get pulled. Atticus comments that when it is a white man against a black man’s word the white man always wins. However he voices that any white man who is cruel against a black man is trash. Atticus said he took a risk of putting one of the Cunningham’s on jury. Later, Jem tells Scout about the four types of people: those who are like them,  the Cunningham’s, the </a:t>
            </a:r>
            <a:r>
              <a:rPr lang="en-US" dirty="0" err="1"/>
              <a:t>Ewells</a:t>
            </a:r>
            <a:r>
              <a:rPr lang="en-US" dirty="0"/>
              <a:t>, and African Americans. Scout objects because she thinks there is only one type of people-folks. Jem also begins to understand the true reason why Boo Radley wants to stay inside-simply because he wants to.</a:t>
            </a:r>
            <a:endParaRPr lang="en-US" dirty="0" smtClean="0"/>
          </a:p>
          <a:p>
            <a:r>
              <a:rPr lang="en-US" dirty="0" smtClean="0"/>
              <a:t>Quote: </a:t>
            </a:r>
            <a:r>
              <a:rPr lang="en-US" dirty="0"/>
              <a:t>“If there’s just one kind of folks, why can’t they get along with each other? If they’re all alike, why do </a:t>
            </a:r>
            <a:r>
              <a:rPr lang="en-US" dirty="0" smtClean="0"/>
              <a:t>they </a:t>
            </a:r>
            <a:r>
              <a:rPr lang="en-US" dirty="0"/>
              <a:t>go out of their way to despise each other?”(304)</a:t>
            </a:r>
          </a:p>
        </p:txBody>
      </p:sp>
    </p:spTree>
    <p:extLst>
      <p:ext uri="{BB962C8B-B14F-4D97-AF65-F5344CB8AC3E}">
        <p14:creationId xmlns:p14="http://schemas.microsoft.com/office/powerpoint/2010/main" val="684023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a:t>
            </a:r>
            <a:endParaRPr lang="en-US" dirty="0"/>
          </a:p>
        </p:txBody>
      </p:sp>
      <p:sp>
        <p:nvSpPr>
          <p:cNvPr id="3" name="Content Placeholder 2"/>
          <p:cNvSpPr>
            <a:spLocks noGrp="1"/>
          </p:cNvSpPr>
          <p:nvPr>
            <p:ph idx="1"/>
          </p:nvPr>
        </p:nvSpPr>
        <p:spPr>
          <a:xfrm>
            <a:off x="829056" y="2556932"/>
            <a:ext cx="10472928" cy="3575644"/>
          </a:xfrm>
        </p:spPr>
        <p:txBody>
          <a:bodyPr>
            <a:normAutofit fontScale="70000" lnSpcReduction="20000"/>
          </a:bodyPr>
          <a:lstStyle/>
          <a:p>
            <a:r>
              <a:rPr lang="en-US" dirty="0" smtClean="0"/>
              <a:t>Title: Ladylike </a:t>
            </a:r>
          </a:p>
          <a:p>
            <a:r>
              <a:rPr lang="en-US" dirty="0" smtClean="0"/>
              <a:t>Summary: </a:t>
            </a:r>
            <a:r>
              <a:rPr lang="en-US" dirty="0"/>
              <a:t>Jem and Dill were off swimming so Scout stayed home with Aunt Alexandra and Calpurnia. Alexandra’s missionary group was over and Scout joined them as they gossiped about how the black people in town and their servants have been grumbling around since the trial. Scout was also trying to engage in conversation with Mrs. Merriweather but she was dismissing Scout assuming that she wouldn’t understand what she was talking about with the others because she’s a kid. Alexandra and Miss Maudie then called some people out because they started to imply some things about Atticus and the trial. Atticus came in and he walked Calpurnia, Scout, and Alexandra into the kitchen and told them that Tom Robinson was shot dead while trying to escape prison. Atticus left with Calpurnia to talk to Tom Robinson’s family. After they left Alexandra broke down because she was worried about Atticus in this stressful time. Miss Maudie reassured her and they then walked back into the room of women with their heads held high acting like nothing just happened.</a:t>
            </a:r>
            <a:endParaRPr lang="en-US" dirty="0" smtClean="0"/>
          </a:p>
          <a:p>
            <a:r>
              <a:rPr lang="en-US" dirty="0" smtClean="0"/>
              <a:t>Quote: </a:t>
            </a:r>
            <a:r>
              <a:rPr lang="en-US" dirty="0"/>
              <a:t>“People up there set ‘</a:t>
            </a:r>
            <a:r>
              <a:rPr lang="en-US" dirty="0" err="1"/>
              <a:t>em</a:t>
            </a:r>
            <a:r>
              <a:rPr lang="en-US" dirty="0"/>
              <a:t> free, but you don’t see ‘</a:t>
            </a:r>
            <a:r>
              <a:rPr lang="en-US" dirty="0" err="1"/>
              <a:t>em</a:t>
            </a:r>
            <a:r>
              <a:rPr lang="en-US" dirty="0"/>
              <a:t> </a:t>
            </a:r>
            <a:r>
              <a:rPr lang="en-US" dirty="0" err="1"/>
              <a:t>sittin</a:t>
            </a:r>
            <a:r>
              <a:rPr lang="en-US" dirty="0"/>
              <a:t>’ at the table with ‘</a:t>
            </a:r>
            <a:r>
              <a:rPr lang="en-US" dirty="0" err="1"/>
              <a:t>em</a:t>
            </a:r>
            <a:r>
              <a:rPr lang="en-US" dirty="0"/>
              <a:t>... Down here we just say you live your way and we’ll live ours”(313).</a:t>
            </a:r>
          </a:p>
        </p:txBody>
      </p:sp>
    </p:spTree>
    <p:extLst>
      <p:ext uri="{BB962C8B-B14F-4D97-AF65-F5344CB8AC3E}">
        <p14:creationId xmlns:p14="http://schemas.microsoft.com/office/powerpoint/2010/main" val="158820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a:xfrm>
            <a:off x="829056" y="2556932"/>
            <a:ext cx="10619232" cy="3563452"/>
          </a:xfrm>
        </p:spPr>
        <p:txBody>
          <a:bodyPr>
            <a:normAutofit fontScale="85000" lnSpcReduction="20000"/>
          </a:bodyPr>
          <a:lstStyle/>
          <a:p>
            <a:r>
              <a:rPr lang="en-US" dirty="0" smtClean="0"/>
              <a:t>Title: A Songbirds Death</a:t>
            </a:r>
          </a:p>
          <a:p>
            <a:r>
              <a:rPr lang="en-US" dirty="0" smtClean="0"/>
              <a:t>Summary: </a:t>
            </a:r>
            <a:r>
              <a:rPr lang="en-US" dirty="0"/>
              <a:t>In the beginning of September, Jem and Scout are sitting on the porch as Scout notices a roly-poly bug. She is about to smash it but Jem tells her not to and takes it outside instead. She asks Jem why she didn’t smash it and he stated that it never did harm to him. Later when Atticus and Calpurnia are on their way to tell Helen Robinson’s home, they run into Jem and Dill and they all continue to the Robinson household. Later the children retell the details to Scout and once hearing of the news, Helen Robinson was vastly emotional. Once Tom is killed, it quickly spreads all over the town. Many people end up saying that his poorly planned escape is just a reflection on black man’s behavior. Others stated that he just couldn’t wait to see the outcome of Atticus’s appeal. Then the editorial of </a:t>
            </a:r>
            <a:r>
              <a:rPr lang="en-US" i="1" dirty="0"/>
              <a:t>The Maycomb Tribune, </a:t>
            </a:r>
            <a:r>
              <a:rPr lang="en-US" dirty="0"/>
              <a:t>Braxton Underwood compares Tom’s death to the “senseless slaughter of songbirds.” Later when he learns about Tom’s death, he states “one down and about two more to go.”</a:t>
            </a:r>
            <a:endParaRPr lang="en-US" dirty="0" smtClean="0"/>
          </a:p>
          <a:p>
            <a:r>
              <a:rPr lang="en-US" dirty="0" smtClean="0"/>
              <a:t>Quote: </a:t>
            </a:r>
            <a:r>
              <a:rPr lang="en-US" dirty="0"/>
              <a:t>“‘Why couldn’t I mash it?’ I asked. ‘Because they don’t bother you’” (238).</a:t>
            </a:r>
          </a:p>
        </p:txBody>
      </p:sp>
    </p:spTree>
    <p:extLst>
      <p:ext uri="{BB962C8B-B14F-4D97-AF65-F5344CB8AC3E}">
        <p14:creationId xmlns:p14="http://schemas.microsoft.com/office/powerpoint/2010/main" val="254335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a:xfrm>
            <a:off x="865632" y="2556932"/>
            <a:ext cx="10558271" cy="3648796"/>
          </a:xfrm>
        </p:spPr>
        <p:txBody>
          <a:bodyPr>
            <a:normAutofit fontScale="77500" lnSpcReduction="20000"/>
          </a:bodyPr>
          <a:lstStyle/>
          <a:p>
            <a:r>
              <a:rPr lang="en-US" dirty="0" smtClean="0"/>
              <a:t>Title: Back to School</a:t>
            </a:r>
          </a:p>
          <a:p>
            <a:r>
              <a:rPr lang="en-US" dirty="0" smtClean="0"/>
              <a:t>Summary: </a:t>
            </a:r>
            <a:r>
              <a:rPr lang="en-US" dirty="0"/>
              <a:t>Scout and Jem started their schools again. On the way to their schools they still passed the Radley house. Scout said she felt regret about Boo because they bothered he a lot before, then she remembered the hole in the tree and the things that they found in it. Scout hoped Boo could be a friend of her, and she would always cherish his friendship. Atticus did not want his children to stay anywhere near the </a:t>
            </a:r>
            <a:r>
              <a:rPr lang="en-US" dirty="0" err="1"/>
              <a:t>Radleys</a:t>
            </a:r>
            <a:r>
              <a:rPr lang="en-US" dirty="0"/>
              <a:t>’ family. One day, Scout’s school made a class that required the children to read current events in their newspapers and they learned about Hitler and dictatorship from the class. Scout felt angry because of Hitler’s actions towards the Jews, but Atticus said it is a normal thing to be angry  but it’s not correct to hate anyone. Finally she talked with Jim who was trying to increase his weight to join the football team and forget the things happened in the courthouse. Jem yelled at Scout for bringing up </a:t>
            </a:r>
            <a:r>
              <a:rPr lang="en-US" dirty="0" err="1"/>
              <a:t>thr</a:t>
            </a:r>
            <a:r>
              <a:rPr lang="en-US" dirty="0"/>
              <a:t> court and what Miss Gates said.</a:t>
            </a:r>
          </a:p>
          <a:p>
            <a:r>
              <a:rPr lang="en-US" dirty="0" smtClean="0"/>
              <a:t>Quote: </a:t>
            </a:r>
            <a:r>
              <a:rPr lang="en-US" dirty="0"/>
              <a:t>“‘ There are no better people in the world than the Jews, and why Hitler doesn’t think so is mystery to me’...’ ‘...Hitler’s trying to do away with religion, so made he doesn’t like them for that reason.’” (329).</a:t>
            </a:r>
          </a:p>
        </p:txBody>
      </p:sp>
    </p:spTree>
    <p:extLst>
      <p:ext uri="{BB962C8B-B14F-4D97-AF65-F5344CB8AC3E}">
        <p14:creationId xmlns:p14="http://schemas.microsoft.com/office/powerpoint/2010/main" val="2451775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a:t>
            </a:r>
            <a:endParaRPr lang="en-US" dirty="0"/>
          </a:p>
        </p:txBody>
      </p:sp>
      <p:sp>
        <p:nvSpPr>
          <p:cNvPr id="3" name="Content Placeholder 2"/>
          <p:cNvSpPr>
            <a:spLocks noGrp="1"/>
          </p:cNvSpPr>
          <p:nvPr>
            <p:ph idx="1"/>
          </p:nvPr>
        </p:nvSpPr>
        <p:spPr>
          <a:xfrm>
            <a:off x="1011936" y="2556932"/>
            <a:ext cx="10387584" cy="3673180"/>
          </a:xfrm>
        </p:spPr>
        <p:txBody>
          <a:bodyPr>
            <a:normAutofit fontScale="85000" lnSpcReduction="20000"/>
          </a:bodyPr>
          <a:lstStyle/>
          <a:p>
            <a:r>
              <a:rPr lang="en-US" dirty="0" smtClean="0"/>
              <a:t>Title: Back to Normal?</a:t>
            </a:r>
          </a:p>
          <a:p>
            <a:r>
              <a:rPr lang="en-US" dirty="0" smtClean="0"/>
              <a:t>Summary: </a:t>
            </a:r>
            <a:r>
              <a:rPr lang="en-US" dirty="0"/>
              <a:t>Mr. </a:t>
            </a:r>
            <a:r>
              <a:rPr lang="en-US" dirty="0" err="1"/>
              <a:t>Ewell</a:t>
            </a:r>
            <a:r>
              <a:rPr lang="en-US" dirty="0"/>
              <a:t> received a job by the WPA (Works Progress Administration), whom was created to give people jobs during the depression, but somehow he still managed to get fired</a:t>
            </a:r>
            <a:r>
              <a:rPr lang="en-US" dirty="0" smtClean="0"/>
              <a:t>. Mr</a:t>
            </a:r>
            <a:r>
              <a:rPr lang="en-US" dirty="0"/>
              <a:t>. Link </a:t>
            </a:r>
            <a:r>
              <a:rPr lang="en-US" dirty="0" err="1"/>
              <a:t>Deas</a:t>
            </a:r>
            <a:r>
              <a:rPr lang="en-US" dirty="0"/>
              <a:t>, whom employed Tom before his death, gave his wife Helen a job, even though he didn’t really need her</a:t>
            </a:r>
            <a:r>
              <a:rPr lang="en-US" dirty="0" smtClean="0"/>
              <a:t>. After </a:t>
            </a:r>
            <a:r>
              <a:rPr lang="en-US" dirty="0"/>
              <a:t>sometime Mr. Link </a:t>
            </a:r>
            <a:r>
              <a:rPr lang="en-US" dirty="0" err="1"/>
              <a:t>Deas</a:t>
            </a:r>
            <a:r>
              <a:rPr lang="en-US" dirty="0"/>
              <a:t> figures out that she needs to go a mile in the wrong direction on her way to work to avoid the </a:t>
            </a:r>
            <a:r>
              <a:rPr lang="en-US" dirty="0" err="1"/>
              <a:t>Ewells</a:t>
            </a:r>
            <a:r>
              <a:rPr lang="en-US" dirty="0" smtClean="0"/>
              <a:t>. The </a:t>
            </a:r>
            <a:r>
              <a:rPr lang="en-US" dirty="0" err="1"/>
              <a:t>Ewells</a:t>
            </a:r>
            <a:r>
              <a:rPr lang="en-US" dirty="0"/>
              <a:t> are threatened by Mr. ink </a:t>
            </a:r>
            <a:r>
              <a:rPr lang="en-US" dirty="0" err="1"/>
              <a:t>Deas</a:t>
            </a:r>
            <a:r>
              <a:rPr lang="en-US" dirty="0"/>
              <a:t> to stop bothering her and they seem to be out of the picture afterwards</a:t>
            </a:r>
            <a:r>
              <a:rPr lang="en-US" dirty="0" smtClean="0"/>
              <a:t>. To </a:t>
            </a:r>
            <a:r>
              <a:rPr lang="en-US" dirty="0"/>
              <a:t>keep the kids out of trouble, some Maycomb ladies planned a carnival in the local High school auditorium. </a:t>
            </a:r>
            <a:r>
              <a:rPr lang="en-US" dirty="0" smtClean="0"/>
              <a:t>Scout </a:t>
            </a:r>
            <a:r>
              <a:rPr lang="en-US" dirty="0"/>
              <a:t>ends up laying as a ham, whose costume is made out of wire and </a:t>
            </a:r>
            <a:r>
              <a:rPr lang="en-US" dirty="0" smtClean="0"/>
              <a:t>cloth. Neither </a:t>
            </a:r>
            <a:r>
              <a:rPr lang="en-US" dirty="0"/>
              <a:t>Atticus or Aunt Alexandra want to come to Jem gets to take her to the High School.</a:t>
            </a:r>
          </a:p>
          <a:p>
            <a:r>
              <a:rPr lang="en-US" dirty="0" smtClean="0"/>
              <a:t>Quote: </a:t>
            </a:r>
            <a:r>
              <a:rPr lang="en-US" dirty="0"/>
              <a:t> “Now hear me , Bob </a:t>
            </a:r>
            <a:r>
              <a:rPr lang="en-US" dirty="0" err="1"/>
              <a:t>Ewell</a:t>
            </a:r>
            <a:r>
              <a:rPr lang="en-US" dirty="0"/>
              <a:t>: if I hear one more peep outa my girl Helen about not </a:t>
            </a:r>
            <a:r>
              <a:rPr lang="en-US" dirty="0" err="1"/>
              <a:t>bein</a:t>
            </a:r>
            <a:r>
              <a:rPr lang="en-US" dirty="0"/>
              <a:t>’ able to walk this road I’ll have you in jail before sundown!”( Lee 334).</a:t>
            </a:r>
          </a:p>
          <a:p>
            <a:endParaRPr lang="en-US" dirty="0"/>
          </a:p>
        </p:txBody>
      </p:sp>
    </p:spTree>
    <p:extLst>
      <p:ext uri="{BB962C8B-B14F-4D97-AF65-F5344CB8AC3E}">
        <p14:creationId xmlns:p14="http://schemas.microsoft.com/office/powerpoint/2010/main" val="332319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a:t>
            </a:r>
            <a:endParaRPr lang="en-US" dirty="0"/>
          </a:p>
        </p:txBody>
      </p:sp>
      <p:sp>
        <p:nvSpPr>
          <p:cNvPr id="3" name="Content Placeholder 2"/>
          <p:cNvSpPr>
            <a:spLocks noGrp="1"/>
          </p:cNvSpPr>
          <p:nvPr>
            <p:ph idx="1"/>
          </p:nvPr>
        </p:nvSpPr>
        <p:spPr>
          <a:xfrm>
            <a:off x="926592" y="2556932"/>
            <a:ext cx="10399776" cy="3587836"/>
          </a:xfrm>
        </p:spPr>
        <p:txBody>
          <a:bodyPr>
            <a:normAutofit fontScale="70000" lnSpcReduction="20000"/>
          </a:bodyPr>
          <a:lstStyle/>
          <a:p>
            <a:r>
              <a:rPr lang="en-US" dirty="0" smtClean="0"/>
              <a:t>Title: Going Ham</a:t>
            </a:r>
          </a:p>
          <a:p>
            <a:r>
              <a:rPr lang="en-US" dirty="0" smtClean="0"/>
              <a:t>Summary: </a:t>
            </a:r>
            <a:r>
              <a:rPr lang="en-US" dirty="0"/>
              <a:t>Jem &amp; Scout are walking to school, Cecil jumps out and frightens them. Scout has a Halloween pageant to do and dresses up as a ham, she then misses her entrance to the pageant when she falls asleep. She is then accused of ruining the pageant when she runs out onto the stage; she is sad and Jem and Scout walk home. On the walk home Jem hears a noise and they think that it is Cecil who is going to scare them again. They call out and do not get a response, but the pursuer is still behind them and starts to chase them. They get attacked by the pursuer and Scout is still in her costume. Jem gets hurt and while Scout is looking for Jem she touches an unshaven face that has a smell of whiskey. Scout is scared and goes home to see that someone is carrying Jem. Jem ends up breaking his arm. The strange man that Scout did not recognize is at her house. The sheriff comes to the house and says the Bob </a:t>
            </a:r>
            <a:r>
              <a:rPr lang="en-US" dirty="0" err="1"/>
              <a:t>Ewell</a:t>
            </a:r>
            <a:r>
              <a:rPr lang="en-US" dirty="0"/>
              <a:t> is now dead.</a:t>
            </a:r>
            <a:endParaRPr lang="en-US" dirty="0" smtClean="0"/>
          </a:p>
          <a:p>
            <a:r>
              <a:rPr lang="en-US" dirty="0" smtClean="0"/>
              <a:t>Quote: </a:t>
            </a:r>
            <a:r>
              <a:rPr lang="en-US" dirty="0"/>
              <a:t>“ How he could tell I was feeling bad under my costume I do not know, but he said I did all right, I just came in a little late, that was all. Jem was becoming almost as good as Atticus at making you right when things went wrong” (347).</a:t>
            </a:r>
          </a:p>
        </p:txBody>
      </p:sp>
    </p:spTree>
    <p:extLst>
      <p:ext uri="{BB962C8B-B14F-4D97-AF65-F5344CB8AC3E}">
        <p14:creationId xmlns:p14="http://schemas.microsoft.com/office/powerpoint/2010/main" val="1458101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a:t>
            </a:r>
            <a:endParaRPr lang="en-US" dirty="0"/>
          </a:p>
        </p:txBody>
      </p:sp>
      <p:sp>
        <p:nvSpPr>
          <p:cNvPr id="3" name="Content Placeholder 2"/>
          <p:cNvSpPr>
            <a:spLocks noGrp="1"/>
          </p:cNvSpPr>
          <p:nvPr>
            <p:ph idx="1"/>
          </p:nvPr>
        </p:nvSpPr>
        <p:spPr>
          <a:xfrm>
            <a:off x="841248" y="2556932"/>
            <a:ext cx="10497312" cy="3600028"/>
          </a:xfrm>
        </p:spPr>
        <p:txBody>
          <a:bodyPr>
            <a:normAutofit fontScale="92500"/>
          </a:bodyPr>
          <a:lstStyle/>
          <a:p>
            <a:r>
              <a:rPr lang="en-US" dirty="0" smtClean="0"/>
              <a:t>Title: An Unexpected Hero</a:t>
            </a:r>
          </a:p>
          <a:p>
            <a:r>
              <a:rPr lang="en-US" dirty="0" smtClean="0"/>
              <a:t>Summary: </a:t>
            </a:r>
            <a:r>
              <a:rPr lang="en-US" dirty="0"/>
              <a:t>After a brush with death from a Mr. </a:t>
            </a:r>
            <a:r>
              <a:rPr lang="en-US" dirty="0" err="1"/>
              <a:t>Ewell</a:t>
            </a:r>
            <a:r>
              <a:rPr lang="en-US" dirty="0"/>
              <a:t>, Scout recounts her perspective of the incident. When describing the man’s attempt to squeeze her, Heck Tate points out a spot on her ham costume where there was a knife slash. Jem was unconscious and suffered a broken arm, and rested in bed. After Scout is done telling her account, she notices a figure standing in the corner who saved her and Jem’s lives. The figure reveals himself as Boo Radley.</a:t>
            </a:r>
            <a:endParaRPr lang="en-US" dirty="0" smtClean="0"/>
          </a:p>
          <a:p>
            <a:r>
              <a:rPr lang="en-US" dirty="0" smtClean="0"/>
              <a:t>Quote: </a:t>
            </a:r>
            <a:r>
              <a:rPr lang="en-US" dirty="0"/>
              <a:t>“‘This thing probably saved her life,’ he said ‘Look’ He pointed with a long forefinger. A shiny clean line stood out on the dull wire. ‘Bob </a:t>
            </a:r>
            <a:r>
              <a:rPr lang="en-US" dirty="0" err="1"/>
              <a:t>Ewell</a:t>
            </a:r>
            <a:r>
              <a:rPr lang="en-US" dirty="0"/>
              <a:t> meant business’, Mr. Tate muttered” (269).</a:t>
            </a:r>
          </a:p>
        </p:txBody>
      </p:sp>
    </p:spTree>
    <p:extLst>
      <p:ext uri="{BB962C8B-B14F-4D97-AF65-F5344CB8AC3E}">
        <p14:creationId xmlns:p14="http://schemas.microsoft.com/office/powerpoint/2010/main" val="350762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a:xfrm>
            <a:off x="950976" y="2556932"/>
            <a:ext cx="10469880" cy="3532972"/>
          </a:xfrm>
        </p:spPr>
        <p:txBody>
          <a:bodyPr>
            <a:normAutofit fontScale="77500" lnSpcReduction="20000"/>
          </a:bodyPr>
          <a:lstStyle/>
          <a:p>
            <a:r>
              <a:rPr lang="en-US" dirty="0" smtClean="0"/>
              <a:t>Title: Learning Point</a:t>
            </a:r>
          </a:p>
          <a:p>
            <a:r>
              <a:rPr lang="en-US" dirty="0" smtClean="0"/>
              <a:t>Summary: </a:t>
            </a:r>
            <a:r>
              <a:rPr lang="en-US" dirty="0"/>
              <a:t>The chapter begins with Scout bullying Walter Cunningham, Jem being more mature, sees Walter’s family situation and invites him to eat at their house. At their house, Walter uses a lot of syrup all over his food, Scout gets mad at him and Calpurnia disciplines her. When they get back to school, Miss Caroline gets scared when she sees Burris </a:t>
            </a:r>
            <a:r>
              <a:rPr lang="en-US" dirty="0" err="1"/>
              <a:t>Ewell</a:t>
            </a:r>
            <a:r>
              <a:rPr lang="en-US" dirty="0"/>
              <a:t> with a “cootie”. Miss Caroline is disgusted with Burris, and demands him to leave.  In response, Burris leaves as he states he is never coming back to school, along with proceeding to insult Miss Caroline which leaves her startled. When Scout returns home, Scout is comforted by Calpurnia with her favorite foods. Then, she then has a long talk with her dad, Atticus, about the </a:t>
            </a:r>
            <a:r>
              <a:rPr lang="en-US" dirty="0" err="1"/>
              <a:t>Ewells</a:t>
            </a:r>
            <a:r>
              <a:rPr lang="en-US" dirty="0"/>
              <a:t> and their disturbing lifestyle, They then discuss how Mr. </a:t>
            </a:r>
            <a:r>
              <a:rPr lang="en-US" dirty="0" err="1"/>
              <a:t>Ewell</a:t>
            </a:r>
            <a:r>
              <a:rPr lang="en-US" dirty="0"/>
              <a:t> is a terrible father that often beats his children. Atticus convinces Scout to continue to go to school and allows her to read with him.</a:t>
            </a:r>
          </a:p>
          <a:p>
            <a:r>
              <a:rPr lang="en-US" dirty="0" smtClean="0"/>
              <a:t>Quote: </a:t>
            </a:r>
            <a:r>
              <a:rPr lang="en-US" dirty="0"/>
              <a:t>“Atticus said I had learned many things today, and Miss Caroline had learned several things herself” (39</a:t>
            </a:r>
            <a:r>
              <a:rPr lang="en-US" dirty="0" smtClean="0"/>
              <a:t>).</a:t>
            </a:r>
            <a:endParaRPr lang="en-US" dirty="0"/>
          </a:p>
        </p:txBody>
      </p:sp>
    </p:spTree>
    <p:extLst>
      <p:ext uri="{BB962C8B-B14F-4D97-AF65-F5344CB8AC3E}">
        <p14:creationId xmlns:p14="http://schemas.microsoft.com/office/powerpoint/2010/main" val="552142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a:t>
            </a:r>
            <a:endParaRPr lang="en-US" dirty="0"/>
          </a:p>
        </p:txBody>
      </p:sp>
      <p:sp>
        <p:nvSpPr>
          <p:cNvPr id="3" name="Content Placeholder 2"/>
          <p:cNvSpPr>
            <a:spLocks noGrp="1"/>
          </p:cNvSpPr>
          <p:nvPr>
            <p:ph idx="1"/>
          </p:nvPr>
        </p:nvSpPr>
        <p:spPr>
          <a:xfrm>
            <a:off x="768096" y="2556932"/>
            <a:ext cx="10582656" cy="3575644"/>
          </a:xfrm>
        </p:spPr>
        <p:txBody>
          <a:bodyPr>
            <a:normAutofit fontScale="92500" lnSpcReduction="10000"/>
          </a:bodyPr>
          <a:lstStyle/>
          <a:p>
            <a:r>
              <a:rPr lang="en-US" dirty="0" smtClean="0"/>
              <a:t>Title: </a:t>
            </a:r>
            <a:r>
              <a:rPr lang="en-US" dirty="0" smtClean="0"/>
              <a:t>Like Killing a Mockingbird</a:t>
            </a:r>
            <a:endParaRPr lang="en-US" dirty="0" smtClean="0"/>
          </a:p>
          <a:p>
            <a:r>
              <a:rPr lang="en-US" dirty="0" smtClean="0"/>
              <a:t>Summary</a:t>
            </a:r>
            <a:r>
              <a:rPr lang="en-US" dirty="0" smtClean="0"/>
              <a:t>: </a:t>
            </a:r>
            <a:r>
              <a:rPr lang="en-US" dirty="0"/>
              <a:t>Scout sits down with Arthur on the porch, while listening to Heck and Atticus argue. Atticus believes that Jem killed Bob, but Heck tries to convince him that he fell on his own knife. He does this in order keep heat off of Arthur, whom he knows to be the real killer of Bob </a:t>
            </a:r>
            <a:r>
              <a:rPr lang="en-US" dirty="0" err="1"/>
              <a:t>Ewell</a:t>
            </a:r>
            <a:r>
              <a:rPr lang="en-US" dirty="0"/>
              <a:t>. Heck later states that Tom Robinson died for no reason, and that the man responsible for it is now dead. “Let the dead bury the dead”.</a:t>
            </a:r>
            <a:endParaRPr lang="en-US" dirty="0" smtClean="0"/>
          </a:p>
          <a:p>
            <a:r>
              <a:rPr lang="en-US" dirty="0" smtClean="0"/>
              <a:t>Quote: </a:t>
            </a:r>
            <a:r>
              <a:rPr lang="en-US" dirty="0"/>
              <a:t>"I'm not a very good man, sir, but I am sheriff of Maycomb County. Lived in this town all my life an' I'm </a:t>
            </a:r>
            <a:r>
              <a:rPr lang="en-US" dirty="0" err="1"/>
              <a:t>goin</a:t>
            </a:r>
            <a:r>
              <a:rPr lang="en-US" dirty="0"/>
              <a:t>' on forty-three years old. Know everything that's happened here since before I was born. There's a black boy dead for no reason, and the man responsible for it's dead. Let the dead bury the dead this time, Mr. Finch. Let the dead bury the dead."</a:t>
            </a:r>
            <a:endParaRPr lang="en-US" dirty="0"/>
          </a:p>
        </p:txBody>
      </p:sp>
    </p:spTree>
    <p:extLst>
      <p:ext uri="{BB962C8B-B14F-4D97-AF65-F5344CB8AC3E}">
        <p14:creationId xmlns:p14="http://schemas.microsoft.com/office/powerpoint/2010/main" val="3931908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31</a:t>
            </a:r>
            <a:endParaRPr lang="en-US" dirty="0"/>
          </a:p>
        </p:txBody>
      </p:sp>
      <p:sp>
        <p:nvSpPr>
          <p:cNvPr id="3" name="Content Placeholder 2"/>
          <p:cNvSpPr>
            <a:spLocks noGrp="1"/>
          </p:cNvSpPr>
          <p:nvPr>
            <p:ph idx="1"/>
          </p:nvPr>
        </p:nvSpPr>
        <p:spPr>
          <a:xfrm>
            <a:off x="890016" y="2556932"/>
            <a:ext cx="10460736" cy="3441532"/>
          </a:xfrm>
        </p:spPr>
        <p:txBody>
          <a:bodyPr>
            <a:normAutofit fontScale="85000" lnSpcReduction="20000"/>
          </a:bodyPr>
          <a:lstStyle/>
          <a:p>
            <a:r>
              <a:rPr lang="en-US" dirty="0" smtClean="0"/>
              <a:t>Title: </a:t>
            </a:r>
            <a:r>
              <a:rPr lang="en-US" dirty="0" smtClean="0"/>
              <a:t>Th</a:t>
            </a:r>
            <a:r>
              <a:rPr lang="en-US" dirty="0" smtClean="0"/>
              <a:t>e Final Judgement</a:t>
            </a:r>
            <a:endParaRPr lang="en-US" dirty="0" smtClean="0"/>
          </a:p>
          <a:p>
            <a:r>
              <a:rPr lang="en-US" dirty="0" smtClean="0"/>
              <a:t>Summary</a:t>
            </a:r>
            <a:r>
              <a:rPr lang="en-US" dirty="0" smtClean="0"/>
              <a:t>: </a:t>
            </a:r>
            <a:r>
              <a:rPr lang="en-US" dirty="0"/>
              <a:t>In the final chapter, the legal details have been settled. Boo insists on seeing Jem one more time before leaving. He and Scout return to the room where Aunt Alexandra sits by Jem’s side. Boo hesitantly reaches out and touches Jem’s hair. Scout then takes Boo home, linking her arm to his. When they get to the Radley door and Boo goes inside, Scout remarks that  it was the last time she ever saw Boo Radley. When she turns and faces the direction of her house, she realizes that from this vantage point Boo has been able to observe everything this whole time and has watched her and Jem grow up as if they were his children. Scout reconsiders Atticus’s advice to walk in someone else’s shoes. She returns home to see Atticus reading at Jem’s bedside and curls up beside him and falls asleep. Scout comes to an understanding of things from Boo’s viewpoint. </a:t>
            </a:r>
            <a:endParaRPr lang="en-US" dirty="0" smtClean="0"/>
          </a:p>
          <a:p>
            <a:r>
              <a:rPr lang="en-US" dirty="0" smtClean="0"/>
              <a:t>Quote: </a:t>
            </a:r>
            <a:r>
              <a:rPr lang="en-US" dirty="0"/>
              <a:t>“Atticus was right. One time he said you never really know a man until you stand in his shoes and walk around in them. Just standing on the Radley porch was enough” (374). </a:t>
            </a:r>
            <a:endParaRPr lang="en-US" dirty="0"/>
          </a:p>
        </p:txBody>
      </p:sp>
    </p:spTree>
    <p:extLst>
      <p:ext uri="{BB962C8B-B14F-4D97-AF65-F5344CB8AC3E}">
        <p14:creationId xmlns:p14="http://schemas.microsoft.com/office/powerpoint/2010/main" val="414152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A Dangerous Game</a:t>
            </a:r>
          </a:p>
          <a:p>
            <a:r>
              <a:rPr lang="en-US" dirty="0" smtClean="0"/>
              <a:t>Summary: </a:t>
            </a:r>
            <a:r>
              <a:rPr lang="en-US" dirty="0"/>
              <a:t>In this chapter Scout struggles her way through the school year, her frustration builds while sitting through the dull curriculum. On the way home from the last day of school Scout and Jem find a knothole in one of the </a:t>
            </a:r>
            <a:r>
              <a:rPr lang="en-US" dirty="0" err="1"/>
              <a:t>Radleys</a:t>
            </a:r>
            <a:r>
              <a:rPr lang="en-US" dirty="0"/>
              <a:t> oak trees and inside it were two “Indian-head” pennies. Dill returns to Maycomb as he did every summer and they began to grow tired of their old shenanigans. Jem decides they should play a new game called “Boo Radley”, Dill and Scout agree and they act out the family drama together. Atticus realizes what they are doing and confronts them but Jem lies about it. They hear a laugh coming from the Radley house and begin to wonder if it is safe to continue playing their </a:t>
            </a:r>
            <a:r>
              <a:rPr lang="en-US" dirty="0" smtClean="0"/>
              <a:t>game.</a:t>
            </a:r>
          </a:p>
          <a:p>
            <a:r>
              <a:rPr lang="en-US" smtClean="0"/>
              <a:t>Quote: </a:t>
            </a:r>
            <a:r>
              <a:rPr lang="en-US"/>
              <a:t>“Jem told me I was being a girl, that girls always imagined things, that’s why other people hated them so, and if I started behaving like one I could just go off and find some to play with” (54). </a:t>
            </a:r>
            <a:endParaRPr lang="en-US" dirty="0"/>
          </a:p>
        </p:txBody>
      </p:sp>
    </p:spTree>
    <p:extLst>
      <p:ext uri="{BB962C8B-B14F-4D97-AF65-F5344CB8AC3E}">
        <p14:creationId xmlns:p14="http://schemas.microsoft.com/office/powerpoint/2010/main" val="67332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a:t>
            </a:r>
            <a:r>
              <a:rPr lang="en-US" dirty="0"/>
              <a:t>The Radley’s Secrets Spilled</a:t>
            </a:r>
            <a:endParaRPr lang="en-US" dirty="0" smtClean="0"/>
          </a:p>
          <a:p>
            <a:r>
              <a:rPr lang="en-US" dirty="0" smtClean="0"/>
              <a:t>Summary: </a:t>
            </a:r>
            <a:r>
              <a:rPr lang="en-US" dirty="0"/>
              <a:t>Scout leaves Jem and Dill, after she feels very left out hanging with them. She decides to befriend Miss Maudie, an older woman who bakes the best cakes in the neighborhood. Miss Maudie tells Scout more  about the Radley boys and their case. After days away from the boys, when Scout returns she discovers Jem and Dill planning to sneak a note into Arthur’s house to ask him to go get ice cream, they want to get him out of his house and learn about him, Atticus later catches the children and scolds them to stop bothering the man.</a:t>
            </a:r>
            <a:endParaRPr lang="en-US" dirty="0" smtClean="0"/>
          </a:p>
          <a:p>
            <a:r>
              <a:rPr lang="en-US" dirty="0" smtClean="0"/>
              <a:t>Quote</a:t>
            </a:r>
            <a:r>
              <a:rPr lang="en-US" smtClean="0"/>
              <a:t>: </a:t>
            </a:r>
            <a:r>
              <a:rPr lang="en-US"/>
              <a:t>“There are just some kind of men who- who’re so busy worrying about the next world they’ve never learned to live in this one, and you can look down the street and see the results ” (60).</a:t>
            </a:r>
            <a:endParaRPr lang="en-US" dirty="0"/>
          </a:p>
        </p:txBody>
      </p:sp>
    </p:spTree>
    <p:extLst>
      <p:ext uri="{BB962C8B-B14F-4D97-AF65-F5344CB8AC3E}">
        <p14:creationId xmlns:p14="http://schemas.microsoft.com/office/powerpoint/2010/main" val="1349697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Title: The </a:t>
            </a:r>
            <a:r>
              <a:rPr lang="en-US" smtClean="0"/>
              <a:t>Pants Problem </a:t>
            </a:r>
            <a:endParaRPr lang="en-US" dirty="0" smtClean="0"/>
          </a:p>
          <a:p>
            <a:r>
              <a:rPr lang="en-US" dirty="0" smtClean="0"/>
              <a:t>Summary</a:t>
            </a:r>
            <a:r>
              <a:rPr lang="en-US" dirty="0"/>
              <a:t>: It is the night before Dill leaves and they all hang out together before he leaves. Dill and Jem plan to look into the Radley house and try to see Boo, but Scout tries to convince them not too, but Jem just says that she is becoming more like a girl, so she goes along with. They sneak up to the Radley’s porch, notice a person move inside and run away getting shot at by Mr. Radley while doing so, and Jem loses his pants in the getaway. They return to find a gathering outside the Radley house where Mr. Radley claims that an African American was trying to steal his crops from his garden. Jem is questioned on why he has no pants and Dill and him come up with a lie to cover it up. In the night, Jem returns to the Radley house to get his pants back so that their lie cannot be exposed.</a:t>
            </a:r>
          </a:p>
          <a:p>
            <a:r>
              <a:rPr lang="en-US" dirty="0" smtClean="0"/>
              <a:t>Quote: </a:t>
            </a:r>
            <a:r>
              <a:rPr lang="en-US" dirty="0"/>
              <a:t>“”Scout, I’m </a:t>
            </a:r>
            <a:r>
              <a:rPr lang="en-US" dirty="0" err="1"/>
              <a:t>tellin</a:t>
            </a:r>
            <a:r>
              <a:rPr lang="en-US" dirty="0"/>
              <a:t> you for the last time, shut your trap or go home-I declare to the lord you’re </a:t>
            </a:r>
            <a:r>
              <a:rPr lang="en-US" dirty="0" err="1"/>
              <a:t>gettin</a:t>
            </a:r>
            <a:r>
              <a:rPr lang="en-US" dirty="0"/>
              <a:t>’ more like a girl everyday!”(73 Printed)</a:t>
            </a:r>
          </a:p>
          <a:p>
            <a:endParaRPr lang="en-US" dirty="0"/>
          </a:p>
        </p:txBody>
      </p:sp>
    </p:spTree>
    <p:extLst>
      <p:ext uri="{BB962C8B-B14F-4D97-AF65-F5344CB8AC3E}">
        <p14:creationId xmlns:p14="http://schemas.microsoft.com/office/powerpoint/2010/main" val="352033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Title: </a:t>
            </a:r>
          </a:p>
          <a:p>
            <a:r>
              <a:rPr lang="en-US" dirty="0" smtClean="0"/>
              <a:t>Summary: </a:t>
            </a:r>
            <a:r>
              <a:rPr lang="en-US" dirty="0"/>
              <a:t>Scout attempts to see why Jem would go back to retrieve his pants but simply cannot understand why he would do so. Second grade starts, and as she is walking back from school Jem finally tells her about how his pants were sewn up and folded the night he went back to the Radley house, as if someone knew Jem was going back to get them. When they walk past the tree with the knothole, they briefly discuss if they should be taking the things being left in them, later deciding it was ok to do so because no one ever took their items back. That fall, they come across two soap carvings of themselves stashed in the knothole, along with and a pocket watch that doesn't run, along with a knife a few weeks later. The pair decide that they should write a letter to whoever is leaving these items in the tree for them, but the next day, they find the hole filled with cement by Mr. Radley He tells them that the tree is dying, and people fill trees with cement when they're sick. Scout and Jem go home and ask Atticus if the tree really is dying, and Atticus tells them it’s a perfectly healthy tree. Jem stays outside, and when they come in the house Scout sees that he had been crying. </a:t>
            </a:r>
            <a:endParaRPr lang="en-US" dirty="0" smtClean="0"/>
          </a:p>
          <a:p>
            <a:r>
              <a:rPr lang="en-US" dirty="0" smtClean="0"/>
              <a:t>Quote: </a:t>
            </a:r>
            <a:r>
              <a:rPr lang="en-US" dirty="0"/>
              <a:t>“When we went in the house I saw he had been crying; his face was dirty in the right places, but I thought it odd that I had not heard him” (84).</a:t>
            </a:r>
            <a:br>
              <a:rPr lang="en-US" dirty="0"/>
            </a:br>
            <a:endParaRPr lang="en-US" dirty="0"/>
          </a:p>
        </p:txBody>
      </p:sp>
    </p:spTree>
    <p:extLst>
      <p:ext uri="{BB962C8B-B14F-4D97-AF65-F5344CB8AC3E}">
        <p14:creationId xmlns:p14="http://schemas.microsoft.com/office/powerpoint/2010/main" val="229317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a:xfrm>
            <a:off x="1042416" y="2556932"/>
            <a:ext cx="10314431" cy="3487252"/>
          </a:xfrm>
        </p:spPr>
        <p:txBody>
          <a:bodyPr>
            <a:normAutofit fontScale="62500" lnSpcReduction="20000"/>
          </a:bodyPr>
          <a:lstStyle/>
          <a:p>
            <a:r>
              <a:rPr lang="en-US" sz="2900" dirty="0" smtClean="0"/>
              <a:t>Title: </a:t>
            </a:r>
          </a:p>
          <a:p>
            <a:r>
              <a:rPr lang="en-US" sz="2900" dirty="0" smtClean="0"/>
              <a:t>Summary: </a:t>
            </a:r>
            <a:r>
              <a:rPr lang="en-US" sz="2900" dirty="0"/>
              <a:t>Maycomb country’s autumn turned to winter; Mr. Avery said bad children made the weather change. Old Mrs. Radley died that winter and school was cancelled. Scout was scared by the snow since she never saw it before. Jem brought up the snows from Ms. Maudie and build a snowman looks similar as Mr. Avery, then put Ms. Maudie’s sunhat on his head, and a hedge-slippers into the crook of his arm, which </a:t>
            </a:r>
            <a:r>
              <a:rPr lang="en-US" sz="2900" dirty="0" err="1"/>
              <a:t>Attitus</a:t>
            </a:r>
            <a:r>
              <a:rPr lang="en-US" sz="2900" dirty="0"/>
              <a:t> said they should not deface the </a:t>
            </a:r>
            <a:r>
              <a:rPr lang="en-US" sz="2900" dirty="0" err="1"/>
              <a:t>neighbour</a:t>
            </a:r>
            <a:r>
              <a:rPr lang="en-US" sz="2900" dirty="0"/>
              <a:t>. The next morning, Miss Maudie’s house caught on the fire. While Jem and Scout staying outside in front of the burning house, they notice </a:t>
            </a:r>
            <a:r>
              <a:rPr lang="en-US" sz="2900" dirty="0" err="1"/>
              <a:t>blacket</a:t>
            </a:r>
            <a:r>
              <a:rPr lang="en-US" sz="2900" dirty="0"/>
              <a:t> from nowhere they were holding. Atticus said it was from Boo Radley, adding they have to be thanks for </a:t>
            </a:r>
            <a:r>
              <a:rPr lang="en-US" sz="2900" dirty="0" smtClean="0"/>
              <a:t>him.</a:t>
            </a:r>
          </a:p>
          <a:p>
            <a:r>
              <a:rPr lang="en-US" sz="2900" dirty="0" smtClean="0"/>
              <a:t>Quote: </a:t>
            </a:r>
            <a:r>
              <a:rPr lang="en-US" sz="2900" dirty="0"/>
              <a:t>“FOR REASONS UNFATHOMABLE to the most experienced prophets in Maycomb County, autumn turned to winter that year...At the front door, we saw fire spewing from Miss Maudie’s dining room windows” (85, 92</a:t>
            </a:r>
            <a:r>
              <a:rPr lang="en-US" sz="2900" dirty="0" smtClean="0"/>
              <a:t>). </a:t>
            </a:r>
            <a:r>
              <a:rPr lang="en-US" sz="2900" dirty="0"/>
              <a:t>“‘Don’t you think this is kind of a messy?...Jem, I </a:t>
            </a:r>
            <a:r>
              <a:rPr lang="en-US" sz="2900" dirty="0" err="1"/>
              <a:t>ain’t</a:t>
            </a:r>
            <a:r>
              <a:rPr lang="en-US" sz="2900" dirty="0"/>
              <a:t> ever heard of a n*****snowman’” (88)</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9915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Title: Family Feud</a:t>
            </a:r>
          </a:p>
          <a:p>
            <a:r>
              <a:rPr lang="en-US" dirty="0" smtClean="0"/>
              <a:t>Summary: </a:t>
            </a:r>
            <a:r>
              <a:rPr lang="en-US" dirty="0"/>
              <a:t>During school,  Scout almost gets into a fight with one of her classmate named Cecil Jacobs after Cecil declares that Atticus is defending an African American. Atticus is working on a case in which he asked to defend an African American man named Tom Robinson accused of raping a white women. He does not think he is likely to win the case but tells Scout to hold her head above others if they talk negatively about African Americans at school. Around Christmas, Atticus’s brother (Uncle Jack) comes to stay at the Finch’s house for a week. On Christmas day, Atticus takes Jem, Scout, and Uncle Jack to Finch’s landing(the house of Atticus’s sister Alexandra and her husband). Since Jem is older and associates himself with the adults, Scout is left to deal with Francis( Alexandra’s grandson who was dropped off at the Finch’s landing for the holiday). Scout and Francis get into a fight because Francis calls Atticus a “N***** lover”. After that, Scout curses at him and beats him up. Francis tells Alexandra and Uncle Jack that Scout had hit him, and Scout is spanked by Uncle Jack without getting the chance to share her side of the story. When they return back to Maycomb, Scout gets the chance to share her side of the story to Uncle Jack and he is infuriated. Although Scout makes him promise that he won’t tell Atticus because Atticus had told her not to get in a fight over what anyone said about him. </a:t>
            </a:r>
            <a:endParaRPr lang="en-US" dirty="0" smtClean="0"/>
          </a:p>
          <a:p>
            <a:r>
              <a:rPr lang="en-US" dirty="0" smtClean="0"/>
              <a:t>Quote: </a:t>
            </a:r>
            <a:r>
              <a:rPr lang="en-US" dirty="0"/>
              <a:t>Uncle Jack asked Scout “‘You like words like… hell now, don’t you?’ I said I reckoned so. ‘Well I don’t,’ said Uncle Jack… ‘You want to grow up to be a lady, don’t you?’ I said not particularly. </a:t>
            </a:r>
            <a:r>
              <a:rPr lang="en-US"/>
              <a:t>‘Of course you do’” (105). </a:t>
            </a:r>
            <a:endParaRPr lang="en-US" dirty="0"/>
          </a:p>
        </p:txBody>
      </p:sp>
    </p:spTree>
    <p:extLst>
      <p:ext uri="{BB962C8B-B14F-4D97-AF65-F5344CB8AC3E}">
        <p14:creationId xmlns:p14="http://schemas.microsoft.com/office/powerpoint/2010/main" val="1732518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21</TotalTime>
  <Words>5657</Words>
  <Application>Microsoft Office PowerPoint</Application>
  <PresentationFormat>Widescreen</PresentationFormat>
  <Paragraphs>125</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Garamond</vt:lpstr>
      <vt:lpstr>Organic</vt:lpstr>
      <vt:lpstr>Chapter 1</vt:lpstr>
      <vt:lpstr>Chapter 2</vt:lpstr>
      <vt:lpstr>Chapter 3</vt:lpstr>
      <vt:lpstr>Chapter 4</vt:lpstr>
      <vt:lpstr>Chapter 5</vt:lpstr>
      <vt:lpstr>Chapter 6</vt:lpstr>
      <vt:lpstr>Chapter 7</vt:lpstr>
      <vt:lpstr>Chapter 8</vt:lpstr>
      <vt:lpstr>Chapter 9</vt:lpstr>
      <vt:lpstr>Chapter 10</vt:lpstr>
      <vt:lpstr>Chapter 11</vt:lpstr>
      <vt:lpstr>Chapter 12</vt:lpstr>
      <vt:lpstr>Chapter 13</vt:lpstr>
      <vt:lpstr>Chapter 14</vt:lpstr>
      <vt:lpstr>Chapter 15</vt:lpstr>
      <vt:lpstr>Chapter 16</vt:lpstr>
      <vt:lpstr>Chapter 17</vt:lpstr>
      <vt:lpstr>Chapter 18</vt:lpstr>
      <vt:lpstr>Chapter 19</vt:lpstr>
      <vt:lpstr>Chapter 20</vt:lpstr>
      <vt:lpstr>Chapter 21</vt:lpstr>
      <vt:lpstr>Chapter 22</vt:lpstr>
      <vt:lpstr>Chapter 23</vt:lpstr>
      <vt:lpstr>Chapter 24</vt:lpstr>
      <vt:lpstr>Chapter 25</vt:lpstr>
      <vt:lpstr>Chapter 26</vt:lpstr>
      <vt:lpstr>Chapter 27</vt:lpstr>
      <vt:lpstr>Chapter 28</vt:lpstr>
      <vt:lpstr>Chapter 29</vt:lpstr>
      <vt:lpstr>Chapter 30</vt:lpstr>
      <vt:lpstr>Chapter 31</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Woldendorp, Kirsten    SHS-Staff</dc:creator>
  <cp:lastModifiedBy>Woldendorp, Kirsten    SHS-Staff</cp:lastModifiedBy>
  <cp:revision>18</cp:revision>
  <dcterms:created xsi:type="dcterms:W3CDTF">2019-01-31T16:25:37Z</dcterms:created>
  <dcterms:modified xsi:type="dcterms:W3CDTF">2019-03-05T15:27:43Z</dcterms:modified>
</cp:coreProperties>
</file>