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5" r:id="rId15"/>
    <p:sldId id="276" r:id="rId16"/>
    <p:sldId id="281" r:id="rId17"/>
    <p:sldId id="280" r:id="rId18"/>
    <p:sldId id="277" r:id="rId19"/>
    <p:sldId id="278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8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3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3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6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6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7D2F-1624-4106-BFE0-ED5D092B8F5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3ED0-C3F7-4A24-ACDC-CF31B9E8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00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4932" y="1905001"/>
            <a:ext cx="2477662" cy="2362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The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Salem Witch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Trials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43" y="0"/>
            <a:ext cx="573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Legacy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73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ookman Old Style" pitchFamily="18" charset="0"/>
              </a:rPr>
              <a:t>Numerous references throughout popular culture</a:t>
            </a:r>
          </a:p>
          <a:p>
            <a:r>
              <a:rPr lang="en-US" dirty="0" smtClean="0">
                <a:latin typeface="Bookman Old Style" pitchFamily="18" charset="0"/>
              </a:rPr>
              <a:t>Cautionary tale about the dangers of isolationism, religious extremism, false accusations, lack of due process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71" y="2052359"/>
            <a:ext cx="4453429" cy="292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1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What is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hysteria</a:t>
            </a:r>
            <a:r>
              <a:rPr lang="en-US" dirty="0" smtClean="0">
                <a:latin typeface="Bookman Old Style" pitchFamily="18" charset="0"/>
              </a:rPr>
              <a:t>?</a:t>
            </a: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06017"/>
          </a:xfrm>
        </p:spPr>
        <p:txBody>
          <a:bodyPr/>
          <a:lstStyle/>
          <a:p>
            <a:r>
              <a:rPr lang="es-UY" altLang="en-US" dirty="0" smtClean="0">
                <a:latin typeface="Bookman Old Style" pitchFamily="18" charset="0"/>
              </a:rPr>
              <a:t>The </a:t>
            </a:r>
            <a:r>
              <a:rPr lang="es-UY" altLang="en-US" dirty="0" err="1" smtClean="0">
                <a:latin typeface="Bookman Old Style" pitchFamily="18" charset="0"/>
              </a:rPr>
              <a:t>Church’s</a:t>
            </a:r>
            <a:r>
              <a:rPr lang="es-UY" altLang="en-US" dirty="0" smtClean="0">
                <a:latin typeface="Bookman Old Style" pitchFamily="18" charset="0"/>
              </a:rPr>
              <a:t> </a:t>
            </a:r>
            <a:r>
              <a:rPr lang="es-UY" altLang="en-US" dirty="0" err="1" smtClean="0">
                <a:latin typeface="Bookman Old Style" pitchFamily="18" charset="0"/>
              </a:rPr>
              <a:t>Take</a:t>
            </a:r>
            <a:endParaRPr lang="es-ES" altLang="en-US" dirty="0" smtClean="0">
              <a:latin typeface="Bookman Old Style" pitchFamily="18" charset="0"/>
            </a:endParaRPr>
          </a:p>
        </p:txBody>
      </p:sp>
      <p:sp>
        <p:nvSpPr>
          <p:cNvPr id="11267" name="Rectangle 8"/>
          <p:cNvSpPr>
            <a:spLocks noGrp="1"/>
          </p:cNvSpPr>
          <p:nvPr>
            <p:ph type="body" idx="4294967295"/>
          </p:nvPr>
        </p:nvSpPr>
        <p:spPr>
          <a:xfrm>
            <a:off x="457200" y="1205345"/>
            <a:ext cx="8229600" cy="5417127"/>
          </a:xfrm>
        </p:spPr>
        <p:txBody>
          <a:bodyPr>
            <a:normAutofit/>
          </a:bodyPr>
          <a:lstStyle/>
          <a:p>
            <a:r>
              <a:rPr lang="es-UY" altLang="en-US" sz="2400" dirty="0" err="1" smtClean="0">
                <a:latin typeface="Bookman Old Style" pitchFamily="18" charset="0"/>
              </a:rPr>
              <a:t>During</a:t>
            </a:r>
            <a:r>
              <a:rPr lang="es-UY" altLang="en-US" sz="2400" dirty="0" smtClean="0">
                <a:latin typeface="Bookman Old Style" pitchFamily="18" charset="0"/>
              </a:rPr>
              <a:t> the late </a:t>
            </a:r>
            <a:r>
              <a:rPr lang="es-UY" altLang="en-US" sz="2400" dirty="0" err="1" smtClean="0">
                <a:latin typeface="Bookman Old Style" pitchFamily="18" charset="0"/>
              </a:rPr>
              <a:t>Middle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Ages</a:t>
            </a:r>
            <a:r>
              <a:rPr lang="es-UY" altLang="en-US" sz="2400" dirty="0" smtClean="0">
                <a:latin typeface="Bookman Old Style" pitchFamily="18" charset="0"/>
              </a:rPr>
              <a:t>, the </a:t>
            </a:r>
            <a:r>
              <a:rPr lang="es-UY" altLang="en-US" sz="2400" dirty="0" err="1" smtClean="0">
                <a:latin typeface="Bookman Old Style" pitchFamily="18" charset="0"/>
              </a:rPr>
              <a:t>church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took</a:t>
            </a:r>
            <a:r>
              <a:rPr lang="es-UY" altLang="en-US" sz="2400" dirty="0" smtClean="0">
                <a:latin typeface="Bookman Old Style" pitchFamily="18" charset="0"/>
              </a:rPr>
              <a:t> up the position that </a:t>
            </a:r>
            <a:r>
              <a:rPr lang="es-UY" altLang="en-US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witches</a:t>
            </a:r>
            <a:r>
              <a:rPr lang="es-UY" altLang="en-US" sz="24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s-UY" altLang="en-US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were</a:t>
            </a:r>
            <a:r>
              <a:rPr lang="es-UY" altLang="en-US" sz="2400" b="1" dirty="0" smtClean="0">
                <a:solidFill>
                  <a:srgbClr val="FFFF00"/>
                </a:solidFill>
                <a:latin typeface="Bookman Old Style" pitchFamily="18" charset="0"/>
              </a:rPr>
              <a:t> in </a:t>
            </a:r>
            <a:r>
              <a:rPr lang="es-UY" altLang="en-US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fact</a:t>
            </a:r>
            <a:r>
              <a:rPr lang="es-UY" altLang="en-US" sz="2400" b="1" dirty="0" smtClean="0">
                <a:solidFill>
                  <a:srgbClr val="FFFF00"/>
                </a:solidFill>
                <a:latin typeface="Bookman Old Style" pitchFamily="18" charset="0"/>
              </a:rPr>
              <a:t> real</a:t>
            </a:r>
            <a:r>
              <a:rPr lang="es-UY" altLang="en-US" sz="2400" dirty="0" smtClean="0">
                <a:latin typeface="Bookman Old Style" pitchFamily="18" charset="0"/>
              </a:rPr>
              <a:t>. </a:t>
            </a:r>
            <a:r>
              <a:rPr lang="es-UY" altLang="en-US" sz="2400" dirty="0" err="1" smtClean="0">
                <a:latin typeface="Bookman Old Style" pitchFamily="18" charset="0"/>
              </a:rPr>
              <a:t>This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began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with</a:t>
            </a:r>
            <a:r>
              <a:rPr lang="es-UY" altLang="en-US" sz="2400" dirty="0" smtClean="0">
                <a:latin typeface="Bookman Old Style" pitchFamily="18" charset="0"/>
              </a:rPr>
              <a:t> the </a:t>
            </a:r>
            <a:r>
              <a:rPr lang="es-UY" altLang="en-US" sz="2400" b="1" dirty="0" smtClean="0">
                <a:latin typeface="Bookman Old Style" pitchFamily="18" charset="0"/>
              </a:rPr>
              <a:t>shift in </a:t>
            </a:r>
            <a:r>
              <a:rPr lang="es-UY" altLang="en-US" sz="2400" b="1" dirty="0" err="1" smtClean="0">
                <a:latin typeface="Bookman Old Style" pitchFamily="18" charset="0"/>
              </a:rPr>
              <a:t>perceptions</a:t>
            </a:r>
            <a:r>
              <a:rPr lang="es-UY" altLang="en-US" sz="2400" b="1" dirty="0" smtClean="0">
                <a:latin typeface="Bookman Old Style" pitchFamily="18" charset="0"/>
              </a:rPr>
              <a:t> of </a:t>
            </a:r>
            <a:r>
              <a:rPr lang="es-UY" altLang="en-US" sz="2400" b="1" dirty="0" err="1" smtClean="0">
                <a:latin typeface="Bookman Old Style" pitchFamily="18" charset="0"/>
              </a:rPr>
              <a:t>Satan</a:t>
            </a:r>
            <a:r>
              <a:rPr lang="es-UY" altLang="en-US" sz="2400" dirty="0" smtClean="0">
                <a:latin typeface="Bookman Old Style" pitchFamily="18" charset="0"/>
              </a:rPr>
              <a:t>, and </a:t>
            </a:r>
            <a:r>
              <a:rPr lang="es-UY" altLang="en-US" sz="2400" dirty="0" err="1" smtClean="0">
                <a:latin typeface="Bookman Old Style" pitchFamily="18" charset="0"/>
              </a:rPr>
              <a:t>with</a:t>
            </a:r>
            <a:r>
              <a:rPr lang="es-UY" altLang="en-US" sz="2400" dirty="0" smtClean="0">
                <a:latin typeface="Bookman Old Style" pitchFamily="18" charset="0"/>
              </a:rPr>
              <a:t> the </a:t>
            </a:r>
            <a:r>
              <a:rPr lang="es-UY" altLang="en-US" sz="2400" dirty="0" err="1" smtClean="0">
                <a:latin typeface="Bookman Old Style" pitchFamily="18" charset="0"/>
              </a:rPr>
              <a:t>testimony</a:t>
            </a:r>
            <a:r>
              <a:rPr lang="es-UY" altLang="en-US" sz="2400" dirty="0" smtClean="0">
                <a:latin typeface="Bookman Old Style" pitchFamily="18" charset="0"/>
              </a:rPr>
              <a:t> of Thomas </a:t>
            </a:r>
            <a:r>
              <a:rPr lang="es-UY" altLang="en-US" sz="2400" dirty="0" err="1" smtClean="0">
                <a:latin typeface="Bookman Old Style" pitchFamily="18" charset="0"/>
              </a:rPr>
              <a:t>Aquinas</a:t>
            </a:r>
            <a:r>
              <a:rPr lang="es-UY" altLang="en-US" sz="2400" dirty="0" smtClean="0">
                <a:latin typeface="Bookman Old Style" pitchFamily="18" charset="0"/>
              </a:rPr>
              <a:t>.</a:t>
            </a:r>
          </a:p>
          <a:p>
            <a:r>
              <a:rPr lang="es-UY" altLang="en-US" sz="2400" dirty="0" err="1" smtClean="0">
                <a:latin typeface="Bookman Old Style" pitchFamily="18" charset="0"/>
              </a:rPr>
              <a:t>Witches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were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essentially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b="1" dirty="0" err="1" smtClean="0">
                <a:latin typeface="Bookman Old Style" pitchFamily="18" charset="0"/>
              </a:rPr>
              <a:t>vessels</a:t>
            </a:r>
            <a:r>
              <a:rPr lang="es-UY" altLang="en-US" sz="2400" b="1" dirty="0" smtClean="0">
                <a:latin typeface="Bookman Old Style" pitchFamily="18" charset="0"/>
              </a:rPr>
              <a:t> </a:t>
            </a:r>
            <a:r>
              <a:rPr lang="es-UY" altLang="en-US" sz="2400" b="1" dirty="0" err="1" smtClean="0">
                <a:latin typeface="Bookman Old Style" pitchFamily="18" charset="0"/>
              </a:rPr>
              <a:t>or</a:t>
            </a:r>
            <a:r>
              <a:rPr lang="es-UY" altLang="en-US" sz="2400" b="1" dirty="0" smtClean="0">
                <a:latin typeface="Bookman Old Style" pitchFamily="18" charset="0"/>
              </a:rPr>
              <a:t> </a:t>
            </a:r>
            <a:r>
              <a:rPr lang="es-UY" altLang="en-US" sz="2400" b="1" dirty="0" err="1" smtClean="0">
                <a:latin typeface="Bookman Old Style" pitchFamily="18" charset="0"/>
              </a:rPr>
              <a:t>puppets</a:t>
            </a:r>
            <a:r>
              <a:rPr lang="es-UY" altLang="en-US" sz="2400" b="1" dirty="0" smtClean="0">
                <a:latin typeface="Bookman Old Style" pitchFamily="18" charset="0"/>
              </a:rPr>
              <a:t> </a:t>
            </a:r>
            <a:r>
              <a:rPr lang="es-UY" altLang="en-US" sz="2400" dirty="0" smtClean="0">
                <a:latin typeface="Bookman Old Style" pitchFamily="18" charset="0"/>
              </a:rPr>
              <a:t>that </a:t>
            </a:r>
            <a:r>
              <a:rPr lang="es-UY" altLang="en-US" sz="2400" dirty="0" err="1" smtClean="0">
                <a:latin typeface="Bookman Old Style" pitchFamily="18" charset="0"/>
              </a:rPr>
              <a:t>demons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worked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through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to</a:t>
            </a:r>
            <a:r>
              <a:rPr lang="es-UY" altLang="en-US" sz="2400" dirty="0" smtClean="0">
                <a:latin typeface="Bookman Old Style" pitchFamily="18" charset="0"/>
              </a:rPr>
              <a:t> do </a:t>
            </a:r>
            <a:r>
              <a:rPr lang="es-UY" altLang="en-US" sz="2400" dirty="0" err="1" smtClean="0">
                <a:latin typeface="Bookman Old Style" pitchFamily="18" charset="0"/>
              </a:rPr>
              <a:t>Satan’s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dirty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work</a:t>
            </a:r>
            <a:r>
              <a:rPr lang="es-UY" altLang="en-US" sz="2400" dirty="0" smtClean="0">
                <a:latin typeface="Bookman Old Style" pitchFamily="18" charset="0"/>
              </a:rPr>
              <a:t>.</a:t>
            </a:r>
          </a:p>
          <a:p>
            <a:r>
              <a:rPr lang="es-UY" altLang="en-US" sz="2400" dirty="0" err="1" smtClean="0">
                <a:latin typeface="Bookman Old Style" pitchFamily="18" charset="0"/>
              </a:rPr>
              <a:t>One</a:t>
            </a:r>
            <a:r>
              <a:rPr lang="es-UY" altLang="en-US" sz="2400" dirty="0" smtClean="0">
                <a:latin typeface="Bookman Old Style" pitchFamily="18" charset="0"/>
              </a:rPr>
              <a:t> of the </a:t>
            </a:r>
            <a:r>
              <a:rPr lang="es-UY" altLang="en-US" sz="2400" dirty="0" err="1" smtClean="0">
                <a:latin typeface="Bookman Old Style" pitchFamily="18" charset="0"/>
              </a:rPr>
              <a:t>primary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beliefs</a:t>
            </a:r>
            <a:r>
              <a:rPr lang="es-UY" altLang="en-US" sz="2400" dirty="0" smtClean="0">
                <a:latin typeface="Bookman Old Style" pitchFamily="18" charset="0"/>
              </a:rPr>
              <a:t> </a:t>
            </a:r>
            <a:r>
              <a:rPr lang="es-UY" altLang="en-US" sz="2400" dirty="0" err="1" smtClean="0">
                <a:latin typeface="Bookman Old Style" pitchFamily="18" charset="0"/>
              </a:rPr>
              <a:t>was</a:t>
            </a:r>
            <a:r>
              <a:rPr lang="es-UY" altLang="en-US" sz="2400" dirty="0" smtClean="0">
                <a:latin typeface="Bookman Old Style" pitchFamily="18" charset="0"/>
              </a:rPr>
              <a:t> that </a:t>
            </a:r>
            <a:r>
              <a:rPr lang="es-UY" altLang="en-US" sz="2400" b="1" u="sng" dirty="0" err="1" smtClean="0">
                <a:latin typeface="Bookman Old Style" pitchFamily="18" charset="0"/>
              </a:rPr>
              <a:t>demonic</a:t>
            </a:r>
            <a:r>
              <a:rPr lang="es-UY" altLang="en-US" sz="2400" b="1" u="sng" dirty="0" smtClean="0">
                <a:latin typeface="Bookman Old Style" pitchFamily="18" charset="0"/>
              </a:rPr>
              <a:t> </a:t>
            </a:r>
            <a:r>
              <a:rPr lang="es-UY" altLang="en-US" sz="2400" b="1" u="sng" dirty="0" err="1" smtClean="0">
                <a:latin typeface="Bookman Old Style" pitchFamily="18" charset="0"/>
              </a:rPr>
              <a:t>possession</a:t>
            </a:r>
            <a:r>
              <a:rPr lang="es-UY" altLang="en-US" sz="2400" b="1" u="sng" dirty="0" smtClean="0">
                <a:latin typeface="Bookman Old Style" pitchFamily="18" charset="0"/>
              </a:rPr>
              <a:t> </a:t>
            </a:r>
            <a:r>
              <a:rPr lang="es-UY" altLang="en-US" sz="2400" b="1" u="sng" dirty="0" err="1" smtClean="0">
                <a:latin typeface="Bookman Old Style" pitchFamily="18" charset="0"/>
              </a:rPr>
              <a:t>was</a:t>
            </a:r>
            <a:r>
              <a:rPr lang="es-UY" altLang="en-US" sz="2400" b="1" u="sng" dirty="0" smtClean="0">
                <a:latin typeface="Bookman Old Style" pitchFamily="18" charset="0"/>
              </a:rPr>
              <a:t> spread </a:t>
            </a:r>
            <a:r>
              <a:rPr lang="es-UY" altLang="en-US" sz="2400" b="1" u="sng" dirty="0" err="1" smtClean="0">
                <a:latin typeface="Bookman Old Style" pitchFamily="18" charset="0"/>
              </a:rPr>
              <a:t>through</a:t>
            </a:r>
            <a:r>
              <a:rPr lang="es-UY" altLang="en-US" sz="2400" b="1" u="sng" dirty="0" smtClean="0">
                <a:latin typeface="Bookman Old Style" pitchFamily="18" charset="0"/>
              </a:rPr>
              <a:t> sexual </a:t>
            </a:r>
            <a:r>
              <a:rPr lang="es-UY" altLang="en-US" sz="2400" b="1" u="sng" dirty="0" err="1" smtClean="0">
                <a:latin typeface="Bookman Old Style" pitchFamily="18" charset="0"/>
              </a:rPr>
              <a:t>interactions</a:t>
            </a:r>
            <a:r>
              <a:rPr lang="es-UY" altLang="en-US" sz="2400" dirty="0" smtClean="0">
                <a:latin typeface="Bookman Old Style" pitchFamily="18" charset="0"/>
              </a:rPr>
              <a:t>. </a:t>
            </a:r>
            <a:endParaRPr lang="es-ES" altLang="en-US" dirty="0" smtClean="0">
              <a:latin typeface="Bookman Old Style" pitchFamily="18" charset="0"/>
            </a:endParaRPr>
          </a:p>
          <a:p>
            <a:r>
              <a:rPr lang="es-ES" altLang="en-US" sz="2400" dirty="0" err="1" smtClean="0">
                <a:latin typeface="Bookman Old Style" pitchFamily="18" charset="0"/>
              </a:rPr>
              <a:t>Another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common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belief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was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that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witches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knowingly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engaged</a:t>
            </a:r>
            <a:r>
              <a:rPr lang="es-ES" altLang="en-US" sz="2400" dirty="0" smtClean="0">
                <a:latin typeface="Bookman Old Style" pitchFamily="18" charset="0"/>
              </a:rPr>
              <a:t> in a </a:t>
            </a:r>
            <a:r>
              <a:rPr lang="es-ES" altLang="en-US" sz="2400" dirty="0" err="1" smtClean="0">
                <a:latin typeface="Bookman Old Style" pitchFamily="18" charset="0"/>
              </a:rPr>
              <a:t>deal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with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Satan</a:t>
            </a:r>
            <a:r>
              <a:rPr lang="es-ES" altLang="en-US" sz="2400" dirty="0" smtClean="0">
                <a:latin typeface="Bookman Old Style" pitchFamily="18" charset="0"/>
              </a:rPr>
              <a:t> in </a:t>
            </a:r>
            <a:r>
              <a:rPr lang="es-ES" altLang="en-US" sz="2400" dirty="0" err="1" smtClean="0">
                <a:latin typeface="Bookman Old Style" pitchFamily="18" charset="0"/>
              </a:rPr>
              <a:t>exchange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for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these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powers</a:t>
            </a:r>
            <a:r>
              <a:rPr lang="es-ES" altLang="en-US" sz="2400" dirty="0" smtClean="0">
                <a:latin typeface="Bookman Old Style" pitchFamily="18" charset="0"/>
              </a:rPr>
              <a:t>. Of </a:t>
            </a:r>
            <a:r>
              <a:rPr lang="es-ES" altLang="en-US" sz="2400" dirty="0" err="1" smtClean="0">
                <a:latin typeface="Bookman Old Style" pitchFamily="18" charset="0"/>
              </a:rPr>
              <a:t>course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they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didn’t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really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possess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the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powers</a:t>
            </a:r>
            <a:r>
              <a:rPr lang="es-ES" altLang="en-US" sz="2400" dirty="0" smtClean="0">
                <a:latin typeface="Bookman Old Style" pitchFamily="18" charset="0"/>
              </a:rPr>
              <a:t>, </a:t>
            </a:r>
            <a:r>
              <a:rPr lang="es-ES" altLang="en-US" sz="2400" dirty="0" err="1" smtClean="0">
                <a:latin typeface="Bookman Old Style" pitchFamily="18" charset="0"/>
              </a:rPr>
              <a:t>the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demons</a:t>
            </a:r>
            <a:r>
              <a:rPr lang="es-ES" altLang="en-US" sz="2400" dirty="0" smtClean="0">
                <a:latin typeface="Bookman Old Style" pitchFamily="18" charset="0"/>
              </a:rPr>
              <a:t> </a:t>
            </a:r>
            <a:r>
              <a:rPr lang="es-ES" altLang="en-US" sz="2400" dirty="0" err="1" smtClean="0">
                <a:latin typeface="Bookman Old Style" pitchFamily="18" charset="0"/>
              </a:rPr>
              <a:t>did</a:t>
            </a:r>
            <a:r>
              <a:rPr lang="es-ES" altLang="en-US" sz="2400" dirty="0" smtClean="0">
                <a:latin typeface="Bookman Old Style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67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Bookman Old Style" pitchFamily="18" charset="0"/>
              </a:rPr>
              <a:t>Church’s take cont.…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Bookman Old Style" pitchFamily="18" charset="0"/>
              </a:rPr>
              <a:t>Witches were believed to cause / spread disease, cause crop failure, be a source of impotence, and be guilty of idolatry (worship of Satan)</a:t>
            </a:r>
          </a:p>
          <a:p>
            <a:r>
              <a:rPr lang="en-US" altLang="en-US" dirty="0" smtClean="0">
                <a:latin typeface="Bookman Old Style" pitchFamily="18" charset="0"/>
              </a:rPr>
              <a:t>One common belief was that witches would go on night flights on brooms or animals, and that they would meet with demons in the woods. These were known as “</a:t>
            </a:r>
            <a:r>
              <a:rPr lang="en-US" altLang="en-US" dirty="0" err="1" smtClean="0">
                <a:latin typeface="Bookman Old Style" pitchFamily="18" charset="0"/>
              </a:rPr>
              <a:t>Sabats</a:t>
            </a:r>
            <a:r>
              <a:rPr lang="en-US" altLang="en-US" dirty="0" smtClean="0">
                <a:latin typeface="Bookman Old Style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Bookman Old Style" pitchFamily="18" charset="0"/>
              </a:rPr>
              <a:t>Important thought…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50825" y="1196975"/>
            <a:ext cx="8208963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100" dirty="0">
                <a:latin typeface="Bookman Old Style" pitchFamily="18" charset="0"/>
              </a:rPr>
              <a:t>The church acknowledged there were demons throughout the world, and that it was the churches job to seek out and destroy these demons. </a:t>
            </a:r>
          </a:p>
          <a:p>
            <a:pPr eaLnBrk="1" hangingPunct="1"/>
            <a:endParaRPr lang="en-US" altLang="en-US" sz="2100" dirty="0">
              <a:latin typeface="Bookman Old Style" pitchFamily="18" charset="0"/>
            </a:endParaRPr>
          </a:p>
          <a:p>
            <a:pPr eaLnBrk="1" hangingPunct="1"/>
            <a:r>
              <a:rPr lang="en-US" altLang="en-US" sz="2100" dirty="0">
                <a:solidFill>
                  <a:srgbClr val="FFFF00"/>
                </a:solidFill>
                <a:latin typeface="Bookman Old Style" pitchFamily="18" charset="0"/>
              </a:rPr>
              <a:t>-Problem: You can’t see demons</a:t>
            </a:r>
          </a:p>
          <a:p>
            <a:pPr eaLnBrk="1" hangingPunct="1"/>
            <a:endParaRPr lang="en-US" altLang="en-US" sz="2100" dirty="0">
              <a:latin typeface="Bookman Old Style" pitchFamily="18" charset="0"/>
            </a:endParaRPr>
          </a:p>
          <a:p>
            <a:pPr eaLnBrk="1" hangingPunct="1"/>
            <a:r>
              <a:rPr lang="en-US" altLang="en-US" sz="2100" dirty="0">
                <a:latin typeface="Bookman Old Style" pitchFamily="18" charset="0"/>
              </a:rPr>
              <a:t>However: if you identify a witch or a person possessed, you can physically see/fight them. </a:t>
            </a:r>
          </a:p>
          <a:p>
            <a:pPr eaLnBrk="1" hangingPunct="1"/>
            <a:endParaRPr lang="en-US" altLang="en-US" sz="2100" dirty="0">
              <a:latin typeface="Bookman Old Style" pitchFamily="18" charset="0"/>
            </a:endParaRPr>
          </a:p>
          <a:p>
            <a:pPr eaLnBrk="1" hangingPunct="1"/>
            <a:r>
              <a:rPr lang="en-US" altLang="en-US" sz="2100" dirty="0">
                <a:latin typeface="Bookman Old Style" pitchFamily="18" charset="0"/>
              </a:rPr>
              <a:t>Conclusion: The belief and attack on witches gave the Church something real to point at, and </a:t>
            </a:r>
            <a:r>
              <a:rPr lang="en-US" altLang="en-US" sz="2100" u="sng" dirty="0">
                <a:latin typeface="Bookman Old Style" pitchFamily="18" charset="0"/>
              </a:rPr>
              <a:t>served as a way of reinforcing their power</a:t>
            </a:r>
            <a:r>
              <a:rPr lang="en-US" altLang="en-US" sz="2100" dirty="0">
                <a:latin typeface="Bookman Old Style" pitchFamily="18" charset="0"/>
              </a:rPr>
              <a:t>. Not only were people afraid to speak against the church for fear of persecution, but </a:t>
            </a:r>
            <a:r>
              <a:rPr lang="en-US" altLang="en-US" sz="2100" u="sng" dirty="0">
                <a:latin typeface="Bookman Old Style" pitchFamily="18" charset="0"/>
              </a:rPr>
              <a:t>those who were accused of </a:t>
            </a:r>
            <a:r>
              <a:rPr lang="en-US" altLang="en-US" sz="2100" u="sng" dirty="0" err="1">
                <a:latin typeface="Bookman Old Style" pitchFamily="18" charset="0"/>
              </a:rPr>
              <a:t>withcraft</a:t>
            </a:r>
            <a:r>
              <a:rPr lang="en-US" altLang="en-US" sz="2100" u="sng" dirty="0">
                <a:latin typeface="Bookman Old Style" pitchFamily="18" charset="0"/>
              </a:rPr>
              <a:t>, acted as visible symbols that demons were real </a:t>
            </a:r>
            <a:r>
              <a:rPr lang="en-US" altLang="en-US" sz="2100" dirty="0">
                <a:latin typeface="Bookman Old Style" pitchFamily="18" charset="0"/>
              </a:rPr>
              <a:t>and among us!  </a:t>
            </a:r>
          </a:p>
        </p:txBody>
      </p:sp>
    </p:spTree>
    <p:extLst>
      <p:ext uri="{BB962C8B-B14F-4D97-AF65-F5344CB8AC3E}">
        <p14:creationId xmlns:p14="http://schemas.microsoft.com/office/powerpoint/2010/main" val="7772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Bookman Old Style" pitchFamily="18" charset="0"/>
              </a:rPr>
              <a:t>Corruptions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Bookman Old Style" pitchFamily="18" charset="0"/>
              </a:rPr>
              <a:t>What taboos / corruptions can we identify with the “witch monster”?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  <a:latin typeface="Bookman Old Style" pitchFamily="18" charset="0"/>
              </a:rPr>
              <a:t>Oppose God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  <a:latin typeface="Bookman Old Style" pitchFamily="18" charset="0"/>
              </a:rPr>
              <a:t>Oppose the natural order of reproduction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  <a:latin typeface="Bookman Old Style" pitchFamily="18" charset="0"/>
              </a:rPr>
              <a:t>Murder babies / Barrenness 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  <a:latin typeface="Bookman Old Style" pitchFamily="18" charset="0"/>
              </a:rPr>
              <a:t>Cause infidelity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  <a:latin typeface="Bookman Old Style" pitchFamily="18" charset="0"/>
              </a:rPr>
              <a:t>Sleeping with a demon / non-human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  <a:latin typeface="Bookman Old Style" pitchFamily="18" charset="0"/>
              </a:rPr>
              <a:t>Look like ordinary people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  <a:latin typeface="Bookman Old Style" pitchFamily="18" charset="0"/>
              </a:rPr>
              <a:t>Crop Failures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  <a:latin typeface="Bookman Old Style" pitchFamily="18" charset="0"/>
              </a:rPr>
              <a:t>Cause involuntary physical behaviors</a:t>
            </a:r>
          </a:p>
        </p:txBody>
      </p:sp>
    </p:spTree>
    <p:extLst>
      <p:ext uri="{BB962C8B-B14F-4D97-AF65-F5344CB8AC3E}">
        <p14:creationId xmlns:p14="http://schemas.microsoft.com/office/powerpoint/2010/main" val="30328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Margaret Atwood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Canadian novelist, poet, essayist, critic</a:t>
            </a:r>
          </a:p>
          <a:p>
            <a:r>
              <a:rPr lang="en-US" sz="2000" dirty="0" smtClean="0">
                <a:latin typeface="Bookman Old Style" pitchFamily="18" charset="0"/>
              </a:rPr>
              <a:t>Born 1939</a:t>
            </a:r>
          </a:p>
          <a:p>
            <a:r>
              <a:rPr lang="en-US" sz="2000" dirty="0" smtClean="0">
                <a:latin typeface="Bookman Old Style" pitchFamily="18" charset="0"/>
              </a:rPr>
              <a:t>Genres: historical fiction, speculative fiction, science fiction, and dystopian</a:t>
            </a:r>
          </a:p>
          <a:p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Related to a woman who was hanged in Puritan Massachusetts for being a witch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098" name="Picture 2" descr="Image result for margaret atw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5998"/>
            <a:ext cx="4267200" cy="28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okman Old Style" pitchFamily="18" charset="0"/>
              </a:rPr>
              <a:t>Half Hanged Mary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2200" i="1" dirty="0" smtClean="0">
                <a:latin typeface="Bookman Old Style" pitchFamily="18" charset="0"/>
              </a:rPr>
              <a:t>by Margaret Atwood</a:t>
            </a:r>
            <a:endParaRPr lang="en-US" i="1" dirty="0">
              <a:latin typeface="Bookman Old Style" pitchFamily="18" charset="0"/>
            </a:endParaRPr>
          </a:p>
        </p:txBody>
      </p:sp>
      <p:pic>
        <p:nvPicPr>
          <p:cNvPr id="3074" name="Picture 2" descr="Image result for half hanged 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828800"/>
            <a:ext cx="1000835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Half Hanged Mary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As a group, answer the discussion questions about </a:t>
            </a:r>
            <a:r>
              <a:rPr lang="en-US" dirty="0" smtClean="0">
                <a:latin typeface="Bookman Old Style" pitchFamily="18" charset="0"/>
              </a:rPr>
              <a:t>“Half </a:t>
            </a:r>
            <a:r>
              <a:rPr lang="en-US" dirty="0" smtClean="0">
                <a:latin typeface="Bookman Old Style" pitchFamily="18" charset="0"/>
              </a:rPr>
              <a:t>Hanged </a:t>
            </a:r>
            <a:r>
              <a:rPr lang="en-US" dirty="0" smtClean="0">
                <a:latin typeface="Bookman Old Style" pitchFamily="18" charset="0"/>
              </a:rPr>
              <a:t>Mary”</a:t>
            </a:r>
            <a:endParaRPr lang="en-US" dirty="0" smtClean="0">
              <a:latin typeface="Bookman Old Style" pitchFamily="18" charset="0"/>
            </a:endParaRPr>
          </a:p>
          <a:p>
            <a:endParaRPr lang="en-US" dirty="0" smtClean="0">
              <a:latin typeface="Bookman Old Style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Create an original stanza that would follow next in this poem… </a:t>
            </a:r>
            <a:r>
              <a:rPr lang="en-US" dirty="0" smtClean="0">
                <a:latin typeface="Bookman Old Style" pitchFamily="18" charset="0"/>
              </a:rPr>
              <a:t>it does not have to be directly chronological, but it must address what you think this woman’s next thoughts/feelings might be…</a:t>
            </a: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Half Hanged Mary Discussion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77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ookman Old Style" pitchFamily="18" charset="0"/>
              </a:rPr>
              <a:t>How does the structure of the poem affect our reading?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ookman Old Style" pitchFamily="18" charset="0"/>
              </a:rPr>
              <a:t>This poem tells the tale of witch hunts, what does this tell us about the people involved and how they were impacted?</a:t>
            </a:r>
          </a:p>
          <a:p>
            <a:endParaRPr lang="en-US" dirty="0">
              <a:latin typeface="Bookman Old Style" pitchFamily="18" charset="0"/>
            </a:endParaRPr>
          </a:p>
        </p:txBody>
      </p:sp>
      <p:pic>
        <p:nvPicPr>
          <p:cNvPr id="3074" name="Picture 2" descr="http://cdn.instructables.com/FG3/ACB1/HJ6010K4/FG3ACB1HJ6010K4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154237"/>
            <a:ext cx="2857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How to Spot a Witch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ookman Old Style" pitchFamily="18" charset="0"/>
              </a:rPr>
              <a:t>Is the suspect a woman?</a:t>
            </a:r>
          </a:p>
          <a:p>
            <a:r>
              <a:rPr lang="en-US" dirty="0" smtClean="0">
                <a:latin typeface="Bookman Old Style" pitchFamily="18" charset="0"/>
              </a:rPr>
              <a:t>Does she have a pet?</a:t>
            </a:r>
          </a:p>
          <a:p>
            <a:r>
              <a:rPr lang="en-US" dirty="0" smtClean="0">
                <a:latin typeface="Bookman Old Style" pitchFamily="18" charset="0"/>
              </a:rPr>
              <a:t>Does she have a wart? (Or a mole, ‘Devil’s mark’?)</a:t>
            </a:r>
          </a:p>
          <a:p>
            <a:r>
              <a:rPr lang="en-US" dirty="0" smtClean="0">
                <a:latin typeface="Bookman Old Style" pitchFamily="18" charset="0"/>
              </a:rPr>
              <a:t>Is she middle aged?</a:t>
            </a:r>
          </a:p>
          <a:p>
            <a:r>
              <a:rPr lang="en-US" dirty="0" smtClean="0">
                <a:latin typeface="Bookman Old Style" pitchFamily="18" charset="0"/>
              </a:rPr>
              <a:t>Is she independent?</a:t>
            </a:r>
          </a:p>
          <a:p>
            <a:r>
              <a:rPr lang="en-US" dirty="0" smtClean="0">
                <a:latin typeface="Bookman Old Style" pitchFamily="18" charset="0"/>
              </a:rPr>
              <a:t>Has she stopped going to church?</a:t>
            </a:r>
          </a:p>
          <a:p>
            <a:r>
              <a:rPr lang="en-US" dirty="0" smtClean="0">
                <a:latin typeface="Bookman Old Style" pitchFamily="18" charset="0"/>
              </a:rPr>
              <a:t>Has she threatened you?</a:t>
            </a:r>
          </a:p>
          <a:p>
            <a:r>
              <a:rPr lang="en-US" dirty="0" smtClean="0">
                <a:latin typeface="Bookman Old Style" pitchFamily="18" charset="0"/>
              </a:rPr>
              <a:t>Have you seen her spirit?</a:t>
            </a:r>
          </a:p>
          <a:p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Has she confessed?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Overture on pages 138-141 (up until “ Reverend Parris is praying…”)</a:t>
            </a:r>
          </a:p>
          <a:p>
            <a:pPr lvl="1"/>
            <a:r>
              <a:rPr lang="en-US" dirty="0"/>
              <a:t>Be prepared to answer/discuss:</a:t>
            </a:r>
          </a:p>
          <a:p>
            <a:pPr marL="1154430" lvl="1" indent="-742950">
              <a:buFont typeface="+mj-lt"/>
              <a:buAutoNum type="arabicPeriod"/>
            </a:pPr>
            <a:r>
              <a:rPr lang="en-US" dirty="0"/>
              <a:t>What did you learn about Salem?</a:t>
            </a:r>
          </a:p>
          <a:p>
            <a:pPr marL="1154430" lvl="1" indent="-742950">
              <a:buFont typeface="+mj-lt"/>
              <a:buAutoNum type="arabicPeriod"/>
            </a:pPr>
            <a:r>
              <a:rPr lang="en-US" dirty="0"/>
              <a:t>Who did you meet?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0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Witch Tests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Swimming Test</a:t>
            </a:r>
          </a:p>
          <a:p>
            <a:r>
              <a:rPr lang="en-US" dirty="0" smtClean="0">
                <a:latin typeface="Bookman Old Style" pitchFamily="18" charset="0"/>
              </a:rPr>
              <a:t>Prayer Test</a:t>
            </a:r>
          </a:p>
          <a:p>
            <a:r>
              <a:rPr lang="en-US" dirty="0" smtClean="0">
                <a:latin typeface="Bookman Old Style" pitchFamily="18" charset="0"/>
              </a:rPr>
              <a:t>Touch Test</a:t>
            </a:r>
          </a:p>
          <a:p>
            <a:r>
              <a:rPr lang="en-US" dirty="0" smtClean="0">
                <a:latin typeface="Bookman Old Style" pitchFamily="18" charset="0"/>
              </a:rPr>
              <a:t>Witch Cakes</a:t>
            </a:r>
          </a:p>
          <a:p>
            <a:r>
              <a:rPr lang="en-US" dirty="0" smtClean="0">
                <a:latin typeface="Bookman Old Style" pitchFamily="18" charset="0"/>
              </a:rPr>
              <a:t>Witch’s Marks</a:t>
            </a:r>
          </a:p>
          <a:p>
            <a:r>
              <a:rPr lang="en-US" dirty="0" smtClean="0">
                <a:latin typeface="Bookman Old Style" pitchFamily="18" charset="0"/>
              </a:rPr>
              <a:t>Pricking &amp; Scratching Tests</a:t>
            </a:r>
          </a:p>
          <a:p>
            <a:pPr marL="0" indent="0">
              <a:buNone/>
            </a:pP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Witch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Comes from the Old English word </a:t>
            </a:r>
            <a:r>
              <a:rPr lang="en-US" dirty="0" err="1" smtClean="0">
                <a:latin typeface="Bookman Old Style" pitchFamily="18" charset="0"/>
              </a:rPr>
              <a:t>wicca</a:t>
            </a:r>
            <a:r>
              <a:rPr lang="en-US" dirty="0" smtClean="0">
                <a:latin typeface="Bookman Old Style" pitchFamily="18" charset="0"/>
              </a:rPr>
              <a:t>, derived from the Germanic root </a:t>
            </a:r>
            <a:r>
              <a:rPr lang="en-US" dirty="0" err="1" smtClean="0">
                <a:latin typeface="Bookman Old Style" pitchFamily="18" charset="0"/>
              </a:rPr>
              <a:t>wic</a:t>
            </a:r>
            <a:endParaRPr lang="en-US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Means to bend or turn</a:t>
            </a:r>
          </a:p>
          <a:p>
            <a:r>
              <a:rPr lang="en-US" dirty="0" smtClean="0">
                <a:latin typeface="Bookman Old Style" pitchFamily="18" charset="0"/>
              </a:rPr>
              <a:t>By using magic, a witch can bend or turn events</a:t>
            </a:r>
          </a:p>
          <a:p>
            <a:r>
              <a:rPr lang="en-US" u="sng" dirty="0" smtClean="0">
                <a:latin typeface="Bookman Old Style" pitchFamily="18" charset="0"/>
              </a:rPr>
              <a:t>Can be applied to a man or a woman</a:t>
            </a:r>
          </a:p>
        </p:txBody>
      </p:sp>
    </p:spTree>
    <p:extLst>
      <p:ext uri="{BB962C8B-B14F-4D97-AF65-F5344CB8AC3E}">
        <p14:creationId xmlns:p14="http://schemas.microsoft.com/office/powerpoint/2010/main" val="1011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Witchcraft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Also known as: Wicca, the Craft, </a:t>
            </a:r>
            <a:r>
              <a:rPr lang="en-US" dirty="0" err="1" smtClean="0">
                <a:latin typeface="Bookman Old Style" pitchFamily="18" charset="0"/>
              </a:rPr>
              <a:t>Wisecraft</a:t>
            </a:r>
            <a:r>
              <a:rPr lang="en-US" dirty="0" smtClean="0">
                <a:latin typeface="Bookman Old Style" pitchFamily="18" charset="0"/>
              </a:rPr>
              <a:t>, the Old Religion</a:t>
            </a:r>
          </a:p>
          <a:p>
            <a:r>
              <a:rPr lang="en-US" dirty="0" smtClean="0">
                <a:latin typeface="Bookman Old Style" pitchFamily="18" charset="0"/>
              </a:rPr>
              <a:t>Belief in witchcraft exists around the world and varies from culture to culture</a:t>
            </a:r>
          </a:p>
          <a:p>
            <a:r>
              <a:rPr lang="en-US" dirty="0" smtClean="0">
                <a:latin typeface="Bookman Old Style" pitchFamily="18" charset="0"/>
              </a:rPr>
              <a:t>Historically associated with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evil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07893" cy="148132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Belief or opinion contrary to orthodox religious doctrine</a:t>
            </a: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400" dirty="0" smtClean="0">
                <a:latin typeface="Bookman Old Style" pitchFamily="18" charset="0"/>
              </a:rPr>
              <a:t>Heresy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2050" name="Picture 2" descr="Image result for here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4216721" cy="293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Early Origins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ookman Old Style" pitchFamily="18" charset="0"/>
              </a:rPr>
              <a:t>In Europe beginning in the 700s CE witchcraft was associated with heresy</a:t>
            </a:r>
          </a:p>
          <a:p>
            <a:r>
              <a:rPr lang="en-US" dirty="0" smtClean="0">
                <a:latin typeface="Bookman Old Style" pitchFamily="18" charset="0"/>
              </a:rPr>
              <a:t>The Christian church began a long crusade to stamp out heresy</a:t>
            </a:r>
          </a:p>
          <a:p>
            <a:r>
              <a:rPr lang="en-US" dirty="0" smtClean="0">
                <a:latin typeface="Bookman Old Style" pitchFamily="18" charset="0"/>
              </a:rPr>
              <a:t>Especially in the 1500s people were brought before secular courts and accused of human sacrifice and worshiping with the Devil</a:t>
            </a:r>
          </a:p>
          <a:p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Such stories created a 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mood of fear and anxiety</a:t>
            </a:r>
            <a:endParaRPr lang="en-US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54784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ookman Old Style" pitchFamily="18" charset="0"/>
              </a:rPr>
              <a:t>The 1500 and 1600s were a time of scarcity, and much witchcraft hysteria has to do with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goods and services</a:t>
            </a:r>
          </a:p>
          <a:p>
            <a:r>
              <a:rPr lang="en-US" dirty="0">
                <a:latin typeface="Bookman Old Style" pitchFamily="18" charset="0"/>
              </a:rPr>
              <a:t>A</a:t>
            </a:r>
            <a:r>
              <a:rPr lang="en-US" dirty="0" smtClean="0">
                <a:latin typeface="Bookman Old Style" pitchFamily="18" charset="0"/>
              </a:rPr>
              <a:t>lso with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relationships</a:t>
            </a:r>
          </a:p>
          <a:p>
            <a:pPr lvl="1"/>
            <a:r>
              <a:rPr lang="en-US" dirty="0" smtClean="0">
                <a:latin typeface="Bookman Old Style" pitchFamily="18" charset="0"/>
              </a:rPr>
              <a:t>Many of the accused were midwives or nurses</a:t>
            </a:r>
          </a:p>
          <a:p>
            <a:r>
              <a:rPr lang="en-US" dirty="0">
                <a:latin typeface="Bookman Old Style" pitchFamily="18" charset="0"/>
              </a:rPr>
              <a:t>The stereotype about women in the 1600 and 1700s was that women were </a:t>
            </a:r>
            <a:r>
              <a:rPr lang="en-US" b="1" dirty="0">
                <a:latin typeface="Bookman Old Style" pitchFamily="18" charset="0"/>
              </a:rPr>
              <a:t>wonton and naturally lustful</a:t>
            </a:r>
            <a:r>
              <a:rPr lang="en-US" dirty="0">
                <a:latin typeface="Bookman Old Style" pitchFamily="18" charset="0"/>
              </a:rPr>
              <a:t>, in need of male guidance, in order to protect them from natural inclination to sin (kind of like Eve)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2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Salem Witches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4100" cy="4673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ookman Old Style" pitchFamily="18" charset="0"/>
              </a:rPr>
              <a:t>Colonial Massachusetts, 1692-1693</a:t>
            </a:r>
          </a:p>
          <a:p>
            <a:r>
              <a:rPr lang="en-US" dirty="0" smtClean="0">
                <a:latin typeface="Bookman Old Style" pitchFamily="18" charset="0"/>
              </a:rPr>
              <a:t>Incredibly Puritan village, devoutly religious and conservative in values</a:t>
            </a:r>
          </a:p>
          <a:p>
            <a:r>
              <a:rPr lang="en-US" dirty="0" smtClean="0">
                <a:latin typeface="Bookman Old Style" pitchFamily="18" charset="0"/>
              </a:rPr>
              <a:t>Resulted in the execution of 20 people, most women</a:t>
            </a:r>
          </a:p>
          <a:p>
            <a:r>
              <a:rPr lang="en-US" dirty="0" smtClean="0">
                <a:latin typeface="Bookman Old Style" pitchFamily="18" charset="0"/>
              </a:rPr>
              <a:t>1 man, Giles Corey, was pressed to death by stones</a:t>
            </a:r>
          </a:p>
          <a:p>
            <a:endParaRPr lang="en-US" dirty="0" smtClean="0">
              <a:latin typeface="Bookman Old Style" pitchFamily="18" charset="0"/>
            </a:endParaRPr>
          </a:p>
        </p:txBody>
      </p:sp>
      <p:pic>
        <p:nvPicPr>
          <p:cNvPr id="2050" name="Picture 2" descr="https://upload.wikimedia.org/wikipedia/commons/thumb/e/eb/ModestEnquiry.jpg/220px-ModestEnqui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108200"/>
            <a:ext cx="2095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848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Calibri</vt:lpstr>
      <vt:lpstr>Office Theme</vt:lpstr>
      <vt:lpstr>The Salem Witch Trials</vt:lpstr>
      <vt:lpstr>How to Spot a Witch</vt:lpstr>
      <vt:lpstr>Witch Tests</vt:lpstr>
      <vt:lpstr>Witch</vt:lpstr>
      <vt:lpstr>Witchcraft</vt:lpstr>
      <vt:lpstr>Heresy</vt:lpstr>
      <vt:lpstr>Early Origins</vt:lpstr>
      <vt:lpstr>PowerPoint Presentation</vt:lpstr>
      <vt:lpstr>Salem Witches</vt:lpstr>
      <vt:lpstr>Legacy</vt:lpstr>
      <vt:lpstr>What is hysteria?</vt:lpstr>
      <vt:lpstr>The Church’s Take</vt:lpstr>
      <vt:lpstr>Church’s take cont.…</vt:lpstr>
      <vt:lpstr>Important thought…</vt:lpstr>
      <vt:lpstr>Corruptions</vt:lpstr>
      <vt:lpstr>Margaret Atwood</vt:lpstr>
      <vt:lpstr>Half Hanged Mary by Margaret Atwood</vt:lpstr>
      <vt:lpstr>Half Hanged Mary</vt:lpstr>
      <vt:lpstr>Half Hanged Mary Discussion</vt:lpstr>
      <vt:lpstr>Homework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Salem Witch Trials</dc:title>
  <dc:creator>Windows User</dc:creator>
  <cp:lastModifiedBy>Woldendorp, Kirsten    SHS-Staff</cp:lastModifiedBy>
  <cp:revision>12</cp:revision>
  <dcterms:created xsi:type="dcterms:W3CDTF">2016-09-15T15:34:30Z</dcterms:created>
  <dcterms:modified xsi:type="dcterms:W3CDTF">2017-03-02T16:14:15Z</dcterms:modified>
</cp:coreProperties>
</file>