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7" r:id="rId3"/>
    <p:sldId id="288" r:id="rId4"/>
    <p:sldId id="264" r:id="rId5"/>
    <p:sldId id="261" r:id="rId6"/>
    <p:sldId id="271" r:id="rId7"/>
    <p:sldId id="282" r:id="rId8"/>
    <p:sldId id="283" r:id="rId9"/>
    <p:sldId id="284" r:id="rId10"/>
    <p:sldId id="285" r:id="rId11"/>
    <p:sldId id="286" r:id="rId12"/>
    <p:sldId id="266" r:id="rId13"/>
    <p:sldId id="268" r:id="rId14"/>
    <p:sldId id="260" r:id="rId15"/>
    <p:sldId id="289" r:id="rId16"/>
    <p:sldId id="269" r:id="rId17"/>
    <p:sldId id="304" r:id="rId18"/>
    <p:sldId id="302" r:id="rId19"/>
    <p:sldId id="303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6" autoAdjust="0"/>
    <p:restoredTop sz="94660"/>
  </p:normalViewPr>
  <p:slideViewPr>
    <p:cSldViewPr>
      <p:cViewPr varScale="1">
        <p:scale>
          <a:sx n="105" d="100"/>
          <a:sy n="105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F957-4570-4A98-A52B-4B6D95E894EE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414A-DA02-41A3-A31E-BD9271138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A0C96-F548-4197-8247-E05B60C9DED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E8A8-A3D1-4371-9E73-7C8BC99E2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Urbanization: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rapid and massive growth of, and migration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7E8A8-A3D1-4371-9E73-7C8BC99E27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C582874-04F2-4A6E-A777-FD24634F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83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05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1081-1B94-411E-82B7-CFAE6DA9C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5CF-71DA-43E6-88E9-20F5231A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31FE-E3A2-41C6-B8F0-85044762E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66CED69-69C0-4DC5-AC3D-D39DD16F2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8DDA914-33CB-4CA7-8922-83403915D3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38D2245-EB92-47D4-BB29-E00375673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96-6C4C-4829-B543-13CA6E8E0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47D4-2319-41F1-AC33-DAE9D4575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6A81-0FCC-4FAB-9DB8-DE6C85988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8B7B68E-4DEF-42B6-9119-CE6AA2EDE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D97271-4B7A-4105-ADCB-F1FD6D5A2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oran_grand_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42863"/>
            <a:ext cx="11963400" cy="69008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81200"/>
            <a:ext cx="9220200" cy="1736725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American  Romanticism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717925"/>
            <a:ext cx="67818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(Early- Mid </a:t>
            </a:r>
            <a:r>
              <a:rPr lang="en-US" sz="2800" b="1" dirty="0" smtClean="0">
                <a:solidFill>
                  <a:srgbClr val="FF0000"/>
                </a:solidFill>
              </a:rPr>
              <a:t>1800s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00" y="304800"/>
            <a:ext cx="6589199" cy="671290"/>
          </a:xfrm>
        </p:spPr>
        <p:txBody>
          <a:bodyPr/>
          <a:lstStyle/>
          <a:p>
            <a:r>
              <a:rPr lang="en-US" dirty="0"/>
              <a:t>Idealism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4953000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/>
              <a:t>Idealism is the concept that we can make the world a better place.</a:t>
            </a:r>
          </a:p>
          <a:p>
            <a:pPr fontAlgn="base"/>
            <a:r>
              <a:rPr lang="en-US" sz="2400" b="1" dirty="0"/>
              <a:t>Idealism refers to any theory that emphasizes the spirit, the mind, or language over matter – thought has a crucial role in making the world the way it is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5122" name="Picture 2" descr="https://lh3.googleusercontent.com/ofc_vs7536KwpzqDZHdK2d6Q4bYsWMr4q-fjljhVMU4IDpDpyd0MH7HQlsKfVGgl84UROEFSfKK-1IFDwJgGwxUdE2m4HAeSCP-aw8H6jmnYT1JaUw_vsxQQp5Sio4O-piRfcb0re1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447800"/>
            <a:ext cx="4724401" cy="34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5029200"/>
            <a:ext cx="271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Gast’s</a:t>
            </a:r>
            <a:r>
              <a:rPr lang="en-US" dirty="0"/>
              <a:t> “American Progress”</a:t>
            </a:r>
          </a:p>
        </p:txBody>
      </p:sp>
    </p:spTree>
    <p:extLst>
      <p:ext uri="{BB962C8B-B14F-4D97-AF65-F5344CB8AC3E}">
        <p14:creationId xmlns:p14="http://schemas.microsoft.com/office/powerpoint/2010/main" val="24819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3730"/>
            <a:ext cx="6589199" cy="595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86200" cy="5181600"/>
          </a:xfrm>
        </p:spPr>
        <p:txBody>
          <a:bodyPr/>
          <a:lstStyle/>
          <a:p>
            <a:pPr fontAlgn="base"/>
            <a:r>
              <a:rPr lang="en-US" sz="2400" b="1" dirty="0"/>
              <a:t>The Romantic artist, musician, or writer, is an “inspired creator” rather than a “technical master.”</a:t>
            </a:r>
          </a:p>
          <a:p>
            <a:pPr fontAlgn="base"/>
            <a:r>
              <a:rPr lang="en-US" sz="2400" b="1" dirty="0"/>
              <a:t>What this means is “going with the moment” or being spontaneous, rather than “getting it precise.”</a:t>
            </a:r>
          </a:p>
          <a:p>
            <a:endParaRPr lang="en-US" dirty="0"/>
          </a:p>
        </p:txBody>
      </p:sp>
      <p:pic>
        <p:nvPicPr>
          <p:cNvPr id="7170" name="Picture 2" descr="https://lh3.googleusercontent.com/4zFLfcM1powsboPuHp5zJvmcAN1IGG7RpjJFFLngqrbmLwQ10A044hgs9V_HAwwozNcMqRZr3b_SXHRxdHqLDTxxVKJ3gmzTCRMawQAy4cGjPVXJ0Rc07dzh05nNe6PaSXdPnkZF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2655"/>
            <a:ext cx="46703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1190" y="41910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Luetze’s</a:t>
            </a:r>
            <a:r>
              <a:rPr lang="en-US" dirty="0"/>
              <a:t> “Washington Crossing the Delaware”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MCj04077560000[1]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0"/>
            <a:ext cx="1371599" cy="1836581"/>
          </a:xfrm>
          <a:prstGeom prst="rect">
            <a:avLst/>
          </a:prstGeom>
          <a:noFill/>
        </p:spPr>
      </p:pic>
      <p:pic>
        <p:nvPicPr>
          <p:cNvPr id="23560" name="Picture 8" descr="MCj04077520000[1]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137150" y="1828800"/>
            <a:ext cx="4006850" cy="50292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en-US" dirty="0"/>
              <a:t>Romantic Literature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676400"/>
            <a:ext cx="800735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Poetry thought to be highest form of expression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Traditionalist- Looks back to Europe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Self-consciously literate- lots of big words, obscure references,  and complex sentences</a:t>
            </a:r>
          </a:p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chemeClr val="tx1"/>
                </a:solidFill>
              </a:rPr>
              <a:t>Very</a:t>
            </a:r>
            <a:r>
              <a:rPr lang="en-US" sz="2800" b="1" dirty="0">
                <a:solidFill>
                  <a:schemeClr val="tx1"/>
                </a:solidFill>
              </a:rPr>
              <a:t> emotional: goal is to give reader a feeling, not realistically depict character, setting, etc.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About </a:t>
            </a:r>
            <a:r>
              <a:rPr lang="en-US" sz="2800" b="1" dirty="0">
                <a:solidFill>
                  <a:schemeClr val="tx1"/>
                </a:solidFill>
              </a:rPr>
              <a:t>frontier (not present in Europe)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Celebrates experience over stuffy sophistication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6589199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Romantic Hero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228600" y="1524000"/>
            <a:ext cx="9074150" cy="5105400"/>
          </a:xfrm>
        </p:spPr>
        <p:txBody>
          <a:bodyPr>
            <a:normAutofit lnSpcReduction="10000"/>
          </a:bodyPr>
          <a:lstStyle/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Youthful </a:t>
            </a:r>
            <a:r>
              <a:rPr lang="en-US" sz="3200" b="1" dirty="0" smtClean="0">
                <a:solidFill>
                  <a:schemeClr val="tx1"/>
                </a:solidFill>
              </a:rPr>
              <a:t>and </a:t>
            </a:r>
            <a:r>
              <a:rPr lang="en-US" sz="3200" b="1" dirty="0">
                <a:solidFill>
                  <a:schemeClr val="tx1"/>
                </a:solidFill>
              </a:rPr>
              <a:t>innocent </a:t>
            </a:r>
            <a:r>
              <a:rPr lang="en-US" sz="3200" b="1" dirty="0" smtClean="0">
                <a:solidFill>
                  <a:schemeClr val="tx1"/>
                </a:solidFill>
              </a:rPr>
              <a:t>instead </a:t>
            </a:r>
            <a:r>
              <a:rPr lang="en-US" sz="3200" b="1" dirty="0">
                <a:solidFill>
                  <a:schemeClr val="tx1"/>
                </a:solidFill>
              </a:rPr>
              <a:t>experienced </a:t>
            </a:r>
            <a:r>
              <a:rPr lang="en-US" sz="3200" b="1" dirty="0" smtClean="0">
                <a:solidFill>
                  <a:schemeClr val="tx1"/>
                </a:solidFill>
              </a:rPr>
              <a:t>and </a:t>
            </a:r>
            <a:r>
              <a:rPr lang="en-US" sz="3200" b="1" dirty="0">
                <a:solidFill>
                  <a:schemeClr val="tx1"/>
                </a:solidFill>
              </a:rPr>
              <a:t>sophisticated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Intuitive (Heart) </a:t>
            </a:r>
            <a:r>
              <a:rPr lang="en-US" sz="3200" b="1" dirty="0" smtClean="0">
                <a:solidFill>
                  <a:schemeClr val="tx1"/>
                </a:solidFill>
              </a:rPr>
              <a:t>over </a:t>
            </a:r>
            <a:r>
              <a:rPr lang="en-US" sz="3200" b="1" dirty="0">
                <a:solidFill>
                  <a:schemeClr val="tx1"/>
                </a:solidFill>
              </a:rPr>
              <a:t>Rational (Brain)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Action </a:t>
            </a:r>
            <a:r>
              <a:rPr lang="en-US" sz="3200" b="1" dirty="0" smtClean="0">
                <a:solidFill>
                  <a:schemeClr val="tx1"/>
                </a:solidFill>
              </a:rPr>
              <a:t>more important than </a:t>
            </a:r>
            <a:r>
              <a:rPr lang="en-US" sz="3200" b="1" dirty="0">
                <a:solidFill>
                  <a:schemeClr val="tx1"/>
                </a:solidFill>
              </a:rPr>
              <a:t>Words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Close to nature &amp; uncomfortable in city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Uneasy with women (trying to “tame” them)</a:t>
            </a:r>
          </a:p>
          <a:p>
            <a:pPr lvl="2">
              <a:lnSpc>
                <a:spcPct val="9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Romantic </a:t>
            </a:r>
            <a:r>
              <a:rPr lang="en-US" sz="3200" b="1" dirty="0">
                <a:solidFill>
                  <a:schemeClr val="tx1"/>
                </a:solidFill>
              </a:rPr>
              <a:t>Hero exists to this day: Lone Ranger, Superman, Indiana Jones, </a:t>
            </a:r>
            <a:r>
              <a:rPr lang="en-US" sz="3200" b="1" dirty="0" smtClean="0">
                <a:solidFill>
                  <a:schemeClr val="tx1"/>
                </a:solidFill>
              </a:rPr>
              <a:t>etc.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</a:t>
            </a:r>
            <a:r>
              <a:rPr lang="en-US" dirty="0"/>
              <a:t>Poetry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“Fireside” Poets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Trying to prove American </a:t>
            </a:r>
            <a:r>
              <a:rPr lang="en-US" sz="3200" dirty="0" smtClean="0">
                <a:solidFill>
                  <a:schemeClr val="tx1"/>
                </a:solidFill>
              </a:rPr>
              <a:t>sophistication and step away from the stereotype of the “rustic American” 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Generally kind of sappy, traditional themes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Rigid, traditional structure (rhythm, </a:t>
            </a:r>
            <a:r>
              <a:rPr lang="en-US" sz="3200" dirty="0" smtClean="0">
                <a:solidFill>
                  <a:schemeClr val="tx1"/>
                </a:solidFill>
              </a:rPr>
              <a:t>rhyme)</a:t>
            </a:r>
            <a:endParaRPr lang="en-US" sz="3200" dirty="0">
              <a:solidFill>
                <a:schemeClr val="tx1"/>
              </a:solidFill>
            </a:endParaRP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Sometimes </a:t>
            </a:r>
            <a:r>
              <a:rPr lang="en-US" sz="2800" dirty="0">
                <a:solidFill>
                  <a:schemeClr val="tx1"/>
                </a:solidFill>
              </a:rPr>
              <a:t>used to express political themes about abolition, Native American rights,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620000" cy="1280890"/>
          </a:xfrm>
        </p:spPr>
        <p:txBody>
          <a:bodyPr/>
          <a:lstStyle/>
          <a:p>
            <a:r>
              <a:rPr lang="en-US" dirty="0"/>
              <a:t>This sounds a lot like European Romanticism…?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1999" cy="5029200"/>
          </a:xfrm>
        </p:spPr>
        <p:txBody>
          <a:bodyPr/>
          <a:lstStyle/>
          <a:p>
            <a:r>
              <a:rPr lang="en-US" sz="3200" dirty="0"/>
              <a:t>The key differences between European Romanticism and American Romanticism:</a:t>
            </a:r>
          </a:p>
          <a:p>
            <a:pPr lvl="1" fontAlgn="base"/>
            <a:r>
              <a:rPr lang="en-US" sz="3200" dirty="0"/>
              <a:t>Focus on wilderness experience</a:t>
            </a:r>
          </a:p>
          <a:p>
            <a:pPr lvl="1" fontAlgn="base"/>
            <a:r>
              <a:rPr lang="en-US" sz="3200" dirty="0"/>
              <a:t>Idealizes frontier life</a:t>
            </a:r>
          </a:p>
          <a:p>
            <a:pPr lvl="1" fontAlgn="base"/>
            <a:r>
              <a:rPr lang="en-US" sz="3200" dirty="0"/>
              <a:t>Coincides with western expansion and the growth of a nationalist spirit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589199" cy="518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5334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Romantic poets looked to nature for inspiration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Celebrated emotions and the imagination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Reaction to rationality of the Age of Reason and the strictness of the Puritans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Valued the individual spirit, emotions, and imagination as basic human nature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762001"/>
            <a:ext cx="7543800" cy="4015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 single conversation across the table with wise man is better than ten years mere study of books”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2415" y="5257801"/>
            <a:ext cx="6600451" cy="8382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~Henry Wadsworth Longfellow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746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93999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Henry Wadsworth Longfellow (1807-1882)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648199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American poet (Fireside Poet) and educator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Born in Portland, Maine and studied at Bowdoin College (late became professor there and at Harvard College)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Married twice (both tragically died…childbirth and dress caught fire, killing her)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Died 1882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Most popular American poet of the time, but seen as an imitator not necessarily and original (copied European styles)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/>
        </p:blipFill>
        <p:spPr>
          <a:xfrm>
            <a:off x="7316216" y="-41659"/>
            <a:ext cx="1803400" cy="20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5438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“Paul Revere’s Ride” (1860</a:t>
            </a:r>
            <a:r>
              <a:rPr lang="en-US" dirty="0" smtClean="0">
                <a:solidFill>
                  <a:schemeClr val="tx1"/>
                </a:solidFill>
              </a:rPr>
              <a:t>) Poetry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Poem focus: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Commemorates the ride of Paul Revere on April 18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, 1775</a:t>
            </a:r>
          </a:p>
          <a:p>
            <a:pP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To what extent does the poem romanticize American history? </a:t>
            </a:r>
          </a:p>
          <a:p>
            <a:pP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Evaluate the Romantic characteristics of the poem.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4400"/>
            <a:ext cx="2895600" cy="22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 smtClean="0"/>
              <a:t>Discuss in your table groups…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that you have in front of you a Starburst…</a:t>
            </a:r>
          </a:p>
          <a:p>
            <a:r>
              <a:rPr lang="en-US" sz="3200" dirty="0" smtClean="0"/>
              <a:t>What is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logical</a:t>
            </a:r>
            <a:r>
              <a:rPr lang="en-US" sz="3200" dirty="0" smtClean="0"/>
              <a:t> thing to do with it?</a:t>
            </a:r>
          </a:p>
          <a:p>
            <a:r>
              <a:rPr lang="en-US" sz="3200" dirty="0" smtClean="0"/>
              <a:t>What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</a:t>
            </a:r>
            <a:r>
              <a:rPr lang="en-US" sz="3200" dirty="0" smtClean="0"/>
              <a:t> thing can you do with it?</a:t>
            </a:r>
            <a:endParaRPr lang="en-US" sz="3200" dirty="0"/>
          </a:p>
        </p:txBody>
      </p:sp>
      <p:pic>
        <p:nvPicPr>
          <p:cNvPr id="14338" name="Picture 2" descr="Image result for starbu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810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19600" y="4114800"/>
            <a:ext cx="3581400" cy="22952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Realism vs. Romanticism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5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009467" cy="226278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American Folklore &amp; Tall Tales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442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Targets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1999" cy="5334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4800" dirty="0" smtClean="0"/>
              <a:t>I can evaluate the value of tall tales.</a:t>
            </a:r>
          </a:p>
          <a:p>
            <a:pPr>
              <a:buFont typeface="+mj-lt"/>
              <a:buAutoNum type="arabicPeriod"/>
            </a:pPr>
            <a:r>
              <a:rPr lang="en-US" sz="4800" dirty="0" smtClean="0"/>
              <a:t>I can collaborate to create a visual representation of a tall tale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6716889" cy="54864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Garamond" charset="0"/>
              </a:rPr>
              <a:t>One of the forms of literature that came about as a result of this new imaginative way of thinking was </a:t>
            </a:r>
            <a:r>
              <a:rPr lang="en-US" sz="2800" b="1" dirty="0">
                <a:solidFill>
                  <a:srgbClr val="FF0000"/>
                </a:solidFill>
                <a:latin typeface="Garamond" charset="0"/>
              </a:rPr>
              <a:t>the American folklore and tall tales</a:t>
            </a:r>
            <a:r>
              <a:rPr lang="en-US" sz="2800" b="1" dirty="0">
                <a:latin typeface="Garamond" charset="0"/>
              </a:rPr>
              <a:t>.  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Garamond" charset="0"/>
              </a:rPr>
              <a:t>By the Romantic time period, the pilgrims landed almost 200 years before.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>
                <a:latin typeface="Garamond" charset="0"/>
              </a:rPr>
              <a:t>Americans </a:t>
            </a:r>
            <a:r>
              <a:rPr lang="en-US" sz="2400" b="1" dirty="0">
                <a:latin typeface="Garamond" charset="0"/>
              </a:rPr>
              <a:t>began to long for some of their own </a:t>
            </a:r>
            <a:r>
              <a:rPr lang="ja-JP" altLang="en-US" sz="2400" b="1" dirty="0">
                <a:latin typeface="Arial"/>
              </a:rPr>
              <a:t>“</a:t>
            </a:r>
            <a:r>
              <a:rPr lang="en-US" sz="2400" b="1" dirty="0">
                <a:latin typeface="Garamond" charset="0"/>
              </a:rPr>
              <a:t>origins</a:t>
            </a:r>
            <a:r>
              <a:rPr lang="ja-JP" altLang="en-US" sz="2400" b="1" dirty="0">
                <a:latin typeface="Arial"/>
              </a:rPr>
              <a:t>”</a:t>
            </a:r>
            <a:r>
              <a:rPr lang="en-US" sz="2400" b="1" dirty="0">
                <a:latin typeface="Garamond" charset="0"/>
              </a:rPr>
              <a:t> and stories that taught moral </a:t>
            </a:r>
            <a:r>
              <a:rPr lang="en-US" sz="2400" b="1" dirty="0" smtClean="0">
                <a:latin typeface="Garamond" charset="0"/>
              </a:rPr>
              <a:t>lessons</a:t>
            </a:r>
            <a:endParaRPr lang="en-US" sz="2400" b="1" dirty="0">
              <a:latin typeface="Garamond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Garamond" charset="0"/>
              </a:rPr>
              <a:t>The </a:t>
            </a:r>
            <a:r>
              <a:rPr lang="en-US" sz="2800" b="1" dirty="0" smtClean="0">
                <a:latin typeface="Garamond" charset="0"/>
              </a:rPr>
              <a:t>Romantic </a:t>
            </a:r>
            <a:r>
              <a:rPr lang="en-US" sz="2800" b="1" dirty="0">
                <a:latin typeface="Garamond" charset="0"/>
              </a:rPr>
              <a:t>authors embraced this need and, using the ideals of romanticism (the American forms of chivalry), developed some of the best folk stories of American literature. </a:t>
            </a:r>
          </a:p>
          <a:p>
            <a:endParaRPr lang="en-US" dirty="0"/>
          </a:p>
        </p:txBody>
      </p:sp>
      <p:pic>
        <p:nvPicPr>
          <p:cNvPr id="5" name="Picture 5" descr="44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4572" r="5882" b="13142"/>
          <a:stretch>
            <a:fillRect/>
          </a:stretch>
        </p:blipFill>
        <p:spPr bwMode="auto">
          <a:xfrm>
            <a:off x="6633762" y="1617861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99029"/>
          </a:xfrm>
        </p:spPr>
        <p:txBody>
          <a:bodyPr>
            <a:normAutofit/>
          </a:bodyPr>
          <a:lstStyle/>
          <a:p>
            <a:r>
              <a:rPr lang="en-US" dirty="0" smtClean="0"/>
              <a:t>Origin </a:t>
            </a:r>
            <a:r>
              <a:rPr lang="en-US" smtClean="0"/>
              <a:t>of Tall 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99029"/>
          </a:xfrm>
        </p:spPr>
        <p:txBody>
          <a:bodyPr>
            <a:normAutofit/>
          </a:bodyPr>
          <a:lstStyle/>
          <a:p>
            <a:r>
              <a:rPr lang="en-US" dirty="0" smtClean="0"/>
              <a:t>Style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779" y="846667"/>
            <a:ext cx="6138332" cy="57996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b="1" dirty="0">
                <a:latin typeface="Garamond" charset="0"/>
              </a:rPr>
              <a:t>In America, tall tales were first told by settlers who made their homes in the American wilderness. In those days, before TV and movies, people depended on storytelling for entertainment. </a:t>
            </a:r>
          </a:p>
          <a:p>
            <a:pPr>
              <a:lnSpc>
                <a:spcPct val="80000"/>
              </a:lnSpc>
              <a:defRPr/>
            </a:pPr>
            <a:r>
              <a:rPr lang="en-US" sz="2600" b="1" dirty="0">
                <a:latin typeface="Garamond" charset="0"/>
              </a:rPr>
              <a:t>After a long day</a:t>
            </a:r>
            <a:r>
              <a:rPr lang="ja-JP" altLang="en-US" sz="2600" b="1" dirty="0">
                <a:latin typeface="Arial"/>
              </a:rPr>
              <a:t>’</a:t>
            </a:r>
            <a:r>
              <a:rPr lang="en-US" sz="2600" b="1" dirty="0">
                <a:latin typeface="Garamond" charset="0"/>
              </a:rPr>
              <a:t>s work, people gathered to tell each other funny tales.  </a:t>
            </a:r>
          </a:p>
          <a:p>
            <a:pPr>
              <a:lnSpc>
                <a:spcPct val="80000"/>
              </a:lnSpc>
              <a:defRPr/>
            </a:pPr>
            <a:r>
              <a:rPr lang="en-US" sz="2600" b="1" dirty="0">
                <a:latin typeface="Garamond" charset="0"/>
              </a:rPr>
              <a:t>Each group of workers (cowboys, loggers, and railroad and steel workers) had its own tall-tale hero. </a:t>
            </a:r>
          </a:p>
          <a:p>
            <a:pPr>
              <a:lnSpc>
                <a:spcPct val="80000"/>
              </a:lnSpc>
              <a:defRPr/>
            </a:pPr>
            <a:r>
              <a:rPr lang="en-US" sz="2600" b="1" dirty="0">
                <a:latin typeface="Garamond" charset="0"/>
              </a:rPr>
              <a:t>Having a superhuman hero with the same job somehow made their lives easier; perhaps it gave them strength or courage to do their difficult and dangerous work. </a:t>
            </a:r>
          </a:p>
          <a:p>
            <a:endParaRPr lang="en-US" dirty="0"/>
          </a:p>
        </p:txBody>
      </p:sp>
      <p:pic>
        <p:nvPicPr>
          <p:cNvPr id="4" name="Picture 8" descr="johnnyapple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1868311"/>
            <a:ext cx="2857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2443"/>
            <a:ext cx="6589199" cy="538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Style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1600200"/>
            <a:ext cx="5163290" cy="50743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Garamond" charset="0"/>
              </a:rPr>
              <a:t>Tall Tales and Folklore were more than just stories.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>
                <a:latin typeface="Garamond" charset="0"/>
              </a:rPr>
              <a:t>They take the normal story:  </a:t>
            </a:r>
            <a:endParaRPr lang="en-US" sz="2400" b="1" i="1" dirty="0">
              <a:latin typeface="Garamond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ja-JP" altLang="en-US" sz="2000" i="1" dirty="0">
                <a:latin typeface="Arial"/>
              </a:rPr>
              <a:t>“</a:t>
            </a:r>
            <a:r>
              <a:rPr lang="en-US" sz="2000" i="1" dirty="0">
                <a:latin typeface="Garamond" charset="0"/>
              </a:rPr>
              <a:t>John met Mary at her house. They said hello, and started to walk to school. When they turned the corner, they saw a dog…</a:t>
            </a:r>
            <a:r>
              <a:rPr lang="ja-JP" altLang="en-US" sz="2000" i="1" dirty="0">
                <a:latin typeface="Arial"/>
              </a:rPr>
              <a:t>”</a:t>
            </a:r>
            <a:r>
              <a:rPr lang="en-US" sz="2000" b="1" i="1" dirty="0">
                <a:latin typeface="Garamond" charset="0"/>
              </a:rPr>
              <a:t> </a:t>
            </a:r>
            <a:endParaRPr lang="en-US" sz="2000" b="1" dirty="0">
              <a:latin typeface="Garamond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b="1" dirty="0">
                <a:latin typeface="Garamond" charset="0"/>
              </a:rPr>
              <a:t>and turn it in to a fantastical story:  </a:t>
            </a:r>
            <a:endParaRPr lang="en-US" sz="2400" b="1" i="1" dirty="0">
              <a:latin typeface="Garamond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ja-JP" altLang="en-US" sz="2000" i="1" dirty="0">
                <a:latin typeface="Arial"/>
              </a:rPr>
              <a:t>“</a:t>
            </a:r>
            <a:r>
              <a:rPr lang="en-US" sz="2000" i="1" dirty="0">
                <a:latin typeface="Garamond" charset="0"/>
              </a:rPr>
              <a:t>John met Mary at her twelve-story mansion. The house, which was bigger than a football stadium, had solid gold walls that shone as bright as the sun on a summer day. John and Mary greeted each other with a jubilant hello and started to skip to school. When they turned the corner, they saw a ferocious hell hound with giant globs of saliva dripping from his teeth.</a:t>
            </a:r>
            <a:r>
              <a:rPr lang="ja-JP" altLang="en-US" sz="2000" i="1" dirty="0">
                <a:latin typeface="Arial"/>
              </a:rPr>
              <a:t>”</a:t>
            </a:r>
            <a:r>
              <a:rPr lang="en-US" sz="2000" dirty="0">
                <a:latin typeface="Garamond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4" descr="landmark_johnhenr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79" y="1811867"/>
            <a:ext cx="3853882" cy="42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67600" cy="824971"/>
          </a:xfrm>
        </p:spPr>
        <p:txBody>
          <a:bodyPr/>
          <a:lstStyle/>
          <a:p>
            <a:r>
              <a:rPr lang="en-US" dirty="0" smtClean="0"/>
              <a:t>Conventions of a Tall Tale: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35133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800000"/>
                </a:solidFill>
                <a:latin typeface="Garamond" charset="0"/>
              </a:rPr>
              <a:t>Characters:  </a:t>
            </a:r>
            <a:r>
              <a:rPr lang="en-US" sz="2800" b="1" dirty="0">
                <a:latin typeface="Garamond" charset="0"/>
              </a:rPr>
              <a:t>a larger-than-life, or superhuman, main character with a specific job who (attempts) to do impossible things.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800000"/>
                </a:solidFill>
                <a:latin typeface="Garamond" charset="0"/>
              </a:rPr>
              <a:t>Humor:  </a:t>
            </a:r>
            <a:r>
              <a:rPr lang="en-US" sz="2800" b="1" dirty="0">
                <a:latin typeface="Garamond" charset="0"/>
              </a:rPr>
              <a:t>a problem that is solved in a funny way.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800000"/>
                </a:solidFill>
                <a:latin typeface="Garamond" charset="0"/>
              </a:rPr>
              <a:t>Exaggeration:  </a:t>
            </a:r>
            <a:r>
              <a:rPr lang="en-US" sz="2800" b="1" dirty="0">
                <a:latin typeface="Garamond" charset="0"/>
              </a:rPr>
              <a:t>exaggerated details that describe things as greater than they really are.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800000"/>
                </a:solidFill>
                <a:latin typeface="Garamond" charset="0"/>
              </a:rPr>
              <a:t>Use of Colorful Idioms: </a:t>
            </a:r>
            <a:r>
              <a:rPr lang="en-US" sz="2800" b="1" dirty="0">
                <a:latin typeface="Garamond" charset="0"/>
              </a:rPr>
              <a:t>characters that use everyday language.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800000"/>
                </a:solidFill>
                <a:latin typeface="Garamond" charset="0"/>
              </a:rPr>
              <a:t>Literary Devices:  </a:t>
            </a:r>
            <a:r>
              <a:rPr lang="en-US" sz="2800" b="1" dirty="0">
                <a:latin typeface="Garamond" charset="0"/>
              </a:rPr>
              <a:t>the use of similes and metaphor.  </a:t>
            </a:r>
          </a:p>
          <a:p>
            <a:endParaRPr lang="en-US" dirty="0"/>
          </a:p>
        </p:txBody>
      </p:sp>
      <p:pic>
        <p:nvPicPr>
          <p:cNvPr id="4" name="Picture 6" descr="bun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42" y="2441222"/>
            <a:ext cx="2834958" cy="32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589199" cy="442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1999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1" dirty="0" smtClean="0">
                <a:latin typeface="Garamond" charset="0"/>
              </a:rPr>
              <a:t>Westward </a:t>
            </a:r>
            <a:r>
              <a:rPr lang="en-US" sz="4400" b="1" dirty="0">
                <a:latin typeface="Garamond" charset="0"/>
              </a:rPr>
              <a:t>migration/exploration </a:t>
            </a:r>
          </a:p>
          <a:p>
            <a:pPr>
              <a:lnSpc>
                <a:spcPct val="90000"/>
              </a:lnSpc>
              <a:defRPr/>
            </a:pPr>
            <a:r>
              <a:rPr lang="en-US" sz="4400" b="1" dirty="0">
                <a:latin typeface="Garamond" charset="0"/>
              </a:rPr>
              <a:t>Introspection and debate over issues and ideals surrounding Civil War (sectionalism, slavery) </a:t>
            </a:r>
          </a:p>
          <a:p>
            <a:pPr>
              <a:lnSpc>
                <a:spcPct val="90000"/>
              </a:lnSpc>
              <a:defRPr/>
            </a:pPr>
            <a:r>
              <a:rPr lang="en-US" sz="4400" b="1" dirty="0">
                <a:latin typeface="Garamond" charset="0"/>
              </a:rPr>
              <a:t>Pain/death/ destruction resulting from Civil War itself </a:t>
            </a:r>
          </a:p>
          <a:p>
            <a:pPr>
              <a:lnSpc>
                <a:spcPct val="90000"/>
              </a:lnSpc>
              <a:defRPr/>
            </a:pPr>
            <a:r>
              <a:rPr lang="en-US" sz="4400" b="1" dirty="0">
                <a:latin typeface="Garamond" charset="0"/>
              </a:rPr>
              <a:t>Religious/philosophical ideals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20"/>
            <a:ext cx="8229600" cy="769071"/>
          </a:xfrm>
        </p:spPr>
        <p:txBody>
          <a:bodyPr/>
          <a:lstStyle/>
          <a:p>
            <a:r>
              <a:rPr lang="en-US" dirty="0" smtClean="0"/>
              <a:t>Working with Tall 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946"/>
            <a:ext cx="8458200" cy="5703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As a table group, read the tall tale or summary of the tall tale</a:t>
            </a:r>
          </a:p>
          <a:p>
            <a:r>
              <a:rPr lang="en-US" sz="2800" dirty="0" smtClean="0"/>
              <a:t>Create a children’s book cover for your tall tale</a:t>
            </a:r>
          </a:p>
          <a:p>
            <a:r>
              <a:rPr lang="en-US" sz="2800" b="1" dirty="0" smtClean="0"/>
              <a:t>Front:</a:t>
            </a:r>
          </a:p>
          <a:p>
            <a:pPr lvl="1"/>
            <a:r>
              <a:rPr lang="en-US" dirty="0" smtClean="0"/>
              <a:t>Symbolic illustration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Idiom that captures the spirit of the story</a:t>
            </a:r>
          </a:p>
          <a:p>
            <a:r>
              <a:rPr lang="en-US" sz="2800" b="1" dirty="0"/>
              <a:t>Back</a:t>
            </a:r>
            <a:r>
              <a:rPr lang="en-US" sz="2800" b="1" dirty="0" smtClean="0"/>
              <a:t>:</a:t>
            </a:r>
          </a:p>
          <a:p>
            <a:pPr lvl="1"/>
            <a:r>
              <a:rPr lang="en-US" dirty="0" smtClean="0"/>
              <a:t>Identify the elements that make this a tall tale</a:t>
            </a:r>
          </a:p>
          <a:p>
            <a:pPr lvl="1"/>
            <a:r>
              <a:rPr lang="en-US" dirty="0" smtClean="0"/>
              <a:t>What is the moral of this tale?</a:t>
            </a:r>
          </a:p>
          <a:p>
            <a:pPr lvl="1"/>
            <a:r>
              <a:rPr lang="en-US" dirty="0" smtClean="0"/>
              <a:t>What are the historical connections?</a:t>
            </a:r>
          </a:p>
          <a:p>
            <a:pPr lvl="2"/>
            <a:r>
              <a:rPr lang="en-US" dirty="0" smtClean="0"/>
              <a:t>(Look these up if you are stumped! Research!)</a:t>
            </a:r>
          </a:p>
        </p:txBody>
      </p:sp>
    </p:spTree>
    <p:extLst>
      <p:ext uri="{BB962C8B-B14F-4D97-AF65-F5344CB8AC3E}">
        <p14:creationId xmlns:p14="http://schemas.microsoft.com/office/powerpoint/2010/main" val="34351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589199" cy="518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Tall Tale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1999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Paul Bunyan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Johnny Appleseed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John Henry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Pecos Bill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Davy Crockett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“The Notorious Jumping Frog of Calaveras County”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9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en-US" dirty="0" smtClean="0"/>
              <a:t>Individual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199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will be going in a homework packet, so please make sure you answer these two questions on something you can submit.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To what extent can we use tall tales as a way to understand American culture and history?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Determine the value of tall tales in American history and culture.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11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934200" cy="747490"/>
          </a:xfrm>
        </p:spPr>
        <p:txBody>
          <a:bodyPr/>
          <a:lstStyle/>
          <a:p>
            <a:r>
              <a:rPr lang="en-US" dirty="0" smtClean="0"/>
              <a:t>American Literary Movements</a:t>
            </a:r>
            <a:endParaRPr lang="en-US" dirty="0"/>
          </a:p>
        </p:txBody>
      </p:sp>
      <p:pic>
        <p:nvPicPr>
          <p:cNvPr id="1026" name="Picture 2" descr="https://lh4.googleusercontent.com/FyGM6L_BRBLJRmLAb1fzyi8YWYYJ4vy2Faul0eI-b7RqXza9U8Y8NX9XNmlASN9vf5w2GnBRHzrvszR07hTncqFZebGsWZuEbivW3C_OLpQRuSphpuBnbFe8kf0aGyKUVGqAXnGLb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6368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OLDER FILES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5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8153401" cy="207645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>
                <a:latin typeface="Baskerville Old Face" panose="02020602080505020303" pitchFamily="18" charset="0"/>
              </a:rPr>
              <a:t>“</a:t>
            </a:r>
            <a:r>
              <a:rPr lang="en-US" sz="6600" dirty="0"/>
              <a:t>Truth crushed to earth will rise </a:t>
            </a:r>
            <a:r>
              <a:rPr lang="en-US" sz="6600" dirty="0" smtClean="0"/>
              <a:t>again</a:t>
            </a:r>
            <a:r>
              <a:rPr lang="en-US" sz="6600" dirty="0" smtClean="0">
                <a:latin typeface="Baskerville Old Face" panose="02020602080505020303" pitchFamily="18" charset="0"/>
              </a:rPr>
              <a:t>”</a:t>
            </a:r>
            <a:endParaRPr lang="en-US" sz="6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89200" cy="128089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William Cullen Bryant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038600" cy="487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Lived from 1794 to 1878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American Romantic </a:t>
            </a:r>
            <a:r>
              <a:rPr lang="en-US" sz="3200" b="1" dirty="0">
                <a:solidFill>
                  <a:schemeClr val="tx1"/>
                </a:solidFill>
              </a:rPr>
              <a:t>poet, journalist, and long-time editor of the </a:t>
            </a:r>
            <a:r>
              <a:rPr lang="en-US" sz="3200" b="1" i="1" dirty="0">
                <a:solidFill>
                  <a:schemeClr val="tx1"/>
                </a:solidFill>
              </a:rPr>
              <a:t>New York Evening Post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0/0f/William_Cullen_Bryant_Cabinet_Card_by_Mora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68" y="1275803"/>
            <a:ext cx="3340632" cy="50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89200" cy="1066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William Cullen Bryant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191000" cy="480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Wrote poems and short stories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Struggled as a lawyer and a writer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 1832, he expanded his book </a:t>
            </a:r>
            <a:r>
              <a:rPr lang="en-US" sz="2400" b="1" i="1" dirty="0" smtClean="0">
                <a:solidFill>
                  <a:schemeClr val="tx1"/>
                </a:solidFill>
              </a:rPr>
              <a:t>Poems</a:t>
            </a:r>
            <a:r>
              <a:rPr lang="en-US" sz="2400" b="1" dirty="0" smtClean="0">
                <a:solidFill>
                  <a:schemeClr val="tx1"/>
                </a:solidFill>
              </a:rPr>
              <a:t> (with the help of Washington Irving) won recognition in Britain as America’s leading poet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0/0f/William_Cullen_Bryant_Cabinet_Card_by_Mora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68" y="1275803"/>
            <a:ext cx="3340632" cy="50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Thanatopsis</a:t>
            </a:r>
            <a:r>
              <a:rPr lang="en-US" sz="5400" b="1" dirty="0" smtClean="0"/>
              <a:t>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76375" y="5715000"/>
            <a:ext cx="7210425" cy="65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Scene from </a:t>
            </a:r>
            <a:r>
              <a:rPr lang="en-US" b="1" i="1" dirty="0" err="1" smtClean="0"/>
              <a:t>Thanatopsis</a:t>
            </a:r>
            <a:r>
              <a:rPr lang="en-US" b="1" dirty="0" smtClean="0"/>
              <a:t>,</a:t>
            </a:r>
            <a:r>
              <a:rPr lang="en-US" dirty="0"/>
              <a:t> 1850</a:t>
            </a:r>
            <a:br>
              <a:rPr lang="en-US" dirty="0"/>
            </a:br>
            <a:r>
              <a:rPr lang="en-US" dirty="0"/>
              <a:t>Asher B. Durand (American, 1796–1886)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56295"/>
            <a:ext cx="61912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671290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Thanatopsis</a:t>
            </a:r>
            <a:endParaRPr lang="en-US" sz="54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5434" y="1676400"/>
            <a:ext cx="8042366" cy="48577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Thanos</a:t>
            </a:r>
            <a:r>
              <a:rPr lang="en-US" sz="2800" dirty="0" smtClean="0">
                <a:solidFill>
                  <a:schemeClr val="tx1"/>
                </a:solidFill>
              </a:rPr>
              <a:t> = Death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Opsis</a:t>
            </a:r>
            <a:r>
              <a:rPr lang="en-US" sz="2800" dirty="0" smtClean="0">
                <a:solidFill>
                  <a:schemeClr val="tx1"/>
                </a:solidFill>
              </a:rPr>
              <a:t> = Vision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“A meditation on Death”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Why would it be good to meditate on death?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7"/>
            <a:r>
              <a:rPr lang="en-US" sz="3200" dirty="0" smtClean="0">
                <a:solidFill>
                  <a:schemeClr val="tx1"/>
                </a:solidFill>
              </a:rPr>
              <a:t>Read “</a:t>
            </a:r>
            <a:r>
              <a:rPr lang="en-US" sz="3200" dirty="0" err="1" smtClean="0">
                <a:solidFill>
                  <a:schemeClr val="tx1"/>
                </a:solidFill>
              </a:rPr>
              <a:t>Thanatopsis</a:t>
            </a:r>
            <a:r>
              <a:rPr lang="en-US" sz="3200" dirty="0" smtClean="0">
                <a:solidFill>
                  <a:schemeClr val="tx1"/>
                </a:solidFill>
              </a:rPr>
              <a:t>” </a:t>
            </a:r>
            <a:r>
              <a:rPr lang="en-US" sz="3200" dirty="0">
                <a:solidFill>
                  <a:schemeClr val="tx1"/>
                </a:solidFill>
              </a:rPr>
              <a:t>by William Cullen Bryant (p 338-339)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37437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1685"/>
            <a:ext cx="6876000" cy="82369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Thanatopsis</a:t>
            </a:r>
            <a:r>
              <a:rPr lang="en-US" sz="5400" b="1" dirty="0" smtClean="0"/>
              <a:t>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8610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To what extent does nature help people cope during times of sadness?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According to lines 22-30, conclude what happens when people die?  Justify or argue against the philosophy.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Determine why people </a:t>
            </a:r>
            <a:r>
              <a:rPr lang="en-US" sz="2600" dirty="0">
                <a:solidFill>
                  <a:schemeClr val="tx1"/>
                </a:solidFill>
              </a:rPr>
              <a:t>should greet </a:t>
            </a:r>
            <a:r>
              <a:rPr lang="en-US" sz="2600" dirty="0" smtClean="0">
                <a:solidFill>
                  <a:schemeClr val="tx1"/>
                </a:solidFill>
              </a:rPr>
              <a:t>death without fear.</a:t>
            </a:r>
          </a:p>
          <a:p>
            <a:pPr fontAlgn="base"/>
            <a:r>
              <a:rPr lang="en-US" sz="2400" dirty="0">
                <a:solidFill>
                  <a:schemeClr val="tx1"/>
                </a:solidFill>
              </a:rPr>
              <a:t>Identify as many characteristics of American Romanticism as you can in the poem. 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</a:rPr>
              <a:t>Share the quote, the line number, and the characteristic to have a complete answer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22" y="23949"/>
            <a:ext cx="337437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Thanatopsis</a:t>
            </a:r>
            <a:r>
              <a:rPr lang="en-US" sz="5400" b="1" dirty="0" smtClean="0"/>
              <a:t>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915400" cy="708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“Healing sympathy”…  face death without fear, “sustained and soothed by unfaltering trust… like one who… lies down to pleasant dreams…”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poem embraces the cycle of life and death that both raises humankind, high-born and low, from insensible </a:t>
            </a:r>
            <a:r>
              <a:rPr lang="en-US" sz="2000" dirty="0" smtClean="0">
                <a:solidFill>
                  <a:schemeClr val="tx1"/>
                </a:solidFill>
              </a:rPr>
              <a:t>matter </a:t>
            </a:r>
            <a:r>
              <a:rPr lang="en-US" sz="2000" dirty="0">
                <a:solidFill>
                  <a:schemeClr val="tx1"/>
                </a:solidFill>
              </a:rPr>
              <a:t>and returns him and her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it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							</a:t>
            </a:r>
            <a:r>
              <a:rPr lang="en-US" dirty="0" smtClean="0">
                <a:solidFill>
                  <a:schemeClr val="tx1"/>
                </a:solidFill>
              </a:rPr>
              <a:t>Determine if this is a happy or sad poem?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1" y="4187462"/>
            <a:ext cx="3996018" cy="25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624110"/>
            <a:ext cx="7162800" cy="747490"/>
          </a:xfrm>
        </p:spPr>
        <p:txBody>
          <a:bodyPr>
            <a:normAutofit/>
          </a:bodyPr>
          <a:lstStyle/>
          <a:p>
            <a:r>
              <a:rPr lang="en-US" dirty="0"/>
              <a:t>Historical Context: Early </a:t>
            </a:r>
            <a:r>
              <a:rPr lang="en-US" dirty="0" smtClean="0"/>
              <a:t>1800s</a:t>
            </a:r>
            <a:endParaRPr lang="en-US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4478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Louisiana Purchase (</a:t>
            </a:r>
            <a:r>
              <a:rPr lang="en-US" sz="2800" dirty="0" smtClean="0"/>
              <a:t>1803) </a:t>
            </a:r>
            <a:r>
              <a:rPr lang="en-US" sz="2800" dirty="0"/>
              <a:t>doubles size of nation and </a:t>
            </a:r>
            <a:r>
              <a:rPr lang="en-US" sz="2800" dirty="0" smtClean="0"/>
              <a:t>speeds up </a:t>
            </a:r>
            <a:r>
              <a:rPr lang="en-US" sz="2800" dirty="0"/>
              <a:t>western </a:t>
            </a:r>
            <a:r>
              <a:rPr lang="en-US" sz="2800" dirty="0" smtClean="0"/>
              <a:t>expansion</a:t>
            </a:r>
            <a:endParaRPr lang="en-US" sz="2800" dirty="0"/>
          </a:p>
          <a:p>
            <a:r>
              <a:rPr lang="en-US" sz="2800" dirty="0"/>
              <a:t>Huge influx of immigrants (Irish, German, other N. Europeans) fleeing famine and war</a:t>
            </a:r>
          </a:p>
          <a:p>
            <a:r>
              <a:rPr lang="en-US" sz="2800" dirty="0"/>
              <a:t>Cities boom</a:t>
            </a:r>
          </a:p>
          <a:p>
            <a:pPr lvl="1"/>
            <a:r>
              <a:rPr lang="en-US" sz="2400" dirty="0"/>
              <a:t>Industrial Revolution </a:t>
            </a:r>
          </a:p>
          <a:p>
            <a:pPr lvl="1"/>
            <a:r>
              <a:rPr lang="en-US" sz="2400" dirty="0"/>
              <a:t>Massive urbanization of population</a:t>
            </a:r>
          </a:p>
          <a:p>
            <a:pPr lvl="1"/>
            <a:r>
              <a:rPr lang="en-US" sz="2400" dirty="0"/>
              <a:t>Crime, disease rampant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7112" y="183670"/>
            <a:ext cx="8385175" cy="76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Romantic Philosophy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95400" y="945670"/>
            <a:ext cx="7696200" cy="575993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City is site of corruption, moral decay, and death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Countryside and nature are sites </a:t>
            </a:r>
            <a:r>
              <a:rPr lang="en-US" sz="3200" dirty="0">
                <a:solidFill>
                  <a:schemeClr val="tx1"/>
                </a:solidFill>
              </a:rPr>
              <a:t>of renewal and rebirth </a:t>
            </a:r>
          </a:p>
          <a:p>
            <a:r>
              <a:rPr lang="en-US" sz="3200" dirty="0">
                <a:solidFill>
                  <a:schemeClr val="tx1"/>
                </a:solidFill>
              </a:rPr>
              <a:t>Valued feeling and intuition over reason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Horrors of industrialized society, etc.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Intuition capable of understanding truths that reason can’t reach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“Felt” experience valued over theory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609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Characteristics of American Romanticism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values feeling and intuition over reason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places faith in inner experience and the power of the imagination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despises the artificiality of civilization and seeks unspoiled nature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prefers youthful innocence to educated sophistication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finds inspiration in myth, legend, and folk culture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supporters of individual freedom and the worth of the individual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looks to the wisdom of the past and distrusts progress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finds beauty and truth in exotic locales, the supernatural realm, and the inner world of the imagination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sees poetry as the highest expression of the imagination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I’s of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dirty="0"/>
              <a:t>Romanticism refers to a movement in art, literature, and music during the 19th century. </a:t>
            </a:r>
          </a:p>
          <a:p>
            <a:pPr marL="114300" indent="0" algn="ctr">
              <a:buNone/>
            </a:pPr>
            <a:r>
              <a:rPr lang="en-US" sz="3600" dirty="0"/>
              <a:t>1.Imagination</a:t>
            </a:r>
          </a:p>
          <a:p>
            <a:pPr marL="114300" indent="0" algn="ctr">
              <a:buNone/>
            </a:pPr>
            <a:r>
              <a:rPr lang="en-US" sz="3600" dirty="0"/>
              <a:t>2.Intuition</a:t>
            </a:r>
          </a:p>
          <a:p>
            <a:pPr marL="114300" indent="0" algn="ctr">
              <a:buNone/>
            </a:pPr>
            <a:r>
              <a:rPr lang="en-US" sz="3600" dirty="0"/>
              <a:t>3.Idealism</a:t>
            </a:r>
          </a:p>
          <a:p>
            <a:pPr marL="114300" indent="0" algn="ctr">
              <a:buNone/>
            </a:pPr>
            <a:r>
              <a:rPr lang="en-US" sz="3600" dirty="0"/>
              <a:t>4.Inspiration</a:t>
            </a:r>
          </a:p>
          <a:p>
            <a:pPr marL="114300" indent="0" algn="ctr">
              <a:buNone/>
            </a:pPr>
            <a:r>
              <a:rPr lang="en-US" sz="3600" dirty="0"/>
              <a:t>5.Individuality</a:t>
            </a:r>
          </a:p>
        </p:txBody>
      </p:sp>
    </p:spTree>
    <p:extLst>
      <p:ext uri="{BB962C8B-B14F-4D97-AF65-F5344CB8AC3E}">
        <p14:creationId xmlns:p14="http://schemas.microsoft.com/office/powerpoint/2010/main" val="4057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589199" cy="747490"/>
          </a:xfrm>
        </p:spPr>
        <p:txBody>
          <a:bodyPr/>
          <a:lstStyle/>
          <a:p>
            <a:r>
              <a:rPr lang="en-US" dirty="0" smtClean="0"/>
              <a:t>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5257800"/>
          </a:xfrm>
        </p:spPr>
        <p:txBody>
          <a:bodyPr/>
          <a:lstStyle/>
          <a:p>
            <a:pPr fontAlgn="base"/>
            <a:r>
              <a:rPr lang="en-US" sz="2400" b="1" dirty="0"/>
              <a:t>Imagination was emphasized over “reason.”</a:t>
            </a:r>
          </a:p>
          <a:p>
            <a:pPr fontAlgn="base"/>
            <a:r>
              <a:rPr lang="en-US" sz="2400" b="1" dirty="0"/>
              <a:t>This was a backlash against the rationalism characterized by the classical period or “Age of Reason.”</a:t>
            </a:r>
          </a:p>
          <a:p>
            <a:pPr fontAlgn="base"/>
            <a:r>
              <a:rPr lang="en-US" sz="2400" b="1" dirty="0"/>
              <a:t>Imagination was considered necessary for creating all art.</a:t>
            </a:r>
          </a:p>
          <a:p>
            <a:endParaRPr lang="en-US" dirty="0"/>
          </a:p>
        </p:txBody>
      </p:sp>
      <p:pic>
        <p:nvPicPr>
          <p:cNvPr id="2050" name="Picture 2" descr="https://lh3.googleusercontent.com/ZC8B6xKXe7dXBzwCDIsNSEBNrT6DYFc7nzJeyoO5yTVi3HdLrq4ARkg03RkAxAhXZxWxTtQHchvnYxrKPuBQhxFTDZ8ydceSSsWwLfb62EpF-M8TLDXYBDGDRs_1-8B3U4xWw2wlX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48" y="1676400"/>
            <a:ext cx="434060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6448" y="4250838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Bierstadt’s “Among the Sierra Nevada Mountains, California”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105400"/>
          </a:xfrm>
        </p:spPr>
        <p:txBody>
          <a:bodyPr/>
          <a:lstStyle/>
          <a:p>
            <a:pPr fontAlgn="base"/>
            <a:r>
              <a:rPr lang="en-US" sz="3200" b="1" dirty="0"/>
              <a:t>Romantics placed value on “intuition,” or feeling and instincts, over reason.</a:t>
            </a:r>
          </a:p>
          <a:p>
            <a:pPr fontAlgn="base"/>
            <a:r>
              <a:rPr lang="en-US" sz="3200" b="1" dirty="0"/>
              <a:t>Emotions were important in Romantic art.</a:t>
            </a:r>
          </a:p>
          <a:p>
            <a:endParaRPr lang="en-US" dirty="0"/>
          </a:p>
        </p:txBody>
      </p:sp>
      <p:pic>
        <p:nvPicPr>
          <p:cNvPr id="4098" name="Picture 2" descr="https://lh3.googleusercontent.com/q_oGsbbs4piM7cvB3s0aXg-tSgJDIaA6obzocmJNRpAVPysr-isvkAIygLR9rir4EhP4CPSYSMeDsYwA45t3A9rvWVak83nAwKh-d8XxZjelkhQQWfY80yGJV4HMX4GCjP56th85v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038600" cy="26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Trumbull’s “The Battle of Bunker Hill June 17, 1775”</a:t>
            </a:r>
          </a:p>
        </p:txBody>
      </p:sp>
    </p:spTree>
    <p:extLst>
      <p:ext uri="{BB962C8B-B14F-4D97-AF65-F5344CB8AC3E}">
        <p14:creationId xmlns:p14="http://schemas.microsoft.com/office/powerpoint/2010/main" val="14618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923</TotalTime>
  <Words>1705</Words>
  <Application>Microsoft Office PowerPoint</Application>
  <PresentationFormat>On-screen Show (4:3)</PresentationFormat>
  <Paragraphs>187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Baskerville Old Face</vt:lpstr>
      <vt:lpstr>Bookman Old Style</vt:lpstr>
      <vt:lpstr>Calibri</vt:lpstr>
      <vt:lpstr>Century Gothic</vt:lpstr>
      <vt:lpstr>Garamond</vt:lpstr>
      <vt:lpstr>メイリオ</vt:lpstr>
      <vt:lpstr>Wingdings 3</vt:lpstr>
      <vt:lpstr>Wisp</vt:lpstr>
      <vt:lpstr>American  Romanticism</vt:lpstr>
      <vt:lpstr>Discuss in your table groups…</vt:lpstr>
      <vt:lpstr>American Literary Movements</vt:lpstr>
      <vt:lpstr>Historical Context: Early 1800s</vt:lpstr>
      <vt:lpstr>Romantic Philosophy</vt:lpstr>
      <vt:lpstr>Characteristics of American Romanticism  </vt:lpstr>
      <vt:lpstr>5 I’s of Romanticism</vt:lpstr>
      <vt:lpstr>Imagination</vt:lpstr>
      <vt:lpstr>Intuition</vt:lpstr>
      <vt:lpstr>Idealism</vt:lpstr>
      <vt:lpstr>Inspiration</vt:lpstr>
      <vt:lpstr>Romantic Literature</vt:lpstr>
      <vt:lpstr>The Romantic Hero</vt:lpstr>
      <vt:lpstr>Romantic Poetry</vt:lpstr>
      <vt:lpstr>This sounds a lot like European Romanticism…?</vt:lpstr>
      <vt:lpstr>Summary</vt:lpstr>
      <vt:lpstr>“A single conversation across the table with wise man is better than ten years mere study of books”</vt:lpstr>
      <vt:lpstr>Henry Wadsworth Longfellow (1807-1882) </vt:lpstr>
      <vt:lpstr>“Paul Revere’s Ride” (1860) Poetry Analysis</vt:lpstr>
      <vt:lpstr>American Folklore &amp; Tall Tales</vt:lpstr>
      <vt:lpstr>Learning Targets </vt:lpstr>
      <vt:lpstr>Origin of Tall Tales</vt:lpstr>
      <vt:lpstr>Style of the story</vt:lpstr>
      <vt:lpstr>Style of the Story</vt:lpstr>
      <vt:lpstr>Conventions of a Tall Tale:</vt:lpstr>
      <vt:lpstr>Historical Motivations</vt:lpstr>
      <vt:lpstr>Working with Tall Tales</vt:lpstr>
      <vt:lpstr>Tall Tale Options</vt:lpstr>
      <vt:lpstr>Individual Reflection </vt:lpstr>
      <vt:lpstr>OLDER FILES </vt:lpstr>
      <vt:lpstr> “Truth crushed to earth will rise again”</vt:lpstr>
      <vt:lpstr>William Cullen Bryant</vt:lpstr>
      <vt:lpstr>William Cullen Bryant</vt:lpstr>
      <vt:lpstr>“Thanatopsis”</vt:lpstr>
      <vt:lpstr>Thanatopsis</vt:lpstr>
      <vt:lpstr>“Thanatopsis”</vt:lpstr>
      <vt:lpstr>“Thanatopsis”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Romanticists</dc:title>
  <dc:creator>OlsenA</dc:creator>
  <cp:lastModifiedBy>Woldendorp, Kirsten    SHS-Staff</cp:lastModifiedBy>
  <cp:revision>77</cp:revision>
  <dcterms:created xsi:type="dcterms:W3CDTF">2007-09-30T20:05:06Z</dcterms:created>
  <dcterms:modified xsi:type="dcterms:W3CDTF">2019-09-19T18:12:33Z</dcterms:modified>
</cp:coreProperties>
</file>