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5" r:id="rId5"/>
    <p:sldId id="257" r:id="rId6"/>
    <p:sldId id="258" r:id="rId7"/>
    <p:sldId id="259" r:id="rId8"/>
    <p:sldId id="260" r:id="rId9"/>
    <p:sldId id="261" r:id="rId10"/>
    <p:sldId id="263" r:id="rId11"/>
    <p:sldId id="262" r:id="rId12"/>
    <p:sldId id="264" r:id="rId13"/>
    <p:sldId id="266" r:id="rId14"/>
    <p:sldId id="267" r:id="rId15"/>
    <p:sldId id="279" r:id="rId16"/>
    <p:sldId id="269" r:id="rId17"/>
    <p:sldId id="270" r:id="rId18"/>
    <p:sldId id="271" r:id="rId19"/>
    <p:sldId id="272" r:id="rId20"/>
    <p:sldId id="282" r:id="rId21"/>
    <p:sldId id="281" r:id="rId22"/>
    <p:sldId id="274" r:id="rId23"/>
    <p:sldId id="275" r:id="rId24"/>
    <p:sldId id="276" r:id="rId25"/>
    <p:sldId id="277" r:id="rId26"/>
    <p:sldId id="280" r:id="rId2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38E6F11-3CEB-4025-95FE-16FB260B4F9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F1ECD-717D-4D2D-A05C-E5CAD722194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43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E6F11-3CEB-4025-95FE-16FB260B4F9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392149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E6F11-3CEB-4025-95FE-16FB260B4F9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F1ECD-717D-4D2D-A05C-E5CAD722194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8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E6F11-3CEB-4025-95FE-16FB260B4F9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18040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E6F11-3CEB-4025-95FE-16FB260B4F98}"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F1ECD-717D-4D2D-A05C-E5CAD722194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04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8E6F11-3CEB-4025-95FE-16FB260B4F9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169461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8E6F11-3CEB-4025-95FE-16FB260B4F98}"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81781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8E6F11-3CEB-4025-95FE-16FB260B4F98}"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404852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E6F11-3CEB-4025-95FE-16FB260B4F98}"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144495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E6F11-3CEB-4025-95FE-16FB260B4F9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F1ECD-717D-4D2D-A05C-E5CAD722194B}" type="slidenum">
              <a:rPr lang="en-US" smtClean="0"/>
              <a:t>‹#›</a:t>
            </a:fld>
            <a:endParaRPr lang="en-US"/>
          </a:p>
        </p:txBody>
      </p:sp>
    </p:spTree>
    <p:extLst>
      <p:ext uri="{BB962C8B-B14F-4D97-AF65-F5344CB8AC3E}">
        <p14:creationId xmlns:p14="http://schemas.microsoft.com/office/powerpoint/2010/main" val="266822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E6F11-3CEB-4025-95FE-16FB260B4F98}"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F1ECD-717D-4D2D-A05C-E5CAD722194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81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38E6F11-3CEB-4025-95FE-16FB260B4F98}" type="datetimeFigureOut">
              <a:rPr lang="en-US" smtClean="0"/>
              <a:t>10/8/2018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07F1ECD-717D-4D2D-A05C-E5CAD722194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129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Glass Castle</a:t>
            </a:r>
            <a:endParaRPr lang="en-US" i="1" dirty="0"/>
          </a:p>
        </p:txBody>
      </p:sp>
      <p:sp>
        <p:nvSpPr>
          <p:cNvPr id="3" name="Subtitle 2"/>
          <p:cNvSpPr>
            <a:spLocks noGrp="1"/>
          </p:cNvSpPr>
          <p:nvPr>
            <p:ph type="subTitle" idx="1"/>
          </p:nvPr>
        </p:nvSpPr>
        <p:spPr/>
        <p:txBody>
          <a:bodyPr/>
          <a:lstStyle/>
          <a:p>
            <a:r>
              <a:rPr lang="en-US" dirty="0" smtClean="0"/>
              <a:t>Daily Lessons </a:t>
            </a:r>
            <a:endParaRPr lang="en-US" dirty="0"/>
          </a:p>
        </p:txBody>
      </p:sp>
    </p:spTree>
    <p:extLst>
      <p:ext uri="{BB962C8B-B14F-4D97-AF65-F5344CB8AC3E}">
        <p14:creationId xmlns:p14="http://schemas.microsoft.com/office/powerpoint/2010/main" val="157177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reading practice </a:t>
            </a:r>
            <a:r>
              <a:rPr lang="en-US" dirty="0" smtClean="0"/>
              <a:t>10/22</a:t>
            </a:r>
            <a:endParaRPr lang="en-US" dirty="0"/>
          </a:p>
        </p:txBody>
      </p:sp>
      <p:sp>
        <p:nvSpPr>
          <p:cNvPr id="3" name="Content Placeholder 2"/>
          <p:cNvSpPr>
            <a:spLocks noGrp="1"/>
          </p:cNvSpPr>
          <p:nvPr>
            <p:ph idx="1"/>
          </p:nvPr>
        </p:nvSpPr>
        <p:spPr/>
        <p:txBody>
          <a:bodyPr/>
          <a:lstStyle/>
          <a:p>
            <a:r>
              <a:rPr lang="en-US" dirty="0" smtClean="0"/>
              <a:t>You will be critically reading two short articles about the impact of poverty on children and the family.</a:t>
            </a:r>
          </a:p>
          <a:p>
            <a:r>
              <a:rPr lang="en-US" dirty="0" smtClean="0"/>
              <a:t>Critically reading: highlighting important facts, writing notes in the margins, asking questions, defining terms or ideas, making connections to the novel or outside work. </a:t>
            </a:r>
          </a:p>
          <a:p>
            <a:r>
              <a:rPr lang="en-US" dirty="0" smtClean="0"/>
              <a:t>You will be getting a score for this assignment.</a:t>
            </a:r>
          </a:p>
          <a:p>
            <a:r>
              <a:rPr lang="en-US" dirty="0" smtClean="0"/>
              <a:t>You need to answer the following questions too:</a:t>
            </a:r>
          </a:p>
          <a:p>
            <a:pPr marL="457200" indent="-457200">
              <a:buFont typeface="+mj-lt"/>
              <a:buAutoNum type="arabicPeriod"/>
            </a:pPr>
            <a:r>
              <a:rPr lang="en-US" dirty="0" smtClean="0"/>
              <a:t>To what extent does poverty impact children? The parents?</a:t>
            </a:r>
          </a:p>
          <a:p>
            <a:pPr marL="457200" indent="-457200">
              <a:buFont typeface="+mj-lt"/>
              <a:buAutoNum type="arabicPeriod"/>
            </a:pPr>
            <a:r>
              <a:rPr lang="en-US" dirty="0" smtClean="0"/>
              <a:t>Determine who is to blame for poverty? </a:t>
            </a:r>
          </a:p>
          <a:p>
            <a:pPr marL="457200" indent="-457200">
              <a:buFont typeface="+mj-lt"/>
              <a:buAutoNum type="arabicPeriod"/>
            </a:pPr>
            <a:r>
              <a:rPr lang="en-US" dirty="0" smtClean="0"/>
              <a:t>Conclude the impact of poverty on the Walls family? </a:t>
            </a:r>
            <a:endParaRPr lang="en-US" dirty="0"/>
          </a:p>
        </p:txBody>
      </p:sp>
    </p:spTree>
    <p:extLst>
      <p:ext uri="{BB962C8B-B14F-4D97-AF65-F5344CB8AC3E}">
        <p14:creationId xmlns:p14="http://schemas.microsoft.com/office/powerpoint/2010/main" val="28207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05173"/>
          </a:xfrm>
        </p:spPr>
        <p:txBody>
          <a:bodyPr/>
          <a:lstStyle/>
          <a:p>
            <a:r>
              <a:rPr lang="en-US" i="1" dirty="0" smtClean="0"/>
              <a:t>The Hunger Games </a:t>
            </a:r>
            <a:r>
              <a:rPr lang="en-US" dirty="0" smtClean="0"/>
              <a:t>10/10-10/11</a:t>
            </a:r>
            <a:endParaRPr lang="en-US" i="1" dirty="0"/>
          </a:p>
        </p:txBody>
      </p:sp>
      <p:sp>
        <p:nvSpPr>
          <p:cNvPr id="3" name="Content Placeholder 2"/>
          <p:cNvSpPr>
            <a:spLocks noGrp="1"/>
          </p:cNvSpPr>
          <p:nvPr>
            <p:ph idx="1"/>
          </p:nvPr>
        </p:nvSpPr>
        <p:spPr>
          <a:xfrm>
            <a:off x="1049181" y="1290180"/>
            <a:ext cx="9720073" cy="5311035"/>
          </a:xfrm>
        </p:spPr>
        <p:txBody>
          <a:bodyPr>
            <a:noAutofit/>
          </a:bodyPr>
          <a:lstStyle/>
          <a:p>
            <a:r>
              <a:rPr lang="en-US" sz="2400" dirty="0" smtClean="0"/>
              <a:t>We will be watching the film and then having a graded class discussion (10/17).</a:t>
            </a:r>
          </a:p>
          <a:p>
            <a:r>
              <a:rPr lang="en-US" sz="2400" dirty="0" smtClean="0"/>
              <a:t>You will be completing a viewing guide to make sure you understand the essential elements of the film, and how they connect to </a:t>
            </a:r>
            <a:r>
              <a:rPr lang="en-US" sz="2400" i="1" dirty="0" smtClean="0"/>
              <a:t>The Glass Castle</a:t>
            </a:r>
            <a:r>
              <a:rPr lang="en-US" sz="2400" dirty="0" smtClean="0"/>
              <a:t> </a:t>
            </a:r>
          </a:p>
          <a:p>
            <a:r>
              <a:rPr lang="en-US" sz="2400" dirty="0" smtClean="0"/>
              <a:t>Viewing Guide and Questions for the discussion:</a:t>
            </a:r>
          </a:p>
          <a:p>
            <a:pPr marL="457200" indent="-457200">
              <a:buFont typeface="+mj-lt"/>
              <a:buAutoNum type="arabicPeriod"/>
            </a:pPr>
            <a:r>
              <a:rPr lang="en-US" sz="2400" dirty="0" smtClean="0"/>
              <a:t>Does poverty define your identity? Explain.</a:t>
            </a:r>
          </a:p>
          <a:p>
            <a:pPr marL="457200" indent="-457200">
              <a:buFont typeface="+mj-lt"/>
              <a:buAutoNum type="arabicPeriod"/>
            </a:pPr>
            <a:r>
              <a:rPr lang="en-US" sz="2400" dirty="0" smtClean="0"/>
              <a:t>Can we always blame the parents for the way children act/behave? </a:t>
            </a:r>
          </a:p>
          <a:p>
            <a:pPr marL="457200" indent="-457200">
              <a:buFont typeface="+mj-lt"/>
              <a:buAutoNum type="arabicPeriod"/>
            </a:pPr>
            <a:r>
              <a:rPr lang="en-US" sz="2400" dirty="0" smtClean="0"/>
              <a:t>Who plays a bigger role in the formation of identity: parents or society? Explain. </a:t>
            </a:r>
          </a:p>
          <a:p>
            <a:pPr marL="457200" lvl="0" indent="-457200">
              <a:buFont typeface="+mj-lt"/>
              <a:buAutoNum type="arabicPeriod"/>
            </a:pPr>
            <a:r>
              <a:rPr lang="en-US" sz="2400" dirty="0"/>
              <a:t>Should society be responsible for taking care of those in poverty, like the Everdeen or Walls families</a:t>
            </a:r>
            <a:r>
              <a:rPr lang="en-US" sz="2400" dirty="0" smtClean="0"/>
              <a:t>?</a:t>
            </a:r>
          </a:p>
          <a:p>
            <a:pPr marL="457200" indent="-457200">
              <a:buFont typeface="+mj-lt"/>
              <a:buAutoNum type="arabicPeriod"/>
            </a:pPr>
            <a:r>
              <a:rPr lang="en-US" sz="2400" dirty="0" smtClean="0"/>
              <a:t>Provide specific examples from the film to prove the impact of poverty on children, families, and society. </a:t>
            </a:r>
            <a:endParaRPr lang="en-US" sz="2400" dirty="0"/>
          </a:p>
        </p:txBody>
      </p:sp>
    </p:spTree>
    <p:extLst>
      <p:ext uri="{BB962C8B-B14F-4D97-AF65-F5344CB8AC3E}">
        <p14:creationId xmlns:p14="http://schemas.microsoft.com/office/powerpoint/2010/main" val="3979559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Paragraph writing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238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Sentence Structure and Variety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7887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Review 10/17</a:t>
            </a:r>
            <a:endParaRPr lang="en-US" dirty="0"/>
          </a:p>
        </p:txBody>
      </p:sp>
      <p:sp>
        <p:nvSpPr>
          <p:cNvPr id="3" name="Content Placeholder 2"/>
          <p:cNvSpPr>
            <a:spLocks noGrp="1"/>
          </p:cNvSpPr>
          <p:nvPr>
            <p:ph idx="1"/>
          </p:nvPr>
        </p:nvSpPr>
        <p:spPr/>
        <p:txBody>
          <a:bodyPr>
            <a:normAutofit/>
          </a:bodyPr>
          <a:lstStyle/>
          <a:p>
            <a:r>
              <a:rPr lang="en-US" dirty="0" smtClean="0"/>
              <a:t>5 Steps:</a:t>
            </a:r>
          </a:p>
          <a:p>
            <a:pPr marL="761238" lvl="1" indent="-514350">
              <a:buFont typeface="+mj-lt"/>
              <a:buAutoNum type="arabicPeriod"/>
            </a:pPr>
            <a:r>
              <a:rPr lang="en-US" sz="2700" dirty="0" smtClean="0"/>
              <a:t>Prewriting</a:t>
            </a:r>
          </a:p>
          <a:p>
            <a:pPr marL="761238" lvl="1" indent="-514350">
              <a:buFont typeface="+mj-lt"/>
              <a:buAutoNum type="arabicPeriod"/>
            </a:pPr>
            <a:r>
              <a:rPr lang="en-US" sz="2700" dirty="0" smtClean="0"/>
              <a:t>Drafting</a:t>
            </a:r>
          </a:p>
          <a:p>
            <a:pPr marL="761238" lvl="1" indent="-514350">
              <a:buFont typeface="+mj-lt"/>
              <a:buAutoNum type="arabicPeriod"/>
            </a:pPr>
            <a:r>
              <a:rPr lang="en-US" sz="2700" dirty="0" smtClean="0"/>
              <a:t>Revising</a:t>
            </a:r>
          </a:p>
          <a:p>
            <a:pPr marL="761238" lvl="1" indent="-514350">
              <a:buFont typeface="+mj-lt"/>
              <a:buAutoNum type="arabicPeriod"/>
            </a:pPr>
            <a:r>
              <a:rPr lang="en-US" sz="2700" dirty="0" smtClean="0"/>
              <a:t>Editing</a:t>
            </a:r>
          </a:p>
          <a:p>
            <a:pPr marL="761238" lvl="1" indent="-514350">
              <a:buFont typeface="+mj-lt"/>
              <a:buAutoNum type="arabicPeriod"/>
            </a:pPr>
            <a:r>
              <a:rPr lang="en-US" sz="2700" dirty="0" smtClean="0"/>
              <a:t>Publishing</a:t>
            </a:r>
          </a:p>
          <a:p>
            <a:r>
              <a:rPr lang="en-US" dirty="0" smtClean="0"/>
              <a:t>Essay Contents:</a:t>
            </a:r>
          </a:p>
          <a:p>
            <a:pPr lvl="1"/>
            <a:r>
              <a:rPr lang="en-US" dirty="0" smtClean="0"/>
              <a:t>Thesis, introductory paragraph, transitions, evidence, analysis, conclusion, in-text citations, works cited page</a:t>
            </a:r>
            <a:endParaRPr lang="en-US" dirty="0"/>
          </a:p>
        </p:txBody>
      </p:sp>
    </p:spTree>
    <p:extLst>
      <p:ext uri="{BB962C8B-B14F-4D97-AF65-F5344CB8AC3E}">
        <p14:creationId xmlns:p14="http://schemas.microsoft.com/office/powerpoint/2010/main" val="1854951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Sentence Structure</a:t>
            </a: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2 parts: subject and predicate</a:t>
            </a:r>
          </a:p>
          <a:p>
            <a:r>
              <a:rPr lang="en-US" sz="3200" dirty="0" smtClean="0"/>
              <a:t>Subject: </a:t>
            </a:r>
            <a:r>
              <a:rPr lang="en-US" sz="2800" b="1" dirty="0"/>
              <a:t>The subject of a sentence is the person, place, or thing that is performing the action of the sentence. The subject represents what or whom the sentence is </a:t>
            </a:r>
            <a:r>
              <a:rPr lang="en-US" sz="2800" b="1" dirty="0" smtClean="0"/>
              <a:t>about.</a:t>
            </a:r>
            <a:endParaRPr lang="en-US" sz="3200" dirty="0" smtClean="0"/>
          </a:p>
          <a:p>
            <a:r>
              <a:rPr lang="en-US" sz="3200" dirty="0" smtClean="0"/>
              <a:t>Predicate: </a:t>
            </a:r>
            <a:r>
              <a:rPr lang="en-US" sz="2800" b="1" dirty="0"/>
              <a:t>The predicate expresses action or being within the sentence. The simple predicate contains the verb and can also contain modifying words, phrases, or clauses</a:t>
            </a:r>
            <a:r>
              <a:rPr lang="en-US" sz="2800" b="1" dirty="0" smtClean="0"/>
              <a:t>.</a:t>
            </a:r>
            <a:endParaRPr lang="en-US" sz="3200" dirty="0"/>
          </a:p>
          <a:p>
            <a:r>
              <a:rPr lang="en-US" sz="3200" dirty="0" smtClean="0"/>
              <a:t>If it has these 2 parts and is a sentence = </a:t>
            </a:r>
            <a:r>
              <a:rPr lang="en-US" sz="3200" dirty="0" smtClean="0">
                <a:solidFill>
                  <a:srgbClr val="FF0000"/>
                </a:solidFill>
              </a:rPr>
              <a:t>Independent Clause</a:t>
            </a:r>
          </a:p>
          <a:p>
            <a:endParaRPr lang="en-US" sz="3200" dirty="0"/>
          </a:p>
          <a:p>
            <a:r>
              <a:rPr lang="en-US" sz="3200" dirty="0" smtClean="0"/>
              <a:t>If it has these 2 parts and is NOT a sentence = </a:t>
            </a:r>
            <a:r>
              <a:rPr lang="en-US" sz="3200" dirty="0" smtClean="0">
                <a:solidFill>
                  <a:srgbClr val="00B0F0"/>
                </a:solidFill>
              </a:rPr>
              <a:t>Dependent Clause</a:t>
            </a:r>
            <a:endParaRPr lang="en-US" sz="3200" dirty="0">
              <a:solidFill>
                <a:srgbClr val="00B0F0"/>
              </a:solidFill>
            </a:endParaRPr>
          </a:p>
        </p:txBody>
      </p:sp>
    </p:spTree>
    <p:extLst>
      <p:ext uri="{BB962C8B-B14F-4D97-AF65-F5344CB8AC3E}">
        <p14:creationId xmlns:p14="http://schemas.microsoft.com/office/powerpoint/2010/main" val="3221025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Sentence Structure</a:t>
            </a:r>
            <a:endParaRPr lang="en-US" dirty="0"/>
          </a:p>
        </p:txBody>
      </p:sp>
      <p:sp>
        <p:nvSpPr>
          <p:cNvPr id="3" name="Content Placeholder 2"/>
          <p:cNvSpPr>
            <a:spLocks noGrp="1"/>
          </p:cNvSpPr>
          <p:nvPr>
            <p:ph idx="1"/>
          </p:nvPr>
        </p:nvSpPr>
        <p:spPr/>
        <p:txBody>
          <a:bodyPr>
            <a:noAutofit/>
          </a:bodyPr>
          <a:lstStyle/>
          <a:p>
            <a:r>
              <a:rPr lang="en-US" sz="2800" dirty="0" smtClean="0"/>
              <a:t>Simple = </a:t>
            </a:r>
            <a:r>
              <a:rPr lang="en-US" sz="2800" dirty="0" smtClean="0">
                <a:solidFill>
                  <a:srgbClr val="FF0000"/>
                </a:solidFill>
              </a:rPr>
              <a:t>1 independent clause</a:t>
            </a:r>
          </a:p>
          <a:p>
            <a:endParaRPr lang="en-US" sz="2800" dirty="0"/>
          </a:p>
          <a:p>
            <a:r>
              <a:rPr lang="en-US" sz="2800" dirty="0" smtClean="0"/>
              <a:t>Compound = </a:t>
            </a:r>
            <a:r>
              <a:rPr lang="en-US" sz="2800" dirty="0" smtClean="0">
                <a:solidFill>
                  <a:srgbClr val="FF0000"/>
                </a:solidFill>
              </a:rPr>
              <a:t>2 independent clauses</a:t>
            </a:r>
          </a:p>
          <a:p>
            <a:endParaRPr lang="en-US" sz="2800" dirty="0"/>
          </a:p>
          <a:p>
            <a:r>
              <a:rPr lang="en-US" sz="2800" dirty="0" smtClean="0"/>
              <a:t>Complex = </a:t>
            </a:r>
            <a:r>
              <a:rPr lang="en-US" sz="2800" dirty="0" smtClean="0">
                <a:solidFill>
                  <a:srgbClr val="FF0000"/>
                </a:solidFill>
              </a:rPr>
              <a:t>1 independent </a:t>
            </a:r>
            <a:r>
              <a:rPr lang="en-US" sz="2800" dirty="0" smtClean="0"/>
              <a:t>+ </a:t>
            </a:r>
            <a:r>
              <a:rPr lang="en-US" sz="2800" dirty="0" smtClean="0">
                <a:solidFill>
                  <a:srgbClr val="00B0F0"/>
                </a:solidFill>
              </a:rPr>
              <a:t>1 dependent clause</a:t>
            </a:r>
          </a:p>
          <a:p>
            <a:endParaRPr lang="en-US" sz="2800" dirty="0"/>
          </a:p>
          <a:p>
            <a:r>
              <a:rPr lang="en-US" sz="2800" dirty="0" smtClean="0"/>
              <a:t>Compound-Complex = </a:t>
            </a:r>
            <a:r>
              <a:rPr lang="en-US" sz="2800" dirty="0" smtClean="0">
                <a:solidFill>
                  <a:srgbClr val="FF0000"/>
                </a:solidFill>
              </a:rPr>
              <a:t>2 independent clauses </a:t>
            </a:r>
            <a:r>
              <a:rPr lang="en-US" sz="2800" dirty="0" smtClean="0"/>
              <a:t>+ </a:t>
            </a:r>
            <a:r>
              <a:rPr lang="en-US" sz="2800" dirty="0" smtClean="0">
                <a:solidFill>
                  <a:srgbClr val="00B0F0"/>
                </a:solidFill>
              </a:rPr>
              <a:t>1 dependent clause</a:t>
            </a:r>
            <a:endParaRPr lang="en-US" sz="2800" dirty="0">
              <a:solidFill>
                <a:srgbClr val="00B0F0"/>
              </a:solidFill>
            </a:endParaRPr>
          </a:p>
        </p:txBody>
      </p:sp>
    </p:spTree>
    <p:extLst>
      <p:ext uri="{BB962C8B-B14F-4D97-AF65-F5344CB8AC3E}">
        <p14:creationId xmlns:p14="http://schemas.microsoft.com/office/powerpoint/2010/main" val="2860376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2162"/>
          </a:xfrm>
        </p:spPr>
        <p:txBody>
          <a:bodyPr/>
          <a:lstStyle/>
          <a:p>
            <a:r>
              <a:rPr lang="en-US" dirty="0" smtClean="0"/>
              <a:t>Examples:</a:t>
            </a:r>
            <a:endParaRPr lang="en-US" dirty="0"/>
          </a:p>
        </p:txBody>
      </p:sp>
      <p:sp>
        <p:nvSpPr>
          <p:cNvPr id="3" name="Content Placeholder 2"/>
          <p:cNvSpPr>
            <a:spLocks noGrp="1"/>
          </p:cNvSpPr>
          <p:nvPr>
            <p:ph idx="1"/>
          </p:nvPr>
        </p:nvSpPr>
        <p:spPr>
          <a:xfrm>
            <a:off x="609600" y="1066800"/>
            <a:ext cx="10972800" cy="5334000"/>
          </a:xfrm>
        </p:spPr>
        <p:txBody>
          <a:bodyPr>
            <a:normAutofit/>
          </a:bodyPr>
          <a:lstStyle/>
          <a:p>
            <a:r>
              <a:rPr lang="en-US" sz="2800" dirty="0" smtClean="0"/>
              <a:t>Simple:  </a:t>
            </a:r>
            <a:r>
              <a:rPr lang="en-US" sz="2800" dirty="0" smtClean="0">
                <a:solidFill>
                  <a:srgbClr val="FF0000"/>
                </a:solidFill>
              </a:rPr>
              <a:t>The squirrel attacked the bear</a:t>
            </a:r>
            <a:r>
              <a:rPr lang="en-US" sz="2800" dirty="0" smtClean="0"/>
              <a:t>.</a:t>
            </a:r>
          </a:p>
          <a:p>
            <a:endParaRPr lang="en-US" sz="2800" dirty="0"/>
          </a:p>
          <a:p>
            <a:r>
              <a:rPr lang="en-US" sz="2800" dirty="0" smtClean="0"/>
              <a:t>Compound:  </a:t>
            </a:r>
            <a:r>
              <a:rPr lang="en-US" sz="2800" dirty="0" smtClean="0">
                <a:solidFill>
                  <a:srgbClr val="FF0000"/>
                </a:solidFill>
              </a:rPr>
              <a:t>The squirrel attacked the bear</a:t>
            </a:r>
            <a:r>
              <a:rPr lang="en-US" sz="2800" dirty="0" smtClean="0">
                <a:solidFill>
                  <a:srgbClr val="00B050"/>
                </a:solidFill>
              </a:rPr>
              <a:t>, but </a:t>
            </a:r>
            <a:r>
              <a:rPr lang="en-US" sz="2800" dirty="0" smtClean="0">
                <a:solidFill>
                  <a:srgbClr val="FF0000"/>
                </a:solidFill>
              </a:rPr>
              <a:t>the bear was unhurt</a:t>
            </a:r>
            <a:r>
              <a:rPr lang="en-US" sz="2800" dirty="0" smtClean="0"/>
              <a:t>.</a:t>
            </a:r>
          </a:p>
          <a:p>
            <a:endParaRPr lang="en-US" sz="2800" dirty="0"/>
          </a:p>
          <a:p>
            <a:r>
              <a:rPr lang="en-US" sz="2800" dirty="0" smtClean="0"/>
              <a:t>Complex:  </a:t>
            </a:r>
            <a:r>
              <a:rPr lang="en-US" sz="2800" dirty="0" smtClean="0">
                <a:solidFill>
                  <a:srgbClr val="00B0F0"/>
                </a:solidFill>
              </a:rPr>
              <a:t>When the bear threatened her nest</a:t>
            </a:r>
            <a:r>
              <a:rPr lang="en-US" sz="2800" dirty="0" smtClean="0"/>
              <a:t>, </a:t>
            </a:r>
            <a:r>
              <a:rPr lang="en-US" sz="2800" dirty="0" smtClean="0">
                <a:solidFill>
                  <a:srgbClr val="FF0000"/>
                </a:solidFill>
              </a:rPr>
              <a:t>the squirrel attacked the bear</a:t>
            </a:r>
            <a:r>
              <a:rPr lang="en-US" sz="2800" dirty="0" smtClean="0"/>
              <a:t>.</a:t>
            </a:r>
          </a:p>
          <a:p>
            <a:endParaRPr lang="en-US" sz="2800" dirty="0"/>
          </a:p>
          <a:p>
            <a:r>
              <a:rPr lang="en-US" sz="2800" dirty="0" smtClean="0"/>
              <a:t>Compound-Complex:  </a:t>
            </a:r>
            <a:r>
              <a:rPr lang="en-US" sz="2800" dirty="0" smtClean="0">
                <a:solidFill>
                  <a:srgbClr val="00B0F0"/>
                </a:solidFill>
              </a:rPr>
              <a:t>When the bear threatened her nest</a:t>
            </a:r>
            <a:r>
              <a:rPr lang="en-US" sz="2800" dirty="0" smtClean="0"/>
              <a:t>, </a:t>
            </a:r>
            <a:r>
              <a:rPr lang="en-US" sz="2800" dirty="0" smtClean="0">
                <a:solidFill>
                  <a:srgbClr val="FF0000"/>
                </a:solidFill>
              </a:rPr>
              <a:t>the squirrel attacked the bear</a:t>
            </a:r>
            <a:r>
              <a:rPr lang="en-US" sz="2800" dirty="0" smtClean="0">
                <a:solidFill>
                  <a:srgbClr val="00B050"/>
                </a:solidFill>
              </a:rPr>
              <a:t>, but </a:t>
            </a:r>
            <a:r>
              <a:rPr lang="en-US" sz="2800" dirty="0" smtClean="0">
                <a:solidFill>
                  <a:srgbClr val="FF0000"/>
                </a:solidFill>
              </a:rPr>
              <a:t>the bear was unhurt</a:t>
            </a:r>
            <a:r>
              <a:rPr lang="en-US" sz="2800" dirty="0" smtClean="0"/>
              <a:t>.</a:t>
            </a:r>
            <a:endParaRPr lang="en-US" sz="2800" dirty="0"/>
          </a:p>
        </p:txBody>
      </p:sp>
    </p:spTree>
    <p:extLst>
      <p:ext uri="{BB962C8B-B14F-4D97-AF65-F5344CB8AC3E}">
        <p14:creationId xmlns:p14="http://schemas.microsoft.com/office/powerpoint/2010/main" val="3734556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edi%20Squirrels.jpg"/>
          <p:cNvPicPr>
            <a:picLocks noGrp="1" noChangeAspect="1"/>
          </p:cNvPicPr>
          <p:nvPr>
            <p:ph idx="1"/>
          </p:nvPr>
        </p:nvPicPr>
        <p:blipFill>
          <a:blip r:embed="rId2" cstate="print"/>
          <a:stretch>
            <a:fillRect/>
          </a:stretch>
        </p:blipFill>
        <p:spPr>
          <a:xfrm>
            <a:off x="1" y="-20983"/>
            <a:ext cx="12256783" cy="6927747"/>
          </a:xfrm>
        </p:spPr>
      </p:pic>
    </p:spTree>
    <p:extLst>
      <p:ext uri="{BB962C8B-B14F-4D97-AF65-F5344CB8AC3E}">
        <p14:creationId xmlns:p14="http://schemas.microsoft.com/office/powerpoint/2010/main" val="4226824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2346960"/>
          </a:xfrm>
        </p:spPr>
        <p:txBody>
          <a:bodyPr>
            <a:normAutofit/>
          </a:bodyPr>
          <a:lstStyle/>
          <a:p>
            <a:r>
              <a:rPr lang="en-US" sz="3600" dirty="0" smtClean="0"/>
              <a:t>Rewrite the following paragraph with your group, focusing on varied sentence beginnings and varied sentence structure.</a:t>
            </a:r>
            <a:endParaRPr lang="en-US" sz="3600" dirty="0"/>
          </a:p>
        </p:txBody>
      </p:sp>
      <p:sp>
        <p:nvSpPr>
          <p:cNvPr id="3" name="Content Placeholder 2"/>
          <p:cNvSpPr>
            <a:spLocks noGrp="1"/>
          </p:cNvSpPr>
          <p:nvPr>
            <p:ph idx="1"/>
          </p:nvPr>
        </p:nvSpPr>
        <p:spPr>
          <a:xfrm>
            <a:off x="484340" y="2473891"/>
            <a:ext cx="10972800" cy="3839227"/>
          </a:xfrm>
        </p:spPr>
        <p:txBody>
          <a:bodyPr/>
          <a:lstStyle/>
          <a:p>
            <a:pPr>
              <a:buNone/>
            </a:pPr>
            <a:r>
              <a:rPr lang="en-US" dirty="0" smtClean="0"/>
              <a:t>	</a:t>
            </a:r>
            <a:r>
              <a:rPr lang="en-US" sz="4000" dirty="0" smtClean="0"/>
              <a:t>	The squirrels met at the base of the tree.  They looked at each other approvingly.  One counted to three.  The squirrels pulled out their light sabers simultaneously.  They swung them through the air in their reenactment.  </a:t>
            </a:r>
            <a:endParaRPr lang="en-US" dirty="0"/>
          </a:p>
        </p:txBody>
      </p:sp>
    </p:spTree>
    <p:extLst>
      <p:ext uri="{BB962C8B-B14F-4D97-AF65-F5344CB8AC3E}">
        <p14:creationId xmlns:p14="http://schemas.microsoft.com/office/powerpoint/2010/main" val="1782316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3200" dirty="0"/>
              <a:t>Memoir</a:t>
            </a:r>
          </a:p>
          <a:p>
            <a:r>
              <a:rPr lang="en-US" sz="3200" dirty="0"/>
              <a:t>Walls' and her siblings' unconventional upbringing</a:t>
            </a:r>
          </a:p>
          <a:p>
            <a:pPr lvl="1"/>
            <a:r>
              <a:rPr lang="en-US" sz="3200" dirty="0"/>
              <a:t>Very poor family</a:t>
            </a:r>
          </a:p>
          <a:p>
            <a:pPr lvl="1"/>
            <a:r>
              <a:rPr lang="en-US" sz="3200" dirty="0"/>
              <a:t>Alcoholic/dreamer father</a:t>
            </a:r>
          </a:p>
          <a:p>
            <a:pPr lvl="1"/>
            <a:r>
              <a:rPr lang="en-US" sz="3200" dirty="0"/>
              <a:t>Selfish mother</a:t>
            </a:r>
          </a:p>
          <a:p>
            <a:pPr marL="0" indent="0">
              <a:buNone/>
            </a:pPr>
            <a:endParaRPr lang="en-US" dirty="0"/>
          </a:p>
        </p:txBody>
      </p:sp>
    </p:spTree>
    <p:extLst>
      <p:ext uri="{BB962C8B-B14F-4D97-AF65-F5344CB8AC3E}">
        <p14:creationId xmlns:p14="http://schemas.microsoft.com/office/powerpoint/2010/main" val="372035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The </a:t>
            </a:r>
            <a:r>
              <a:rPr lang="en-US" sz="3600" dirty="0"/>
              <a:t>squirrels met at the base of the </a:t>
            </a:r>
            <a:r>
              <a:rPr lang="en-US" sz="3600" dirty="0" smtClean="0"/>
              <a:t>tree, and they </a:t>
            </a:r>
            <a:r>
              <a:rPr lang="en-US" sz="3600" dirty="0"/>
              <a:t>looked at each other approvingly.  One counted to </a:t>
            </a:r>
            <a:r>
              <a:rPr lang="en-US" sz="3600" dirty="0" smtClean="0"/>
              <a:t>three,</a:t>
            </a:r>
            <a:r>
              <a:rPr lang="en-US" sz="3600" dirty="0"/>
              <a:t> </a:t>
            </a:r>
            <a:r>
              <a:rPr lang="en-US" sz="3600" dirty="0" smtClean="0"/>
              <a:t>and then they all pulled </a:t>
            </a:r>
            <a:r>
              <a:rPr lang="en-US" sz="3600" dirty="0"/>
              <a:t>out their light sabers </a:t>
            </a:r>
            <a:r>
              <a:rPr lang="en-US" sz="3600" dirty="0" smtClean="0"/>
              <a:t>simultaneously</a:t>
            </a:r>
            <a:r>
              <a:rPr lang="en-US" sz="3600" dirty="0"/>
              <a:t>,</a:t>
            </a:r>
            <a:r>
              <a:rPr lang="en-US" sz="3600" dirty="0" smtClean="0"/>
              <a:t> and </a:t>
            </a:r>
            <a:r>
              <a:rPr lang="en-US" sz="3600" dirty="0"/>
              <a:t>swung them through the air in their </a:t>
            </a:r>
            <a:r>
              <a:rPr lang="en-US" sz="3600" dirty="0" smtClean="0"/>
              <a:t>reenactment. </a:t>
            </a:r>
            <a:endParaRPr lang="en-US" sz="3200" dirty="0"/>
          </a:p>
          <a:p>
            <a:endParaRPr lang="en-US" dirty="0"/>
          </a:p>
        </p:txBody>
      </p:sp>
    </p:spTree>
    <p:extLst>
      <p:ext uri="{BB962C8B-B14F-4D97-AF65-F5344CB8AC3E}">
        <p14:creationId xmlns:p14="http://schemas.microsoft.com/office/powerpoint/2010/main" val="751315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today 10/17</a:t>
            </a:r>
            <a:endParaRPr lang="en-US" dirty="0"/>
          </a:p>
        </p:txBody>
      </p:sp>
      <p:sp>
        <p:nvSpPr>
          <p:cNvPr id="3" name="Content Placeholder 2"/>
          <p:cNvSpPr>
            <a:spLocks noGrp="1"/>
          </p:cNvSpPr>
          <p:nvPr>
            <p:ph sz="half" idx="1"/>
          </p:nvPr>
        </p:nvSpPr>
        <p:spPr/>
        <p:txBody>
          <a:bodyPr>
            <a:normAutofit/>
          </a:bodyPr>
          <a:lstStyle/>
          <a:p>
            <a:r>
              <a:rPr lang="en-US" dirty="0" smtClean="0"/>
              <a:t>You will be writing a paragraph about your favorite childhood memory</a:t>
            </a:r>
          </a:p>
          <a:p>
            <a:pPr lvl="1"/>
            <a:r>
              <a:rPr lang="en-US" dirty="0" smtClean="0"/>
              <a:t>Something you did, ate, saw, experienced</a:t>
            </a:r>
          </a:p>
          <a:p>
            <a:pPr lvl="1"/>
            <a:r>
              <a:rPr lang="en-US" dirty="0" smtClean="0"/>
              <a:t>Must include ONE QUOTE </a:t>
            </a:r>
          </a:p>
          <a:p>
            <a:pPr lvl="1"/>
            <a:r>
              <a:rPr lang="en-US" dirty="0" smtClean="0"/>
              <a:t>Use varied sentence structures</a:t>
            </a:r>
          </a:p>
          <a:p>
            <a:r>
              <a:rPr lang="en-US" sz="3000" dirty="0" smtClean="0"/>
              <a:t>Completed paragraph will be due Sunday by 10pm</a:t>
            </a:r>
          </a:p>
          <a:p>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dirty="0"/>
              <a:t>Must follow the Five Steps of the writing process</a:t>
            </a:r>
          </a:p>
          <a:p>
            <a:pPr marL="761238" lvl="1" indent="-514350">
              <a:buFont typeface="+mj-lt"/>
              <a:buAutoNum type="arabicPeriod"/>
            </a:pPr>
            <a:r>
              <a:rPr lang="en-US" sz="2700" dirty="0"/>
              <a:t>Prewriting</a:t>
            </a:r>
          </a:p>
          <a:p>
            <a:pPr marL="761238" lvl="1" indent="-514350">
              <a:buFont typeface="+mj-lt"/>
              <a:buAutoNum type="arabicPeriod"/>
            </a:pPr>
            <a:r>
              <a:rPr lang="en-US" sz="2700" dirty="0"/>
              <a:t>Drafting</a:t>
            </a:r>
          </a:p>
          <a:p>
            <a:pPr marL="761238" lvl="1" indent="-514350">
              <a:buFont typeface="+mj-lt"/>
              <a:buAutoNum type="arabicPeriod"/>
            </a:pPr>
            <a:r>
              <a:rPr lang="en-US" sz="2700" dirty="0"/>
              <a:t>Revising</a:t>
            </a:r>
          </a:p>
          <a:p>
            <a:pPr marL="761238" lvl="1" indent="-514350">
              <a:buFont typeface="+mj-lt"/>
              <a:buAutoNum type="arabicPeriod"/>
            </a:pPr>
            <a:r>
              <a:rPr lang="en-US" sz="2700" dirty="0"/>
              <a:t>Editing</a:t>
            </a:r>
          </a:p>
          <a:p>
            <a:pPr marL="761238" lvl="1" indent="-514350">
              <a:buFont typeface="+mj-lt"/>
              <a:buAutoNum type="arabicPeriod"/>
            </a:pPr>
            <a:r>
              <a:rPr lang="en-US" sz="2700" dirty="0"/>
              <a:t>Publishing</a:t>
            </a:r>
          </a:p>
          <a:p>
            <a:endParaRPr lang="en-US" dirty="0"/>
          </a:p>
        </p:txBody>
      </p:sp>
    </p:spTree>
    <p:extLst>
      <p:ext uri="{BB962C8B-B14F-4D97-AF65-F5344CB8AC3E}">
        <p14:creationId xmlns:p14="http://schemas.microsoft.com/office/powerpoint/2010/main" val="291702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1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1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1000"/>
                                        <p:tgtEl>
                                          <p:spTgt spid="3">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edg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to="" calcmode="lin" valueType="num">
                                      <p:cBhvr>
                                        <p:cTn id="21" dur="1" fill="hold"/>
                                        <p:tgtEl>
                                          <p:spTgt spid="4">
                                            <p:txEl>
                                              <p:pRg st="0" end="0"/>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to="" calcmode="lin" valueType="num">
                                      <p:cBhvr>
                                        <p:cTn id="24" dur="1" fill="hold"/>
                                        <p:tgtEl>
                                          <p:spTgt spid="4">
                                            <p:txEl>
                                              <p:pRg st="1" end="1"/>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to="" calcmode="lin" valueType="num">
                                      <p:cBhvr>
                                        <p:cTn id="27" dur="1" fill="hold"/>
                                        <p:tgtEl>
                                          <p:spTgt spid="4">
                                            <p:txEl>
                                              <p:pRg st="2" end="2"/>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to="" calcmode="lin" valueType="num">
                                      <p:cBhvr>
                                        <p:cTn id="30" dur="1" fill="hold"/>
                                        <p:tgtEl>
                                          <p:spTgt spid="4">
                                            <p:txEl>
                                              <p:pRg st="3" end="3"/>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to="" calcmode="lin" valueType="num">
                                      <p:cBhvr>
                                        <p:cTn id="33" dur="1" fill="hold"/>
                                        <p:tgtEl>
                                          <p:spTgt spid="4">
                                            <p:txEl>
                                              <p:pRg st="4" end="4"/>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to="" calcmode="lin" valueType="num">
                                      <p:cBhvr>
                                        <p:cTn id="36" dur="1" fill="hold"/>
                                        <p:tgtEl>
                                          <p:spTgt spid="4">
                                            <p:txEl>
                                              <p:pRg st="5" end="5"/>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strips(downLeft)">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a:t>
            </a:r>
            <a:endParaRPr lang="en-US" dirty="0"/>
          </a:p>
        </p:txBody>
      </p:sp>
      <p:sp>
        <p:nvSpPr>
          <p:cNvPr id="3" name="Subtitle 2"/>
          <p:cNvSpPr>
            <a:spLocks noGrp="1"/>
          </p:cNvSpPr>
          <p:nvPr>
            <p:ph type="subTitle" idx="1"/>
          </p:nvPr>
        </p:nvSpPr>
        <p:spPr/>
        <p:txBody>
          <a:bodyPr/>
          <a:lstStyle/>
          <a:p>
            <a:r>
              <a:rPr lang="en-US" i="1" dirty="0" smtClean="0"/>
              <a:t>The Glass Castle</a:t>
            </a:r>
            <a:endParaRPr lang="en-US" i="1" dirty="0"/>
          </a:p>
        </p:txBody>
      </p:sp>
    </p:spTree>
    <p:extLst>
      <p:ext uri="{BB962C8B-B14F-4D97-AF65-F5344CB8AC3E}">
        <p14:creationId xmlns:p14="http://schemas.microsoft.com/office/powerpoint/2010/main" val="3027088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10/25</a:t>
            </a:r>
            <a:endParaRPr lang="en-US" dirty="0"/>
          </a:p>
        </p:txBody>
      </p:sp>
      <p:sp>
        <p:nvSpPr>
          <p:cNvPr id="3" name="Content Placeholder 2"/>
          <p:cNvSpPr>
            <a:spLocks noGrp="1"/>
          </p:cNvSpPr>
          <p:nvPr>
            <p:ph idx="1"/>
          </p:nvPr>
        </p:nvSpPr>
        <p:spPr/>
        <p:txBody>
          <a:bodyPr>
            <a:normAutofit/>
          </a:bodyPr>
          <a:lstStyle/>
          <a:p>
            <a:r>
              <a:rPr lang="en-US" sz="3200" dirty="0" smtClean="0"/>
              <a:t>Will be given ten possible questions</a:t>
            </a:r>
          </a:p>
          <a:p>
            <a:pPr lvl="1"/>
            <a:r>
              <a:rPr lang="en-US" sz="2800" dirty="0" smtClean="0"/>
              <a:t>I will choose five to put on the assessment</a:t>
            </a:r>
          </a:p>
          <a:p>
            <a:pPr lvl="1"/>
            <a:r>
              <a:rPr lang="en-US" sz="2800" dirty="0" smtClean="0"/>
              <a:t>You will answer three of them</a:t>
            </a:r>
          </a:p>
          <a:p>
            <a:r>
              <a:rPr lang="en-US" sz="3200" dirty="0" smtClean="0"/>
              <a:t>Will get to use the novel, assignment sheets, vocabulary lists, and discussion questions</a:t>
            </a:r>
            <a:endParaRPr lang="en-US" sz="3200" dirty="0"/>
          </a:p>
        </p:txBody>
      </p:sp>
    </p:spTree>
    <p:extLst>
      <p:ext uri="{BB962C8B-B14F-4D97-AF65-F5344CB8AC3E}">
        <p14:creationId xmlns:p14="http://schemas.microsoft.com/office/powerpoint/2010/main" val="1827497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715962"/>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016000" y="990600"/>
            <a:ext cx="10895584" cy="5486400"/>
          </a:xfrm>
        </p:spPr>
        <p:txBody>
          <a:bodyPr>
            <a:normAutofit/>
          </a:bodyPr>
          <a:lstStyle/>
          <a:p>
            <a:pPr marL="514350" indent="-514350">
              <a:buFont typeface="+mj-lt"/>
              <a:buAutoNum type="arabicPeriod"/>
            </a:pPr>
            <a:r>
              <a:rPr lang="en-US" sz="2800" dirty="0" smtClean="0"/>
              <a:t>Explain</a:t>
            </a:r>
            <a:r>
              <a:rPr lang="en-US" sz="2800" dirty="0"/>
              <a:t>, using detail, the meaning of the title. Be sure to go beyond just the surface meaning.     </a:t>
            </a:r>
            <a:endParaRPr lang="en-US" sz="2800" dirty="0" smtClean="0"/>
          </a:p>
          <a:p>
            <a:pPr marL="514350" indent="-514350">
              <a:buFont typeface="+mj-lt"/>
              <a:buAutoNum type="arabicPeriod"/>
            </a:pPr>
            <a:r>
              <a:rPr lang="en-US" sz="2800" dirty="0" smtClean="0"/>
              <a:t>What </a:t>
            </a:r>
            <a:r>
              <a:rPr lang="en-US" sz="2800" dirty="0"/>
              <a:t>is the main conflict in the novel?  Explain in detail using examples from the rising action, climax, and resolution.   </a:t>
            </a:r>
          </a:p>
          <a:p>
            <a:pPr marL="514350" indent="-514350">
              <a:buFont typeface="+mj-lt"/>
              <a:buAutoNum type="arabicPeriod"/>
            </a:pPr>
            <a:r>
              <a:rPr lang="en-US" sz="2800" dirty="0" smtClean="0"/>
              <a:t>Identify </a:t>
            </a:r>
            <a:r>
              <a:rPr lang="en-US" sz="2800" dirty="0"/>
              <a:t>the protagonist.  Provide one example from the story to support </a:t>
            </a:r>
            <a:r>
              <a:rPr lang="en-US" sz="2800" dirty="0" smtClean="0"/>
              <a:t>each. List </a:t>
            </a:r>
            <a:r>
              <a:rPr lang="en-US" sz="2800" dirty="0"/>
              <a:t>three (3) physical characteristics</a:t>
            </a:r>
            <a:r>
              <a:rPr lang="en-US" sz="2800" dirty="0" smtClean="0"/>
              <a:t>. Identify </a:t>
            </a:r>
            <a:r>
              <a:rPr lang="en-US" sz="2800" dirty="0"/>
              <a:t>three (3) personality traits.   </a:t>
            </a:r>
          </a:p>
          <a:p>
            <a:pPr marL="514350" indent="-514350">
              <a:buFont typeface="+mj-lt"/>
              <a:buAutoNum type="arabicPeriod"/>
            </a:pPr>
            <a:r>
              <a:rPr lang="en-US" sz="2800" dirty="0" smtClean="0"/>
              <a:t>Describe </a:t>
            </a:r>
            <a:r>
              <a:rPr lang="en-US" sz="2800" dirty="0"/>
              <a:t>an important minor character of the book. How are they pivotal to the story while still being minor? Use specifics from the novel (quotes/paraphrasing</a:t>
            </a:r>
            <a:r>
              <a:rPr lang="en-US" sz="2800" dirty="0" smtClean="0"/>
              <a:t>). </a:t>
            </a:r>
            <a:r>
              <a:rPr lang="en-US" sz="2800" dirty="0"/>
              <a:t> </a:t>
            </a:r>
            <a:endParaRPr lang="en-US" sz="2800" dirty="0" smtClean="0"/>
          </a:p>
          <a:p>
            <a:pPr marL="514350" indent="-514350">
              <a:buFont typeface="+mj-lt"/>
              <a:buAutoNum type="arabicPeriod"/>
            </a:pPr>
            <a:r>
              <a:rPr lang="en-US" sz="2800" dirty="0" smtClean="0"/>
              <a:t>Describe </a:t>
            </a:r>
            <a:r>
              <a:rPr lang="en-US" sz="2800" dirty="0"/>
              <a:t>the </a:t>
            </a:r>
            <a:r>
              <a:rPr lang="en-US" sz="2800" dirty="0" smtClean="0"/>
              <a:t>setting(s) </a:t>
            </a:r>
            <a:r>
              <a:rPr lang="en-US" sz="2800" dirty="0"/>
              <a:t>of the novel. How is the setting important to the story? Use specifics from the novel. </a:t>
            </a:r>
            <a:endParaRPr lang="en-US" sz="2800" dirty="0" smtClean="0"/>
          </a:p>
        </p:txBody>
      </p:sp>
    </p:spTree>
    <p:extLst>
      <p:ext uri="{BB962C8B-B14F-4D97-AF65-F5344CB8AC3E}">
        <p14:creationId xmlns:p14="http://schemas.microsoft.com/office/powerpoint/2010/main" val="2366587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108" y="925991"/>
            <a:ext cx="9997440" cy="487362"/>
          </a:xfrm>
        </p:spPr>
        <p:txBody>
          <a:bodyPr>
            <a:normAutofit fontScale="90000"/>
          </a:bodyPr>
          <a:lstStyle/>
          <a:p>
            <a:r>
              <a:rPr lang="en-US" dirty="0" smtClean="0"/>
              <a:t>Questions continued</a:t>
            </a:r>
            <a:endParaRPr lang="en-US" dirty="0"/>
          </a:p>
        </p:txBody>
      </p:sp>
      <p:sp>
        <p:nvSpPr>
          <p:cNvPr id="3" name="Content Placeholder 2"/>
          <p:cNvSpPr>
            <a:spLocks noGrp="1"/>
          </p:cNvSpPr>
          <p:nvPr>
            <p:ph idx="1"/>
          </p:nvPr>
        </p:nvSpPr>
        <p:spPr>
          <a:xfrm>
            <a:off x="609600" y="1741118"/>
            <a:ext cx="10972800" cy="4735880"/>
          </a:xfrm>
        </p:spPr>
        <p:txBody>
          <a:bodyPr>
            <a:normAutofit fontScale="32500" lnSpcReduction="20000"/>
          </a:bodyPr>
          <a:lstStyle/>
          <a:p>
            <a:pPr marL="514350" indent="-514350">
              <a:buFont typeface="+mj-lt"/>
              <a:buAutoNum type="arabicPeriod" startAt="6"/>
            </a:pPr>
            <a:r>
              <a:rPr lang="en-US" sz="8800" dirty="0" smtClean="0"/>
              <a:t>What is the main theme of the novel?  What message does Walls want the reader to understand about the theme?  Use specifics from the novel to support your theme. </a:t>
            </a:r>
          </a:p>
          <a:p>
            <a:pPr marL="514350" indent="-514350">
              <a:buFont typeface="+mj-lt"/>
              <a:buAutoNum type="arabicPeriod" startAt="6"/>
            </a:pPr>
            <a:r>
              <a:rPr lang="en-US" sz="8800" dirty="0" smtClean="0"/>
              <a:t>Write the last sentence of the novel.  Explain how the conclusion of the novel leads up to that sentence.  Is this sentence appropriate as "the last sentence" of the book?  Why or why not?  </a:t>
            </a:r>
          </a:p>
          <a:p>
            <a:pPr marL="514350" indent="-514350">
              <a:buFont typeface="+mj-lt"/>
              <a:buAutoNum type="arabicPeriod" startAt="6"/>
            </a:pPr>
            <a:r>
              <a:rPr lang="en-US" sz="8800" dirty="0" smtClean="0"/>
              <a:t>With which character do you most identify?  Why?  Explain using examples from the character's life and your life.  If none, explain the differences between yourself and the character most different from you using examples from the character's life and yours. </a:t>
            </a:r>
          </a:p>
          <a:p>
            <a:pPr marL="514350" indent="-514350">
              <a:buFont typeface="+mj-lt"/>
              <a:buAutoNum type="arabicPeriod" startAt="6"/>
            </a:pPr>
            <a:r>
              <a:rPr lang="en-US" sz="8800" dirty="0" smtClean="0"/>
              <a:t>Would the novel be different if Jeannette was a male?  Assume that significant others would change genders as well, if that is a factor.  Explain how this change would or would not affect your story.   </a:t>
            </a:r>
          </a:p>
          <a:p>
            <a:pPr>
              <a:buNone/>
            </a:pPr>
            <a:endParaRPr lang="en-US" dirty="0"/>
          </a:p>
        </p:txBody>
      </p:sp>
    </p:spTree>
    <p:extLst>
      <p:ext uri="{BB962C8B-B14F-4D97-AF65-F5344CB8AC3E}">
        <p14:creationId xmlns:p14="http://schemas.microsoft.com/office/powerpoint/2010/main" val="730183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563562"/>
          </a:xfrm>
        </p:spPr>
        <p:txBody>
          <a:bodyPr>
            <a:normAutofit fontScale="90000"/>
          </a:bodyPr>
          <a:lstStyle/>
          <a:p>
            <a:r>
              <a:rPr lang="en-US" dirty="0" smtClean="0"/>
              <a:t>Assessment Questions</a:t>
            </a:r>
            <a:endParaRPr lang="en-US" dirty="0"/>
          </a:p>
        </p:txBody>
      </p:sp>
      <p:sp>
        <p:nvSpPr>
          <p:cNvPr id="3" name="Content Placeholder 2"/>
          <p:cNvSpPr>
            <a:spLocks noGrp="1"/>
          </p:cNvSpPr>
          <p:nvPr>
            <p:ph idx="1"/>
          </p:nvPr>
        </p:nvSpPr>
        <p:spPr>
          <a:xfrm>
            <a:off x="350729" y="1066800"/>
            <a:ext cx="11560855" cy="5486400"/>
          </a:xfrm>
        </p:spPr>
        <p:txBody>
          <a:bodyPr>
            <a:normAutofit/>
          </a:bodyPr>
          <a:lstStyle/>
          <a:p>
            <a:r>
              <a:rPr lang="en-US" sz="2400" dirty="0" smtClean="0"/>
              <a:t>Remember: you only need to answer </a:t>
            </a:r>
            <a:r>
              <a:rPr lang="en-US" sz="2400" u="sng" dirty="0" smtClean="0"/>
              <a:t>three</a:t>
            </a:r>
          </a:p>
          <a:p>
            <a:pPr marL="514350" indent="-514350">
              <a:buFont typeface="+mj-lt"/>
              <a:buAutoNum type="arabicPeriod"/>
            </a:pPr>
            <a:r>
              <a:rPr lang="en-US" sz="2400" dirty="0" smtClean="0"/>
              <a:t>(1) Explain, using detail, the meaning of the title. Be sure to go beyond just the surface meaning. </a:t>
            </a:r>
          </a:p>
          <a:p>
            <a:pPr marL="514350" indent="-514350">
              <a:buFont typeface="+mj-lt"/>
              <a:buAutoNum type="arabicPeriod"/>
            </a:pPr>
            <a:r>
              <a:rPr lang="en-US" sz="2400" dirty="0" smtClean="0"/>
              <a:t>(3) </a:t>
            </a:r>
            <a:r>
              <a:rPr lang="en-US" sz="2400" dirty="0"/>
              <a:t>Identify the protagonist.  Provide one example from the story to support each. List three (3) physical characteristics. Identify three (3) personality traits.   </a:t>
            </a:r>
          </a:p>
          <a:p>
            <a:pPr marL="514350" indent="-514350">
              <a:buFont typeface="+mj-lt"/>
              <a:buAutoNum type="arabicPeriod"/>
            </a:pPr>
            <a:r>
              <a:rPr lang="en-US" sz="2400" dirty="0" smtClean="0"/>
              <a:t>(4) Describe an important minor character of the book. How are they pivotal to the story while still being minor? Use specifics from the novel (quotes/paraphrasing).  </a:t>
            </a:r>
          </a:p>
          <a:p>
            <a:pPr marL="514350" indent="-514350">
              <a:buFont typeface="+mj-lt"/>
              <a:buAutoNum type="arabicPeriod"/>
            </a:pPr>
            <a:r>
              <a:rPr lang="en-US" sz="2400" dirty="0" smtClean="0"/>
              <a:t>(6) What is the main theme of the novel?  What message does Walls want the reader to understand about the theme?  Use specifics from the novel to support your theme. </a:t>
            </a:r>
          </a:p>
          <a:p>
            <a:pPr marL="514350" indent="-514350">
              <a:buFont typeface="+mj-lt"/>
              <a:buAutoNum type="arabicPeriod"/>
            </a:pPr>
            <a:r>
              <a:rPr lang="en-US" sz="2400" dirty="0" smtClean="0"/>
              <a:t>(7) Write the last sentence of the novel.  Explain how the conclusion of the novel leads up to that sentence.  Is this sentence appropriate as "the last sentence" of the book?  Why or why not?  </a:t>
            </a:r>
          </a:p>
          <a:p>
            <a:pPr marL="0" indent="0">
              <a:buNone/>
            </a:pPr>
            <a:endParaRPr lang="en-US" dirty="0" smtClean="0"/>
          </a:p>
          <a:p>
            <a:pPr marL="514350" indent="-514350">
              <a:buFont typeface="+mj-lt"/>
              <a:buAutoNum type="arabicPeriod"/>
            </a:pPr>
            <a:endParaRPr lang="en-US" u="sng" dirty="0"/>
          </a:p>
        </p:txBody>
      </p:sp>
    </p:spTree>
    <p:extLst>
      <p:ext uri="{BB962C8B-B14F-4D97-AF65-F5344CB8AC3E}">
        <p14:creationId xmlns:p14="http://schemas.microsoft.com/office/powerpoint/2010/main" val="21353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	</a:t>
            </a:r>
            <a:endParaRPr lang="en-US" dirty="0"/>
          </a:p>
        </p:txBody>
      </p:sp>
      <p:sp>
        <p:nvSpPr>
          <p:cNvPr id="3" name="Content Placeholder 2"/>
          <p:cNvSpPr>
            <a:spLocks noGrp="1"/>
          </p:cNvSpPr>
          <p:nvPr>
            <p:ph idx="1"/>
          </p:nvPr>
        </p:nvSpPr>
        <p:spPr>
          <a:xfrm>
            <a:off x="1981200" y="1752600"/>
            <a:ext cx="8229600" cy="4800600"/>
          </a:xfrm>
        </p:spPr>
        <p:txBody>
          <a:bodyPr>
            <a:noAutofit/>
          </a:bodyPr>
          <a:lstStyle/>
          <a:p>
            <a:r>
              <a:rPr lang="en-US" sz="3200" b="1" dirty="0"/>
              <a:t>Jeannette</a:t>
            </a:r>
            <a:r>
              <a:rPr lang="en-US" sz="3200" dirty="0"/>
              <a:t>: narrator, story from her perspective</a:t>
            </a:r>
          </a:p>
          <a:p>
            <a:r>
              <a:rPr lang="en-US" sz="3200" b="1" dirty="0"/>
              <a:t>Rex</a:t>
            </a:r>
            <a:r>
              <a:rPr lang="en-US" sz="3200" dirty="0"/>
              <a:t>: alcoholic father, promises to build a glass castle for kids</a:t>
            </a:r>
          </a:p>
          <a:p>
            <a:r>
              <a:rPr lang="en-US" sz="3200" b="1" dirty="0"/>
              <a:t>Rose Mary</a:t>
            </a:r>
            <a:r>
              <a:rPr lang="en-US" sz="3200" dirty="0"/>
              <a:t>: mother who refuses to work, wants to be an artist</a:t>
            </a:r>
          </a:p>
          <a:p>
            <a:r>
              <a:rPr lang="en-US" sz="3200" b="1" dirty="0"/>
              <a:t>Lori, Brian, Maureen</a:t>
            </a:r>
            <a:r>
              <a:rPr lang="en-US" sz="3200" dirty="0"/>
              <a:t>: siblings, all cope with the family dynamic in their own way</a:t>
            </a:r>
          </a:p>
        </p:txBody>
      </p:sp>
    </p:spTree>
    <p:extLst>
      <p:ext uri="{BB962C8B-B14F-4D97-AF65-F5344CB8AC3E}">
        <p14:creationId xmlns:p14="http://schemas.microsoft.com/office/powerpoint/2010/main" val="72636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schedule </a:t>
            </a:r>
            <a:endParaRPr lang="en-US" dirty="0"/>
          </a:p>
        </p:txBody>
      </p:sp>
      <p:sp>
        <p:nvSpPr>
          <p:cNvPr id="3" name="Content Placeholder 2"/>
          <p:cNvSpPr>
            <a:spLocks noGrp="1"/>
          </p:cNvSpPr>
          <p:nvPr>
            <p:ph idx="1"/>
          </p:nvPr>
        </p:nvSpPr>
        <p:spPr>
          <a:xfrm>
            <a:off x="365760" y="1687484"/>
            <a:ext cx="11313622" cy="5037512"/>
          </a:xfrm>
        </p:spPr>
        <p:txBody>
          <a:bodyPr>
            <a:normAutofit/>
          </a:bodyPr>
          <a:lstStyle/>
          <a:p>
            <a:r>
              <a:rPr lang="en-US" sz="2800" dirty="0" smtClean="0"/>
              <a:t>​Read </a:t>
            </a:r>
            <a:r>
              <a:rPr lang="en-US" sz="2800" dirty="0"/>
              <a:t>the following pages BY the date:</a:t>
            </a:r>
            <a:br>
              <a:rPr lang="en-US" sz="2800" dirty="0"/>
            </a:br>
            <a:endParaRPr lang="en-US" sz="2800" dirty="0" smtClean="0"/>
          </a:p>
          <a:p>
            <a:r>
              <a:rPr lang="en-US" sz="2800" dirty="0" smtClean="0"/>
              <a:t>9/24</a:t>
            </a:r>
            <a:r>
              <a:rPr lang="en-US" sz="2800" dirty="0"/>
              <a:t>: 3-48</a:t>
            </a:r>
            <a:br>
              <a:rPr lang="en-US" sz="2800" dirty="0"/>
            </a:br>
            <a:r>
              <a:rPr lang="en-US" sz="2800" dirty="0" smtClean="0"/>
              <a:t>10/1:48-94</a:t>
            </a:r>
            <a:r>
              <a:rPr lang="en-US" sz="2800" dirty="0"/>
              <a:t/>
            </a:r>
            <a:br>
              <a:rPr lang="en-US" sz="2800" dirty="0"/>
            </a:br>
            <a:r>
              <a:rPr lang="en-US" sz="2800" dirty="0" smtClean="0"/>
              <a:t>10/9</a:t>
            </a:r>
            <a:r>
              <a:rPr lang="en-US" sz="2800" dirty="0"/>
              <a:t>: 94-140</a:t>
            </a:r>
            <a:br>
              <a:rPr lang="en-US" sz="2800" dirty="0"/>
            </a:br>
            <a:r>
              <a:rPr lang="en-US" sz="2800" dirty="0" smtClean="0"/>
              <a:t>10/15</a:t>
            </a:r>
            <a:r>
              <a:rPr lang="en-US" sz="2800" dirty="0"/>
              <a:t>: 140-188</a:t>
            </a:r>
            <a:br>
              <a:rPr lang="en-US" sz="2800" dirty="0"/>
            </a:br>
            <a:r>
              <a:rPr lang="en-US" sz="2800" dirty="0" smtClean="0"/>
              <a:t>10/22</a:t>
            </a:r>
            <a:r>
              <a:rPr lang="en-US" sz="2800" dirty="0"/>
              <a:t>: 188-234</a:t>
            </a:r>
            <a:br>
              <a:rPr lang="en-US" sz="2800" dirty="0"/>
            </a:br>
            <a:r>
              <a:rPr lang="en-US" sz="2800" dirty="0" smtClean="0"/>
              <a:t>10/29</a:t>
            </a:r>
            <a:r>
              <a:rPr lang="en-US" sz="2800" dirty="0"/>
              <a:t>: 234-288</a:t>
            </a:r>
            <a:br>
              <a:rPr lang="en-US" sz="2800" dirty="0"/>
            </a:br>
            <a:endParaRPr lang="en-US" sz="2800" dirty="0" smtClean="0"/>
          </a:p>
          <a:p>
            <a:r>
              <a:rPr lang="en-US" sz="2800" dirty="0" smtClean="0"/>
              <a:t>Assessment</a:t>
            </a:r>
            <a:r>
              <a:rPr lang="en-US" sz="2800" dirty="0"/>
              <a:t>:</a:t>
            </a:r>
            <a:br>
              <a:rPr lang="en-US" sz="2800" dirty="0"/>
            </a:br>
            <a:r>
              <a:rPr lang="en-US" sz="2800" dirty="0"/>
              <a:t>In-class essay on 11/1</a:t>
            </a:r>
          </a:p>
        </p:txBody>
      </p:sp>
    </p:spTree>
    <p:extLst>
      <p:ext uri="{BB962C8B-B14F-4D97-AF65-F5344CB8AC3E}">
        <p14:creationId xmlns:p14="http://schemas.microsoft.com/office/powerpoint/2010/main" val="342624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7200" dirty="0" smtClean="0"/>
              <a:t>What questions do you have about what you read, the characters, etc.?</a:t>
            </a:r>
            <a:endParaRPr lang="en-US" sz="7200" dirty="0"/>
          </a:p>
        </p:txBody>
      </p:sp>
    </p:spTree>
    <p:extLst>
      <p:ext uri="{BB962C8B-B14F-4D97-AF65-F5344CB8AC3E}">
        <p14:creationId xmlns:p14="http://schemas.microsoft.com/office/powerpoint/2010/main" val="154244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287338"/>
            <a:ext cx="11125200" cy="944562"/>
          </a:xfrm>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sz="4900" dirty="0" smtClean="0">
                <a:effectLst/>
                <a:latin typeface="Times New Roman"/>
                <a:ea typeface="Times New Roman"/>
              </a:rPr>
              <a:t>Character and plot summary 9/24</a:t>
            </a:r>
            <a:endParaRPr lang="en-US" sz="4900" dirty="0"/>
          </a:p>
        </p:txBody>
      </p:sp>
      <p:sp>
        <p:nvSpPr>
          <p:cNvPr id="3" name="Content Placeholder 2"/>
          <p:cNvSpPr>
            <a:spLocks noGrp="1"/>
          </p:cNvSpPr>
          <p:nvPr>
            <p:ph idx="1"/>
          </p:nvPr>
        </p:nvSpPr>
        <p:spPr>
          <a:xfrm>
            <a:off x="333375" y="1466335"/>
            <a:ext cx="11642725" cy="5182115"/>
          </a:xfrm>
        </p:spPr>
        <p:txBody>
          <a:bodyPr>
            <a:normAutofit/>
          </a:bodyPr>
          <a:lstStyle/>
          <a:p>
            <a:pPr marL="457200" indent="-457200">
              <a:spcBef>
                <a:spcPts val="0"/>
              </a:spcBef>
              <a:buFont typeface="+mj-lt"/>
              <a:buAutoNum type="arabicPeriod"/>
              <a:tabLst>
                <a:tab pos="457200" algn="l"/>
              </a:tabLst>
            </a:pPr>
            <a:r>
              <a:rPr lang="en-US" sz="3200" dirty="0" smtClean="0">
                <a:effectLst/>
                <a:ea typeface="Times New Roman"/>
              </a:rPr>
              <a:t>Plot summary- important things we know so far</a:t>
            </a:r>
          </a:p>
          <a:p>
            <a:pPr lvl="2">
              <a:spcBef>
                <a:spcPts val="0"/>
              </a:spcBef>
              <a:tabLst>
                <a:tab pos="457200" algn="l"/>
              </a:tabLst>
            </a:pPr>
            <a:r>
              <a:rPr lang="en-US" sz="3200" dirty="0" smtClean="0">
                <a:ea typeface="Times New Roman"/>
              </a:rPr>
              <a:t>Leave room to add more later</a:t>
            </a:r>
            <a:endParaRPr lang="en-US" sz="3200" dirty="0" smtClean="0">
              <a:effectLst/>
              <a:ea typeface="Times New Roman"/>
            </a:endParaRPr>
          </a:p>
          <a:p>
            <a:pPr marL="457200" indent="-457200">
              <a:spcBef>
                <a:spcPts val="0"/>
              </a:spcBef>
              <a:buFont typeface="+mj-lt"/>
              <a:buAutoNum type="arabicPeriod"/>
              <a:tabLst>
                <a:tab pos="457200" algn="l"/>
              </a:tabLst>
            </a:pPr>
            <a:r>
              <a:rPr lang="en-US" sz="3200" dirty="0" smtClean="0">
                <a:effectLst/>
                <a:ea typeface="Times New Roman"/>
              </a:rPr>
              <a:t>Quotes- list 3 or 4 important quotes, with descriptions of why you think they’re relevant to </a:t>
            </a:r>
            <a:r>
              <a:rPr lang="en-US" sz="3200" dirty="0" smtClean="0">
                <a:ea typeface="Times New Roman"/>
              </a:rPr>
              <a:t>novel</a:t>
            </a:r>
          </a:p>
          <a:p>
            <a:pPr marL="457200" indent="-457200">
              <a:spcBef>
                <a:spcPts val="0"/>
              </a:spcBef>
              <a:buFont typeface="+mj-lt"/>
              <a:buAutoNum type="arabicPeriod"/>
              <a:tabLst>
                <a:tab pos="457200" algn="l"/>
              </a:tabLst>
            </a:pPr>
            <a:r>
              <a:rPr lang="en-US" sz="3200" dirty="0" smtClean="0">
                <a:ea typeface="Times New Roman"/>
              </a:rPr>
              <a:t>Character chart </a:t>
            </a:r>
          </a:p>
          <a:p>
            <a:pPr marL="459486" lvl="1" indent="-285750">
              <a:spcBef>
                <a:spcPts val="0"/>
              </a:spcBef>
              <a:tabLst>
                <a:tab pos="457200" algn="l"/>
              </a:tabLst>
            </a:pPr>
            <a:r>
              <a:rPr lang="en-US" sz="3200" dirty="0" smtClean="0"/>
              <a:t>Jeannette</a:t>
            </a:r>
            <a:r>
              <a:rPr lang="en-US" sz="3200" dirty="0"/>
              <a:t>, Rex, Rosemary, and one sibling of your </a:t>
            </a:r>
            <a:r>
              <a:rPr lang="en-US" sz="3200" dirty="0" smtClean="0"/>
              <a:t>choice:</a:t>
            </a:r>
          </a:p>
          <a:p>
            <a:pPr marL="459486" lvl="1" indent="-285750">
              <a:spcBef>
                <a:spcPts val="0"/>
              </a:spcBef>
              <a:tabLst>
                <a:tab pos="457200" algn="l"/>
              </a:tabLst>
            </a:pPr>
            <a:r>
              <a:rPr lang="en-US" sz="3200" dirty="0" smtClean="0"/>
              <a:t>Create </a:t>
            </a:r>
            <a:r>
              <a:rPr lang="en-US" sz="3200" dirty="0"/>
              <a:t>a chart with the following information: </a:t>
            </a:r>
          </a:p>
          <a:p>
            <a:pPr marL="653796" lvl="2" indent="-342900">
              <a:buClrTx/>
              <a:buFont typeface="+mj-lt"/>
              <a:buAutoNum type="arabicPeriod"/>
            </a:pPr>
            <a:r>
              <a:rPr lang="en-US" sz="2800" dirty="0"/>
              <a:t>One quote that describes their personality </a:t>
            </a:r>
          </a:p>
          <a:p>
            <a:pPr marL="653796" lvl="2" indent="-342900">
              <a:buClrTx/>
              <a:buFont typeface="+mj-lt"/>
              <a:buAutoNum type="arabicPeriod"/>
            </a:pPr>
            <a:r>
              <a:rPr lang="en-US" sz="2800" dirty="0"/>
              <a:t>One quote that describes their role in the story/family</a:t>
            </a:r>
          </a:p>
          <a:p>
            <a:pPr marL="653796" lvl="2" indent="-342900">
              <a:buClrTx/>
              <a:buFont typeface="+mj-lt"/>
              <a:buAutoNum type="arabicPeriod"/>
            </a:pPr>
            <a:r>
              <a:rPr lang="en-US" sz="2800" dirty="0"/>
              <a:t>One sentence reflection or your impression of each character</a:t>
            </a:r>
          </a:p>
          <a:p>
            <a:pPr marL="128016" lvl="1" indent="0">
              <a:buClrTx/>
              <a:buNone/>
            </a:pPr>
            <a:endParaRPr lang="en-US" sz="36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695990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analysis 10/1</a:t>
            </a:r>
            <a:endParaRPr lang="en-US" dirty="0"/>
          </a:p>
        </p:txBody>
      </p:sp>
      <p:sp>
        <p:nvSpPr>
          <p:cNvPr id="3" name="Content Placeholder 2"/>
          <p:cNvSpPr>
            <a:spLocks noGrp="1"/>
          </p:cNvSpPr>
          <p:nvPr>
            <p:ph idx="1"/>
          </p:nvPr>
        </p:nvSpPr>
        <p:spPr/>
        <p:txBody>
          <a:bodyPr>
            <a:normAutofit/>
          </a:bodyPr>
          <a:lstStyle/>
          <a:p>
            <a:r>
              <a:rPr lang="en-US" sz="4000" dirty="0" smtClean="0"/>
              <a:t>For the quotes on your worksheet, answer the attached questions and then write an analysis of what they say about the characters or the plot of </a:t>
            </a:r>
            <a:r>
              <a:rPr lang="en-US" sz="4000" i="1" dirty="0" smtClean="0"/>
              <a:t>The Glass Castle</a:t>
            </a:r>
            <a:endParaRPr lang="en-US" sz="4000" dirty="0"/>
          </a:p>
        </p:txBody>
      </p:sp>
    </p:spTree>
    <p:extLst>
      <p:ext uri="{BB962C8B-B14F-4D97-AF65-F5344CB8AC3E}">
        <p14:creationId xmlns:p14="http://schemas.microsoft.com/office/powerpoint/2010/main" val="2711385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responses </a:t>
            </a:r>
            <a:r>
              <a:rPr lang="en-US" dirty="0" smtClean="0"/>
              <a:t>10/15 </a:t>
            </a:r>
            <a:r>
              <a:rPr lang="en-US" dirty="0" smtClean="0"/>
              <a:t>and </a:t>
            </a:r>
            <a:r>
              <a:rPr lang="en-US" dirty="0" smtClean="0"/>
              <a:t>10/16</a:t>
            </a:r>
            <a:endParaRPr lang="en-US" dirty="0"/>
          </a:p>
        </p:txBody>
      </p:sp>
      <p:sp>
        <p:nvSpPr>
          <p:cNvPr id="3" name="Content Placeholder 2"/>
          <p:cNvSpPr>
            <a:spLocks noGrp="1"/>
          </p:cNvSpPr>
          <p:nvPr>
            <p:ph idx="1"/>
          </p:nvPr>
        </p:nvSpPr>
        <p:spPr>
          <a:xfrm>
            <a:off x="1024128" y="1653436"/>
            <a:ext cx="9720073" cy="4655924"/>
          </a:xfrm>
        </p:spPr>
        <p:txBody>
          <a:bodyPr>
            <a:normAutofit/>
          </a:bodyPr>
          <a:lstStyle/>
          <a:p>
            <a:r>
              <a:rPr lang="en-US" dirty="0" smtClean="0"/>
              <a:t>Write two paragraphs with a thesis and two direct quotes (cited) with analysis answering two of the following prompts. </a:t>
            </a:r>
          </a:p>
          <a:p>
            <a:r>
              <a:rPr lang="en-US" dirty="0" smtClean="0"/>
              <a:t>Must submit to turnitin.com by Thursday at 10pm </a:t>
            </a:r>
          </a:p>
          <a:p>
            <a:r>
              <a:rPr lang="en-US" dirty="0" smtClean="0"/>
              <a:t>Prompts:</a:t>
            </a:r>
          </a:p>
          <a:p>
            <a:pPr marL="457200" indent="-457200">
              <a:buFont typeface="+mj-lt"/>
              <a:buAutoNum type="arabicPeriod"/>
            </a:pPr>
            <a:r>
              <a:rPr lang="en-US" dirty="0" smtClean="0"/>
              <a:t>Investigate what the Glass Castle represents to Rex</a:t>
            </a:r>
            <a:r>
              <a:rPr lang="en-US" dirty="0"/>
              <a:t> </a:t>
            </a:r>
            <a:r>
              <a:rPr lang="en-US" dirty="0" smtClean="0"/>
              <a:t>and Jeannette.</a:t>
            </a:r>
          </a:p>
          <a:p>
            <a:pPr marL="457200" indent="-457200">
              <a:buFont typeface="+mj-lt"/>
              <a:buAutoNum type="arabicPeriod"/>
            </a:pPr>
            <a:r>
              <a:rPr lang="en-US" dirty="0" smtClean="0"/>
              <a:t>Justify if not believing in Santa Claus hurts or helps the children.</a:t>
            </a:r>
          </a:p>
          <a:p>
            <a:pPr marL="457200" indent="-457200">
              <a:buFont typeface="+mj-lt"/>
              <a:buAutoNum type="arabicPeriod"/>
            </a:pPr>
            <a:r>
              <a:rPr lang="en-US" dirty="0" smtClean="0"/>
              <a:t>To what extent is Rex being a bad father when he lets Jeannette almost drown in the hot springs? </a:t>
            </a:r>
          </a:p>
          <a:p>
            <a:pPr marL="457200" indent="-457200">
              <a:buFont typeface="+mj-lt"/>
              <a:buAutoNum type="arabicPeriod"/>
            </a:pPr>
            <a:r>
              <a:rPr lang="en-US" dirty="0" smtClean="0"/>
              <a:t>Determine if Rex and Rosemary are abusive parents.</a:t>
            </a:r>
          </a:p>
          <a:p>
            <a:pPr marL="457200" indent="-457200">
              <a:buFont typeface="+mj-lt"/>
              <a:buAutoNum type="arabicPeriod"/>
            </a:pPr>
            <a:r>
              <a:rPr lang="en-US" dirty="0" smtClean="0"/>
              <a:t>Conclude the impact of the incident with Billy </a:t>
            </a:r>
            <a:r>
              <a:rPr lang="en-US" dirty="0" err="1" smtClean="0"/>
              <a:t>Deen</a:t>
            </a:r>
            <a:r>
              <a:rPr lang="en-US" dirty="0" smtClean="0"/>
              <a:t> on Jeannette? </a:t>
            </a:r>
          </a:p>
        </p:txBody>
      </p:sp>
    </p:spTree>
    <p:extLst>
      <p:ext uri="{BB962C8B-B14F-4D97-AF65-F5344CB8AC3E}">
        <p14:creationId xmlns:p14="http://schemas.microsoft.com/office/powerpoint/2010/main" val="400794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r>
              <a:rPr lang="en-US" dirty="0" smtClean="0"/>
              <a:t>Thesis</a:t>
            </a:r>
          </a:p>
          <a:p>
            <a:r>
              <a:rPr lang="en-US" dirty="0" smtClean="0"/>
              <a:t>Evidence (cited)</a:t>
            </a:r>
          </a:p>
          <a:p>
            <a:r>
              <a:rPr lang="en-US" dirty="0" smtClean="0"/>
              <a:t>Analysis</a:t>
            </a:r>
          </a:p>
          <a:p>
            <a:r>
              <a:rPr lang="en-US" dirty="0" smtClean="0"/>
              <a:t>Analysis</a:t>
            </a:r>
          </a:p>
          <a:p>
            <a:r>
              <a:rPr lang="en-US" dirty="0" smtClean="0"/>
              <a:t>Evidence (cited)</a:t>
            </a:r>
          </a:p>
          <a:p>
            <a:r>
              <a:rPr lang="en-US" dirty="0" smtClean="0"/>
              <a:t>Analysis</a:t>
            </a:r>
          </a:p>
          <a:p>
            <a:r>
              <a:rPr lang="en-US" dirty="0" smtClean="0"/>
              <a:t>Analysis</a:t>
            </a:r>
          </a:p>
          <a:p>
            <a:r>
              <a:rPr lang="en-US" smtClean="0"/>
              <a:t>Concluding thought</a:t>
            </a:r>
            <a:endParaRPr lang="en-US" dirty="0" smtClean="0"/>
          </a:p>
        </p:txBody>
      </p:sp>
    </p:spTree>
    <p:extLst>
      <p:ext uri="{BB962C8B-B14F-4D97-AF65-F5344CB8AC3E}">
        <p14:creationId xmlns:p14="http://schemas.microsoft.com/office/powerpoint/2010/main" val="544887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401</TotalTime>
  <Words>1159</Words>
  <Application>Microsoft Office PowerPoint</Application>
  <PresentationFormat>Widescreen</PresentationFormat>
  <Paragraphs>140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Times New Roman</vt:lpstr>
      <vt:lpstr>Tw Cen MT</vt:lpstr>
      <vt:lpstr>Tw Cen MT Condensed</vt:lpstr>
      <vt:lpstr>Wingdings 3</vt:lpstr>
      <vt:lpstr>Integral</vt:lpstr>
      <vt:lpstr>The Glass Castle</vt:lpstr>
      <vt:lpstr>Background</vt:lpstr>
      <vt:lpstr>Major character </vt:lpstr>
      <vt:lpstr>Reading schedule </vt:lpstr>
      <vt:lpstr>Questions</vt:lpstr>
      <vt:lpstr> Character and plot summary 9/24</vt:lpstr>
      <vt:lpstr>Quote analysis 10/1</vt:lpstr>
      <vt:lpstr>Paragraph responses 10/15 and 10/16</vt:lpstr>
      <vt:lpstr>format</vt:lpstr>
      <vt:lpstr>Critical reading practice 10/22</vt:lpstr>
      <vt:lpstr>The Hunger Games 10/10-10/11</vt:lpstr>
      <vt:lpstr>Paragraph writing</vt:lpstr>
      <vt:lpstr>Sentence Structure and Variety</vt:lpstr>
      <vt:lpstr>Essay Review 10/17</vt:lpstr>
      <vt:lpstr>Basics:  Sentence Structure</vt:lpstr>
      <vt:lpstr>Types of Sentence Structure</vt:lpstr>
      <vt:lpstr>Examples:</vt:lpstr>
      <vt:lpstr>PowerPoint Presentation</vt:lpstr>
      <vt:lpstr>Rewrite the following paragraph with your group, focusing on varied sentence beginnings and varied sentence structure.</vt:lpstr>
      <vt:lpstr>PowerPoint Presentation</vt:lpstr>
      <vt:lpstr>Task today 10/17</vt:lpstr>
      <vt:lpstr>Assessment</vt:lpstr>
      <vt:lpstr>Assessment 10/25</vt:lpstr>
      <vt:lpstr>Questions</vt:lpstr>
      <vt:lpstr>Questions continued</vt:lpstr>
      <vt:lpstr>Assessment Questions</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Glass Castle</dc:title>
  <dc:creator>Woldendorp, Kirsten    SHS-Staff</dc:creator>
  <cp:lastModifiedBy>Woldendorp, Kirsten    SHS-Staff</cp:lastModifiedBy>
  <cp:revision>48</cp:revision>
  <cp:lastPrinted>2016-09-19T21:26:43Z</cp:lastPrinted>
  <dcterms:created xsi:type="dcterms:W3CDTF">2016-02-26T17:19:35Z</dcterms:created>
  <dcterms:modified xsi:type="dcterms:W3CDTF">2018-10-08T20:28:50Z</dcterms:modified>
</cp:coreProperties>
</file>