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2"/>
  </p:notesMasterIdLst>
  <p:sldIdLst>
    <p:sldId id="256" r:id="rId2"/>
    <p:sldId id="258" r:id="rId3"/>
    <p:sldId id="331" r:id="rId4"/>
    <p:sldId id="320" r:id="rId5"/>
    <p:sldId id="267" r:id="rId6"/>
    <p:sldId id="269" r:id="rId7"/>
    <p:sldId id="261" r:id="rId8"/>
    <p:sldId id="260" r:id="rId9"/>
    <p:sldId id="282" r:id="rId10"/>
    <p:sldId id="268" r:id="rId11"/>
    <p:sldId id="321" r:id="rId12"/>
    <p:sldId id="322" r:id="rId13"/>
    <p:sldId id="277" r:id="rId14"/>
    <p:sldId id="332" r:id="rId15"/>
    <p:sldId id="333" r:id="rId16"/>
    <p:sldId id="334" r:id="rId17"/>
    <p:sldId id="343" r:id="rId18"/>
    <p:sldId id="344" r:id="rId19"/>
    <p:sldId id="345" r:id="rId20"/>
    <p:sldId id="346" r:id="rId21"/>
    <p:sldId id="338" r:id="rId22"/>
    <p:sldId id="339" r:id="rId23"/>
    <p:sldId id="340" r:id="rId24"/>
    <p:sldId id="341" r:id="rId25"/>
    <p:sldId id="342" r:id="rId26"/>
    <p:sldId id="347" r:id="rId27"/>
    <p:sldId id="335" r:id="rId28"/>
    <p:sldId id="336" r:id="rId29"/>
    <p:sldId id="337" r:id="rId30"/>
    <p:sldId id="32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E3B7B-7FDD-4490-A34D-0989A3C9520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2BA3-3EA2-4664-9A35-074D3A123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https://www.youtube.com/watch?v=G9boDkpEyvc</a:t>
            </a:r>
          </a:p>
          <a:p>
            <a:r>
              <a:rPr lang="en-US" dirty="0" smtClean="0"/>
              <a:t>https://www.youtube.com/watch?v=M94yyfWy-KI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1F33-D3A9-4A24-A140-DE17AA0A4E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5B2DCBD-144E-4D84-8494-524E399A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999-154C-4FDB-9AF3-BE610AC69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5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98C5-36DA-4012-83D9-ACC991502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B57021-2420-465E-BE05-5B0D7EC8FF0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069F0-30A7-41B1-BBAE-9449EFC4377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C00B-DDC6-4B8A-A371-D6F44DA56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7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16B9EA17-F674-4E60-BB8B-7FDA0F094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5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2D5C-FCC2-4C0C-9B88-184C29E8D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7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7C33-3170-4FCF-9082-A2999AA108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42B1-E409-46C3-8AD1-B1F325AEA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1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A67-2F54-4AD1-8986-329285DF4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5E21-252E-4F49-9798-DE2C3DD98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B6D2-5D41-4C1D-B390-C42599756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3C8B977-E7B1-4C8B-930F-A9DB85EF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0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oldendorpk\AppData\Local\Microsoft\Windows\Temporary%20Internet%20Files\Content.IE5\3U081YQD\MS900074303%5b1%5d.mid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oldendorpk\AppData\Local\Microsoft\Windows\Temporary%20Internet%20Files\Content.IE5\19T8LR2O\MS900074303%5b1%5d.mid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MPj04330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274320"/>
            <a:ext cx="9677400" cy="71628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6781800" cy="3625850"/>
          </a:xfrm>
        </p:spPr>
        <p:txBody>
          <a:bodyPr/>
          <a:lstStyle/>
          <a:p>
            <a:r>
              <a:rPr lang="en-US" sz="5600" dirty="0">
                <a:solidFill>
                  <a:schemeClr val="bg1"/>
                </a:solidFill>
              </a:rPr>
              <a:t>The Dark Romantics</a:t>
            </a:r>
            <a:br>
              <a:rPr lang="en-US" sz="5600" dirty="0">
                <a:solidFill>
                  <a:schemeClr val="bg1"/>
                </a:solidFill>
              </a:rPr>
            </a:br>
            <a:r>
              <a:rPr lang="en-US" sz="5600" dirty="0">
                <a:solidFill>
                  <a:schemeClr val="bg1"/>
                </a:solidFill>
              </a:rPr>
              <a:t/>
            </a:r>
            <a:br>
              <a:rPr lang="en-US" sz="5600" dirty="0">
                <a:solidFill>
                  <a:schemeClr val="bg1"/>
                </a:solidFill>
              </a:rPr>
            </a:br>
            <a:endParaRPr lang="en-US" sz="5600" dirty="0">
              <a:solidFill>
                <a:schemeClr val="bg1"/>
              </a:solidFill>
            </a:endParaRPr>
          </a:p>
        </p:txBody>
      </p:sp>
      <p:pic>
        <p:nvPicPr>
          <p:cNvPr id="6" name="MS900074303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8288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the-raven-dore-illustration"/>
          <p:cNvPicPr>
            <a:picLocks noChangeAspect="1" noChangeArrowheads="1"/>
          </p:cNvPicPr>
          <p:nvPr/>
        </p:nvPicPr>
        <p:blipFill>
          <a:blip r:embed="rId2" cstate="print">
            <a:lum bright="-44000"/>
          </a:blip>
          <a:srcRect/>
          <a:stretch>
            <a:fillRect/>
          </a:stretch>
        </p:blipFill>
        <p:spPr bwMode="auto">
          <a:xfrm>
            <a:off x="4114800" y="-304800"/>
            <a:ext cx="5378450" cy="78486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84632"/>
            <a:ext cx="8839200" cy="10393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“The Tell-Tale Heart”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“The Raven”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6116638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About either crazy people or people going crazy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Not interested in creating realistic people- nor just to shock and frighten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Goal to peel back our “reality” and explore dark, irrational depths of human mind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MPj04330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228600"/>
            <a:ext cx="9448800" cy="71628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"/>
            <a:ext cx="7772400" cy="518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Question: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82040"/>
            <a:ext cx="8839200" cy="5254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In Europe, this “Gothic” tradition was often set in old places: castles, manors, etc. (think Dracula, Frankenstein, etc.) But America is a young country, so where would we set our tales of the terrifying unknown?  Why?</a:t>
            </a:r>
          </a:p>
        </p:txBody>
      </p:sp>
      <p:pic>
        <p:nvPicPr>
          <p:cNvPr id="5" name="MS900074303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MPj04365340000[1]"/>
          <p:cNvPicPr>
            <a:picLocks noChangeAspect="1" noChangeArrowheads="1"/>
          </p:cNvPicPr>
          <p:nvPr/>
        </p:nvPicPr>
        <p:blipFill>
          <a:blip r:embed="rId2" cstate="print">
            <a:lum bright="-54000" contrast="-42000"/>
          </a:blip>
          <a:srcRect/>
          <a:stretch>
            <a:fillRect/>
          </a:stretch>
        </p:blipFill>
        <p:spPr bwMode="auto">
          <a:xfrm>
            <a:off x="5162550" y="0"/>
            <a:ext cx="3981450" cy="64008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Gothic Tradition- American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5626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In Europe, Dark Romantics fascinated with creepy old castles, crypts, tombs, etc.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But America is a young country, so…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Poe- based stories in Gothic European settings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Hawthorne- resurrected old Historical (Puritan) bogeymen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(Original sin, Puritan angst, shame, etc)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Melville- pitted men vs. unknowable nature</a:t>
            </a:r>
          </a:p>
        </p:txBody>
      </p:sp>
    </p:spTree>
    <p:extLst>
      <p:ext uri="{BB962C8B-B14F-4D97-AF65-F5344CB8AC3E}">
        <p14:creationId xmlns:p14="http://schemas.microsoft.com/office/powerpoint/2010/main" val="29494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18" y="256032"/>
            <a:ext cx="7772400" cy="658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95800" cy="55626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There is the focus on the tragic.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Belief in sin and evil.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An attention paid to the mysteries of life.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A respect for human nature, and all its struggles.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S90006951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Picture 2" descr="https://encrypted-tbn2.gstatic.com/images?q=tbn:ANd9GcQNtdxSiYSkvKC0dh02ReTg0GGARNtAiJwMG1smLOpogfR9XfP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608" y="762000"/>
            <a:ext cx="387085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Tell Tale Heart</a:t>
            </a:r>
            <a:endParaRPr lang="en-US" dirty="0"/>
          </a:p>
        </p:txBody>
      </p:sp>
      <p:pic>
        <p:nvPicPr>
          <p:cNvPr id="4" name="Picture 2" descr="https://lh5.googleusercontent.com/LrkcVvH3_fiI_4g95suFp6YV4Q8fo68W184JuAkYPTNok_I3IjMM8DMxOLp1KNZhe_WXxVuAvuEFwtCz_6nasrvQoEsJyKW3DbFO0yXHBG2F4RPF3jxYkQDf6XJsMPD6bEvE29z3U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599"/>
            <a:ext cx="3200400" cy="50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0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56032"/>
            <a:ext cx="7772400" cy="963168"/>
          </a:xfrm>
        </p:spPr>
        <p:txBody>
          <a:bodyPr/>
          <a:lstStyle/>
          <a:p>
            <a:r>
              <a:rPr lang="en-US" dirty="0" smtClean="0"/>
              <a:t>The Tell-Tale Heart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67818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3200" dirty="0"/>
              <a:t>What components of a scary story were present in this story?</a:t>
            </a:r>
          </a:p>
          <a:p>
            <a:pPr>
              <a:buClrTx/>
            </a:pPr>
            <a:r>
              <a:rPr lang="en-US" sz="3200" dirty="0"/>
              <a:t>How reliable is our narrator regarding his sanity?</a:t>
            </a:r>
          </a:p>
          <a:p>
            <a:pPr>
              <a:buClrTx/>
            </a:pPr>
            <a:r>
              <a:rPr lang="en-US" sz="3200" dirty="0"/>
              <a:t>How does Poe use images and phrases to create an atmosphere of horror?</a:t>
            </a:r>
          </a:p>
          <a:p>
            <a:pPr>
              <a:buClrTx/>
            </a:pPr>
            <a:r>
              <a:rPr lang="en-US" sz="3200" dirty="0"/>
              <a:t>Why does the killer confess? Does the heartbeat really tell the tale of the murder?</a:t>
            </a:r>
            <a:endParaRPr lang="en-CA" dirty="0"/>
          </a:p>
        </p:txBody>
      </p:sp>
      <p:pic>
        <p:nvPicPr>
          <p:cNvPr id="3074" name="Picture 2" descr="https://lh5.googleusercontent.com/LrkcVvH3_fiI_4g95suFp6YV4Q8fo68W184JuAkYPTNok_I3IjMM8DMxOLp1KNZhe_WXxVuAvuEFwtCz_6nasrvQoEsJyKW3DbFO0yXHBG2F4RPF3jxYkQDf6XJsMPD6bEvE29z3U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58546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86968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763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/>
              <a:t>How does Poe use imagery and setting in particular to convey tone and mood in his work?</a:t>
            </a:r>
          </a:p>
          <a:p>
            <a:pPr>
              <a:buClrTx/>
            </a:pPr>
            <a:endParaRPr lang="en-US" sz="3200" dirty="0"/>
          </a:p>
          <a:p>
            <a:pPr>
              <a:buClrTx/>
            </a:pPr>
            <a:r>
              <a:rPr lang="en-US" sz="3200" b="1" dirty="0" smtClean="0"/>
              <a:t>Tone: </a:t>
            </a:r>
            <a:r>
              <a:rPr lang="en-US" sz="3200" dirty="0" smtClean="0"/>
              <a:t>The </a:t>
            </a:r>
            <a:r>
              <a:rPr lang="en-US" sz="3200" i="1" dirty="0" smtClean="0"/>
              <a:t>author’s attitude </a:t>
            </a:r>
            <a:r>
              <a:rPr lang="en-US" sz="3200" dirty="0" smtClean="0"/>
              <a:t>towards the text</a:t>
            </a:r>
          </a:p>
          <a:p>
            <a:pPr>
              <a:buClrTx/>
            </a:pPr>
            <a:r>
              <a:rPr lang="en-US" sz="3200" b="1" dirty="0" smtClean="0"/>
              <a:t>Mood: </a:t>
            </a:r>
            <a:r>
              <a:rPr lang="en-US" sz="3200" dirty="0" smtClean="0"/>
              <a:t>The feeling </a:t>
            </a:r>
            <a:r>
              <a:rPr lang="en-US" sz="3200" i="1" dirty="0" smtClean="0"/>
              <a:t>the audience has </a:t>
            </a:r>
            <a:r>
              <a:rPr lang="en-US" sz="3200" dirty="0" smtClean="0"/>
              <a:t>after reading the text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36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67"/>
            <a:ext cx="8229600" cy="919313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smtClean="0"/>
              <a:t>Burton: Modern Poe?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98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17444" cy="1143000"/>
          </a:xfrm>
        </p:spPr>
        <p:txBody>
          <a:bodyPr/>
          <a:lstStyle/>
          <a:p>
            <a:r>
              <a:rPr lang="en-US" dirty="0" smtClean="0"/>
              <a:t>Burton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438400"/>
            <a:ext cx="9144001" cy="4199774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Born 1958</a:t>
            </a:r>
          </a:p>
          <a:p>
            <a:r>
              <a:rPr lang="en-US" sz="3200" dirty="0" smtClean="0"/>
              <a:t>Film director, producer, writer, artist</a:t>
            </a:r>
          </a:p>
          <a:p>
            <a:r>
              <a:rPr lang="en-US" sz="3200" dirty="0" smtClean="0"/>
              <a:t>Known for his dark, gothic, quirky work</a:t>
            </a:r>
          </a:p>
          <a:p>
            <a:r>
              <a:rPr lang="en-US" sz="3200" dirty="0" smtClean="0"/>
              <a:t>Trademarks</a:t>
            </a:r>
          </a:p>
          <a:p>
            <a:pPr lvl="1"/>
            <a:r>
              <a:rPr lang="en-US" sz="2800" dirty="0" smtClean="0"/>
              <a:t>Complex use of light and dark, being caught between two worlds</a:t>
            </a:r>
          </a:p>
          <a:p>
            <a:r>
              <a:rPr lang="en-US" sz="3200" dirty="0" smtClean="0"/>
              <a:t>Has been making films since the 1980s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95" y="-149675"/>
            <a:ext cx="5092505" cy="31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44168"/>
            <a:ext cx="8991600" cy="5326960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Both</a:t>
            </a:r>
            <a:r>
              <a:rPr lang="en-US" sz="3600" dirty="0" smtClean="0"/>
              <a:t> artists share the same story telling techniques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Both</a:t>
            </a:r>
            <a:r>
              <a:rPr lang="en-US" sz="3600" dirty="0" smtClean="0"/>
              <a:t> artists use the same types of imagery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Both</a:t>
            </a:r>
            <a:r>
              <a:rPr lang="en-US" sz="3600" dirty="0" smtClean="0"/>
              <a:t> artists use an ominous feel in their works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Poe’s</a:t>
            </a:r>
            <a:r>
              <a:rPr lang="en-US" sz="3600" dirty="0" smtClean="0"/>
              <a:t> work deals more with people reaching insanity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Burton’s</a:t>
            </a:r>
            <a:r>
              <a:rPr lang="en-US" sz="3600" dirty="0" smtClean="0"/>
              <a:t> work deals more with the creepy things in life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39368"/>
          </a:xfrm>
        </p:spPr>
        <p:txBody>
          <a:bodyPr/>
          <a:lstStyle/>
          <a:p>
            <a:r>
              <a:rPr lang="en-US" dirty="0" smtClean="0"/>
              <a:t>Tim Burton &amp; Edgar Allan Poe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MPj03857840000[1]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7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6400800" cy="4572000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dirty="0" smtClean="0"/>
              <a:t>Romanticism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7630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Romantics ideals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Feelings and intuition over intellectualism and rationality.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Traditional language, form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Fascination with “unknowable”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Burton’s </a:t>
            </a:r>
            <a:r>
              <a:rPr lang="en-US" i="1" dirty="0" smtClean="0"/>
              <a:t>Edward </a:t>
            </a:r>
            <a:r>
              <a:rPr lang="en-US" i="1" dirty="0" err="1" smtClean="0"/>
              <a:t>Scissorhands</a:t>
            </a: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idx="4294967295"/>
          </p:nvPr>
        </p:nvSpPr>
        <p:spPr>
          <a:xfrm>
            <a:off x="4419600" y="1371600"/>
            <a:ext cx="4626429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/>
              <a:t>A scientist </a:t>
            </a:r>
            <a:r>
              <a:rPr lang="en-US" sz="2200" dirty="0" smtClean="0"/>
              <a:t>builds </a:t>
            </a:r>
            <a:r>
              <a:rPr lang="en-US" sz="2200" dirty="0"/>
              <a:t>an animated human being -- the gentle </a:t>
            </a:r>
            <a:r>
              <a:rPr lang="en-US" sz="2200" dirty="0" smtClean="0"/>
              <a:t>Edward. The </a:t>
            </a:r>
            <a:r>
              <a:rPr lang="en-US" sz="2200" dirty="0"/>
              <a:t>scientist dies before he can finish assembling Edward, though, leaving the young man with a freakish appearance </a:t>
            </a:r>
            <a:r>
              <a:rPr lang="en-US" sz="2200" dirty="0" smtClean="0"/>
              <a:t>with the </a:t>
            </a:r>
            <a:r>
              <a:rPr lang="en-US" sz="2200" dirty="0"/>
              <a:t>scissor blades he has instead of hands. </a:t>
            </a:r>
            <a:endParaRPr lang="en-US" sz="2200" dirty="0" smtClean="0"/>
          </a:p>
          <a:p>
            <a:r>
              <a:rPr lang="en-US" sz="2200" dirty="0" smtClean="0"/>
              <a:t>Loving </a:t>
            </a:r>
            <a:r>
              <a:rPr lang="en-US" sz="2200" dirty="0"/>
              <a:t>suburban saleswoman Peg </a:t>
            </a:r>
            <a:r>
              <a:rPr lang="en-US" sz="2200" dirty="0" smtClean="0"/>
              <a:t>discovers </a:t>
            </a:r>
            <a:r>
              <a:rPr lang="en-US" sz="2200" dirty="0"/>
              <a:t>Edward and takes him home, where he falls for Peg's teen </a:t>
            </a:r>
            <a:r>
              <a:rPr lang="en-US" sz="2200" dirty="0" smtClean="0"/>
              <a:t>daughter. </a:t>
            </a:r>
          </a:p>
          <a:p>
            <a:r>
              <a:rPr lang="en-US" sz="2200" dirty="0" smtClean="0"/>
              <a:t>However</a:t>
            </a:r>
            <a:r>
              <a:rPr lang="en-US" sz="2200" dirty="0"/>
              <a:t>, despite his kindness and artistic talent, Edward's hands make him an outcast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1026" name="Picture 2" descr="Image result for edward scissor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2" y="1066800"/>
            <a:ext cx="3886200" cy="554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 Project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059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5626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3300" dirty="0" smtClean="0"/>
              <a:t>Groups </a:t>
            </a:r>
            <a:r>
              <a:rPr lang="en-US" sz="3300" smtClean="0"/>
              <a:t>of 7-8 </a:t>
            </a:r>
            <a:r>
              <a:rPr lang="en-US" sz="3300" dirty="0" smtClean="0"/>
              <a:t>will read a Poe piece</a:t>
            </a:r>
          </a:p>
          <a:p>
            <a:pPr>
              <a:buClr>
                <a:srgbClr val="FF0000"/>
              </a:buClr>
            </a:pPr>
            <a:r>
              <a:rPr lang="en-US" sz="3300" dirty="0" smtClean="0"/>
              <a:t>You will then write a brief summary of the story, focusing on themes and symbols (must present at least three symbols)</a:t>
            </a:r>
          </a:p>
          <a:p>
            <a:pPr>
              <a:buClr>
                <a:srgbClr val="FF0000"/>
              </a:buClr>
            </a:pPr>
            <a:r>
              <a:rPr lang="en-US" sz="3300" dirty="0" smtClean="0"/>
              <a:t>You will then create a visual representation of the piece to present to the class (in a gallery walk, so stand alone)</a:t>
            </a:r>
          </a:p>
          <a:p>
            <a:pPr lvl="1">
              <a:buClr>
                <a:srgbClr val="FF0000"/>
              </a:buClr>
            </a:pPr>
            <a:r>
              <a:rPr lang="en-US" sz="3300" dirty="0" smtClean="0"/>
              <a:t>You can get creative, but it must represent the story, the theme(s), and the symbol(s)</a:t>
            </a:r>
          </a:p>
        </p:txBody>
      </p:sp>
    </p:spTree>
    <p:extLst>
      <p:ext uri="{BB962C8B-B14F-4D97-AF65-F5344CB8AC3E}">
        <p14:creationId xmlns:p14="http://schemas.microsoft.com/office/powerpoint/2010/main" val="28629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58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Individual Assignment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Tonight: you will all individually read your story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You will take notes on the story, plot, characters, themes, symbols, etc. (I will stamp these tomorrow)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You will work together as a group tomorrow to start creating your project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You must bring in any supplies you might want to class Thursday and Friday (work days)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92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8077200" cy="886968"/>
          </a:xfrm>
        </p:spPr>
        <p:txBody>
          <a:bodyPr/>
          <a:lstStyle/>
          <a:p>
            <a:pPr algn="ctr"/>
            <a:r>
              <a:rPr lang="en-US" dirty="0" smtClean="0"/>
              <a:t>Project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1054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4400" dirty="0" smtClean="0"/>
              <a:t>Background of story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4400" dirty="0" smtClean="0"/>
              <a:t>Summary of story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4400" dirty="0" smtClean="0"/>
              <a:t>Theme of story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4400" dirty="0" smtClean="0"/>
              <a:t>Symbols of story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4400" dirty="0" smtClean="0"/>
              <a:t>Tone and mood of the story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4400" dirty="0" smtClean="0"/>
              <a:t>Visual representation of story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94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4297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Poe Pieces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000" dirty="0" smtClean="0"/>
              <a:t>“The Masque of the Red Death”</a:t>
            </a:r>
            <a:endParaRPr lang="en-US" sz="3000" dirty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000" dirty="0" smtClean="0"/>
              <a:t>“The Fall of the House of Usher”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000" dirty="0" smtClean="0"/>
              <a:t>“The Raven”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000" dirty="0" smtClean="0"/>
              <a:t>“The Cask of Amontillado” 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000" dirty="0" smtClean="0"/>
              <a:t>“The Black Cat” </a:t>
            </a:r>
            <a:endParaRPr lang="en-US" sz="3000" dirty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000" dirty="0" smtClean="0"/>
              <a:t>“The Pit and The Pendulum”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000" dirty="0" smtClean="0"/>
              <a:t>“The Purloined Letter”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Older Files 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47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905000"/>
            <a:ext cx="5486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Universal pictures has decided to turn a series of Edgar Allan Poe’s greatest short stories into films, and YOU have been asked to produce the trailer! Congratulations on landing this very exciting opportunity!</a:t>
            </a:r>
          </a:p>
          <a:p>
            <a:endParaRPr lang="en-US" sz="2400" dirty="0"/>
          </a:p>
          <a:p>
            <a:r>
              <a:rPr lang="en-US" sz="2400" b="1" u="sng" dirty="0"/>
              <a:t>First:</a:t>
            </a:r>
          </a:p>
          <a:p>
            <a:r>
              <a:rPr lang="en-US" sz="2400" u="sng" dirty="0"/>
              <a:t>Critically read</a:t>
            </a:r>
            <a:r>
              <a:rPr lang="en-US" sz="2400" dirty="0"/>
              <a:t> the Poe story you have been assigned, marking specifically for the elements of Gothic literature as you see them appear. </a:t>
            </a:r>
          </a:p>
          <a:p>
            <a:r>
              <a:rPr lang="en-US" sz="2400" i="1" dirty="0">
                <a:solidFill>
                  <a:srgbClr val="FFFF00"/>
                </a:solidFill>
              </a:rPr>
              <a:t>(you will be turning this in for points)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362200"/>
            <a:ext cx="2971800" cy="26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purpose of a film trailer?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 trailers are a form of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Trailers are structured to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relevant parts of a film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encourage as many people to see the film at the cinema. </a:t>
            </a:r>
            <a:r>
              <a:rPr lang="en-US" sz="2800" dirty="0" smtClean="0"/>
              <a:t>They are also designed to help audiences understand the </a:t>
            </a:r>
            <a:r>
              <a:rPr lang="en-US" sz="2800" b="1" dirty="0" smtClean="0"/>
              <a:t>GENRE</a:t>
            </a:r>
            <a:r>
              <a:rPr lang="en-US" sz="2800" dirty="0" smtClean="0"/>
              <a:t> of a film.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As you watch the Burton trailers, look for two things: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How</a:t>
            </a:r>
            <a:r>
              <a:rPr lang="en-US" sz="2800" dirty="0" smtClean="0"/>
              <a:t> do you know that this film is </a:t>
            </a:r>
            <a:r>
              <a:rPr lang="en-US" sz="2800" smtClean="0"/>
              <a:t>dark romanticism?</a:t>
            </a:r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dirty="0" smtClean="0"/>
              <a:t>What elements go in to making up a film trailer?</a:t>
            </a:r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381000"/>
            <a:ext cx="4114800" cy="701040"/>
          </a:xfrm>
        </p:spPr>
        <p:txBody>
          <a:bodyPr/>
          <a:lstStyle/>
          <a:p>
            <a:r>
              <a:rPr lang="en-US" dirty="0" smtClean="0"/>
              <a:t>Film Trailers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You and a group of 3-4 will put together a </a:t>
            </a:r>
            <a:r>
              <a:rPr lang="en-US" sz="2800" b="1" dirty="0"/>
              <a:t>film trailer for your story</a:t>
            </a:r>
            <a:r>
              <a:rPr lang="en-US" sz="2800" dirty="0"/>
              <a:t>. Your trailer must be between 2-3 minutes, and </a:t>
            </a:r>
            <a:r>
              <a:rPr lang="en-US" sz="2800" dirty="0">
                <a:solidFill>
                  <a:srgbClr val="FFFF00"/>
                </a:solidFill>
              </a:rPr>
              <a:t>demonstrate an understanding of </a:t>
            </a:r>
            <a:r>
              <a:rPr lang="en-US" sz="2800" dirty="0" smtClean="0">
                <a:solidFill>
                  <a:srgbClr val="FFFF00"/>
                </a:solidFill>
              </a:rPr>
              <a:t>the story</a:t>
            </a:r>
            <a:r>
              <a:rPr lang="en-US" sz="2800" dirty="0" smtClean="0"/>
              <a:t>, as well as the </a:t>
            </a:r>
            <a:r>
              <a:rPr lang="en-US" sz="2800" dirty="0"/>
              <a:t>elements of </a:t>
            </a:r>
            <a:r>
              <a:rPr lang="en-US" sz="2800" dirty="0" smtClean="0">
                <a:solidFill>
                  <a:srgbClr val="FFFF00"/>
                </a:solidFill>
              </a:rPr>
              <a:t>dark romanticism </a:t>
            </a:r>
            <a:r>
              <a:rPr lang="en-US" sz="2800" dirty="0" smtClean="0"/>
              <a:t>that </a:t>
            </a:r>
            <a:r>
              <a:rPr lang="en-US" sz="2800" dirty="0"/>
              <a:t>you see within the </a:t>
            </a:r>
            <a:r>
              <a:rPr lang="en-US" sz="2800" dirty="0" smtClean="0"/>
              <a:t>story.</a:t>
            </a:r>
            <a:endParaRPr lang="en-US" sz="2800" dirty="0"/>
          </a:p>
          <a:p>
            <a:endParaRPr lang="en-US" dirty="0" smtClean="0"/>
          </a:p>
          <a:p>
            <a:r>
              <a:rPr lang="en-US" sz="3200" dirty="0" smtClean="0"/>
              <a:t>You will have all day in class tomorrow as a work day.</a:t>
            </a:r>
          </a:p>
          <a:p>
            <a:r>
              <a:rPr lang="en-US" sz="3200" dirty="0" smtClean="0"/>
              <a:t>Your trailers are DUE by 7 am on Monday 9/19.</a:t>
            </a:r>
          </a:p>
          <a:p>
            <a:r>
              <a:rPr lang="en-US" sz="3200" i="1" dirty="0" smtClean="0"/>
              <a:t>(Email </a:t>
            </a:r>
            <a:r>
              <a:rPr lang="en-US" sz="3200" i="1" dirty="0" smtClean="0"/>
              <a:t>Cossano </a:t>
            </a:r>
            <a:r>
              <a:rPr lang="en-US" sz="3200" i="1" dirty="0" smtClean="0"/>
              <a:t>with the </a:t>
            </a:r>
            <a:r>
              <a:rPr lang="en-US" sz="3200" i="1" dirty="0" err="1" smtClean="0"/>
              <a:t>youtube</a:t>
            </a:r>
            <a:r>
              <a:rPr lang="en-US" sz="3200" i="1" dirty="0" smtClean="0"/>
              <a:t> link to your trailer!)</a:t>
            </a:r>
            <a:endParaRPr lang="en-US" sz="3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304800"/>
            <a:ext cx="4114800" cy="701040"/>
          </a:xfrm>
        </p:spPr>
        <p:txBody>
          <a:bodyPr/>
          <a:lstStyle/>
          <a:p>
            <a:r>
              <a:rPr lang="en-US" dirty="0" smtClean="0"/>
              <a:t>Poe Trailers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fontAlgn="base">
              <a:buClrTx/>
            </a:pPr>
            <a:r>
              <a:rPr lang="en-US" sz="2800" dirty="0"/>
              <a:t>The story is characterized by </a:t>
            </a:r>
            <a:r>
              <a:rPr lang="en-US" sz="2800" dirty="0">
                <a:solidFill>
                  <a:srgbClr val="FFFF00"/>
                </a:solidFill>
              </a:rPr>
              <a:t>extravagance, emotion and imagination</a:t>
            </a:r>
          </a:p>
          <a:p>
            <a:pPr fontAlgn="base">
              <a:buClrTx/>
            </a:pPr>
            <a:r>
              <a:rPr lang="en-US" sz="2800" dirty="0"/>
              <a:t>The world is portrayed as a </a:t>
            </a:r>
            <a:r>
              <a:rPr lang="en-US" sz="2800" dirty="0">
                <a:solidFill>
                  <a:srgbClr val="FFFF00"/>
                </a:solidFill>
              </a:rPr>
              <a:t>sinister</a:t>
            </a:r>
            <a:r>
              <a:rPr lang="en-US" sz="2800" dirty="0"/>
              <a:t> place</a:t>
            </a:r>
          </a:p>
          <a:p>
            <a:pPr fontAlgn="base">
              <a:buClrTx/>
            </a:pPr>
            <a:r>
              <a:rPr lang="en-US" sz="2800" dirty="0"/>
              <a:t>Individuals are portrayed as prone to </a:t>
            </a:r>
            <a:r>
              <a:rPr lang="en-US" sz="2800" dirty="0">
                <a:solidFill>
                  <a:srgbClr val="FFFF00"/>
                </a:solidFill>
              </a:rPr>
              <a:t>sin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FF00"/>
                </a:solidFill>
              </a:rPr>
              <a:t>self-destruction</a:t>
            </a:r>
            <a:r>
              <a:rPr lang="en-US" sz="2800" dirty="0"/>
              <a:t>, not as inherently possessing </a:t>
            </a:r>
            <a:r>
              <a:rPr lang="en-US" sz="2800" dirty="0">
                <a:solidFill>
                  <a:srgbClr val="FFFF00"/>
                </a:solidFill>
              </a:rPr>
              <a:t>divinity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FF00"/>
                </a:solidFill>
              </a:rPr>
              <a:t>wisdom</a:t>
            </a:r>
          </a:p>
          <a:p>
            <a:pPr fontAlgn="base">
              <a:buClrTx/>
            </a:pPr>
            <a:r>
              <a:rPr lang="en-US" sz="2800" dirty="0"/>
              <a:t>Shows the natural world is </a:t>
            </a:r>
            <a:r>
              <a:rPr lang="en-US" sz="2800" dirty="0">
                <a:solidFill>
                  <a:srgbClr val="FFFF00"/>
                </a:solidFill>
              </a:rPr>
              <a:t>dark, decaying, and mysterious</a:t>
            </a:r>
          </a:p>
          <a:p>
            <a:pPr fontAlgn="base">
              <a:buClrTx/>
            </a:pPr>
            <a:r>
              <a:rPr lang="en-US" sz="2800" dirty="0"/>
              <a:t>Portrays individuals </a:t>
            </a:r>
            <a:r>
              <a:rPr lang="en-US" sz="2800" dirty="0">
                <a:solidFill>
                  <a:srgbClr val="FFFF00"/>
                </a:solidFill>
              </a:rPr>
              <a:t>failing</a:t>
            </a:r>
            <a:r>
              <a:rPr lang="en-US" sz="2800" dirty="0"/>
              <a:t> in their attempts to make changes for the better</a:t>
            </a:r>
          </a:p>
          <a:p>
            <a:pPr fontAlgn="base">
              <a:buClrTx/>
            </a:pPr>
            <a:r>
              <a:rPr lang="en-US" sz="2800" dirty="0"/>
              <a:t>Characters’ revelations are </a:t>
            </a:r>
            <a:r>
              <a:rPr lang="en-US" sz="2800" dirty="0">
                <a:solidFill>
                  <a:srgbClr val="FFFF00"/>
                </a:solidFill>
              </a:rPr>
              <a:t>evil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FF00"/>
                </a:solidFill>
              </a:rPr>
              <a:t>hellish</a:t>
            </a:r>
          </a:p>
          <a:p>
            <a:pPr fontAlgn="base">
              <a:buClrTx/>
            </a:pPr>
            <a:r>
              <a:rPr lang="en-US" sz="2800" dirty="0"/>
              <a:t>Themes of </a:t>
            </a:r>
            <a:r>
              <a:rPr lang="en-US" sz="2800" dirty="0">
                <a:solidFill>
                  <a:srgbClr val="FFFF00"/>
                </a:solidFill>
              </a:rPr>
              <a:t>horror, tragedy, the macabre and the supernatural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609344"/>
          </a:xfrm>
        </p:spPr>
        <p:txBody>
          <a:bodyPr/>
          <a:lstStyle/>
          <a:p>
            <a:r>
              <a:rPr lang="en-US" dirty="0" smtClean="0"/>
              <a:t>Elements of dark romanticism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34568"/>
          </a:xfrm>
        </p:spPr>
        <p:txBody>
          <a:bodyPr/>
          <a:lstStyle/>
          <a:p>
            <a:r>
              <a:rPr lang="en-US" i="1" dirty="0" smtClean="0"/>
              <a:t>Batman Returns </a:t>
            </a:r>
            <a:r>
              <a:rPr lang="en-US" dirty="0" smtClean="0"/>
              <a:t>Reflection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/>
              <a:t>Determine what makes this a Dark Romantic film.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/>
              <a:t>To what extent is Selena Kyle (</a:t>
            </a:r>
            <a:r>
              <a:rPr lang="en-US" sz="3600" dirty="0" err="1" smtClean="0"/>
              <a:t>Catwoman</a:t>
            </a:r>
            <a:r>
              <a:rPr lang="en-US" sz="3600" dirty="0" smtClean="0"/>
              <a:t>) a non-traditional female character?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/>
              <a:t>Conclude if Batman is a Romantic hero or a Dark Romantic hero.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/>
              <a:t>What are other examples of Dark Romantic films?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33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658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Literary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400" dirty="0" smtClean="0"/>
              <a:t>Most stories or tales featured: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400" dirty="0" smtClean="0"/>
              <a:t>Heroic despair: hero strays from traditional ideals (outcast of society)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Women don’t fulfill traditional roles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400" dirty="0" smtClean="0"/>
              <a:t>Villain: often misunderstood and lonely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400" dirty="0" smtClean="0"/>
              <a:t>Frankenstein’s monster, Dracula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400" dirty="0" smtClean="0"/>
              <a:t>Murder, nightmare landscapes, sea and wastelands, death, impossible love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400" dirty="0" smtClean="0"/>
              <a:t>Ambivalence:  uncertainty, inability to chose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411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Nathaniel Hawthorne: Darkness in American History  (1804-1864)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5662613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/>
              <a:t>Good looking, happily married, nice life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/>
              <a:t>Yet still dark and disturbed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/>
              <a:t>Perhaps because his Puritan ancestors (Salem Witch Trials)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 smtClean="0"/>
              <a:t>Briefly </a:t>
            </a:r>
            <a:r>
              <a:rPr lang="en-US" sz="2200" dirty="0"/>
              <a:t>lived in utopian Transcendentalist  community Brook Farm: unimpressed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/>
              <a:t>Became somewhat famous from </a:t>
            </a:r>
            <a:r>
              <a:rPr lang="en-US" sz="2200" i="1" dirty="0" smtClean="0"/>
              <a:t>Scarlet Letter </a:t>
            </a:r>
            <a:r>
              <a:rPr lang="en-US" sz="2200" dirty="0"/>
              <a:t>in 1850s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/>
              <a:t>Moved to Europe and declined- when he returned he felt out of touch, and died. </a:t>
            </a:r>
            <a:endParaRPr lang="en-US" sz="2200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200" dirty="0" smtClean="0"/>
              <a:t>Works: </a:t>
            </a:r>
            <a:r>
              <a:rPr lang="en-US" sz="2200" i="1" dirty="0" smtClean="0"/>
              <a:t>Scarlet Letter, The Minister’s Black Veil</a:t>
            </a:r>
            <a:endParaRPr lang="en-US" sz="2200" dirty="0"/>
          </a:p>
        </p:txBody>
      </p:sp>
      <p:pic>
        <p:nvPicPr>
          <p:cNvPr id="18438" name="Picture 6" descr="hawthor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495550" cy="306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Image 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7315200" cy="4830763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i="1" dirty="0" smtClean="0"/>
              <a:t>The </a:t>
            </a:r>
            <a:r>
              <a:rPr lang="en-US" i="1" dirty="0"/>
              <a:t>Minister’s Black </a:t>
            </a:r>
            <a:r>
              <a:rPr lang="en-US" i="1" dirty="0" smtClean="0"/>
              <a:t>Veil </a:t>
            </a:r>
            <a:endParaRPr lang="en-US" i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5662613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Set in Puritan New England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About preacher who wears a black veil one day and won’t take it off…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But really about how fake appearances are, and what  shame, sin, and darkness lie beneath.</a:t>
            </a:r>
          </a:p>
        </p:txBody>
      </p:sp>
      <p:pic>
        <p:nvPicPr>
          <p:cNvPr id="23558" name="Picture 6" descr="space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843088"/>
            <a:ext cx="4762500" cy="3171825"/>
          </a:xfrm>
          <a:prstGeom prst="rect">
            <a:avLst/>
          </a:prstGeom>
          <a:noFill/>
        </p:spPr>
      </p:pic>
      <p:pic>
        <p:nvPicPr>
          <p:cNvPr id="23560" name="Picture 8" descr="space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843088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melv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81200"/>
            <a:ext cx="2857500" cy="3833813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1376"/>
            <a:ext cx="7772400" cy="877824"/>
          </a:xfrm>
        </p:spPr>
        <p:txBody>
          <a:bodyPr>
            <a:normAutofit/>
          </a:bodyPr>
          <a:lstStyle/>
          <a:p>
            <a:r>
              <a:rPr lang="en-US" sz="2800" dirty="0"/>
              <a:t>Herman Melville: Darkness in Nature</a:t>
            </a:r>
            <a:br>
              <a:rPr lang="en-US" sz="2800" dirty="0"/>
            </a:br>
            <a:r>
              <a:rPr lang="en-US" sz="2800" dirty="0"/>
              <a:t>(1819-1891)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" y="1371600"/>
            <a:ext cx="510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900" dirty="0"/>
              <a:t>Spent much of his life at sea as a whaler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900" dirty="0" smtClean="0"/>
              <a:t>Friends </a:t>
            </a:r>
            <a:r>
              <a:rPr lang="en-US" sz="2900" dirty="0"/>
              <a:t>with Hawthorne, who encouraged him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900" dirty="0" smtClean="0"/>
              <a:t>Sons </a:t>
            </a:r>
            <a:r>
              <a:rPr lang="en-US" sz="2900" dirty="0"/>
              <a:t>died (one by suicide</a:t>
            </a:r>
            <a:r>
              <a:rPr lang="en-US" sz="2900" dirty="0" smtClean="0"/>
              <a:t>); he died </a:t>
            </a:r>
            <a:r>
              <a:rPr lang="en-US" sz="2900" dirty="0"/>
              <a:t>poor and </a:t>
            </a:r>
            <a:r>
              <a:rPr lang="en-US" sz="2900" dirty="0" smtClean="0"/>
              <a:t>obscure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900" dirty="0" smtClean="0"/>
              <a:t>Works: </a:t>
            </a:r>
            <a:r>
              <a:rPr lang="en-US" sz="2900" i="1" dirty="0" smtClean="0"/>
              <a:t>Moby Dick</a:t>
            </a:r>
            <a:r>
              <a:rPr lang="en-US" sz="2900" dirty="0" smtClean="0"/>
              <a:t>, and </a:t>
            </a:r>
            <a:r>
              <a:rPr lang="en-US" sz="2900" i="1" dirty="0" smtClean="0"/>
              <a:t>Billy Budd</a:t>
            </a:r>
            <a:r>
              <a:rPr lang="en-US" sz="2900" dirty="0" smtClean="0"/>
              <a:t> (never published)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900" dirty="0" smtClean="0"/>
              <a:t>Major themes are obsession, revenge, monomania, and man v. nature.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03936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Edgar </a:t>
            </a:r>
            <a:r>
              <a:rPr lang="en-US" sz="4000" dirty="0" smtClean="0"/>
              <a:t>Allan </a:t>
            </a:r>
            <a:r>
              <a:rPr lang="en-US" sz="4000" dirty="0"/>
              <a:t>Poe: Traditional Darkness </a:t>
            </a:r>
            <a:r>
              <a:rPr lang="en-US" sz="4000" dirty="0" smtClean="0"/>
              <a:t>(</a:t>
            </a:r>
            <a:r>
              <a:rPr lang="en-US" sz="4000" dirty="0"/>
              <a:t>Gothic)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7912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Effectively </a:t>
            </a:r>
            <a:r>
              <a:rPr lang="en-US" sz="2400" dirty="0"/>
              <a:t>orphaned at 3, unpleasant </a:t>
            </a:r>
            <a:r>
              <a:rPr lang="en-US" sz="2400" dirty="0" smtClean="0"/>
              <a:t>childhood (dad abandoned family, mum died)</a:t>
            </a:r>
            <a:endParaRPr lang="en-US" sz="2400" dirty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 Dropout of West Point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 At 25, moved in with aunt and married her 13 year old daughter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Supported them as editor of </a:t>
            </a:r>
            <a:r>
              <a:rPr lang="en-US" sz="2400" dirty="0" smtClean="0"/>
              <a:t>literary </a:t>
            </a:r>
            <a:r>
              <a:rPr lang="en-US" sz="2400" dirty="0"/>
              <a:t>magazines- during this period did much of his writing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Tortured soul- drank heavily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Wife died of TB in 1847, sending Poe into a deathly spiral of heavy drinking- died of complications in 1849</a:t>
            </a:r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1043" y="1752600"/>
            <a:ext cx="2782957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Poe worked in a variety of genres (1827-1849)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5105400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altLang="en-US" sz="3000" b="1" u="sng" dirty="0">
                <a:solidFill>
                  <a:srgbClr val="FF0000"/>
                </a:solidFill>
              </a:rPr>
              <a:t>Criticism</a:t>
            </a:r>
            <a:r>
              <a:rPr lang="en-US" altLang="en-US" sz="3000" dirty="0"/>
              <a:t>--he gained a national reputation as a </a:t>
            </a:r>
            <a:r>
              <a:rPr lang="en-US" altLang="en-US" sz="3000" dirty="0" smtClean="0"/>
              <a:t> </a:t>
            </a:r>
            <a:r>
              <a:rPr lang="en-US" altLang="en-US" sz="3000" dirty="0"/>
              <a:t>sarcastic </a:t>
            </a:r>
            <a:r>
              <a:rPr lang="en-US" altLang="en-US" sz="3000" dirty="0" smtClean="0"/>
              <a:t>literary critic.  </a:t>
            </a:r>
            <a:r>
              <a:rPr lang="en-US" altLang="en-US" sz="3000" dirty="0"/>
              <a:t>The bulk of his writing consists of his criticism, and his </a:t>
            </a:r>
            <a:r>
              <a:rPr lang="en-US" altLang="en-US" sz="3000" dirty="0" smtClean="0"/>
              <a:t>ambition </a:t>
            </a:r>
            <a:r>
              <a:rPr lang="en-US" altLang="en-US" sz="3000" dirty="0"/>
              <a:t>was to become a powerful critic.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altLang="en-US" sz="3000" b="1" u="sng" dirty="0">
                <a:solidFill>
                  <a:srgbClr val="FF0000"/>
                </a:solidFill>
              </a:rPr>
              <a:t>Poetry</a:t>
            </a:r>
            <a:r>
              <a:rPr lang="en-US" altLang="en-US" sz="3000" dirty="0"/>
              <a:t>--He was an experimental poet.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altLang="en-US" sz="3000" b="1" u="sng" dirty="0">
                <a:solidFill>
                  <a:srgbClr val="FF0000"/>
                </a:solidFill>
              </a:rPr>
              <a:t>Psychological fiction</a:t>
            </a:r>
            <a:r>
              <a:rPr lang="en-US" altLang="en-US" sz="3000" dirty="0">
                <a:solidFill>
                  <a:srgbClr val="FF0000"/>
                </a:solidFill>
              </a:rPr>
              <a:t>-</a:t>
            </a:r>
            <a:r>
              <a:rPr lang="en-US" altLang="en-US" sz="3000" dirty="0"/>
              <a:t>-He wanted to produce the greatest possible horrific effects on the reader.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altLang="en-US" sz="3000" b="1" u="sng" dirty="0">
                <a:solidFill>
                  <a:srgbClr val="FF0000"/>
                </a:solidFill>
              </a:rPr>
              <a:t>Detective Story</a:t>
            </a:r>
            <a:r>
              <a:rPr lang="en-US" altLang="en-US" sz="3000" dirty="0">
                <a:solidFill>
                  <a:srgbClr val="FF0000"/>
                </a:solidFill>
              </a:rPr>
              <a:t>-</a:t>
            </a:r>
            <a:r>
              <a:rPr lang="en-US" altLang="en-US" sz="3000" dirty="0"/>
              <a:t>-Poe created this form when he was </a:t>
            </a:r>
            <a:r>
              <a:rPr lang="en-US" altLang="en-US" sz="3000" dirty="0" smtClean="0"/>
              <a:t>32.</a:t>
            </a:r>
            <a:endParaRPr lang="en-US" altLang="en-US" sz="3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7F7F7F"/>
      </a:accent1>
      <a:accent2>
        <a:srgbClr val="BFBFBF"/>
      </a:accent2>
      <a:accent3>
        <a:srgbClr val="7F7F7F"/>
      </a:accent3>
      <a:accent4>
        <a:srgbClr val="3F3F3F"/>
      </a:accent4>
      <a:accent5>
        <a:srgbClr val="3F3F3F"/>
      </a:accent5>
      <a:accent6>
        <a:srgbClr val="A5A5A5"/>
      </a:accent6>
      <a:hlink>
        <a:srgbClr val="7F7F7F"/>
      </a:hlink>
      <a:folHlink>
        <a:srgbClr val="0C0C0C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1943</TotalTime>
  <Words>1468</Words>
  <Application>Microsoft Office PowerPoint</Application>
  <PresentationFormat>On-screen Show (4:3)</PresentationFormat>
  <Paragraphs>153</Paragraphs>
  <Slides>30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Bernard MT Condensed</vt:lpstr>
      <vt:lpstr>Calibri</vt:lpstr>
      <vt:lpstr>Georgia</vt:lpstr>
      <vt:lpstr>Trebuchet MS</vt:lpstr>
      <vt:lpstr>Wingdings</vt:lpstr>
      <vt:lpstr>Wood Type</vt:lpstr>
      <vt:lpstr>The Dark Romantics  </vt:lpstr>
      <vt:lpstr>Romanticism</vt:lpstr>
      <vt:lpstr>Elements of dark romanticism</vt:lpstr>
      <vt:lpstr>Literary Elements</vt:lpstr>
      <vt:lpstr>Nathaniel Hawthorne: Darkness in American History  (1804-1864)</vt:lpstr>
      <vt:lpstr>The Minister’s Black Veil </vt:lpstr>
      <vt:lpstr>Herman Melville: Darkness in Nature (1819-1891)</vt:lpstr>
      <vt:lpstr>Edgar Allan Poe: Traditional Darkness (Gothic)</vt:lpstr>
      <vt:lpstr>Poe worked in a variety of genres (1827-1849)</vt:lpstr>
      <vt:lpstr>“The Tell-Tale Heart” and “The Raven”</vt:lpstr>
      <vt:lpstr>Question: </vt:lpstr>
      <vt:lpstr>The Gothic Tradition- American Style</vt:lpstr>
      <vt:lpstr>Summary</vt:lpstr>
      <vt:lpstr>The Tell Tale Heart</vt:lpstr>
      <vt:lpstr>The Tell-Tale Heart</vt:lpstr>
      <vt:lpstr>Putting it all together</vt:lpstr>
      <vt:lpstr>Tim Burton: Modern Poe?</vt:lpstr>
      <vt:lpstr>Burton</vt:lpstr>
      <vt:lpstr>Tim Burton &amp; Edgar Allan Poe</vt:lpstr>
      <vt:lpstr>Burton’s Edward Scissorhands</vt:lpstr>
      <vt:lpstr>Poe Project</vt:lpstr>
      <vt:lpstr>Assignment</vt:lpstr>
      <vt:lpstr>Individual Assignment </vt:lpstr>
      <vt:lpstr>Project Requirements</vt:lpstr>
      <vt:lpstr>Poe Pieces </vt:lpstr>
      <vt:lpstr>Older Files </vt:lpstr>
      <vt:lpstr>Your turn!</vt:lpstr>
      <vt:lpstr>Film Trailers</vt:lpstr>
      <vt:lpstr>Poe Trailers</vt:lpstr>
      <vt:lpstr>Batman Returns Reflection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Trancendenalists</dc:title>
  <dc:creator>olsena</dc:creator>
  <cp:lastModifiedBy>Woldendorp, Kirsten    SHS-Staff</cp:lastModifiedBy>
  <cp:revision>91</cp:revision>
  <dcterms:created xsi:type="dcterms:W3CDTF">2007-10-01T22:35:08Z</dcterms:created>
  <dcterms:modified xsi:type="dcterms:W3CDTF">2019-09-19T17:36:06Z</dcterms:modified>
</cp:coreProperties>
</file>