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310" r:id="rId6"/>
    <p:sldId id="260" r:id="rId7"/>
    <p:sldId id="261" r:id="rId8"/>
    <p:sldId id="262" r:id="rId9"/>
    <p:sldId id="263" r:id="rId10"/>
    <p:sldId id="264" r:id="rId11"/>
    <p:sldId id="265" r:id="rId12"/>
    <p:sldId id="266" r:id="rId13"/>
    <p:sldId id="267" r:id="rId14"/>
    <p:sldId id="315" r:id="rId15"/>
    <p:sldId id="316" r:id="rId16"/>
    <p:sldId id="317" r:id="rId17"/>
    <p:sldId id="318" r:id="rId18"/>
    <p:sldId id="268" r:id="rId19"/>
    <p:sldId id="319" r:id="rId20"/>
    <p:sldId id="269" r:id="rId21"/>
    <p:sldId id="321" r:id="rId22"/>
    <p:sldId id="311" r:id="rId23"/>
    <p:sldId id="312" r:id="rId24"/>
    <p:sldId id="313" r:id="rId25"/>
    <p:sldId id="320" r:id="rId26"/>
    <p:sldId id="270" r:id="rId27"/>
    <p:sldId id="271" r:id="rId28"/>
    <p:sldId id="272" r:id="rId29"/>
    <p:sldId id="273" r:id="rId30"/>
    <p:sldId id="274" r:id="rId31"/>
    <p:sldId id="276" r:id="rId32"/>
    <p:sldId id="277" r:id="rId33"/>
    <p:sldId id="278" r:id="rId34"/>
    <p:sldId id="322" r:id="rId35"/>
    <p:sldId id="314" r:id="rId36"/>
    <p:sldId id="285" r:id="rId37"/>
    <p:sldId id="308" r:id="rId38"/>
    <p:sldId id="286" r:id="rId39"/>
    <p:sldId id="287" r:id="rId40"/>
    <p:sldId id="288" r:id="rId41"/>
    <p:sldId id="289" r:id="rId42"/>
    <p:sldId id="290" r:id="rId43"/>
    <p:sldId id="291" r:id="rId44"/>
    <p:sldId id="292" r:id="rId45"/>
    <p:sldId id="293" r:id="rId46"/>
    <p:sldId id="294" r:id="rId47"/>
    <p:sldId id="295" r:id="rId48"/>
    <p:sldId id="296" r:id="rId49"/>
    <p:sldId id="309" r:id="rId50"/>
    <p:sldId id="297" r:id="rId51"/>
    <p:sldId id="298" r:id="rId52"/>
    <p:sldId id="300" r:id="rId53"/>
    <p:sldId id="301" r:id="rId54"/>
    <p:sldId id="304" r:id="rId55"/>
    <p:sldId id="305" r:id="rId56"/>
    <p:sldId id="306" r:id="rId57"/>
    <p:sldId id="307"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846D861-F45D-4D07-BD8B-67016895D65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13878-E710-491F-B4A4-CEA974140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1D67-5491-4F78-A3AE-14B5B49AAE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5E0872-BBAD-4CA3-958C-361F3A9DDA4A}" type="slidenum">
              <a:rPr lang="en-US"/>
              <a:pPr>
                <a:defRPr/>
              </a:pPr>
              <a:t>‹#›</a:t>
            </a:fld>
            <a:endParaRPr lang="en-US"/>
          </a:p>
        </p:txBody>
      </p:sp>
    </p:spTree>
    <p:extLst>
      <p:ext uri="{BB962C8B-B14F-4D97-AF65-F5344CB8AC3E}">
        <p14:creationId xmlns:p14="http://schemas.microsoft.com/office/powerpoint/2010/main" val="2483207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40727A-9385-483D-8941-96746357E2FE}" type="slidenum">
              <a:rPr lang="en-US"/>
              <a:pPr>
                <a:defRPr/>
              </a:pPr>
              <a:t>‹#›</a:t>
            </a:fld>
            <a:endParaRPr lang="en-US"/>
          </a:p>
        </p:txBody>
      </p:sp>
    </p:spTree>
    <p:extLst>
      <p:ext uri="{BB962C8B-B14F-4D97-AF65-F5344CB8AC3E}">
        <p14:creationId xmlns:p14="http://schemas.microsoft.com/office/powerpoint/2010/main" val="173633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862F7-C3D1-438F-BA33-0B7A357E4D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25FA0-345D-434C-B131-C45ACB0AD51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0EF5-114C-417A-9AE5-3756A2FD73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C3398-2675-400E-A822-9E5213C61A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7EC3E-6056-4575-92DA-71D26A4A46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4B22C-8D52-4ED7-904E-9154A9DB455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5EAD9-9958-4D56-BDD7-52F7F1DE09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0564C-A626-4965-9ECF-BCB3E9D985A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40000">
              <a:schemeClr val="bg2">
                <a:tint val="85000"/>
                <a:satMod val="320000"/>
              </a:schemeClr>
            </a:gs>
            <a:gs pos="100000">
              <a:schemeClr val="bg2">
                <a:shade val="55000"/>
                <a:satMod val="300000"/>
              </a:schemeClr>
            </a:gs>
          </a:gsLst>
          <a:path path="circle">
            <a:fillToRect l="-24500" t="-20000" r="124500" b="120000"/>
          </a:path>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9FC6692-BEA0-46F6-AE6F-78FB2B501FD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267200" y="1676400"/>
            <a:ext cx="4724400" cy="2819400"/>
          </a:xfrm>
        </p:spPr>
        <p:txBody>
          <a:bodyPr>
            <a:normAutofit lnSpcReduction="10000"/>
          </a:bodyPr>
          <a:lstStyle/>
          <a:p>
            <a:endParaRPr lang="en-US" sz="4500" dirty="0" smtClean="0">
              <a:solidFill>
                <a:schemeClr val="bg1">
                  <a:lumMod val="10000"/>
                </a:schemeClr>
              </a:solidFill>
            </a:endParaRPr>
          </a:p>
          <a:p>
            <a:pPr algn="ctr"/>
            <a:r>
              <a:rPr lang="en-US" sz="4500" dirty="0" smtClean="0">
                <a:solidFill>
                  <a:schemeClr val="bg1">
                    <a:lumMod val="10000"/>
                  </a:schemeClr>
                </a:solidFill>
              </a:rPr>
              <a:t>“The Cult of Domesticity” </a:t>
            </a:r>
          </a:p>
          <a:p>
            <a:pPr algn="ctr"/>
            <a:r>
              <a:rPr lang="en-US" dirty="0" smtClean="0">
                <a:solidFill>
                  <a:schemeClr val="bg1">
                    <a:lumMod val="10000"/>
                  </a:schemeClr>
                </a:solidFill>
              </a:rPr>
              <a:t>Understanding Gilman </a:t>
            </a:r>
            <a:r>
              <a:rPr lang="en-US" dirty="0">
                <a:solidFill>
                  <a:schemeClr val="bg1">
                    <a:lumMod val="10000"/>
                  </a:schemeClr>
                </a:solidFill>
              </a:rPr>
              <a:t>and Chopin</a:t>
            </a:r>
          </a:p>
        </p:txBody>
      </p:sp>
      <p:pic>
        <p:nvPicPr>
          <p:cNvPr id="2053" name="Picture 5" descr="gibson"/>
          <p:cNvPicPr>
            <a:picLocks noChangeAspect="1" noChangeArrowheads="1"/>
          </p:cNvPicPr>
          <p:nvPr/>
        </p:nvPicPr>
        <p:blipFill>
          <a:blip r:embed="rId2" cstate="print"/>
          <a:srcRect/>
          <a:stretch>
            <a:fillRect/>
          </a:stretch>
        </p:blipFill>
        <p:spPr bwMode="auto">
          <a:xfrm>
            <a:off x="152400" y="152399"/>
            <a:ext cx="3962400" cy="5445065"/>
          </a:xfrm>
          <a:prstGeom prst="rect">
            <a:avLst/>
          </a:prstGeom>
          <a:noFill/>
        </p:spPr>
      </p:pic>
    </p:spTree>
    <p:extLst>
      <p:ext uri="{BB962C8B-B14F-4D97-AF65-F5344CB8AC3E}">
        <p14:creationId xmlns:p14="http://schemas.microsoft.com/office/powerpoint/2010/main" val="307533737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5" name="Picture 7" descr="corset[1]"/>
          <p:cNvPicPr>
            <a:picLocks noGrp="1" noChangeAspect="1" noChangeArrowheads="1"/>
          </p:cNvPicPr>
          <p:nvPr>
            <p:ph/>
          </p:nvPr>
        </p:nvPicPr>
        <p:blipFill>
          <a:blip r:embed="rId2"/>
          <a:srcRect/>
          <a:stretch>
            <a:fillRect/>
          </a:stretch>
        </p:blipFill>
        <p:spPr>
          <a:xfrm>
            <a:off x="533400" y="838200"/>
            <a:ext cx="4124325" cy="4762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73736" name="Picture 8" descr="corset2"/>
          <p:cNvPicPr>
            <a:picLocks noGrp="1" noChangeAspect="1" noChangeArrowheads="1"/>
          </p:cNvPicPr>
          <p:nvPr>
            <p:ph sz="half" idx="4294967295"/>
          </p:nvPr>
        </p:nvPicPr>
        <p:blipFill>
          <a:blip r:embed="rId3"/>
          <a:srcRect/>
          <a:stretch>
            <a:fillRect/>
          </a:stretch>
        </p:blipFill>
        <p:spPr>
          <a:xfrm>
            <a:off x="4876800" y="914400"/>
            <a:ext cx="39751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457887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599" y="419100"/>
            <a:ext cx="7600951" cy="1025432"/>
          </a:xfrm>
        </p:spPr>
        <p:txBody>
          <a:bodyPr/>
          <a:lstStyle/>
          <a:p>
            <a:pPr eaLnBrk="1" hangingPunct="1">
              <a:defRPr/>
            </a:pPr>
            <a:r>
              <a:rPr lang="en-US" dirty="0" smtClean="0">
                <a:solidFill>
                  <a:schemeClr val="bg1">
                    <a:lumMod val="10000"/>
                  </a:schemeClr>
                </a:solidFill>
                <a:latin typeface="Bookman Old Style" pitchFamily="18" charset="0"/>
              </a:rPr>
              <a:t>Scientific Sexism</a:t>
            </a:r>
          </a:p>
        </p:txBody>
      </p:sp>
      <p:sp>
        <p:nvSpPr>
          <p:cNvPr id="36867" name="Rectangle 3"/>
          <p:cNvSpPr>
            <a:spLocks noGrp="1" noChangeArrowheads="1"/>
          </p:cNvSpPr>
          <p:nvPr>
            <p:ph type="body" idx="1"/>
          </p:nvPr>
        </p:nvSpPr>
        <p:spPr>
          <a:xfrm>
            <a:off x="1219200" y="1447800"/>
            <a:ext cx="7714488" cy="5334000"/>
          </a:xfrm>
        </p:spPr>
        <p:txBody>
          <a:bodyPr>
            <a:normAutofit lnSpcReduction="10000"/>
          </a:bodyPr>
          <a:lstStyle/>
          <a:p>
            <a:pPr>
              <a:lnSpc>
                <a:spcPct val="90000"/>
              </a:lnSpc>
              <a:defRPr/>
            </a:pPr>
            <a:r>
              <a:rPr lang="en-US" sz="3600" dirty="0" smtClean="0">
                <a:solidFill>
                  <a:schemeClr val="bg1">
                    <a:lumMod val="10000"/>
                  </a:schemeClr>
                </a:solidFill>
                <a:latin typeface="Book Antiqua" panose="02040602050305030304" pitchFamily="18" charset="0"/>
              </a:rPr>
              <a:t>“Unpredictable </a:t>
            </a:r>
            <a:r>
              <a:rPr lang="en-US" sz="3600" dirty="0">
                <a:solidFill>
                  <a:schemeClr val="bg1">
                    <a:lumMod val="10000"/>
                  </a:schemeClr>
                </a:solidFill>
                <a:latin typeface="Book Antiqua" panose="02040602050305030304" pitchFamily="18" charset="0"/>
              </a:rPr>
              <a:t>nature” of female reproductive system.</a:t>
            </a:r>
            <a:endParaRPr lang="en-US" sz="3600" dirty="0" smtClean="0">
              <a:solidFill>
                <a:schemeClr val="bg1">
                  <a:lumMod val="10000"/>
                </a:schemeClr>
              </a:solidFill>
              <a:latin typeface="Book Antiqua" panose="02040602050305030304" pitchFamily="18" charset="0"/>
            </a:endParaRPr>
          </a:p>
          <a:p>
            <a:pPr eaLnBrk="1" hangingPunct="1">
              <a:lnSpc>
                <a:spcPct val="90000"/>
              </a:lnSpc>
              <a:defRPr/>
            </a:pPr>
            <a:r>
              <a:rPr lang="en-US" sz="3600" dirty="0" smtClean="0">
                <a:solidFill>
                  <a:schemeClr val="bg1">
                    <a:lumMod val="10000"/>
                  </a:schemeClr>
                </a:solidFill>
                <a:latin typeface="Bookman Old Style" pitchFamily="18" charset="0"/>
              </a:rPr>
              <a:t>Human sexuality</a:t>
            </a:r>
          </a:p>
          <a:p>
            <a:pPr lvl="1" eaLnBrk="1" hangingPunct="1">
              <a:lnSpc>
                <a:spcPct val="90000"/>
              </a:lnSpc>
              <a:defRPr/>
            </a:pPr>
            <a:r>
              <a:rPr lang="en-US" sz="3200" dirty="0" smtClean="0">
                <a:solidFill>
                  <a:schemeClr val="bg1">
                    <a:lumMod val="10000"/>
                  </a:schemeClr>
                </a:solidFill>
                <a:latin typeface="Bookman Old Style" pitchFamily="18" charset="0"/>
              </a:rPr>
              <a:t>Human body has finite amount of energy, which must be regulated</a:t>
            </a:r>
          </a:p>
          <a:p>
            <a:pPr lvl="1" eaLnBrk="1" hangingPunct="1">
              <a:lnSpc>
                <a:spcPct val="90000"/>
              </a:lnSpc>
              <a:defRPr/>
            </a:pPr>
            <a:r>
              <a:rPr lang="en-US" sz="3200" dirty="0" smtClean="0">
                <a:solidFill>
                  <a:schemeClr val="bg1">
                    <a:lumMod val="10000"/>
                  </a:schemeClr>
                </a:solidFill>
                <a:latin typeface="Bookman Old Style" pitchFamily="18" charset="0"/>
              </a:rPr>
              <a:t>Sexual instinct most primitive</a:t>
            </a:r>
          </a:p>
          <a:p>
            <a:pPr lvl="1" eaLnBrk="1" hangingPunct="1">
              <a:lnSpc>
                <a:spcPct val="90000"/>
              </a:lnSpc>
              <a:defRPr/>
            </a:pPr>
            <a:r>
              <a:rPr lang="en-US" sz="3200" dirty="0" smtClean="0">
                <a:solidFill>
                  <a:schemeClr val="bg1">
                    <a:lumMod val="10000"/>
                  </a:schemeClr>
                </a:solidFill>
                <a:latin typeface="Bookman Old Style" pitchFamily="18" charset="0"/>
              </a:rPr>
              <a:t>Sex strong in men but absent in ladies</a:t>
            </a:r>
          </a:p>
          <a:p>
            <a:pPr lvl="2" eaLnBrk="1" hangingPunct="1">
              <a:lnSpc>
                <a:spcPct val="90000"/>
              </a:lnSpc>
              <a:defRPr/>
            </a:pPr>
            <a:r>
              <a:rPr lang="en-US" sz="3200" dirty="0" smtClean="0">
                <a:solidFill>
                  <a:schemeClr val="bg1">
                    <a:lumMod val="10000"/>
                  </a:schemeClr>
                </a:solidFill>
                <a:latin typeface="Bookman Old Style" pitchFamily="18" charset="0"/>
              </a:rPr>
              <a:t>Feared in women because they would be like vampires and drain the man of his energy</a:t>
            </a:r>
          </a:p>
        </p:txBody>
      </p:sp>
    </p:spTree>
    <p:extLst>
      <p:ext uri="{BB962C8B-B14F-4D97-AF65-F5344CB8AC3E}">
        <p14:creationId xmlns:p14="http://schemas.microsoft.com/office/powerpoint/2010/main" val="224864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dissolve">
                                      <p:cBhvr>
                                        <p:cTn id="7" dur="500"/>
                                        <p:tgtEl>
                                          <p:spTgt spid="368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Effect transition="in" filter="dissolve">
                                      <p:cBhvr>
                                        <p:cTn id="12" dur="500"/>
                                        <p:tgtEl>
                                          <p:spTgt spid="368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dissolve">
                                      <p:cBhvr>
                                        <p:cTn id="17" dur="500"/>
                                        <p:tgtEl>
                                          <p:spTgt spid="368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6867">
                                            <p:txEl>
                                              <p:pRg st="5" end="5"/>
                                            </p:txEl>
                                          </p:spTgt>
                                        </p:tgtEl>
                                        <p:attrNameLst>
                                          <p:attrName>style.visibility</p:attrName>
                                        </p:attrNameLst>
                                      </p:cBhvr>
                                      <p:to>
                                        <p:strVal val="visible"/>
                                      </p:to>
                                    </p:set>
                                    <p:animEffect transition="in" filter="dissolve">
                                      <p:cBhvr>
                                        <p:cTn id="2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79946" y="334818"/>
            <a:ext cx="7772400" cy="787400"/>
          </a:xfrm>
        </p:spPr>
        <p:txBody>
          <a:bodyPr/>
          <a:lstStyle/>
          <a:p>
            <a:pPr eaLnBrk="1" hangingPunct="1">
              <a:defRPr/>
            </a:pPr>
            <a:r>
              <a:rPr lang="en-US" i="1" dirty="0" smtClean="0">
                <a:solidFill>
                  <a:schemeClr val="bg1">
                    <a:lumMod val="10000"/>
                  </a:schemeClr>
                </a:solidFill>
                <a:latin typeface="Bookman Old Style" pitchFamily="18" charset="0"/>
              </a:rPr>
              <a:t>Godey’</a:t>
            </a:r>
            <a:r>
              <a:rPr lang="en-US" altLang="ja-JP" i="1" dirty="0" smtClean="0">
                <a:solidFill>
                  <a:schemeClr val="bg1">
                    <a:lumMod val="10000"/>
                  </a:schemeClr>
                </a:solidFill>
                <a:latin typeface="Bookman Old Style" pitchFamily="18" charset="0"/>
              </a:rPr>
              <a:t>s Lady’s Book</a:t>
            </a:r>
            <a:endParaRPr lang="en-US" i="1" dirty="0" smtClean="0">
              <a:solidFill>
                <a:schemeClr val="bg1">
                  <a:lumMod val="10000"/>
                </a:schemeClr>
              </a:solidFill>
              <a:latin typeface="Bookman Old Style" pitchFamily="18" charset="0"/>
            </a:endParaRPr>
          </a:p>
        </p:txBody>
      </p:sp>
      <p:sp>
        <p:nvSpPr>
          <p:cNvPr id="84995" name="Rectangle 3"/>
          <p:cNvSpPr>
            <a:spLocks noGrp="1" noChangeArrowheads="1"/>
          </p:cNvSpPr>
          <p:nvPr>
            <p:ph type="body" sz="half" idx="1"/>
          </p:nvPr>
        </p:nvSpPr>
        <p:spPr>
          <a:xfrm>
            <a:off x="914400" y="1143000"/>
            <a:ext cx="5152292" cy="5715000"/>
          </a:xfrm>
        </p:spPr>
        <p:txBody>
          <a:bodyPr>
            <a:noAutofit/>
          </a:bodyPr>
          <a:lstStyle/>
          <a:p>
            <a:pPr eaLnBrk="1" hangingPunct="1">
              <a:lnSpc>
                <a:spcPct val="80000"/>
              </a:lnSpc>
              <a:defRPr/>
            </a:pPr>
            <a:r>
              <a:rPr lang="en-US" sz="3100" dirty="0" smtClean="0">
                <a:solidFill>
                  <a:schemeClr val="bg1">
                    <a:lumMod val="10000"/>
                  </a:schemeClr>
                </a:solidFill>
                <a:latin typeface="Bookman Old Style" pitchFamily="18" charset="0"/>
              </a:rPr>
              <a:t>Most widely circulated ladies magazine in the US</a:t>
            </a:r>
          </a:p>
          <a:p>
            <a:pPr eaLnBrk="1" hangingPunct="1">
              <a:lnSpc>
                <a:spcPct val="80000"/>
              </a:lnSpc>
              <a:defRPr/>
            </a:pPr>
            <a:r>
              <a:rPr lang="en-US" sz="3100" dirty="0" smtClean="0">
                <a:solidFill>
                  <a:schemeClr val="bg1">
                    <a:lumMod val="10000"/>
                  </a:schemeClr>
                </a:solidFill>
                <a:latin typeface="Bookman Old Style" pitchFamily="18" charset="0"/>
              </a:rPr>
              <a:t>Encouraged motherhood as a religious value</a:t>
            </a:r>
          </a:p>
          <a:p>
            <a:pPr lvl="1" eaLnBrk="1" hangingPunct="1">
              <a:lnSpc>
                <a:spcPct val="80000"/>
              </a:lnSpc>
              <a:defRPr/>
            </a:pPr>
            <a:r>
              <a:rPr lang="en-US" sz="3100" dirty="0" smtClean="0">
                <a:solidFill>
                  <a:schemeClr val="bg1">
                    <a:lumMod val="10000"/>
                  </a:schemeClr>
                </a:solidFill>
                <a:latin typeface="Bookman Old Style" pitchFamily="18" charset="0"/>
              </a:rPr>
              <a:t>Paintings and pictured depicted women in each of the four virtues</a:t>
            </a:r>
          </a:p>
          <a:p>
            <a:pPr lvl="1" eaLnBrk="1" hangingPunct="1">
              <a:lnSpc>
                <a:spcPct val="80000"/>
              </a:lnSpc>
              <a:defRPr/>
            </a:pPr>
            <a:r>
              <a:rPr lang="en-US" sz="3100" dirty="0" smtClean="0">
                <a:solidFill>
                  <a:schemeClr val="bg1">
                    <a:lumMod val="10000"/>
                  </a:schemeClr>
                </a:solidFill>
                <a:latin typeface="Bookman Old Style" pitchFamily="18" charset="0"/>
              </a:rPr>
              <a:t>Fashion stressed to make women attractive to husbands</a:t>
            </a:r>
          </a:p>
        </p:txBody>
      </p:sp>
      <p:pic>
        <p:nvPicPr>
          <p:cNvPr id="84997" name="Picture 5" descr="6"/>
          <p:cNvPicPr>
            <a:picLocks noGrp="1" noChangeAspect="1" noChangeArrowheads="1"/>
          </p:cNvPicPr>
          <p:nvPr>
            <p:ph sz="half" idx="2"/>
          </p:nvPr>
        </p:nvPicPr>
        <p:blipFill>
          <a:blip r:embed="rId2"/>
          <a:srcRect/>
          <a:stretch>
            <a:fillRect/>
          </a:stretch>
        </p:blipFill>
        <p:spPr>
          <a:xfrm>
            <a:off x="6096000" y="1143000"/>
            <a:ext cx="3151187" cy="481029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3306724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Feminism </a:t>
            </a:r>
            <a:endParaRPr lang="en-US" dirty="0">
              <a:solidFill>
                <a:schemeClr val="bg1">
                  <a:lumMod val="10000"/>
                </a:schemeClr>
              </a:solidFill>
            </a:endParaRPr>
          </a:p>
        </p:txBody>
      </p:sp>
      <p:sp>
        <p:nvSpPr>
          <p:cNvPr id="3" name="Content Placeholder 2"/>
          <p:cNvSpPr>
            <a:spLocks noGrp="1"/>
          </p:cNvSpPr>
          <p:nvPr>
            <p:ph idx="1"/>
          </p:nvPr>
        </p:nvSpPr>
        <p:spPr>
          <a:xfrm>
            <a:off x="1219200" y="1447800"/>
            <a:ext cx="7714488" cy="4800600"/>
          </a:xfrm>
        </p:spPr>
        <p:txBody>
          <a:bodyPr>
            <a:noAutofit/>
          </a:bodyPr>
          <a:lstStyle/>
          <a:p>
            <a:r>
              <a:rPr lang="en-US" sz="3500" dirty="0" smtClean="0">
                <a:solidFill>
                  <a:schemeClr val="bg1">
                    <a:lumMod val="10000"/>
                  </a:schemeClr>
                </a:solidFill>
              </a:rPr>
              <a:t>Definition/summary of feminism. Images you think of with the word feminism?</a:t>
            </a:r>
          </a:p>
          <a:p>
            <a:r>
              <a:rPr lang="en-US" sz="3500" i="1" dirty="0" smtClean="0">
                <a:solidFill>
                  <a:schemeClr val="bg1">
                    <a:lumMod val="10000"/>
                  </a:schemeClr>
                </a:solidFill>
              </a:rPr>
              <a:t>Defining</a:t>
            </a:r>
            <a:r>
              <a:rPr lang="en-US" sz="3500" i="1" dirty="0">
                <a:solidFill>
                  <a:schemeClr val="bg1">
                    <a:lumMod val="10000"/>
                  </a:schemeClr>
                </a:solidFill>
              </a:rPr>
              <a:t>, </a:t>
            </a:r>
            <a:r>
              <a:rPr lang="en-US" sz="3500" i="1" dirty="0" smtClean="0">
                <a:solidFill>
                  <a:schemeClr val="bg1">
                    <a:lumMod val="10000"/>
                  </a:schemeClr>
                </a:solidFill>
              </a:rPr>
              <a:t>establishing</a:t>
            </a:r>
            <a:r>
              <a:rPr lang="en-US" sz="3500" i="1" dirty="0">
                <a:solidFill>
                  <a:schemeClr val="bg1">
                    <a:lumMod val="10000"/>
                  </a:schemeClr>
                </a:solidFill>
              </a:rPr>
              <a:t>, and defending equal political, economic, and social rights for </a:t>
            </a:r>
            <a:br>
              <a:rPr lang="en-US" sz="3500" i="1" dirty="0">
                <a:solidFill>
                  <a:schemeClr val="bg1">
                    <a:lumMod val="10000"/>
                  </a:schemeClr>
                </a:solidFill>
              </a:rPr>
            </a:br>
            <a:r>
              <a:rPr lang="en-US" sz="3500" i="1" dirty="0" smtClean="0">
                <a:solidFill>
                  <a:schemeClr val="bg1">
                    <a:lumMod val="10000"/>
                  </a:schemeClr>
                </a:solidFill>
              </a:rPr>
              <a:t>women</a:t>
            </a:r>
          </a:p>
          <a:p>
            <a:r>
              <a:rPr lang="en-US" sz="3500" i="1" dirty="0" smtClean="0">
                <a:solidFill>
                  <a:schemeClr val="bg1">
                    <a:lumMod val="10000"/>
                  </a:schemeClr>
                </a:solidFill>
              </a:rPr>
              <a:t>Advocate for rights and equality of women</a:t>
            </a:r>
            <a:r>
              <a:rPr lang="en-US" sz="3600" dirty="0">
                <a:solidFill>
                  <a:schemeClr val="bg1">
                    <a:lumMod val="10000"/>
                  </a:schemeClr>
                </a:solidFill>
              </a:rPr>
              <a:t/>
            </a:r>
            <a:br>
              <a:rPr lang="en-US" sz="3600" dirty="0">
                <a:solidFill>
                  <a:schemeClr val="bg1">
                    <a:lumMod val="10000"/>
                  </a:schemeClr>
                </a:solidFill>
              </a:rPr>
            </a:br>
            <a:endParaRPr lang="en-US" sz="3600" dirty="0">
              <a:solidFill>
                <a:schemeClr val="bg1">
                  <a:lumMod val="10000"/>
                </a:schemeClr>
              </a:solidFill>
            </a:endParaRPr>
          </a:p>
        </p:txBody>
      </p:sp>
    </p:spTree>
    <p:extLst>
      <p:ext uri="{BB962C8B-B14F-4D97-AF65-F5344CB8AC3E}">
        <p14:creationId xmlns:p14="http://schemas.microsoft.com/office/powerpoint/2010/main" val="389913970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solidFill>
                  <a:srgbClr val="000000"/>
                </a:solidFill>
              </a:rPr>
              <a:t>Kate </a:t>
            </a:r>
            <a:r>
              <a:rPr lang="en-US" dirty="0">
                <a:solidFill>
                  <a:srgbClr val="000000"/>
                </a:solidFill>
              </a:rPr>
              <a:t>C</a:t>
            </a:r>
            <a:r>
              <a:rPr lang="en-US" dirty="0" smtClean="0">
                <a:solidFill>
                  <a:srgbClr val="000000"/>
                </a:solidFill>
              </a:rPr>
              <a:t>hopin 1850-1904</a:t>
            </a:r>
            <a:endParaRPr lang="en-US" dirty="0">
              <a:solidFill>
                <a:srgbClr val="000000"/>
              </a:solidFill>
            </a:endParaRPr>
          </a:p>
        </p:txBody>
      </p:sp>
      <p:sp>
        <p:nvSpPr>
          <p:cNvPr id="3" name="Content Placeholder 2"/>
          <p:cNvSpPr>
            <a:spLocks noGrp="1"/>
          </p:cNvSpPr>
          <p:nvPr>
            <p:ph idx="1"/>
          </p:nvPr>
        </p:nvSpPr>
        <p:spPr>
          <a:xfrm>
            <a:off x="1075638" y="1143000"/>
            <a:ext cx="3886200" cy="5638799"/>
          </a:xfrm>
        </p:spPr>
        <p:txBody>
          <a:bodyPr>
            <a:normAutofit/>
          </a:bodyPr>
          <a:lstStyle/>
          <a:p>
            <a:r>
              <a:rPr lang="en-US" dirty="0" smtClean="0">
                <a:solidFill>
                  <a:srgbClr val="000000"/>
                </a:solidFill>
              </a:rPr>
              <a:t>Born Katherine O'Flaherty</a:t>
            </a:r>
          </a:p>
          <a:p>
            <a:r>
              <a:rPr lang="en-US" dirty="0" smtClean="0">
                <a:solidFill>
                  <a:srgbClr val="000000"/>
                </a:solidFill>
              </a:rPr>
              <a:t>Born and died in St. Louis, MO</a:t>
            </a:r>
          </a:p>
          <a:p>
            <a:r>
              <a:rPr lang="en-US" dirty="0">
                <a:solidFill>
                  <a:srgbClr val="000000"/>
                </a:solidFill>
              </a:rPr>
              <a:t>American author </a:t>
            </a:r>
            <a:r>
              <a:rPr lang="en-US" dirty="0" smtClean="0">
                <a:solidFill>
                  <a:srgbClr val="000000"/>
                </a:solidFill>
              </a:rPr>
              <a:t>of short stories</a:t>
            </a:r>
            <a:r>
              <a:rPr lang="en-US" dirty="0">
                <a:solidFill>
                  <a:srgbClr val="000000"/>
                </a:solidFill>
              </a:rPr>
              <a:t> </a:t>
            </a:r>
            <a:r>
              <a:rPr lang="en-US" dirty="0" smtClean="0">
                <a:solidFill>
                  <a:srgbClr val="000000"/>
                </a:solidFill>
              </a:rPr>
              <a:t>and novels</a:t>
            </a:r>
          </a:p>
          <a:p>
            <a:r>
              <a:rPr lang="en-US" dirty="0">
                <a:solidFill>
                  <a:srgbClr val="000000"/>
                </a:solidFill>
              </a:rPr>
              <a:t>A</a:t>
            </a:r>
            <a:r>
              <a:rPr lang="en-US" dirty="0" smtClean="0">
                <a:solidFill>
                  <a:srgbClr val="000000"/>
                </a:solidFill>
              </a:rPr>
              <a:t> </a:t>
            </a:r>
            <a:r>
              <a:rPr lang="en-US" dirty="0">
                <a:solidFill>
                  <a:srgbClr val="000000"/>
                </a:solidFill>
              </a:rPr>
              <a:t>forerunner </a:t>
            </a:r>
            <a:r>
              <a:rPr lang="en-US" dirty="0" smtClean="0">
                <a:solidFill>
                  <a:srgbClr val="000000"/>
                </a:solidFill>
              </a:rPr>
              <a:t>of feminist</a:t>
            </a:r>
            <a:r>
              <a:rPr lang="en-US" dirty="0">
                <a:solidFill>
                  <a:srgbClr val="000000"/>
                </a:solidFill>
              </a:rPr>
              <a:t> </a:t>
            </a:r>
            <a:r>
              <a:rPr lang="en-US" dirty="0" smtClean="0">
                <a:solidFill>
                  <a:srgbClr val="000000"/>
                </a:solidFill>
              </a:rPr>
              <a:t>authors </a:t>
            </a:r>
            <a:r>
              <a:rPr lang="en-US" dirty="0">
                <a:solidFill>
                  <a:srgbClr val="000000"/>
                </a:solidFill>
              </a:rPr>
              <a:t>of the 20th century.</a:t>
            </a:r>
            <a:endParaRPr lang="en-US" dirty="0" smtClean="0">
              <a:solidFill>
                <a:srgbClr val="000000"/>
              </a:solidFill>
            </a:endParaRPr>
          </a:p>
          <a:p>
            <a:endParaRPr lang="en-US" dirty="0"/>
          </a:p>
        </p:txBody>
      </p:sp>
      <p:sp>
        <p:nvSpPr>
          <p:cNvPr id="4" name="AutoShape 2" descr="data:image/jpeg;base64,/9j/4AAQSkZJRgABAQAAAQABAAD/2wCEAAkGBxQTEhQUEhQWFhUXGBwZGRcXGR8dHxsbHyAhHhsfGRofHCggHB8lGyAaITEhJykrLi8uGh8zODMsNygtMCsBCgoKBQUFDgUFDisZExkrKysrKysrKysrKysrKysrKysrKysrKysrKysrKysrKysrKysrKysrKysrKysrKysrK//AABEIAO0ApQMBIgACEQEDEQH/xAAcAAACAgMBAQAAAAAAAAAAAAAEBQMGAQIHAAj/xAA8EAABAwIEAwYFAwQBAwUBAAABAhEhAzEABBJBBVFhBhMiMnGBB5GhsfBCwdEUI1Lh8WJygggVM6LCQ//EABQBAQAAAAAAAAAAAAAAAAAAAAD/xAAUEQEAAAAAAAAAAAAAAAAAAAAA/9oADAMBAAIRAxEAPwBSsp0voHgaKgMqkpISrxD9Tuzk7nEuR4m5paBBYlyREASBKg5LAi4s4xPnuC6ylSVJ71CCBrQG0kgDwjcFPP8AV7iXLcESUmnUT5tOoJdnGoAs/t7HnAA8QyoOpVIL1J8QuAFADzB5B5M0HYYsXD30Jd16UyU2D7AEyQ3tPMsAcugKAdyGEyVB9QMmVAm+DOEKOnUYLkTchMAj1ZyLdTfASLrKQAt9RAJIeyee/i6bts4ZkjOeCUwqRKYDMR/xy6YX06I7xRAdgQpKixLiZaX9oA54OGW/ysXdiwSwEAAfn3CDM56QlBclJLCfmR6G+JOHlJSLqBBkvy9bnGV8NAOtKWLeJo1GwJ5mB9owXl0EbOBcfLZ4n/jmGggOBBIAvDlh8+Q++CaNVJk35Hn9uvpjByZLmRZo3Js3Sek4YJ4eFcyx2tBcOWsN/wBrYARdMBwtmVsG+pbf9gMB5hQIhQBBLEtzuR9XHTBq0KSrvFETCZcHkAAOYI/4xKjJqIIIY2cCPNHydvxsAJlEEBlGWHPrs/2bBOTHMsxnrPzPr9MSU6KWUltW4PNy4H5GNqGXCdI1EkPym7A7lh+3sEPEGIkTFi3Td9v3xmlXOmNJYW+l2xmnSVcszlhMC495D4kpqZIa7sQ/SdvfASUKcvuRNvzp6YJSmTAswj864Co5RDkhLMolk8zf1cl8MUqHL+BGAyEEAjlbEFTLgl3lr/xiaoxsZeR7/PEFVBMtva2/PAShOmA/uZx7G2XYiB0+UdcewFBoAKUlRSpKiC7EbSH8Lb7cr2GNU1NSlDxgAget1eFVgQ1z0xvlMyhWrT+ksXMuDuGZuoF/TEXEM0KCFVEgAanLWl4G4UdThxz5yCunRSmspYJ1W1H/ACZylQNo0eUiLuWII/qw6UuFklnDAoABMuf+rb6XIuby+vSlKSE6takKDpAh9RB8RBbEiq1MoXqTqUQElDMSLM1wG2u3VhgHuWy7+ZiwlRksQIMwXt0HuXORpCTY7HYsGt6s/qSNsJMhm0FikogOA4dpLOG5N6YsXD6iagGlizuPUBwZiQfywEaBrAHhJLkgbAgz0Z/fEXG8wqlSX3QpLWE6mq1NCUpsVrUxLQwADv64XZrt1w/LhSU1hVqoQpWlBcOCAElY8IOogdJ5Y5fSpZerxOtms4sqR/V06QSC4WFEBQUb6Eo23AI54BrxDt5nsmtCyulXo1yFIvpSP1I1FILfqdt+WK72i+Iuar0qlJVcpJrqJNIkPTP6QzApHrPSXrnahCaObzVDLgpoiqUhGrVCCwc7y+Fa6KRTSrWCpRI0C6QGknqSWHTAdR7BAUsrV7tFTP2WcvTUEKBZgQHK4DvpCriL4XUviQqjWdOV7oglKkrrVlMHDDQVAApblzgOcT/DDjgpZatTqZPMVqKlBS6lFXiSqAkoHhUkiDqCnBHysnZvspk+K5vMVsxUr5jSUgArKQlISAlKi2oqG/iFi73IX3spxdGYCSsJCtCVp/uBToVulgCUxPImWtix/wDt1M2GkX8Lev8AOOM9ouE57gzlFNOb4aFawlQJNDxRpW+umoQy0xi5dj+3OUr009xWOsgvQrEGqCHbSzd57F29GwDfimRUhQax/aP49sC0aZeTIVtuWn0E/TE/ZLtdRz9NelhVpkoqoH6S5AvdKmcH7F8GZrJ6fKBpALvclvYEOwwAQMR7/b5PidNZMeIA3Ae8gfvhPQzbqYDyln5EzP1D+mxwxpeIOASCX58rmev5YCzUYna2JCQ15/DgAhSSHf0e2/2OM0hJ1HwwR/vnbAGpLBw88uf4cYxAS/7Hn9MewHN85VU1Q0/AUFLlMgvLgu1zvADvzwNS4h3iElXiUwAi51OFMC3IfwS2D0h6BdzBZJAndOpmSVMA5diXsxdZmlBBBNAFCikAhIUEmWJkxJhvudITqzyk92kuFKU6g7BWwTrsNn3iHwJSPhUqoklSVH/IJRcMCW1BtzD9DgfiiWTpJJ5BSVAGXLrMAEXABMAyGwkOZSyQpwtKw5HhdDeUF/C0N16PgLbl8ypzq8P6iEKBJgEHUJEFLtjb4hdoKmVySUIWRUzDoJAAZASy+rkEDo94wF2UoBBSkg6VJEqJBZPh1HdjMNy3JYH4uZcGhlKoId1pZ7ghLFvbYb+jhzWjXKQoJPmGk+jv+2HXFsyF5ZBQxSpQK1LI7wVghlsAonuiAkgkXwgxlt8BJQzCkKC0KIUC4ULg8wdjiO+MY3SjxAEG4gX9uuAtXYPtBQyFdVStTNV06CEkEMb+EwpiAZPyvj6B7L8coZvL97laBQiRCAgguxISCdXivvBx8wcSyZpLSrQumhfiQmopJXpBZ1AANILOkPtjs/Yilw7idNCKPeZTO06TqVlllKmJKSXIZcEElnSVwcA4yvxbylSlXoZ2npWkqoqplimoHKTJaGckEDlOKj8NRwutUUmpk9RK1E1ajCmm5CUkqASACGSxVD2sV8aewuhVLO0SddRaadaPCCzJqEjyu3iu5mMGcS7B1MpROZp0E55RCTVQ6krUwBBSlDpVpUHYAEgbzgC+02UocJzNPiWUVoy9XVRzFKl4kFRQruiE/wDeATL3IuXtnZPtfR4hRemSHSNQUQ4MgggHY77xji/Ge2h4mhOTqpGVppIUJqVFKqJgIUVKgMVNEEAG+LB2b4QOGVsqvL1a1Veb1oXl1UtFROkOKnd6ipQT4psQXdsBfa1IJWrQqXIOoXgWNjtg/JhkpAgAPHX7YirZTvUBbLSVJKgFJKTzAWk+UtcX9DiLLq0gEPBkk9Q+2x+2AYqRJO9vq+JAi7u2w5f6v88RVFBT7ziQVtj13f8AL4DSomYV9W+gxjGTRSqWf2GPYCj5uoUsQGQLaSnzPcp3Ft9uQhNXQ41sUqfSR3YJchybiHvtLXBOC85mVMEKS6pAdbHVuGLEvfe3o6ihmVrDrB0KXcgiGIYnYtp3iX6gSrKBNP8At3CUlKgIG4KlPrJgWbc3L4RVsqV1Css7hTpCjqs5TPhLs27gECJdZnOKCWA1lKQrSqNQEMbKcFyw3eHDAA1VkAqGkAAg0w7NBBN7yC2wjmBvCaWnQ4SHU4UBpOytOgFgNP4Dqep/FDigq5hFJHkoob/yUXUQG5aR6pPoLhkcyhWhZbSHPeAizwH1M4/xEbB2Lcy7VVFKzdZShJWf0lL7Oxs98ApxnGMSUKKlkJQkqUbBIJJ9AMAw4Z2fzOYprqUKSqiUebSHO1gJNx88WjgPYrOJFKvl0rRmKdVJIqI093LBQSoeMA3O3I7dr+EHAamUyKUVkgLKiot1AYHmcXhTb4DhvaL4RVK6lLprQmqQVE+LStbuoqJkPMgftgrsX8JquUrd7Wq6izDuVLQpJdJfUGcMCkp3Bx2ckGzY8SMBUe2WZSjKgrAPdDvFFn0gAzpVC4cFJu5YgkEF9leL069FKsvUTUQzAIIVoYDwlpHNjItth9Wy6VA6k7YrXEuGHL06tWjQFRQSVaaYCalVh5dQEF5BHLrgK3227Cf1OaRWylJFKsoL76qsf29KkFDhH6qheCLaQTht2L7IUeF0QnVrqnU9RQYsf0pBUQkNdrs+Auy/abMrq1KVWhVqIQU6K4SEApUCfEFkeNHkUEudQMCcH8Zy9StXp1VPTRR1skyFOGl4ImCJtgHPE80RTJSztvYCPxsIspmtdgSnnZhyvz3wcum6QFfpHPzE+/L+cBUaITKYed/VmM2++ANSP+lm3fn98SLq6W3V19D73/HwJZLgn3/OdsSoQ6gTcD0f54A0G9/n9/njOBVqIYdLn8+uM4DklXiCqiytQ0MyfEYZ9/CFM6gQRE4zQrKU5bysVKYhJUwkQRpgfhAxBl6PehQWVKTLghkqIBCg8wS3WT1xijlVpUljVIdJYaiCnc3dKnZucXjSB9bLsAkOYGtZBvIgFgCNJYksC/XAVappC6CtC1DYksdQnbxCZDuZmQRMFVVEMFLUXIeAIediJDjo9jjKdSmqaSCpwPAqQzCAWDEMSphJMh8BDk6KkmoaY1AoCSkB0FQZ0hcgB3fe+Kr2/wCBqy6qNRaklVdKllA/Qxi9wxv0PLHU+z+SJ0JW5YF1NCns5ASHAYRY+oxyv4m54VeIVQlQUik1JJHJN/fUVYCqY6b8DOzic1matRQiiEkKcggkm2zsN8c4GVWUhYSdJKg//axU/IDUmbTju3/puyQGXzVbdVQI6eFIP/6wHWqYTTDJsPycZ7zf788A8SqL/QA8HxFhu8j0xT+Ldv8A+mKxVVl1FIJ0JrJSXGwcyWm24GAvyFPvbljZizj8bHN+zHxZoZpelVCrSD+dwtA5aiJE9Gx0PL5kKSCCCNj/ABgCWxiqgG+I++HMW54kBf5YAXP0U93IDJOoDkRIPzwrzJGhliHDtYB3364J7U11Jyy9IKioopgC71FpQ/oArUegOF3F6yllklCaYDEKCtSiHuygyXGweDgMhAIbcuARLS7ezN7YVUR4pLjn1kM3K+GGeWEpAQeWxI6sXu32nlgZCwXUWFpLH9rb4CSrTcFzYiwsOWNqS3ECLSPUHGiyYZjH12JfHlBTnT4vU+nKYP5bAEKrEGbG23rj2IQ7ANb82Ix7AUKllgpIdOkN5XSNIcOP1BQA5c8DroHUFBKdJSNRUGOtQLeEGBBccxzJwdw+ko1FuEpbwguDIJBWHMyBsw0bPPjlF6osdIKSQYBVJc2LhjzBjmC2vQXrCQfF+gkM5Hm1KcXdLMB+o3tKhOnWEJdAVYlwIAKSXcXcctUOweXiRp6apqMQNKtaiIjwhnBfU5swLjZsbZekTLgOn9RcqIDavDDA/OOgwDnhYNNJCSO7YgAoKSkliXnyzH8vjhna+kU57NAv/wDMszdiokfQjHb8tUchCCSrSWh9ymTZ3b5csUD4zcCNKtSzAciqllFrKSzO25B92wDP4eZynluC5vOKQKlSlUXRQhQdDVBRJ1ACzgS+Ow9huGnL5CghSU01qTrWlDAaleJTABhjkf8A6feP001auRrAEV/GjUxBUkSkg3dM/wDjjuAUAgaYSCwBeJscAk7UZLv6ZSsqQkhl6Sl2cuzvJEWxyvtPwDLZfLV8vlQj+9pWVV21I0T4axHlISfCbFT6tsdgzGZJcvHIx95D/wAYDVkKayCpII5Ha/7vgPnvsRwerUzNBVFNSmEF6tU2NywDBgUsnTJLkuxAH03wfKBNMbBv92Pz98LqKaaSUJCQYgM7fjx1w6yp8Ejb+cBxDtFnuJcQVnAlIojKnwZY01d5VAJLgq8ymGthfYb4uvw5yOboU6VPN0gkqplQVTKhoBkIqB9IWA1hY9Jun/tdI1O90stmcRtvzvg9FmwAOfpApp6yTpXrBtKQSMI8yVJLmQrUZ5i0DZofDrilYOEwxBeecWOFiqyQWkRBfrY9CPuMAnUCqRDzpfYzGN6SYGkuIG5s/V3/AI9MZrsSCAzQ2zzD+v2xjLADxJlyHsQ/SeuAJQoMOQ3xsFn9JJB6fjDfEQWSmR6NMN9JD/jYmTBLljdtv9/84CdII8INvR/eMewDWzKgokEAHm89bHHsBSMjSCF1CUrClt4yfW5AEajYc2xJWUpOpSzqAVASzgMwUlwXgF2eByDYLOTSWCkoVIcl3fYk3cEXEtzuJaFJQEqUQ3mJYgdU7f8APTAKaxplLpJUA58JdReQzizWHtLHGtBKlrDVdOkkqDQQpgSVSIF2Iv1BG/EK4eEkhSxBsqP0hnAZi5Nx74hzmYLCnTlSQTpc+7uCCGd5dhtfAOcisJR50ggkq1KAurrDks3OOYxp274cc3w+sKKitadJFNLKJKVOU6ROrlJN+eBKVQqfUNJZgRLkHaA/iLiB7YcZKqyqdSmFAEOTA1G0Bj4rdP3Dg/B8mg5vLoNZVMFaNdRIIVTL+Jt9SdiN8fQ3YCsTTzyCap7vNlL1aneEjQhjq0iCz239cV3tP2dyVet31QLpVW1KrIUE6RTclRSARCQ7tsJwf2W47TObr0F1KxrVKdOoRV7rSppdPdpSNelTkOXvLYC3ZiryEw8Hr154VqzayogN4Q7WhiHa9x+CMF5lQhyJjn7822xUuO5jOCohOUFEpfxmopQd/wBKSm28+nsE4zOZo1KhoinVC1hR7xWlQAABCIL9Ad32fFy4FxhVV3pmwlLEbQ/T82xzLOcS4gCUDIoqav10KpUWLeVJkkCLM4HvcOznaWjQplNbLZ3Khz469BZSfVYSfrgLvliWIPM+42wRDYD4Vn0V6aalJQWhQdKhYjniTOl0LDkEpIcNywFfr53UtSo0ksFB3AFw3Pqf4wN/VjUGm/MnoT87fvhXQpxBFre+8wXf6+mJUrY3a4fc/s+AJo1CfDLOXI6yduZ/LYz6CBa3Ufb8vjagxNi32/n/AH8taqyDdg9hudmH59sBKwYvtv8AWOuPMxAYl7ltup52nGqmUDpe4Z/tzMYlKiLTZnZuVxfngNkw4UCGMenP3x7EdasRYe5n+MewFSTmkjvFFI1JZ0nSmzm5v4Tv9pEa6rpJ7tZCkgyA3pcF45fUviXN6kio0pjTKZM7aRIjmziwg7VUAOAdYUT4gUwqPDEG6vkpt8ABUqlIhAKiWB8wUybBW36bNd4xlNRJT4WKYE/5FrWmxBtFoLz10gIBbwF0WkOBpcXfqzud7BWmgumCpNNK9IgOCSUwQCIeAdU/IDAMBlUEFidSm0ydoMbc5dzbfDKisCm6gPCW3EufFFiDLhvsML8nWUoIUpLAiWeJdQYuRB3+cE4ZHLlIBUARsxNneQP+d+RALs1TQu5d0lB1uykGCD080/cYSZnJ5Y52hVyQrGpR0IVp8iSIlalmdDhmDjqcP+IadKgNZDRpe7wP+olQSGeWAxtm8mnhuSVWzBavWKAlLkvUNkhwSAASVHpecA8yWfUtIFRBSYeRE2do5zEjocbVssFKYT1IDWk/L8ucEqQwIcyzc7RsOp9/QYCzNMpUdKgJawdmYNHX8nAQ1+yy6ykkEMl2LMQSG8yVAgfuxu2LrwfK1KSNK1amsZPK5Jn86vXOH5yoly6SCX5QQG39ev2FgyfEwqE33iOW0bYA3JZVNJOlA0pclhAfdhtgHiY7zXSTUKFNJSQ43Fw7F9sHLqHSQk+LSWcG+31OFXDcnV1VKmY061wEpeEgAB430hTbFTOWBwFZFUwAQbiSHLfm384lqrgEyd0uJDkD1bn/AKxtxvLIy6k/3EIQs+ELWATzAdiZa3P3IelTgvsOV73uJ/HbAGUCxJHvy+tj+dcHUqQueXU3m2AMuzl5a1uWzNB/IjBlNmZn+u3MH8+eAlmY9L48RLOSf8fz8+uJ0FLH/c41V8nsZ/f8+uA1TlxazH/L/WPYgoVlNI9zv8/ycZwFcKSpmLKSrUWmZhxbe3TYYF/pkkEglPi3VqcsAmCeYtvGwxOjVIIUEKtcEmXAYlmb3Y+2lZDJYpGpzIcaTHI+jt0wC+gmqoKFRZCQSSSJMm4D7N7Fi5xvldRPjked4ADsQIHQzckkljpw1NBRQXccm2IZgR8jf/a/jfFqOUSDmVlAUPCEgkrbZIAsDckhnbfAFZLKtOuHt4S87/nTbG3GeKZfJI15qoAT5EJla2fUAB5RIktf1xzDtH8RcxWSUZdP9PQVEB1qIkvUaL2S0EYpNaqpaipRKlG5Jcn3wHdfhzxY8RzepFIUstlmWdQcrql9AKrBj4mAJdPXFd+LHHjmuK0MohR7qhUQhhvUUoa1dWhI5aS1zix/Bir/AEvB8zmChyV1aidEqWKdNICSBI8bsD/kTaccj7JVdfEsquqXKszTUonclYJe1zgPoqopiSNlRJcHbr8+pwPXJWYE8p5cz1/GY4NzNMl3082JeerFyLfk4jQxDm/QNPT5/bAL/wCmLkksLNyH7++DshnhRBLKWSfClCXWq0BIHN5gDcsxxtQQqoSin6qU0AdC3/1HraSy4fwpFKotaFLUtYCVqUYSBshIACXN8A0yKFAaltrIkJdhMD23OJObsRvtv+wxnvAAwLD5/k45J8aO3hopqcPoN3i0NXW3lQoPpSHhSkli4gGLggOc/FbtMM9n1KQFCnSHdIBLvpJ1KAEDUfWAPQXb4ado05hAy6tSqtNI8SiziXYb6bejc8cXwVw/O1KS0KpK0LSp0rEEH15cxbAfStOx5HkR/GC6JcO7t6GbWNvTHP8Asd2/pVwinm1CnXJ0ggHRUNgxDhBJu7BzDbdApIId29PX8B+XuBiA77SZ+38YnUXho9Pz8OBBUCQXP7n/AIwSK7uJmzD/AIwG6EpNw3ScextRUG2x7AUbMqXs97MX6kObfed5xIlBJPhD2YAs/Mm8+u3M4iq5zUtSNQOkWLXlz+3TpGM5SspWtyoFzBaPKzBzcfX0UAAvajjwyFLvlp16/ChM+M/9R2AD7T6MMcS43xmtmqhq11lSthskckjYDliw/FHiQq5zQlQKKKQkMI1XURzctPQYp2A2KywDlgSQNnLPHsPkMeQgkgAEklgBcnpjXFx+ElOkriuWTWQFOVaAbCoEk0yefiHzbAd+7EcF/o8nQoFYK0hiw0l1eMpKQLglibtfHzmqkocVCShNBX9WkaEQmn/cAZJaw5tj6ZpIJQEqTIcGXMpLz1dp/h+HfGWto4rSUyAunSolZS/mcq8ZZ3AYDfSEy9g7IVAhz5nkBmBYHoyS949mxrkMmVhRIIQ/mDHUR/iLnl6vhZwLTmgFEk00EOQ41EsdLsCQQUnSbuDvi0UkksEslKYkW/7TZ5d5GAkoUj5U+FrtYe3+RGJqaWgCItcmx/P940pLCSAkMPy3Tr1xzD4m/FH+mJy2SUhVcak1ahSSKd4Q7ArBLv4gLXsDT4lfEelkULoZdevOlLAgOmi7EKU8FWkkgTLOGjHztmsyuotS6iipai6lEuSTucRrUSSSXJkk7nrjxwGMexlsZAwBnCafjCizJnxOAd2BBE8g+2O89muNoWnulrHeFygHU5Q7M4eRYuXtjgOUXpUk8jD2fHRuy+eNXSFEwsKSfC6CA0KuQQ4IGpwehYOwoS52cGz2wQkgEBxv+fTCnhOY1Ux0DHm43PNxPvieotnfmWB979JwB9Iyd7SW+j49hYlZSPK77Of4fp7Y9gKfnMylB1EjVUWEi0On9bdBL8ujCfiObFChXqyrQkkJJgRpADyzgc/k2E3E1AE6UpIIcrS4LpYB+fhWoe5vDVv4h55PdU6YKtRUSUvDBvMGDlyzn/HbcKJXrKWpS1klSiVKJuSZJPviPHsTZbLFerSzpSVMSASBdnuQJa7A4Avs/wAGq5zMU8vQANSoWDlgNyVHkACTvEAnHT+yXw1zWQ4plV5kU102WpK6brT3gQpkyAUrBZQJDQGLwGv/AKfOzQTTqZ+pClk0qPRI86vdXh/8Tzx1Otne780OW/6SWs+2AVUs6UUUqTJ2CpBZOovOwc+2OS5jsCqvxipqqAZYgZrVqK3plRATMu6VjdgN8dP4jW0q7vKUe8KSCqQmnTDMQV8ynYPtbaDLcRCV06eYT3KyyQpQcLH6UpWIIGrc79ZBpw7L06emhTSEAlSgA9jcn/qPPk2HGYaEmwkOTsPk174gpshwmZck3P15bYpvxg41mcrkU1cqpnq6KiylKmQUkMygRNrYBP8AFD4ipyyamWyVY/1TpC1BIKUAhyEKIbUzOQ7PEiOC1FlRJUSSS5JuSbk4xjLRb3wGuMtyxNTo6vvv7z8zjaCwTF5/nAbUqYSfHf8AfkfZsZVUB1MBsxmPQflvXGyKRU27Ra3r1cnB9LKgMQkgsJaQ4Mv+2zfMFhEhyXeXH++WLN2cJVV1JYOCkHwT4meYCgCS5DG3LC+nkCsslLgancs5BZ/ZLffDzgOQHeoSEuHclwSBsVbgG0zOA6ZwKopKinXqckuR6snYtYT03fD1IJswB5/WdyMUnh+aUFMUksWLc3NgztAjFk4dnn8IMk6Q+/r+NPTAOzScAPYch+2PYDoZ0keIMXtv749gOT8VoKWB3V3ZLgzBAckuwILEdDJc4r3b5JFWkkpAIpAli7kkkwS49Te+OmVMsBUJSjUHZGkJ0pYewvFxctF+V9tK/e5hdQafMUjS8hJYHl+erBX2xLTKkKuUlmJF2IY/QnE2VSllFTvp8DFvE/1DPhr2S7Oqz2ZGXcJKpKz+lIlRAfxFtsB9FdhOPZGtlaVLKLAShGnu1eFYaCVJckOZcE3wx4mVJQopZSEjUyrhg/m5uMUjh/w04agghWZj/wDomrpeOjQb+zYsOZyaqVHuu8XVASQV1NIWQoaX8AAh3cydnNwycqnuqCTKFStL+dSgCCppZ9sCZujUGXrd9oNPvwcum5RTLAh2ceLWoXIB2hh8rxjuKRpZj+1VQR5i4If+3pVuDHzA5DGcnWqcRqJFMqp5akt6iykg1Vtp0UwoOkCXV1IG7BZclWKk6ygpFg8k9ffEPabIUMxlKtDMrShFQNqJAZQlBSTuFAFv5w0qrYOtkJTdyw0i07bzjjHxe7W0cyEZPLBNYJVrXWSHAUHZKCIJaCfvgORmibXYkRNr48etvXr/AM4djKJCNnZwSzGYDQ0ap+fQLuQVPYHoCJe3MM2AjrVyUzuABYMEhhDXgTvu5nEuRy7KGoOlnUduYkhuUHdhyeehkTuC935BnJjkBPodpwdToEoKAoMIkl3I8Jt/koKA5AbsCApQUMCjQXDuAQUs6YDkG0/zLSjSC0JBQ+qQpmYBykanFiJiWf8ATMVKioBOsi5AO4LMQ4lQhmMXYjdllKaXIUQEn9KS4JZgynE6gSxcOSBPhACUsi1QFBCUkkFgCAIU5FnUkgcpazjDPL0+7JqlQC1eBAJKbkncmJi5DmGMF5cSQQjSGYkjYwSLBiQGPTpgxC3qB0AKKiHS3JyVS0iB8nucATw/M6yPNCnCTBcRLHkLH0wy4YlSSSSYJKZEPMCSOV/u+IMmoCFEOZLAD8mcNcutI9y2xPNxM7flwJqZtRCSCbSQ5f6P88ex4ocnSWa7H6WxjAKaiygpdcA+NSiCEmHY2Hu/lGON8YqOpYIY6lWgHxXA5FrmTGOzcbqf2Sp9RHljxNBu2425jnjmZUZSSCDp1BRCiCHAdRBJguUhxvtgKzSoqqEMEj6W5OZ/nFt7HcWTlc1lsws6UuNR0lRFMnTUVzKmcgpkTGxUZfIHy+YKPhIaVBnKSQ4E7fscH5fJpqLI1DmSoiCrVqlnOqRyBbowfRaKCSDU0BVtJSxCkHykNBF564UVVKU5ZNMMpRUBOkBxrU5CU6bnrHTn/BviBmsrTFHM0xWpJQQAB/cST5HVIKE2sXA3bCbtl2qq19NLuzRQSSsU1KZZKYCmYHcF4PS+AM7Z9sqSdeVooTVKkDvK3eFWiozHuxY6buCQ56Yq/De3OfyqO5oZlaKYLJBQhV9xrBI5wcKBQIIZPpEkE7xu53FtoODMnT1BWlAJcyYLQRBVG9uQ5Fwa8Z7S5zOpRTzNVRppgIAKAVc1bqJLXO+xwoo5QpUEszgHS4GlTkFpliL9DyxIimSSllJVqg7Dlbr7CeuCEUkq8KkpSSoG0BjLO7wQW3A/8QAiFJLjxFRUNEhhJcFy08m354lrphQD6SAQweLmeWrpu4E4x31MK1EDQWJSEwCYIZtpDDmbh8b98HKgJcnWrkxB8LcmDjpZoDbLZZmDPYliQ4V4Q2y2PWwbpgxeTAfU7pOjTpL6vOLKKZCjPInoEhJV/d16SyWhWkkOHTd9XitcMx2wfT1EnUhylKgwDBR0wVMqSDpH/kZ/UkPVAhIfxaSQElQgKEGS1wDBjwi8YkrZ4UlBaXJIgqaAwEE7gKNtizkkkC1ApWkAPDpCRdm1FjtLSTJeLjGaSUikn/5FCQVJKQEiGBCoAYtd3hg7g5yVZNRLpACSVOCrUogkL5Fi4Sr9g4w0oVSSCkhwwNjbkQBqMCXFt5BQ0llKUJJI01APCSBDqGkCQ6TJN3bph/kRqhSgPKoAwQ8gEyRYv7QwbAMKA8mttQL9A7tpJAcsbEC5w1oLh2EWLdNpHIz0wsYMzcnEQ13e8x7+uNksSTEKDGC772d/zkwPKVLSPCIfk/7xj2B8vmCUgAOw/wARH1HXHsAs45qFNRUQ58xSVDSkidncks4s8C7U3NZdjr/UhJCiCQ5vqKrq/dp2a+8YpJUyleK6Wno0O3/PyriuGppkpKUmmXUEAkAAkM7gN4jA64CsqypTUAT/AHCoJWEBXKFQ2kMDZ/phslAStDByTpUA7sQ0PeYckSZZyRjOIKdFSkQlSVJA0lk6v0C7BiGsfa2Gf9PqQQxWASVK1qJVvuL6nG993IwEed4X4VLlSg6dJJeRMkC2xuSXLFia1m6JYzpSkguOvm5QwD/Xd7TxhWli2l2Y+MgEgEuGO7DVM3OwQcTqhIIVTA8KyFJZSQdJLKckSwDWBJEgBwrFeo5UBq/7g0nr0MwZ9JwYlCAgP5ikw4lydJMABn6n5DGtegoqY3BLJvyALHzTMku7WnGauW/VB0lpAltNiH0vIvtu74AdddWov0IdCTa25i5/1hhQzZAUSXCgGCWICpEgl/lznCqv5tKQBMjkXYjYGwtFhg/Lq1I0pJcEOWBkGCC7hgrnAAN3ICSmhRQtlHwkaWeXvBklmmZTy04iBOpk6STpDj9TtBBgXUDLuGMuceo0zsolwVAy4jUTqHlaH/bEBIc6gQdyHlJgDZ/Q9DzGAPXWJURUVIDH3A0gi2kkO93mDiSnWlJLSP06RIaxAYTzOxDyXW5fM6tSXckPYm3Vn3Z7/bGKi1AKE6iljZmSNRF7EByG6TgGdOqDd1JUxZJF21cyBOpxMHYlWIakKZBQWd1HYGGSALiQ4u3JhgFABtAD6ocgXPK5e3oxxNlqaUpUpgspKlEN5U3d7vZv9DAH8IqAuuxJCQVAuySGYgarDRcGRcasOuHpUSynAJcBydJkyxd9n/kMvRlzoSkpHiOpgSCkh2IYyQGBj7OWHDabl0eFLguA3QQC4LuR6+rA/oUyJKkhw4Ewd32P2f2J21FKhq9PpMm339ycB0q40kJKgUB/La0JJcdHAP2GGuVBAUCluSSSWHqXFnDD0tgDaQIAIEkS5AiWx7Hs2oICdSzL9fXnvj2AGzhYLCSAsEqZXhhxKgPRxz1NsWV8QqGodCfGHCmFyxNgzhiS/MWc3Nz1UkwSCXOqHblZrR9cA1cwQtIU6nDy2x5EF/4i2AizqQqr3dQB3BSSkaWDE6WS8Kgg3YYY5VGhBZBIIB2YwCCCWawYx8sZNFJqsxlMzeGks5HTEtZzQCiXUrwlRDxz9WDfItAwC3MUSaHhUsr0Hwkg6iPKFK8wKi03vY4r2brKqBQQRrE92iA0KJLuAlgA4eUmxw64jUCqZqaUjxeJIAZTKYPDi22A6mWCaaVkBQ0qVoKQzAskOBqgKEuDBZnOAq9OuglNRV9JGlDE+UNr8rJDTs1mJON1KIgKkAgIJKUi4SUkuDe3oPXOcpp8WlIDa+sUw7Hm4YdGxinWlECS0OOTWLQ5YM1vcAsxSuQG1Mq0NZQZpIP/AOTyxJUpqJGtJJCRp0nzJYpTvZTEH35YJrpCQpC3XpUXOojUXALuS4IYdJO8QjMPT16QyVOEuSJ92+mA0pnSSE7aXCnl3BcGFQ4tcY1ouVG5EFgXJgEB2bYOdmONBWK0KUq+kkNDEah9Zfcvd3JioEKBUAAdLfMt85vfrgCajqqFb6lFwxDOdJBVDjZ2G+PU0KQRp1AzqBSkb+YA9ZmxAvjbiVPu6gCf1BrM07AMGi1rH10pIIYu7p1TcPsC7tZ9/TASKHkOhSrjVBTGwPQMWgyRiYqUULUjSlRUqSeSokkuRe3MeuwywCgAExUZ2Ll06nd7tH16Y1zACSxGoWALsANLBt7n5+rgRk1MknSwgNrLGRZz0CR6PsMPeHqQUv5UgSSOTpbUObNIdyTOF+aKUIS6ApnA1bQA4jYqcem8Mfw6tpCCH8QeTZxL/wCVjJ6chgHPDEatRBQdReP42JmOnXDNFEB3N/m0fvgKgnxAJYAk7WYH9w7/AOyX1JAlxb+I95wEFCmQkMtSR0ST8/v749iUIBDuQNgGH7Tj2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WFhUXGBwZGRcXGR8dHxsbHyAhHhsfGRofHCggHB8lGyAaITEhJykrLi8uGh8zODMsNygtMCsBCgoKBQUFDgUFDisZExkrKysrKysrKysrKysrKysrKysrKysrKysrKysrKysrKysrKysrKysrKysrKysrKysrK//AABEIAO0ApQMBIgACEQEDEQH/xAAcAAACAgMBAQAAAAAAAAAAAAAEBQMGAQIHAAj/xAA8EAABAwIEAwYFAwQBAwUBAAABAhEhAzEABBJBBVFhBhMiMnGBB5GhsfBCwdEUI1Lh8WJygggVM6LCQ//EABQBAQAAAAAAAAAAAAAAAAAAAAD/xAAUEQEAAAAAAAAAAAAAAAAAAAAA/9oADAMBAAIRAxEAPwBSsp0voHgaKgMqkpISrxD9Tuzk7nEuR4m5paBBYlyREASBKg5LAi4s4xPnuC6ylSVJ71CCBrQG0kgDwjcFPP8AV7iXLcESUmnUT5tOoJdnGoAs/t7HnAA8QyoOpVIL1J8QuAFADzB5B5M0HYYsXD30Jd16UyU2D7AEyQ3tPMsAcugKAdyGEyVB9QMmVAm+DOEKOnUYLkTchMAj1ZyLdTfASLrKQAt9RAJIeyee/i6bts4ZkjOeCUwqRKYDMR/xy6YX06I7xRAdgQpKixLiZaX9oA54OGW/ysXdiwSwEAAfn3CDM56QlBclJLCfmR6G+JOHlJSLqBBkvy9bnGV8NAOtKWLeJo1GwJ5mB9owXl0EbOBcfLZ4n/jmGggOBBIAvDlh8+Q++CaNVJk35Hn9uvpjByZLmRZo3Js3Sek4YJ4eFcyx2tBcOWsN/wBrYARdMBwtmVsG+pbf9gMB5hQIhQBBLEtzuR9XHTBq0KSrvFETCZcHkAAOYI/4xKjJqIIIY2cCPNHydvxsAJlEEBlGWHPrs/2bBOTHMsxnrPzPr9MSU6KWUltW4PNy4H5GNqGXCdI1EkPym7A7lh+3sEPEGIkTFi3Td9v3xmlXOmNJYW+l2xmnSVcszlhMC495D4kpqZIa7sQ/SdvfASUKcvuRNvzp6YJSmTAswj864Co5RDkhLMolk8zf1cl8MUqHL+BGAyEEAjlbEFTLgl3lr/xiaoxsZeR7/PEFVBMtva2/PAShOmA/uZx7G2XYiB0+UdcewFBoAKUlRSpKiC7EbSH8Lb7cr2GNU1NSlDxgAget1eFVgQ1z0xvlMyhWrT+ksXMuDuGZuoF/TEXEM0KCFVEgAanLWl4G4UdThxz5yCunRSmspYJ1W1H/ACZylQNo0eUiLuWII/qw6UuFklnDAoABMuf+rb6XIuby+vSlKSE6takKDpAh9RB8RBbEiq1MoXqTqUQElDMSLM1wG2u3VhgHuWy7+ZiwlRksQIMwXt0HuXORpCTY7HYsGt6s/qSNsJMhm0FikogOA4dpLOG5N6YsXD6iagGlizuPUBwZiQfywEaBrAHhJLkgbAgz0Z/fEXG8wqlSX3QpLWE6mq1NCUpsVrUxLQwADv64XZrt1w/LhSU1hVqoQpWlBcOCAElY8IOogdJ5Y5fSpZerxOtms4sqR/V06QSC4WFEBQUb6Eo23AI54BrxDt5nsmtCyulXo1yFIvpSP1I1FILfqdt+WK72i+Iuar0qlJVcpJrqJNIkPTP6QzApHrPSXrnahCaObzVDLgpoiqUhGrVCCwc7y+Fa6KRTSrWCpRI0C6QGknqSWHTAdR7BAUsrV7tFTP2WcvTUEKBZgQHK4DvpCriL4XUviQqjWdOV7oglKkrrVlMHDDQVAApblzgOcT/DDjgpZatTqZPMVqKlBS6lFXiSqAkoHhUkiDqCnBHysnZvspk+K5vMVsxUr5jSUgArKQlISAlKi2oqG/iFi73IX3spxdGYCSsJCtCVp/uBToVulgCUxPImWtix/wDt1M2GkX8Lev8AOOM9ouE57gzlFNOb4aFawlQJNDxRpW+umoQy0xi5dj+3OUr009xWOsgvQrEGqCHbSzd57F29GwDfimRUhQax/aP49sC0aZeTIVtuWn0E/TE/ZLtdRz9NelhVpkoqoH6S5AvdKmcH7F8GZrJ6fKBpALvclvYEOwwAQMR7/b5PidNZMeIA3Ae8gfvhPQzbqYDyln5EzP1D+mxwxpeIOASCX58rmev5YCzUYna2JCQ15/DgAhSSHf0e2/2OM0hJ1HwwR/vnbAGpLBw88uf4cYxAS/7Hn9MewHN85VU1Q0/AUFLlMgvLgu1zvADvzwNS4h3iElXiUwAi51OFMC3IfwS2D0h6BdzBZJAndOpmSVMA5diXsxdZmlBBBNAFCikAhIUEmWJkxJhvudITqzyk92kuFKU6g7BWwTrsNn3iHwJSPhUqoklSVH/IJRcMCW1BtzD9DgfiiWTpJJ5BSVAGXLrMAEXABMAyGwkOZSyQpwtKw5HhdDeUF/C0N16PgLbl8ypzq8P6iEKBJgEHUJEFLtjb4hdoKmVySUIWRUzDoJAAZASy+rkEDo94wF2UoBBSkg6VJEqJBZPh1HdjMNy3JYH4uZcGhlKoId1pZ7ghLFvbYb+jhzWjXKQoJPmGk+jv+2HXFsyF5ZBQxSpQK1LI7wVghlsAonuiAkgkXwgxlt8BJQzCkKC0KIUC4ULg8wdjiO+MY3SjxAEG4gX9uuAtXYPtBQyFdVStTNV06CEkEMb+EwpiAZPyvj6B7L8coZvL97laBQiRCAgguxISCdXivvBx8wcSyZpLSrQumhfiQmopJXpBZ1AANILOkPtjs/Yilw7idNCKPeZTO06TqVlllKmJKSXIZcEElnSVwcA4yvxbylSlXoZ2npWkqoqplimoHKTJaGckEDlOKj8NRwutUUmpk9RK1E1ajCmm5CUkqASACGSxVD2sV8aewuhVLO0SddRaadaPCCzJqEjyu3iu5mMGcS7B1MpROZp0E55RCTVQ6krUwBBSlDpVpUHYAEgbzgC+02UocJzNPiWUVoy9XVRzFKl4kFRQruiE/wDeATL3IuXtnZPtfR4hRemSHSNQUQ4MgggHY77xji/Ge2h4mhOTqpGVppIUJqVFKqJgIUVKgMVNEEAG+LB2b4QOGVsqvL1a1Veb1oXl1UtFROkOKnd6ipQT4psQXdsBfa1IJWrQqXIOoXgWNjtg/JhkpAgAPHX7YirZTvUBbLSVJKgFJKTzAWk+UtcX9DiLLq0gEPBkk9Q+2x+2AYqRJO9vq+JAi7u2w5f6v88RVFBT7ziQVtj13f8AL4DSomYV9W+gxjGTRSqWf2GPYCj5uoUsQGQLaSnzPcp3Ft9uQhNXQ41sUqfSR3YJchybiHvtLXBOC85mVMEKS6pAdbHVuGLEvfe3o6ihmVrDrB0KXcgiGIYnYtp3iX6gSrKBNP8At3CUlKgIG4KlPrJgWbc3L4RVsqV1Css7hTpCjqs5TPhLs27gECJdZnOKCWA1lKQrSqNQEMbKcFyw3eHDAA1VkAqGkAAg0w7NBBN7yC2wjmBvCaWnQ4SHU4UBpOytOgFgNP4Dqep/FDigq5hFJHkoob/yUXUQG5aR6pPoLhkcyhWhZbSHPeAizwH1M4/xEbB2Lcy7VVFKzdZShJWf0lL7Oxs98ApxnGMSUKKlkJQkqUbBIJJ9AMAw4Z2fzOYprqUKSqiUebSHO1gJNx88WjgPYrOJFKvl0rRmKdVJIqI093LBQSoeMA3O3I7dr+EHAamUyKUVkgLKiot1AYHmcXhTb4DhvaL4RVK6lLprQmqQVE+LStbuoqJkPMgftgrsX8JquUrd7Wq6izDuVLQpJdJfUGcMCkp3Bx2ckGzY8SMBUe2WZSjKgrAPdDvFFn0gAzpVC4cFJu5YgkEF9leL069FKsvUTUQzAIIVoYDwlpHNjItth9Wy6VA6k7YrXEuGHL06tWjQFRQSVaaYCalVh5dQEF5BHLrgK3227Cf1OaRWylJFKsoL76qsf29KkFDhH6qheCLaQTht2L7IUeF0QnVrqnU9RQYsf0pBUQkNdrs+Auy/abMrq1KVWhVqIQU6K4SEApUCfEFkeNHkUEudQMCcH8Zy9StXp1VPTRR1skyFOGl4ImCJtgHPE80RTJSztvYCPxsIspmtdgSnnZhyvz3wcum6QFfpHPzE+/L+cBUaITKYed/VmM2++ANSP+lm3fn98SLq6W3V19D73/HwJZLgn3/OdsSoQ6gTcD0f54A0G9/n9/njOBVqIYdLn8+uM4DklXiCqiytQ0MyfEYZ9/CFM6gQRE4zQrKU5bysVKYhJUwkQRpgfhAxBl6PehQWVKTLghkqIBCg8wS3WT1xijlVpUljVIdJYaiCnc3dKnZucXjSB9bLsAkOYGtZBvIgFgCNJYksC/XAVappC6CtC1DYksdQnbxCZDuZmQRMFVVEMFLUXIeAIediJDjo9jjKdSmqaSCpwPAqQzCAWDEMSphJMh8BDk6KkmoaY1AoCSkB0FQZ0hcgB3fe+Kr2/wCBqy6qNRaklVdKllA/Qxi9wxv0PLHU+z+SJ0JW5YF1NCns5ASHAYRY+oxyv4m54VeIVQlQUik1JJHJN/fUVYCqY6b8DOzic1matRQiiEkKcggkm2zsN8c4GVWUhYSdJKg//axU/IDUmbTju3/puyQGXzVbdVQI6eFIP/6wHWqYTTDJsPycZ7zf788A8SqL/QA8HxFhu8j0xT+Ldv8A+mKxVVl1FIJ0JrJSXGwcyWm24GAvyFPvbljZizj8bHN+zHxZoZpelVCrSD+dwtA5aiJE9Gx0PL5kKSCCCNj/ABgCWxiqgG+I++HMW54kBf5YAXP0U93IDJOoDkRIPzwrzJGhliHDtYB3364J7U11Jyy9IKioopgC71FpQ/oArUegOF3F6yllklCaYDEKCtSiHuygyXGweDgMhAIbcuARLS7ezN7YVUR4pLjn1kM3K+GGeWEpAQeWxI6sXu32nlgZCwXUWFpLH9rb4CSrTcFzYiwsOWNqS3ECLSPUHGiyYZjH12JfHlBTnT4vU+nKYP5bAEKrEGbG23rj2IQ7ANb82Ix7AUKllgpIdOkN5XSNIcOP1BQA5c8DroHUFBKdJSNRUGOtQLeEGBBccxzJwdw+ko1FuEpbwguDIJBWHMyBsw0bPPjlF6osdIKSQYBVJc2LhjzBjmC2vQXrCQfF+gkM5Hm1KcXdLMB+o3tKhOnWEJdAVYlwIAKSXcXcctUOweXiRp6apqMQNKtaiIjwhnBfU5swLjZsbZekTLgOn9RcqIDavDDA/OOgwDnhYNNJCSO7YgAoKSkliXnyzH8vjhna+kU57NAv/wDMszdiokfQjHb8tUchCCSrSWh9ymTZ3b5csUD4zcCNKtSzAciqllFrKSzO25B92wDP4eZynluC5vOKQKlSlUXRQhQdDVBRJ1ACzgS+Ow9huGnL5CghSU01qTrWlDAaleJTABhjkf8A6feP001auRrAEV/GjUxBUkSkg3dM/wDjjuAUAgaYSCwBeJscAk7UZLv6ZSsqQkhl6Sl2cuzvJEWxyvtPwDLZfLV8vlQj+9pWVV21I0T4axHlISfCbFT6tsdgzGZJcvHIx95D/wAYDVkKayCpII5Ha/7vgPnvsRwerUzNBVFNSmEF6tU2NywDBgUsnTJLkuxAH03wfKBNMbBv92Pz98LqKaaSUJCQYgM7fjx1w6yp8Ejb+cBxDtFnuJcQVnAlIojKnwZY01d5VAJLgq8ymGthfYb4uvw5yOboU6VPN0gkqplQVTKhoBkIqB9IWA1hY9Jun/tdI1O90stmcRtvzvg9FmwAOfpApp6yTpXrBtKQSMI8yVJLmQrUZ5i0DZofDrilYOEwxBeecWOFiqyQWkRBfrY9CPuMAnUCqRDzpfYzGN6SYGkuIG5s/V3/AI9MZrsSCAzQ2zzD+v2xjLADxJlyHsQ/SeuAJQoMOQ3xsFn9JJB6fjDfEQWSmR6NMN9JD/jYmTBLljdtv9/84CdII8INvR/eMewDWzKgokEAHm89bHHsBSMjSCF1CUrClt4yfW5AEajYc2xJWUpOpSzqAVASzgMwUlwXgF2eByDYLOTSWCkoVIcl3fYk3cEXEtzuJaFJQEqUQ3mJYgdU7f8APTAKaxplLpJUA58JdReQzizWHtLHGtBKlrDVdOkkqDQQpgSVSIF2Iv1BG/EK4eEkhSxBsqP0hnAZi5Nx74hzmYLCnTlSQTpc+7uCCGd5dhtfAOcisJR50ggkq1KAurrDks3OOYxp274cc3w+sKKitadJFNLKJKVOU6ROrlJN+eBKVQqfUNJZgRLkHaA/iLiB7YcZKqyqdSmFAEOTA1G0Bj4rdP3Dg/B8mg5vLoNZVMFaNdRIIVTL+Jt9SdiN8fQ3YCsTTzyCap7vNlL1aneEjQhjq0iCz239cV3tP2dyVet31QLpVW1KrIUE6RTclRSARCQ7tsJwf2W47TObr0F1KxrVKdOoRV7rSppdPdpSNelTkOXvLYC3ZiryEw8Hr154VqzayogN4Q7WhiHa9x+CMF5lQhyJjn7822xUuO5jOCohOUFEpfxmopQd/wBKSm28+nsE4zOZo1KhoinVC1hR7xWlQAABCIL9Ad32fFy4FxhVV3pmwlLEbQ/T82xzLOcS4gCUDIoqav10KpUWLeVJkkCLM4HvcOznaWjQplNbLZ3Khz469BZSfVYSfrgLvliWIPM+42wRDYD4Vn0V6aalJQWhQdKhYjniTOl0LDkEpIcNywFfr53UtSo0ksFB3AFw3Pqf4wN/VjUGm/MnoT87fvhXQpxBFre+8wXf6+mJUrY3a4fc/s+AJo1CfDLOXI6yduZ/LYz6CBa3Ufb8vjagxNi32/n/AH8taqyDdg9hudmH59sBKwYvtv8AWOuPMxAYl7ltup52nGqmUDpe4Z/tzMYlKiLTZnZuVxfngNkw4UCGMenP3x7EdasRYe5n+MewFSTmkjvFFI1JZ0nSmzm5v4Tv9pEa6rpJ7tZCkgyA3pcF45fUviXN6kio0pjTKZM7aRIjmziwg7VUAOAdYUT4gUwqPDEG6vkpt8ABUqlIhAKiWB8wUybBW36bNd4xlNRJT4WKYE/5FrWmxBtFoLz10gIBbwF0WkOBpcXfqzud7BWmgumCpNNK9IgOCSUwQCIeAdU/IDAMBlUEFidSm0ydoMbc5dzbfDKisCm6gPCW3EufFFiDLhvsML8nWUoIUpLAiWeJdQYuRB3+cE4ZHLlIBUARsxNneQP+d+RALs1TQu5d0lB1uykGCD080/cYSZnJ5Y52hVyQrGpR0IVp8iSIlalmdDhmDjqcP+IadKgNZDRpe7wP+olQSGeWAxtm8mnhuSVWzBavWKAlLkvUNkhwSAASVHpecA8yWfUtIFRBSYeRE2do5zEjocbVssFKYT1IDWk/L8ucEqQwIcyzc7RsOp9/QYCzNMpUdKgJawdmYNHX8nAQ1+yy6ykkEMl2LMQSG8yVAgfuxu2LrwfK1KSNK1amsZPK5Jn86vXOH5yoly6SCX5QQG39ev2FgyfEwqE33iOW0bYA3JZVNJOlA0pclhAfdhtgHiY7zXSTUKFNJSQ43Fw7F9sHLqHSQk+LSWcG+31OFXDcnV1VKmY061wEpeEgAB430hTbFTOWBwFZFUwAQbiSHLfm384lqrgEyd0uJDkD1bn/AKxtxvLIy6k/3EIQs+ELWATzAdiZa3P3IelTgvsOV73uJ/HbAGUCxJHvy+tj+dcHUqQueXU3m2AMuzl5a1uWzNB/IjBlNmZn+u3MH8+eAlmY9L48RLOSf8fz8+uJ0FLH/c41V8nsZ/f8+uA1TlxazH/L/WPYgoVlNI9zv8/ycZwFcKSpmLKSrUWmZhxbe3TYYF/pkkEglPi3VqcsAmCeYtvGwxOjVIIUEKtcEmXAYlmb3Y+2lZDJYpGpzIcaTHI+jt0wC+gmqoKFRZCQSSSJMm4D7N7Fi5xvldRPjked4ADsQIHQzckkljpw1NBRQXccm2IZgR8jf/a/jfFqOUSDmVlAUPCEgkrbZIAsDckhnbfAFZLKtOuHt4S87/nTbG3GeKZfJI15qoAT5EJla2fUAB5RIktf1xzDtH8RcxWSUZdP9PQVEB1qIkvUaL2S0EYpNaqpaipRKlG5Jcn3wHdfhzxY8RzepFIUstlmWdQcrql9AKrBj4mAJdPXFd+LHHjmuK0MohR7qhUQhhvUUoa1dWhI5aS1zix/Bir/AEvB8zmChyV1aidEqWKdNICSBI8bsD/kTaccj7JVdfEsquqXKszTUonclYJe1zgPoqopiSNlRJcHbr8+pwPXJWYE8p5cz1/GY4NzNMl3082JeerFyLfk4jQxDm/QNPT5/bAL/wCmLkksLNyH7++DshnhRBLKWSfClCXWq0BIHN5gDcsxxtQQqoSin6qU0AdC3/1HraSy4fwpFKotaFLUtYCVqUYSBshIACXN8A0yKFAaltrIkJdhMD23OJObsRvtv+wxnvAAwLD5/k45J8aO3hopqcPoN3i0NXW3lQoPpSHhSkli4gGLggOc/FbtMM9n1KQFCnSHdIBLvpJ1KAEDUfWAPQXb4ado05hAy6tSqtNI8SiziXYb6bejc8cXwVw/O1KS0KpK0LSp0rEEH15cxbAfStOx5HkR/GC6JcO7t6GbWNvTHP8Asd2/pVwinm1CnXJ0ggHRUNgxDhBJu7BzDbdApIId29PX8B+XuBiA77SZ+38YnUXho9Pz8OBBUCQXP7n/AIwSK7uJmzD/AIwG6EpNw3ScextRUG2x7AUbMqXs97MX6kObfed5xIlBJPhD2YAs/Mm8+u3M4iq5zUtSNQOkWLXlz+3TpGM5SspWtyoFzBaPKzBzcfX0UAAvajjwyFLvlp16/ChM+M/9R2AD7T6MMcS43xmtmqhq11lSthskckjYDliw/FHiQq5zQlQKKKQkMI1XURzctPQYp2A2KywDlgSQNnLPHsPkMeQgkgAEklgBcnpjXFx+ElOkriuWTWQFOVaAbCoEk0yefiHzbAd+7EcF/o8nQoFYK0hiw0l1eMpKQLglibtfHzmqkocVCShNBX9WkaEQmn/cAZJaw5tj6ZpIJQEqTIcGXMpLz1dp/h+HfGWto4rSUyAunSolZS/mcq8ZZ3AYDfSEy9g7IVAhz5nkBmBYHoyS949mxrkMmVhRIIQ/mDHUR/iLnl6vhZwLTmgFEk00EOQ41EsdLsCQQUnSbuDvi0UkksEslKYkW/7TZ5d5GAkoUj5U+FrtYe3+RGJqaWgCItcmx/P940pLCSAkMPy3Tr1xzD4m/FH+mJy2SUhVcak1ahSSKd4Q7ArBLv4gLXsDT4lfEelkULoZdevOlLAgOmi7EKU8FWkkgTLOGjHztmsyuotS6iipai6lEuSTucRrUSSSXJkk7nrjxwGMexlsZAwBnCafjCizJnxOAd2BBE8g+2O89muNoWnulrHeFygHU5Q7M4eRYuXtjgOUXpUk8jD2fHRuy+eNXSFEwsKSfC6CA0KuQQ4IGpwehYOwoS52cGz2wQkgEBxv+fTCnhOY1Ux0DHm43PNxPvieotnfmWB979JwB9Iyd7SW+j49hYlZSPK77Of4fp7Y9gKfnMylB1EjVUWEi0On9bdBL8ujCfiObFChXqyrQkkJJgRpADyzgc/k2E3E1AE6UpIIcrS4LpYB+fhWoe5vDVv4h55PdU6YKtRUSUvDBvMGDlyzn/HbcKJXrKWpS1klSiVKJuSZJPviPHsTZbLFerSzpSVMSASBdnuQJa7A4Avs/wAGq5zMU8vQANSoWDlgNyVHkACTvEAnHT+yXw1zWQ4plV5kU102WpK6brT3gQpkyAUrBZQJDQGLwGv/AKfOzQTTqZ+pClk0qPRI86vdXh/8Tzx1Otne780OW/6SWs+2AVUs6UUUqTJ2CpBZOovOwc+2OS5jsCqvxipqqAZYgZrVqK3plRATMu6VjdgN8dP4jW0q7vKUe8KSCqQmnTDMQV8ynYPtbaDLcRCV06eYT3KyyQpQcLH6UpWIIGrc79ZBpw7L06emhTSEAlSgA9jcn/qPPk2HGYaEmwkOTsPk174gpshwmZck3P15bYpvxg41mcrkU1cqpnq6KiylKmQUkMygRNrYBP8AFD4ipyyamWyVY/1TpC1BIKUAhyEKIbUzOQ7PEiOC1FlRJUSSS5JuSbk4xjLRb3wGuMtyxNTo6vvv7z8zjaCwTF5/nAbUqYSfHf8AfkfZsZVUB1MBsxmPQflvXGyKRU27Ra3r1cnB9LKgMQkgsJaQ4Mv+2zfMFhEhyXeXH++WLN2cJVV1JYOCkHwT4meYCgCS5DG3LC+nkCsslLgancs5BZ/ZLffDzgOQHeoSEuHclwSBsVbgG0zOA6ZwKopKinXqckuR6snYtYT03fD1IJswB5/WdyMUnh+aUFMUksWLc3NgztAjFk4dnn8IMk6Q+/r+NPTAOzScAPYch+2PYDoZ0keIMXtv749gOT8VoKWB3V3ZLgzBAckuwILEdDJc4r3b5JFWkkpAIpAli7kkkwS49Te+OmVMsBUJSjUHZGkJ0pYewvFxctF+V9tK/e5hdQafMUjS8hJYHl+erBX2xLTKkKuUlmJF2IY/QnE2VSllFTvp8DFvE/1DPhr2S7Oqz2ZGXcJKpKz+lIlRAfxFtsB9FdhOPZGtlaVLKLAShGnu1eFYaCVJckOZcE3wx4mVJQopZSEjUyrhg/m5uMUjh/w04agghWZj/wDomrpeOjQb+zYsOZyaqVHuu8XVASQV1NIWQoaX8AAh3cydnNwycqnuqCTKFStL+dSgCCppZ9sCZujUGXrd9oNPvwcum5RTLAh2ceLWoXIB2hh8rxjuKRpZj+1VQR5i4If+3pVuDHzA5DGcnWqcRqJFMqp5akt6iykg1Vtp0UwoOkCXV1IG7BZclWKk6ygpFg8k9ffEPabIUMxlKtDMrShFQNqJAZQlBSTuFAFv5w0qrYOtkJTdyw0i07bzjjHxe7W0cyEZPLBNYJVrXWSHAUHZKCIJaCfvgORmibXYkRNr48etvXr/AM4djKJCNnZwSzGYDQ0ap+fQLuQVPYHoCJe3MM2AjrVyUzuABYMEhhDXgTvu5nEuRy7KGoOlnUduYkhuUHdhyeehkTuC935BnJjkBPodpwdToEoKAoMIkl3I8Jt/koKA5AbsCApQUMCjQXDuAQUs6YDkG0/zLSjSC0JBQ+qQpmYBykanFiJiWf8ATMVKioBOsi5AO4LMQ4lQhmMXYjdllKaXIUQEn9KS4JZgynE6gSxcOSBPhACUsi1QFBCUkkFgCAIU5FnUkgcpazjDPL0+7JqlQC1eBAJKbkncmJi5DmGMF5cSQQjSGYkjYwSLBiQGPTpgxC3qB0AKKiHS3JyVS0iB8nucATw/M6yPNCnCTBcRLHkLH0wy4YlSSSSYJKZEPMCSOV/u+IMmoCFEOZLAD8mcNcutI9y2xPNxM7flwJqZtRCSCbSQ5f6P88ex4ocnSWa7H6WxjAKaiygpdcA+NSiCEmHY2Hu/lGON8YqOpYIY6lWgHxXA5FrmTGOzcbqf2Sp9RHljxNBu2425jnjmZUZSSCDp1BRCiCHAdRBJguUhxvtgKzSoqqEMEj6W5OZ/nFt7HcWTlc1lsws6UuNR0lRFMnTUVzKmcgpkTGxUZfIHy+YKPhIaVBnKSQ4E7fscH5fJpqLI1DmSoiCrVqlnOqRyBbowfRaKCSDU0BVtJSxCkHykNBF564UVVKU5ZNMMpRUBOkBxrU5CU6bnrHTn/BviBmsrTFHM0xWpJQQAB/cST5HVIKE2sXA3bCbtl2qq19NLuzRQSSsU1KZZKYCmYHcF4PS+AM7Z9sqSdeVooTVKkDvK3eFWiozHuxY6buCQ56Yq/De3OfyqO5oZlaKYLJBQhV9xrBI5wcKBQIIZPpEkE7xu53FtoODMnT1BWlAJcyYLQRBVG9uQ5Fwa8Z7S5zOpRTzNVRppgIAKAVc1bqJLXO+xwoo5QpUEszgHS4GlTkFpliL9DyxIimSSllJVqg7Dlbr7CeuCEUkq8KkpSSoG0BjLO7wQW3A/8QAiFJLjxFRUNEhhJcFy08m354lrphQD6SAQweLmeWrpu4E4x31MK1EDQWJSEwCYIZtpDDmbh8b98HKgJcnWrkxB8LcmDjpZoDbLZZmDPYliQ4V4Q2y2PWwbpgxeTAfU7pOjTpL6vOLKKZCjPInoEhJV/d16SyWhWkkOHTd9XitcMx2wfT1EnUhylKgwDBR0wVMqSDpH/kZ/UkPVAhIfxaSQElQgKEGS1wDBjwi8YkrZ4UlBaXJIgqaAwEE7gKNtizkkkC1ApWkAPDpCRdm1FjtLSTJeLjGaSUikn/5FCQVJKQEiGBCoAYtd3hg7g5yVZNRLpACSVOCrUogkL5Fi4Sr9g4w0oVSSCkhwwNjbkQBqMCXFt5BQ0llKUJJI01APCSBDqGkCQ6TJN3bph/kRqhSgPKoAwQ8gEyRYv7QwbAMKA8mttQL9A7tpJAcsbEC5w1oLh2EWLdNpHIz0wsYMzcnEQ13e8x7+uNksSTEKDGC772d/zkwPKVLSPCIfk/7xj2B8vmCUgAOw/wARH1HXHsAs45qFNRUQ58xSVDSkidncks4s8C7U3NZdjr/UhJCiCQ5vqKrq/dp2a+8YpJUyleK6Wno0O3/PyriuGppkpKUmmXUEAkAAkM7gN4jA64CsqypTUAT/AHCoJWEBXKFQ2kMDZ/phslAStDByTpUA7sQ0PeYckSZZyRjOIKdFSkQlSVJA0lk6v0C7BiGsfa2Gf9PqQQxWASVK1qJVvuL6nG993IwEed4X4VLlSg6dJJeRMkC2xuSXLFia1m6JYzpSkguOvm5QwD/Xd7TxhWli2l2Y+MgEgEuGO7DVM3OwQcTqhIIVTA8KyFJZSQdJLKckSwDWBJEgBwrFeo5UBq/7g0nr0MwZ9JwYlCAgP5ikw4lydJMABn6n5DGtegoqY3BLJvyALHzTMku7WnGauW/VB0lpAltNiH0vIvtu74AdddWov0IdCTa25i5/1hhQzZAUSXCgGCWICpEgl/lznCqv5tKQBMjkXYjYGwtFhg/Lq1I0pJcEOWBkGCC7hgrnAAN3ICSmhRQtlHwkaWeXvBklmmZTy04iBOpk6STpDj9TtBBgXUDLuGMuceo0zsolwVAy4jUTqHlaH/bEBIc6gQdyHlJgDZ/Q9DzGAPXWJURUVIDH3A0gi2kkO93mDiSnWlJLSP06RIaxAYTzOxDyXW5fM6tSXckPYm3Vn3Z7/bGKi1AKE6iljZmSNRF7EByG6TgGdOqDd1JUxZJF21cyBOpxMHYlWIakKZBQWd1HYGGSALiQ4u3JhgFABtAD6ocgXPK5e3oxxNlqaUpUpgspKlEN5U3d7vZv9DAH8IqAuuxJCQVAuySGYgarDRcGRcasOuHpUSynAJcBydJkyxd9n/kMvRlzoSkpHiOpgSCkh2IYyQGBj7OWHDabl0eFLguA3QQC4LuR6+rA/oUyJKkhw4Ewd32P2f2J21FKhq9PpMm339ycB0q40kJKgUB/La0JJcdHAP2GGuVBAUCluSSSWHqXFnDD0tgDaQIAIEkS5AiWx7Hs2oICdSzL9fXnvj2AGzhYLCSAsEqZXhhxKgPRxz1NsWV8QqGodCfGHCmFyxNgzhiS/MWc3Nz1UkwSCXOqHblZrR9cA1cwQtIU6nDy2x5EF/4i2AizqQqr3dQB3BSSkaWDE6WS8Kgg3YYY5VGhBZBIIB2YwCCCWawYx8sZNFJqsxlMzeGks5HTEtZzQCiXUrwlRDxz9WDfItAwC3MUSaHhUsr0Hwkg6iPKFK8wKi03vY4r2brKqBQQRrE92iA0KJLuAlgA4eUmxw64jUCqZqaUjxeJIAZTKYPDi22A6mWCaaVkBQ0qVoKQzAskOBqgKEuDBZnOAq9OuglNRV9JGlDE+UNr8rJDTs1mJON1KIgKkAgIJKUi4SUkuDe3oPXOcpp8WlIDa+sUw7Hm4YdGxinWlECS0OOTWLQ5YM1vcAsxSuQG1Mq0NZQZpIP/AOTyxJUpqJGtJJCRp0nzJYpTvZTEH35YJrpCQpC3XpUXOojUXALuS4IYdJO8QjMPT16QyVOEuSJ92+mA0pnSSE7aXCnl3BcGFQ4tcY1ouVG5EFgXJgEB2bYOdmONBWK0KUq+kkNDEah9Zfcvd3JioEKBUAAdLfMt85vfrgCajqqFb6lFwxDOdJBVDjZ2G+PU0KQRp1AzqBSkb+YA9ZmxAvjbiVPu6gCf1BrM07AMGi1rH10pIIYu7p1TcPsC7tZ9/TASKHkOhSrjVBTGwPQMWgyRiYqUULUjSlRUqSeSokkuRe3MeuwywCgAExUZ2Ll06nd7tH16Y1zACSxGoWALsANLBt7n5+rgRk1MknSwgNrLGRZz0CR6PsMPeHqQUv5UgSSOTpbUObNIdyTOF+aKUIS6ApnA1bQA4jYqcem8Mfw6tpCCH8QeTZxL/wCVjJ6chgHPDEatRBQdReP42JmOnXDNFEB3N/m0fvgKgnxAJYAk7WYH9w7/AOyX1JAlxb+I95wEFCmQkMtSR0ST8/v749iUIBDuQNgGH7Tj2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vcu.edu/engweb/webtexts/hour/chopin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254" y="1143001"/>
            <a:ext cx="3770746"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80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59364"/>
          </a:xfrm>
        </p:spPr>
        <p:txBody>
          <a:bodyPr>
            <a:normAutofit fontScale="90000"/>
          </a:bodyPr>
          <a:lstStyle/>
          <a:p>
            <a:r>
              <a:rPr lang="en-US" dirty="0" smtClean="0">
                <a:solidFill>
                  <a:schemeClr val="bg1">
                    <a:lumMod val="10000"/>
                  </a:schemeClr>
                </a:solidFill>
              </a:rPr>
              <a:t>“The Story of an Hour”</a:t>
            </a:r>
            <a:endParaRPr lang="en-US" dirty="0">
              <a:solidFill>
                <a:schemeClr val="bg1">
                  <a:lumMod val="10000"/>
                </a:schemeClr>
              </a:solidFill>
            </a:endParaRPr>
          </a:p>
        </p:txBody>
      </p:sp>
      <p:sp>
        <p:nvSpPr>
          <p:cNvPr id="3" name="Content Placeholder 2"/>
          <p:cNvSpPr>
            <a:spLocks noGrp="1"/>
          </p:cNvSpPr>
          <p:nvPr>
            <p:ph idx="1"/>
          </p:nvPr>
        </p:nvSpPr>
        <p:spPr>
          <a:xfrm>
            <a:off x="1435608" y="1066800"/>
            <a:ext cx="7498080" cy="5181600"/>
          </a:xfrm>
        </p:spPr>
        <p:txBody>
          <a:bodyPr>
            <a:normAutofit/>
          </a:bodyPr>
          <a:lstStyle/>
          <a:p>
            <a:r>
              <a:rPr lang="en-US" sz="4000" dirty="0" smtClean="0">
                <a:solidFill>
                  <a:schemeClr val="bg1">
                    <a:lumMod val="10000"/>
                  </a:schemeClr>
                </a:solidFill>
              </a:rPr>
              <a:t>You read the story over the weekend, now please answer the following questions as a group</a:t>
            </a:r>
            <a:endParaRPr lang="en-US" sz="4000" dirty="0">
              <a:solidFill>
                <a:schemeClr val="bg1">
                  <a:lumMod val="1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124200"/>
            <a:ext cx="5826880" cy="3737998"/>
          </a:xfrm>
          <a:prstGeom prst="rect">
            <a:avLst/>
          </a:prstGeom>
        </p:spPr>
      </p:pic>
    </p:spTree>
    <p:extLst>
      <p:ext uri="{BB962C8B-B14F-4D97-AF65-F5344CB8AC3E}">
        <p14:creationId xmlns:p14="http://schemas.microsoft.com/office/powerpoint/2010/main" val="1017672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8077200" cy="6629400"/>
          </a:xfrm>
        </p:spPr>
        <p:txBody>
          <a:bodyPr>
            <a:normAutofit fontScale="77500" lnSpcReduction="20000"/>
          </a:bodyPr>
          <a:lstStyle/>
          <a:p>
            <a:pPr marL="596646" indent="-514350">
              <a:buFont typeface="+mj-lt"/>
              <a:buAutoNum type="arabicPeriod"/>
            </a:pPr>
            <a:r>
              <a:rPr lang="en-US" dirty="0" smtClean="0">
                <a:solidFill>
                  <a:schemeClr val="bg1">
                    <a:lumMod val="10000"/>
                  </a:schemeClr>
                </a:solidFill>
              </a:rPr>
              <a:t>What does Chopin mean when she described Mrs. Mallard as having ‘heart trouble’. To what extent is that important to the story? </a:t>
            </a:r>
          </a:p>
          <a:p>
            <a:pPr marL="596646" indent="-514350">
              <a:buFont typeface="+mj-lt"/>
              <a:buAutoNum type="arabicPeriod"/>
            </a:pPr>
            <a:r>
              <a:rPr lang="en-US" dirty="0" smtClean="0">
                <a:solidFill>
                  <a:schemeClr val="bg1">
                    <a:lumMod val="10000"/>
                  </a:schemeClr>
                </a:solidFill>
              </a:rPr>
              <a:t>The setting of the story is very limited; it is confined to a room, staircase, and front door. How does this help express the themes of the story?</a:t>
            </a:r>
          </a:p>
          <a:p>
            <a:pPr marL="596646" indent="-514350">
              <a:buFont typeface="+mj-lt"/>
              <a:buAutoNum type="arabicPeriod"/>
            </a:pPr>
            <a:r>
              <a:rPr lang="en-US" dirty="0" smtClean="0">
                <a:solidFill>
                  <a:schemeClr val="bg1">
                    <a:lumMod val="10000"/>
                  </a:schemeClr>
                </a:solidFill>
              </a:rPr>
              <a:t>Determine what kind of relationship the Mallards have. Is </a:t>
            </a:r>
            <a:r>
              <a:rPr lang="en-US" dirty="0" err="1" smtClean="0">
                <a:solidFill>
                  <a:schemeClr val="bg1">
                    <a:lumMod val="10000"/>
                  </a:schemeClr>
                </a:solidFill>
              </a:rPr>
              <a:t>Brently</a:t>
            </a:r>
            <a:r>
              <a:rPr lang="en-US" dirty="0" smtClean="0">
                <a:solidFill>
                  <a:schemeClr val="bg1">
                    <a:lumMod val="10000"/>
                  </a:schemeClr>
                </a:solidFill>
              </a:rPr>
              <a:t> Mallard unkind to Louise, or is there some other reason for her saying “free, free, free!” when she hears of his death? How does she feel about him? </a:t>
            </a:r>
          </a:p>
          <a:p>
            <a:pPr marL="596646" indent="-514350">
              <a:buFont typeface="+mj-lt"/>
              <a:buAutoNum type="arabicPeriod"/>
            </a:pPr>
            <a:r>
              <a:rPr lang="en-US" dirty="0" smtClean="0">
                <a:solidFill>
                  <a:schemeClr val="bg1">
                    <a:lumMod val="10000"/>
                  </a:schemeClr>
                </a:solidFill>
              </a:rPr>
              <a:t>Mrs. Mallard is described as descending the stairs “like a goddess of Victory”. In what ways does she feel herself victorious? </a:t>
            </a:r>
          </a:p>
          <a:p>
            <a:pPr marL="596646" indent="-514350">
              <a:buFont typeface="+mj-lt"/>
              <a:buAutoNum type="arabicPeriod"/>
            </a:pPr>
            <a:r>
              <a:rPr lang="en-US" dirty="0" smtClean="0">
                <a:solidFill>
                  <a:schemeClr val="bg1">
                    <a:lumMod val="10000"/>
                  </a:schemeClr>
                </a:solidFill>
              </a:rPr>
              <a:t>“When the doctors came they said she had died of heart disease-of </a:t>
            </a:r>
            <a:r>
              <a:rPr lang="en-US" u="sng" dirty="0" smtClean="0">
                <a:solidFill>
                  <a:schemeClr val="bg1">
                    <a:lumMod val="10000"/>
                  </a:schemeClr>
                </a:solidFill>
              </a:rPr>
              <a:t>joy that kills</a:t>
            </a:r>
            <a:r>
              <a:rPr lang="en-US" dirty="0" smtClean="0">
                <a:solidFill>
                  <a:schemeClr val="bg1">
                    <a:lumMod val="10000"/>
                  </a:schemeClr>
                </a:solidFill>
              </a:rPr>
              <a:t>”. Explain the meaning of this.  </a:t>
            </a:r>
          </a:p>
          <a:p>
            <a:pPr marL="596646" indent="-514350">
              <a:buFont typeface="+mj-lt"/>
              <a:buAutoNum type="arabicPeriod"/>
            </a:pPr>
            <a:r>
              <a:rPr lang="en-US" dirty="0" smtClean="0">
                <a:solidFill>
                  <a:schemeClr val="bg1">
                    <a:lumMod val="10000"/>
                  </a:schemeClr>
                </a:solidFill>
              </a:rPr>
              <a:t>Conclude the view of marriage presented in the story. Keep in mind the time period (1894). </a:t>
            </a:r>
          </a:p>
          <a:p>
            <a:pPr marL="596646" indent="-514350">
              <a:buFont typeface="+mj-lt"/>
              <a:buAutoNum type="arabicPeriod"/>
            </a:pPr>
            <a:endParaRPr lang="en-US" dirty="0">
              <a:solidFill>
                <a:schemeClr val="bg1">
                  <a:lumMod val="10000"/>
                </a:schemeClr>
              </a:solidFill>
            </a:endParaRPr>
          </a:p>
        </p:txBody>
      </p:sp>
    </p:spTree>
    <p:extLst>
      <p:ext uri="{BB962C8B-B14F-4D97-AF65-F5344CB8AC3E}">
        <p14:creationId xmlns:p14="http://schemas.microsoft.com/office/powerpoint/2010/main" val="342088612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solidFill>
                  <a:schemeClr val="tx2">
                    <a:lumMod val="10000"/>
                  </a:schemeClr>
                </a:solidFill>
              </a:rPr>
              <a:t>Table/Class Discussion</a:t>
            </a:r>
            <a:endParaRPr lang="en-US" dirty="0">
              <a:solidFill>
                <a:schemeClr val="tx2">
                  <a:lumMod val="10000"/>
                </a:schemeClr>
              </a:solidFill>
            </a:endParaRPr>
          </a:p>
        </p:txBody>
      </p:sp>
      <p:sp>
        <p:nvSpPr>
          <p:cNvPr id="3" name="Content Placeholder 2"/>
          <p:cNvSpPr>
            <a:spLocks noGrp="1"/>
          </p:cNvSpPr>
          <p:nvPr>
            <p:ph idx="1"/>
          </p:nvPr>
        </p:nvSpPr>
        <p:spPr>
          <a:xfrm>
            <a:off x="1066800" y="990600"/>
            <a:ext cx="8001000" cy="5791200"/>
          </a:xfrm>
        </p:spPr>
        <p:txBody>
          <a:bodyPr>
            <a:normAutofit lnSpcReduction="10000"/>
          </a:bodyPr>
          <a:lstStyle/>
          <a:p>
            <a:pPr marL="596646" indent="-514350">
              <a:buFont typeface="+mj-lt"/>
              <a:buAutoNum type="arabicPeriod"/>
            </a:pPr>
            <a:r>
              <a:rPr lang="en-US" dirty="0" smtClean="0">
                <a:solidFill>
                  <a:schemeClr val="bg1">
                    <a:lumMod val="10000"/>
                  </a:schemeClr>
                </a:solidFill>
              </a:rPr>
              <a:t>Determine how “The </a:t>
            </a:r>
            <a:r>
              <a:rPr lang="en-US" dirty="0">
                <a:solidFill>
                  <a:schemeClr val="bg1">
                    <a:lumMod val="10000"/>
                  </a:schemeClr>
                </a:solidFill>
              </a:rPr>
              <a:t>Story of an </a:t>
            </a:r>
            <a:r>
              <a:rPr lang="en-US" dirty="0" smtClean="0">
                <a:solidFill>
                  <a:schemeClr val="bg1">
                    <a:lumMod val="10000"/>
                  </a:schemeClr>
                </a:solidFill>
              </a:rPr>
              <a:t>Hour” captures </a:t>
            </a:r>
            <a:r>
              <a:rPr lang="en-US" dirty="0">
                <a:solidFill>
                  <a:schemeClr val="bg1">
                    <a:lumMod val="10000"/>
                  </a:schemeClr>
                </a:solidFill>
              </a:rPr>
              <a:t>the plight of women at the time </a:t>
            </a:r>
            <a:r>
              <a:rPr lang="en-US" dirty="0" smtClean="0">
                <a:solidFill>
                  <a:schemeClr val="bg1">
                    <a:lumMod val="10000"/>
                  </a:schemeClr>
                </a:solidFill>
              </a:rPr>
              <a:t>period. Conclude if this is </a:t>
            </a:r>
            <a:r>
              <a:rPr lang="en-US" dirty="0">
                <a:solidFill>
                  <a:schemeClr val="bg1">
                    <a:lumMod val="10000"/>
                  </a:schemeClr>
                </a:solidFill>
              </a:rPr>
              <a:t>a feminist </a:t>
            </a:r>
            <a:r>
              <a:rPr lang="en-US" dirty="0" smtClean="0">
                <a:solidFill>
                  <a:schemeClr val="bg1">
                    <a:lumMod val="10000"/>
                  </a:schemeClr>
                </a:solidFill>
              </a:rPr>
              <a:t>piece.</a:t>
            </a:r>
            <a:endParaRPr lang="en-US" dirty="0">
              <a:solidFill>
                <a:schemeClr val="bg1">
                  <a:lumMod val="10000"/>
                </a:schemeClr>
              </a:solidFill>
            </a:endParaRPr>
          </a:p>
          <a:p>
            <a:pPr marL="596646" indent="-514350">
              <a:buFont typeface="+mj-lt"/>
              <a:buAutoNum type="arabicPeriod"/>
            </a:pPr>
            <a:r>
              <a:rPr lang="en-US" dirty="0" smtClean="0">
                <a:solidFill>
                  <a:schemeClr val="tx2">
                    <a:lumMod val="10000"/>
                  </a:schemeClr>
                </a:solidFill>
              </a:rPr>
              <a:t>To what extent have we, as 2019 Americans or global citizens, made progress or achieved rights for women?</a:t>
            </a:r>
          </a:p>
          <a:p>
            <a:pPr lvl="1"/>
            <a:r>
              <a:rPr lang="en-US" dirty="0" smtClean="0">
                <a:solidFill>
                  <a:schemeClr val="tx2">
                    <a:lumMod val="10000"/>
                  </a:schemeClr>
                </a:solidFill>
              </a:rPr>
              <a:t>What evidence can you use to support your opinion?</a:t>
            </a:r>
          </a:p>
          <a:p>
            <a:pPr lvl="1"/>
            <a:r>
              <a:rPr lang="en-US" dirty="0" smtClean="0">
                <a:solidFill>
                  <a:schemeClr val="tx2">
                    <a:lumMod val="10000"/>
                  </a:schemeClr>
                </a:solidFill>
              </a:rPr>
              <a:t>Are these figures progressing women’s rights or pushing them back?</a:t>
            </a:r>
          </a:p>
          <a:p>
            <a:pPr marL="596646" indent="-514350">
              <a:buFont typeface="+mj-lt"/>
              <a:buAutoNum type="arabicPeriod"/>
            </a:pPr>
            <a:r>
              <a:rPr lang="en-US" dirty="0" smtClean="0">
                <a:solidFill>
                  <a:schemeClr val="tx2">
                    <a:lumMod val="10000"/>
                  </a:schemeClr>
                </a:solidFill>
              </a:rPr>
              <a:t>Evaluate if you think society feels being a feminist is a good or bad thing. Explain.</a:t>
            </a:r>
            <a:endParaRPr lang="en-US" dirty="0">
              <a:solidFill>
                <a:schemeClr val="tx2">
                  <a:lumMod val="10000"/>
                </a:schemeClr>
              </a:solidFill>
            </a:endParaRPr>
          </a:p>
        </p:txBody>
      </p:sp>
    </p:spTree>
    <p:extLst>
      <p:ext uri="{BB962C8B-B14F-4D97-AF65-F5344CB8AC3E}">
        <p14:creationId xmlns:p14="http://schemas.microsoft.com/office/powerpoint/2010/main" val="18739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fontScale="90000"/>
          </a:bodyPr>
          <a:lstStyle/>
          <a:p>
            <a:r>
              <a:rPr lang="en-US" dirty="0" smtClean="0">
                <a:solidFill>
                  <a:schemeClr val="bg1">
                    <a:lumMod val="10000"/>
                  </a:schemeClr>
                </a:solidFill>
              </a:rPr>
              <a:t>“The Yellow Wallpaper” Homework </a:t>
            </a:r>
            <a:endParaRPr lang="en-US" dirty="0">
              <a:solidFill>
                <a:schemeClr val="bg1">
                  <a:lumMod val="10000"/>
                </a:schemeClr>
              </a:solidFill>
            </a:endParaRPr>
          </a:p>
        </p:txBody>
      </p:sp>
      <p:sp>
        <p:nvSpPr>
          <p:cNvPr id="3" name="Content Placeholder 2"/>
          <p:cNvSpPr>
            <a:spLocks noGrp="1"/>
          </p:cNvSpPr>
          <p:nvPr>
            <p:ph idx="1"/>
          </p:nvPr>
        </p:nvSpPr>
        <p:spPr>
          <a:xfrm>
            <a:off x="1143000" y="1219200"/>
            <a:ext cx="7790688" cy="5334000"/>
          </a:xfrm>
        </p:spPr>
        <p:txBody>
          <a:bodyPr>
            <a:noAutofit/>
          </a:bodyPr>
          <a:lstStyle/>
          <a:p>
            <a:r>
              <a:rPr lang="en-US" sz="4800" dirty="0" smtClean="0">
                <a:solidFill>
                  <a:schemeClr val="bg1">
                    <a:lumMod val="10000"/>
                  </a:schemeClr>
                </a:solidFill>
              </a:rPr>
              <a:t>Read “The Yellow Wallpaper” (Charlotte Perkins Gilman) </a:t>
            </a:r>
          </a:p>
          <a:p>
            <a:r>
              <a:rPr lang="en-US" sz="4800" dirty="0" smtClean="0">
                <a:solidFill>
                  <a:schemeClr val="bg1">
                    <a:lumMod val="10000"/>
                  </a:schemeClr>
                </a:solidFill>
              </a:rPr>
              <a:t>Answer discussion questions on </a:t>
            </a:r>
            <a:r>
              <a:rPr lang="en-US" sz="4800" dirty="0" smtClean="0">
                <a:solidFill>
                  <a:schemeClr val="bg1">
                    <a:lumMod val="10000"/>
                  </a:schemeClr>
                </a:solidFill>
              </a:rPr>
              <a:t>Thursday </a:t>
            </a:r>
            <a:r>
              <a:rPr lang="en-US" sz="4800" dirty="0" smtClean="0">
                <a:solidFill>
                  <a:schemeClr val="bg1">
                    <a:lumMod val="10000"/>
                  </a:schemeClr>
                </a:solidFill>
              </a:rPr>
              <a:t>as a group  </a:t>
            </a:r>
          </a:p>
          <a:p>
            <a:r>
              <a:rPr lang="en-US" sz="4800" dirty="0" smtClean="0">
                <a:solidFill>
                  <a:schemeClr val="bg1">
                    <a:lumMod val="10000"/>
                  </a:schemeClr>
                </a:solidFill>
              </a:rPr>
              <a:t>Might be a reading quiz </a:t>
            </a:r>
            <a:r>
              <a:rPr lang="en-US" sz="4800" dirty="0" smtClean="0">
                <a:solidFill>
                  <a:schemeClr val="bg1">
                    <a:lumMod val="10000"/>
                  </a:schemeClr>
                </a:solidFill>
              </a:rPr>
              <a:t>Thursday  </a:t>
            </a:r>
            <a:endParaRPr lang="en-US" sz="4800" dirty="0">
              <a:solidFill>
                <a:schemeClr val="bg1">
                  <a:lumMod val="10000"/>
                </a:schemeClr>
              </a:solidFill>
            </a:endParaRPr>
          </a:p>
        </p:txBody>
      </p:sp>
    </p:spTree>
    <p:extLst>
      <p:ext uri="{BB962C8B-B14F-4D97-AF65-F5344CB8AC3E}">
        <p14:creationId xmlns:p14="http://schemas.microsoft.com/office/powerpoint/2010/main" val="3769369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dirty="0" smtClean="0">
                <a:solidFill>
                  <a:schemeClr val="bg1">
                    <a:lumMod val="10000"/>
                  </a:schemeClr>
                </a:solidFill>
              </a:rPr>
              <a:t>Learning Targets (Reminder)</a:t>
            </a:r>
            <a:endParaRPr lang="en-US" dirty="0">
              <a:solidFill>
                <a:schemeClr val="bg1">
                  <a:lumMod val="10000"/>
                </a:schemeClr>
              </a:solidFill>
            </a:endParaRPr>
          </a:p>
        </p:txBody>
      </p:sp>
      <p:sp>
        <p:nvSpPr>
          <p:cNvPr id="3" name="Content Placeholder 2"/>
          <p:cNvSpPr>
            <a:spLocks noGrp="1"/>
          </p:cNvSpPr>
          <p:nvPr>
            <p:ph idx="1"/>
          </p:nvPr>
        </p:nvSpPr>
        <p:spPr>
          <a:xfrm>
            <a:off x="990600" y="1066800"/>
            <a:ext cx="7943088" cy="5715000"/>
          </a:xfrm>
        </p:spPr>
        <p:txBody>
          <a:bodyPr>
            <a:normAutofit lnSpcReduction="10000"/>
          </a:bodyPr>
          <a:lstStyle/>
          <a:p>
            <a:pPr marL="825246" indent="-742950">
              <a:buFont typeface="+mj-lt"/>
              <a:buAutoNum type="arabicPeriod"/>
            </a:pPr>
            <a:r>
              <a:rPr lang="en-US" sz="3600" dirty="0" smtClean="0">
                <a:solidFill>
                  <a:schemeClr val="bg1">
                    <a:lumMod val="10000"/>
                  </a:schemeClr>
                </a:solidFill>
              </a:rPr>
              <a:t>I can </a:t>
            </a:r>
            <a:r>
              <a:rPr lang="en-US" sz="3600" dirty="0" smtClean="0">
                <a:solidFill>
                  <a:schemeClr val="bg1">
                    <a:lumMod val="10000"/>
                  </a:schemeClr>
                </a:solidFill>
              </a:rPr>
              <a:t>define </a:t>
            </a:r>
            <a:r>
              <a:rPr lang="en-US" sz="3600" dirty="0" smtClean="0">
                <a:solidFill>
                  <a:schemeClr val="bg1">
                    <a:lumMod val="10000"/>
                  </a:schemeClr>
                </a:solidFill>
              </a:rPr>
              <a:t>gender roles and why those roles have been assigned in history</a:t>
            </a:r>
          </a:p>
          <a:p>
            <a:pPr marL="825246" indent="-742950">
              <a:buFont typeface="+mj-lt"/>
              <a:buAutoNum type="arabicPeriod"/>
            </a:pPr>
            <a:r>
              <a:rPr lang="en-US" sz="3600" dirty="0" smtClean="0">
                <a:solidFill>
                  <a:schemeClr val="bg1">
                    <a:lumMod val="10000"/>
                  </a:schemeClr>
                </a:solidFill>
              </a:rPr>
              <a:t>I can trace the changes in gender roles</a:t>
            </a:r>
          </a:p>
          <a:p>
            <a:pPr marL="825246" indent="-742950">
              <a:buFont typeface="+mj-lt"/>
              <a:buAutoNum type="arabicPeriod"/>
            </a:pPr>
            <a:r>
              <a:rPr lang="en-US" sz="3600" dirty="0" smtClean="0">
                <a:solidFill>
                  <a:schemeClr val="bg1">
                    <a:lumMod val="10000"/>
                  </a:schemeClr>
                </a:solidFill>
              </a:rPr>
              <a:t>I can make connections between immigrants, muckrakers, and women writers</a:t>
            </a:r>
          </a:p>
          <a:p>
            <a:pPr marL="825246" indent="-742950">
              <a:buFont typeface="+mj-lt"/>
              <a:buAutoNum type="arabicPeriod"/>
            </a:pPr>
            <a:r>
              <a:rPr lang="en-US" sz="3600" dirty="0" smtClean="0">
                <a:solidFill>
                  <a:schemeClr val="bg1">
                    <a:lumMod val="10000"/>
                  </a:schemeClr>
                </a:solidFill>
              </a:rPr>
              <a:t>I can explore minority writers through various writings </a:t>
            </a:r>
            <a:endParaRPr lang="en-US" sz="3600" dirty="0">
              <a:solidFill>
                <a:schemeClr val="bg1">
                  <a:lumMod val="10000"/>
                </a:schemeClr>
              </a:solidFill>
            </a:endParaRPr>
          </a:p>
        </p:txBody>
      </p:sp>
    </p:spTree>
    <p:extLst>
      <p:ext uri="{BB962C8B-B14F-4D97-AF65-F5344CB8AC3E}">
        <p14:creationId xmlns:p14="http://schemas.microsoft.com/office/powerpoint/2010/main" val="1783519023"/>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Essential questions	</a:t>
            </a:r>
            <a:endParaRPr lang="en-US" dirty="0">
              <a:solidFill>
                <a:schemeClr val="bg1">
                  <a:lumMod val="10000"/>
                </a:schemeClr>
              </a:solidFill>
            </a:endParaRPr>
          </a:p>
        </p:txBody>
      </p:sp>
      <p:sp>
        <p:nvSpPr>
          <p:cNvPr id="3" name="Content Placeholder 2"/>
          <p:cNvSpPr>
            <a:spLocks noGrp="1"/>
          </p:cNvSpPr>
          <p:nvPr>
            <p:ph idx="1"/>
          </p:nvPr>
        </p:nvSpPr>
        <p:spPr/>
        <p:txBody>
          <a:bodyPr>
            <a:normAutofit/>
          </a:bodyPr>
          <a:lstStyle/>
          <a:p>
            <a:pPr marL="596646" indent="-514350">
              <a:buFont typeface="+mj-lt"/>
              <a:buAutoNum type="arabicPeriod"/>
            </a:pPr>
            <a:r>
              <a:rPr lang="en-US" sz="4000" dirty="0" smtClean="0">
                <a:solidFill>
                  <a:schemeClr val="bg1">
                    <a:lumMod val="10000"/>
                  </a:schemeClr>
                </a:solidFill>
              </a:rPr>
              <a:t>To what extent have gender roles changed since the turn of the century (1890s-1920s)?</a:t>
            </a:r>
          </a:p>
          <a:p>
            <a:pPr marL="596646" indent="-514350">
              <a:buFont typeface="+mj-lt"/>
              <a:buAutoNum type="arabicPeriod"/>
            </a:pPr>
            <a:r>
              <a:rPr lang="en-US" sz="4000" dirty="0" smtClean="0">
                <a:solidFill>
                  <a:schemeClr val="bg1">
                    <a:lumMod val="10000"/>
                  </a:schemeClr>
                </a:solidFill>
              </a:rPr>
              <a:t>Determine the importance of understanding the journey of women at this time</a:t>
            </a:r>
            <a:r>
              <a:rPr lang="en-US" sz="4000" dirty="0">
                <a:solidFill>
                  <a:schemeClr val="bg1">
                    <a:lumMod val="10000"/>
                  </a:schemeClr>
                </a:solidFill>
              </a:rPr>
              <a:t>.</a:t>
            </a:r>
          </a:p>
        </p:txBody>
      </p:sp>
    </p:spTree>
    <p:extLst>
      <p:ext uri="{BB962C8B-B14F-4D97-AF65-F5344CB8AC3E}">
        <p14:creationId xmlns:p14="http://schemas.microsoft.com/office/powerpoint/2010/main" val="2793703534"/>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762000"/>
          </a:xfrm>
        </p:spPr>
        <p:txBody>
          <a:bodyPr>
            <a:normAutofit/>
          </a:bodyPr>
          <a:lstStyle/>
          <a:p>
            <a:pPr eaLnBrk="1" hangingPunct="1">
              <a:defRPr/>
            </a:pPr>
            <a:r>
              <a:rPr lang="en-US" sz="3600" dirty="0" smtClean="0">
                <a:solidFill>
                  <a:schemeClr val="bg2">
                    <a:lumMod val="50000"/>
                  </a:schemeClr>
                </a:solidFill>
                <a:latin typeface="Bookman Old Style" pitchFamily="18" charset="0"/>
              </a:rPr>
              <a:t>Charlotte Perkins Gilman</a:t>
            </a:r>
          </a:p>
        </p:txBody>
      </p:sp>
      <p:sp>
        <p:nvSpPr>
          <p:cNvPr id="3" name="Content Placeholder 2"/>
          <p:cNvSpPr>
            <a:spLocks noGrp="1"/>
          </p:cNvSpPr>
          <p:nvPr>
            <p:ph idx="1"/>
          </p:nvPr>
        </p:nvSpPr>
        <p:spPr>
          <a:xfrm>
            <a:off x="1219200" y="1143000"/>
            <a:ext cx="7772400" cy="5715000"/>
          </a:xfrm>
        </p:spPr>
        <p:txBody>
          <a:bodyPr>
            <a:noAutofit/>
          </a:bodyPr>
          <a:lstStyle/>
          <a:p>
            <a:pPr eaLnBrk="1" hangingPunct="1">
              <a:defRPr/>
            </a:pPr>
            <a:r>
              <a:rPr lang="en-US" sz="3600" dirty="0" smtClean="0">
                <a:solidFill>
                  <a:schemeClr val="bg1">
                    <a:lumMod val="10000"/>
                  </a:schemeClr>
                </a:solidFill>
                <a:latin typeface="Bookman Old Style" pitchFamily="18" charset="0"/>
              </a:rPr>
              <a:t>1860-1935</a:t>
            </a:r>
          </a:p>
          <a:p>
            <a:pPr eaLnBrk="1" hangingPunct="1">
              <a:defRPr/>
            </a:pPr>
            <a:r>
              <a:rPr lang="en-US" sz="3600" dirty="0" smtClean="0">
                <a:solidFill>
                  <a:schemeClr val="bg1">
                    <a:lumMod val="10000"/>
                  </a:schemeClr>
                </a:solidFill>
                <a:latin typeface="Bookman Old Style" pitchFamily="18" charset="0"/>
              </a:rPr>
              <a:t>Poet, Author</a:t>
            </a:r>
          </a:p>
          <a:p>
            <a:pPr eaLnBrk="1" hangingPunct="1">
              <a:defRPr/>
            </a:pPr>
            <a:r>
              <a:rPr lang="en-US" sz="3600" dirty="0" smtClean="0">
                <a:solidFill>
                  <a:schemeClr val="bg1">
                    <a:lumMod val="10000"/>
                  </a:schemeClr>
                </a:solidFill>
                <a:latin typeface="Bookman Old Style" pitchFamily="18" charset="0"/>
              </a:rPr>
              <a:t>“The Yellow Wallpaper” (1892)</a:t>
            </a:r>
          </a:p>
          <a:p>
            <a:pPr eaLnBrk="1" hangingPunct="1">
              <a:defRPr/>
            </a:pPr>
            <a:r>
              <a:rPr lang="en-US" sz="3600" i="1" dirty="0" smtClean="0">
                <a:solidFill>
                  <a:schemeClr val="bg1">
                    <a:lumMod val="10000"/>
                  </a:schemeClr>
                </a:solidFill>
                <a:latin typeface="Bookman Old Style" pitchFamily="18" charset="0"/>
              </a:rPr>
              <a:t>Women and Economics </a:t>
            </a:r>
            <a:r>
              <a:rPr lang="en-US" sz="3600" dirty="0" smtClean="0">
                <a:solidFill>
                  <a:schemeClr val="bg1">
                    <a:lumMod val="10000"/>
                  </a:schemeClr>
                </a:solidFill>
                <a:latin typeface="Bookman Old Style" pitchFamily="18" charset="0"/>
              </a:rPr>
              <a:t>(1898)</a:t>
            </a:r>
          </a:p>
          <a:p>
            <a:pPr eaLnBrk="1" hangingPunct="1">
              <a:defRPr/>
            </a:pPr>
            <a:r>
              <a:rPr lang="en-US" sz="3600" dirty="0" smtClean="0">
                <a:solidFill>
                  <a:schemeClr val="bg1">
                    <a:lumMod val="10000"/>
                  </a:schemeClr>
                </a:solidFill>
                <a:latin typeface="Bookman Old Style" pitchFamily="18" charset="0"/>
              </a:rPr>
              <a:t>Married Charles Stetson (1884)</a:t>
            </a:r>
          </a:p>
          <a:p>
            <a:pPr lvl="1" eaLnBrk="1" hangingPunct="1">
              <a:defRPr/>
            </a:pPr>
            <a:r>
              <a:rPr lang="en-US" sz="3600" dirty="0" smtClean="0">
                <a:solidFill>
                  <a:schemeClr val="bg1">
                    <a:lumMod val="10000"/>
                  </a:schemeClr>
                </a:solidFill>
                <a:latin typeface="Bookman Old Style" pitchFamily="18" charset="0"/>
              </a:rPr>
              <a:t>One child, daughter Katherine</a:t>
            </a:r>
          </a:p>
          <a:p>
            <a:pPr eaLnBrk="1" hangingPunct="1">
              <a:defRPr/>
            </a:pPr>
            <a:r>
              <a:rPr lang="en-US" sz="3600" dirty="0" smtClean="0">
                <a:solidFill>
                  <a:schemeClr val="bg1">
                    <a:lumMod val="10000"/>
                  </a:schemeClr>
                </a:solidFill>
                <a:latin typeface="Bookman Old Style" pitchFamily="18" charset="0"/>
              </a:rPr>
              <a:t>Married George Gilman (1900)</a:t>
            </a:r>
          </a:p>
          <a:p>
            <a:pPr eaLnBrk="1" hangingPunct="1">
              <a:defRPr/>
            </a:pPr>
            <a:r>
              <a:rPr lang="en-US" sz="3600" dirty="0" smtClean="0">
                <a:solidFill>
                  <a:schemeClr val="bg1">
                    <a:lumMod val="10000"/>
                  </a:schemeClr>
                </a:solidFill>
                <a:latin typeface="Bookman Old Style" pitchFamily="18" charset="0"/>
              </a:rPr>
              <a:t>Committed suicide 1935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0"/>
            <a:ext cx="1885950" cy="2428875"/>
          </a:xfrm>
          <a:prstGeom prst="rect">
            <a:avLst/>
          </a:prstGeom>
        </p:spPr>
      </p:pic>
    </p:spTree>
    <p:extLst>
      <p:ext uri="{BB962C8B-B14F-4D97-AF65-F5344CB8AC3E}">
        <p14:creationId xmlns:p14="http://schemas.microsoft.com/office/powerpoint/2010/main" val="283741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Interpreting Quotes</a:t>
            </a:r>
            <a:endParaRPr lang="en-US" dirty="0">
              <a:solidFill>
                <a:srgbClr val="000000"/>
              </a:solidFill>
            </a:endParaRPr>
          </a:p>
        </p:txBody>
      </p:sp>
      <p:sp>
        <p:nvSpPr>
          <p:cNvPr id="3" name="Content Placeholder 2"/>
          <p:cNvSpPr>
            <a:spLocks noGrp="1"/>
          </p:cNvSpPr>
          <p:nvPr>
            <p:ph idx="1"/>
          </p:nvPr>
        </p:nvSpPr>
        <p:spPr>
          <a:xfrm>
            <a:off x="1435608" y="1447800"/>
            <a:ext cx="7498080" cy="5105400"/>
          </a:xfrm>
        </p:spPr>
        <p:txBody>
          <a:bodyPr>
            <a:noAutofit/>
          </a:bodyPr>
          <a:lstStyle/>
          <a:p>
            <a:r>
              <a:rPr lang="en-US" sz="5400" dirty="0" smtClean="0">
                <a:solidFill>
                  <a:srgbClr val="000000"/>
                </a:solidFill>
              </a:rPr>
              <a:t>Based on the following three Gilman quotes, determine how she would feel about feminism and the cult of domesticity  </a:t>
            </a:r>
            <a:endParaRPr lang="en-US" sz="5400" dirty="0">
              <a:solidFill>
                <a:srgbClr val="000000"/>
              </a:solidFill>
            </a:endParaRPr>
          </a:p>
        </p:txBody>
      </p:sp>
    </p:spTree>
    <p:extLst>
      <p:ext uri="{BB962C8B-B14F-4D97-AF65-F5344CB8AC3E}">
        <p14:creationId xmlns:p14="http://schemas.microsoft.com/office/powerpoint/2010/main" val="270339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Quotation-Charlotte-Perkins-Gilman-society-difficulty-women-positive-Meetville-Quotes-1248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252" y="457200"/>
            <a:ext cx="7518396" cy="5791200"/>
          </a:xfrm>
          <a:prstGeom prst="rect">
            <a:avLst/>
          </a:prstGeom>
        </p:spPr>
      </p:pic>
    </p:spTree>
    <p:extLst>
      <p:ext uri="{BB962C8B-B14F-4D97-AF65-F5344CB8AC3E}">
        <p14:creationId xmlns:p14="http://schemas.microsoft.com/office/powerpoint/2010/main" val="3115270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ation-Charlotte-Perkins-Gilman-horses-wealth-men-labor-society-women-Meetville-Quotes-409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55" y="381000"/>
            <a:ext cx="7830045" cy="5760116"/>
          </a:xfrm>
          <a:prstGeom prst="rect">
            <a:avLst/>
          </a:prstGeom>
        </p:spPr>
      </p:pic>
    </p:spTree>
    <p:extLst>
      <p:ext uri="{BB962C8B-B14F-4D97-AF65-F5344CB8AC3E}">
        <p14:creationId xmlns:p14="http://schemas.microsoft.com/office/powerpoint/2010/main" val="3625466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u-GT13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914400"/>
            <a:ext cx="6631192" cy="4358780"/>
          </a:xfrm>
          <a:prstGeom prst="rect">
            <a:avLst/>
          </a:prstGeom>
        </p:spPr>
      </p:pic>
    </p:spTree>
    <p:extLst>
      <p:ext uri="{BB962C8B-B14F-4D97-AF65-F5344CB8AC3E}">
        <p14:creationId xmlns:p14="http://schemas.microsoft.com/office/powerpoint/2010/main" val="3591873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Interpreting Quotes</a:t>
            </a:r>
            <a:endParaRPr lang="en-US" dirty="0">
              <a:solidFill>
                <a:srgbClr val="000000"/>
              </a:solidFill>
            </a:endParaRPr>
          </a:p>
        </p:txBody>
      </p:sp>
      <p:sp>
        <p:nvSpPr>
          <p:cNvPr id="3" name="Content Placeholder 2"/>
          <p:cNvSpPr>
            <a:spLocks noGrp="1"/>
          </p:cNvSpPr>
          <p:nvPr>
            <p:ph idx="1"/>
          </p:nvPr>
        </p:nvSpPr>
        <p:spPr>
          <a:xfrm>
            <a:off x="1435608" y="1447800"/>
            <a:ext cx="7498080" cy="5105400"/>
          </a:xfrm>
        </p:spPr>
        <p:txBody>
          <a:bodyPr>
            <a:noAutofit/>
          </a:bodyPr>
          <a:lstStyle/>
          <a:p>
            <a:r>
              <a:rPr lang="en-US" sz="5400" dirty="0" smtClean="0">
                <a:solidFill>
                  <a:srgbClr val="000000"/>
                </a:solidFill>
              </a:rPr>
              <a:t>Based on the previous three Gilman quotes, determine how she would feel about feminism and the cult of domesticity  </a:t>
            </a:r>
            <a:endParaRPr lang="en-US" sz="5400" dirty="0">
              <a:solidFill>
                <a:srgbClr val="000000"/>
              </a:solidFill>
            </a:endParaRPr>
          </a:p>
        </p:txBody>
      </p:sp>
    </p:spTree>
    <p:extLst>
      <p:ext uri="{BB962C8B-B14F-4D97-AF65-F5344CB8AC3E}">
        <p14:creationId xmlns:p14="http://schemas.microsoft.com/office/powerpoint/2010/main" val="350316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46" y="1066800"/>
            <a:ext cx="3459316" cy="4461193"/>
          </a:xfrm>
        </p:spPr>
        <p:txBody>
          <a:bodyPr>
            <a:noAutofit/>
          </a:bodyPr>
          <a:lstStyle/>
          <a:p>
            <a:pPr marL="0" indent="0">
              <a:buNone/>
            </a:pPr>
            <a:r>
              <a:rPr lang="en-US" sz="3200" b="1" i="1" dirty="0" smtClean="0">
                <a:solidFill>
                  <a:schemeClr val="bg1">
                    <a:lumMod val="10000"/>
                  </a:schemeClr>
                </a:solidFill>
                <a:latin typeface="Bookman Old Style"/>
                <a:cs typeface="Bookman Old Style"/>
              </a:rPr>
              <a:t>“Such a story ought not to be written; it was enough to drive anyone mad to read it”			</a:t>
            </a:r>
          </a:p>
          <a:p>
            <a:pPr marL="0" indent="0">
              <a:buNone/>
            </a:pPr>
            <a:r>
              <a:rPr lang="en-US" sz="3200" b="1" i="1" dirty="0">
                <a:solidFill>
                  <a:schemeClr val="bg1">
                    <a:lumMod val="10000"/>
                  </a:schemeClr>
                </a:solidFill>
                <a:latin typeface="Bookman Old Style"/>
                <a:cs typeface="Bookman Old Style"/>
              </a:rPr>
              <a:t>	</a:t>
            </a:r>
            <a:r>
              <a:rPr lang="en-US" sz="3200" b="1" i="1" dirty="0" smtClean="0">
                <a:solidFill>
                  <a:schemeClr val="bg1">
                    <a:lumMod val="10000"/>
                  </a:schemeClr>
                </a:solidFill>
                <a:latin typeface="Bookman Old Style"/>
                <a:cs typeface="Bookman Old Style"/>
              </a:rPr>
              <a:t>	-M.D.</a:t>
            </a:r>
            <a:endParaRPr lang="en-US" sz="3200" b="1" i="1" dirty="0">
              <a:solidFill>
                <a:schemeClr val="bg1">
                  <a:lumMod val="10000"/>
                </a:schemeClr>
              </a:solidFill>
              <a:latin typeface="Bookman Old Style"/>
              <a:cs typeface="Bookman Old Style"/>
            </a:endParaRPr>
          </a:p>
        </p:txBody>
      </p:sp>
      <p:pic>
        <p:nvPicPr>
          <p:cNvPr id="4" name="Picture 3" descr="yellow wall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962" y="0"/>
            <a:ext cx="5469038" cy="6858000"/>
          </a:xfrm>
          <a:prstGeom prst="rect">
            <a:avLst/>
          </a:prstGeom>
        </p:spPr>
      </p:pic>
    </p:spTree>
    <p:extLst>
      <p:ext uri="{BB962C8B-B14F-4D97-AF65-F5344CB8AC3E}">
        <p14:creationId xmlns:p14="http://schemas.microsoft.com/office/powerpoint/2010/main" val="3231083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775"/>
            <a:ext cx="7467600" cy="683685"/>
          </a:xfrm>
        </p:spPr>
        <p:txBody>
          <a:bodyPr>
            <a:normAutofit fontScale="90000"/>
          </a:bodyPr>
          <a:lstStyle/>
          <a:p>
            <a:r>
              <a:rPr lang="en-US" dirty="0" smtClean="0">
                <a:solidFill>
                  <a:schemeClr val="bg2">
                    <a:lumMod val="50000"/>
                  </a:schemeClr>
                </a:solidFill>
                <a:latin typeface="Bookman Old Style"/>
                <a:cs typeface="Bookman Old Style"/>
              </a:rPr>
              <a:t>Discussion Questions</a:t>
            </a:r>
            <a:endParaRPr lang="en-US" dirty="0">
              <a:solidFill>
                <a:schemeClr val="bg2">
                  <a:lumMod val="50000"/>
                </a:schemeClr>
              </a:solidFill>
              <a:latin typeface="Bookman Old Style"/>
              <a:cs typeface="Bookman Old Style"/>
            </a:endParaRPr>
          </a:p>
        </p:txBody>
      </p:sp>
      <p:sp>
        <p:nvSpPr>
          <p:cNvPr id="3" name="Content Placeholder 2"/>
          <p:cNvSpPr>
            <a:spLocks noGrp="1"/>
          </p:cNvSpPr>
          <p:nvPr>
            <p:ph idx="1"/>
          </p:nvPr>
        </p:nvSpPr>
        <p:spPr>
          <a:xfrm>
            <a:off x="838200" y="723124"/>
            <a:ext cx="8075054" cy="5585401"/>
          </a:xfrm>
        </p:spPr>
        <p:txBody>
          <a:bodyPr>
            <a:noAutofit/>
          </a:bodyPr>
          <a:lstStyle/>
          <a:p>
            <a:pPr marL="539496" indent="-457200">
              <a:buFont typeface="+mj-lt"/>
              <a:buAutoNum type="arabicPeriod"/>
            </a:pPr>
            <a:r>
              <a:rPr lang="en-US" sz="2400" dirty="0" smtClean="0">
                <a:solidFill>
                  <a:schemeClr val="bg1">
                    <a:lumMod val="10000"/>
                  </a:schemeClr>
                </a:solidFill>
                <a:latin typeface="Bookman Old Style"/>
                <a:cs typeface="Bookman Old Style"/>
              </a:rPr>
              <a:t>What is the </a:t>
            </a:r>
            <a:r>
              <a:rPr lang="en-US" sz="2400" i="1" dirty="0" smtClean="0">
                <a:solidFill>
                  <a:schemeClr val="bg1">
                    <a:lumMod val="10000"/>
                  </a:schemeClr>
                </a:solidFill>
                <a:latin typeface="Bookman Old Style"/>
                <a:cs typeface="Bookman Old Style"/>
              </a:rPr>
              <a:t>style</a:t>
            </a:r>
            <a:r>
              <a:rPr lang="en-US" sz="2400" dirty="0" smtClean="0">
                <a:solidFill>
                  <a:schemeClr val="bg1">
                    <a:lumMod val="10000"/>
                  </a:schemeClr>
                </a:solidFill>
                <a:latin typeface="Bookman Old Style"/>
                <a:cs typeface="Bookman Old Style"/>
              </a:rPr>
              <a:t> of writing? How does this contribute to our understanding?</a:t>
            </a:r>
          </a:p>
          <a:p>
            <a:pPr lvl="1"/>
            <a:r>
              <a:rPr lang="en-US" sz="2400" dirty="0" smtClean="0">
                <a:solidFill>
                  <a:schemeClr val="bg1">
                    <a:lumMod val="10000"/>
                  </a:schemeClr>
                </a:solidFill>
                <a:latin typeface="Bookman Old Style"/>
                <a:cs typeface="Bookman Old Style"/>
              </a:rPr>
              <a:t>Determine the reliability of the narrator.</a:t>
            </a:r>
          </a:p>
          <a:p>
            <a:pPr lvl="1"/>
            <a:r>
              <a:rPr lang="en-US" sz="2400" dirty="0" smtClean="0">
                <a:solidFill>
                  <a:schemeClr val="bg1">
                    <a:lumMod val="10000"/>
                  </a:schemeClr>
                </a:solidFill>
                <a:latin typeface="Bookman Old Style"/>
                <a:cs typeface="Bookman Old Style"/>
              </a:rPr>
              <a:t>Investigate how 1</a:t>
            </a:r>
            <a:r>
              <a:rPr lang="en-US" sz="2400" baseline="30000" dirty="0" smtClean="0">
                <a:solidFill>
                  <a:schemeClr val="bg1">
                    <a:lumMod val="10000"/>
                  </a:schemeClr>
                </a:solidFill>
                <a:latin typeface="Bookman Old Style"/>
                <a:cs typeface="Bookman Old Style"/>
              </a:rPr>
              <a:t>st</a:t>
            </a:r>
            <a:r>
              <a:rPr lang="en-US" sz="2400" dirty="0" smtClean="0">
                <a:solidFill>
                  <a:schemeClr val="bg1">
                    <a:lumMod val="10000"/>
                  </a:schemeClr>
                </a:solidFill>
                <a:latin typeface="Bookman Old Style"/>
                <a:cs typeface="Bookman Old Style"/>
              </a:rPr>
              <a:t> person narration affects our understanding.</a:t>
            </a:r>
          </a:p>
          <a:p>
            <a:pPr marL="539496" indent="-457200">
              <a:buFont typeface="+mj-lt"/>
              <a:buAutoNum type="arabicPeriod"/>
            </a:pPr>
            <a:r>
              <a:rPr lang="en-US" sz="2400" dirty="0" smtClean="0">
                <a:solidFill>
                  <a:schemeClr val="bg1">
                    <a:lumMod val="10000"/>
                  </a:schemeClr>
                </a:solidFill>
                <a:latin typeface="Bookman Old Style"/>
                <a:cs typeface="Bookman Old Style"/>
              </a:rPr>
              <a:t>To what extent is John responsible for the ending?</a:t>
            </a:r>
          </a:p>
          <a:p>
            <a:pPr marL="539496" indent="-457200">
              <a:buFont typeface="+mj-lt"/>
              <a:buAutoNum type="arabicPeriod"/>
            </a:pPr>
            <a:r>
              <a:rPr lang="en-US" sz="2400" dirty="0" smtClean="0">
                <a:solidFill>
                  <a:schemeClr val="bg1">
                    <a:lumMod val="10000"/>
                  </a:schemeClr>
                </a:solidFill>
                <a:latin typeface="Bookman Old Style"/>
                <a:cs typeface="Bookman Old Style"/>
              </a:rPr>
              <a:t>Justify whether or not John is </a:t>
            </a:r>
            <a:r>
              <a:rPr lang="en-US" sz="2400" dirty="0">
                <a:solidFill>
                  <a:schemeClr val="bg1">
                    <a:lumMod val="10000"/>
                  </a:schemeClr>
                </a:solidFill>
                <a:latin typeface="Bookman Old Style"/>
                <a:cs typeface="Bookman Old Style"/>
              </a:rPr>
              <a:t>also a casualty of repressive social </a:t>
            </a:r>
            <a:r>
              <a:rPr lang="en-US" sz="2400" dirty="0" smtClean="0">
                <a:solidFill>
                  <a:schemeClr val="bg1">
                    <a:lumMod val="10000"/>
                  </a:schemeClr>
                </a:solidFill>
                <a:latin typeface="Bookman Old Style"/>
                <a:cs typeface="Bookman Old Style"/>
              </a:rPr>
              <a:t>conventions.</a:t>
            </a:r>
          </a:p>
          <a:p>
            <a:pPr marL="539496" indent="-457200">
              <a:buFont typeface="+mj-lt"/>
              <a:buAutoNum type="arabicPeriod"/>
            </a:pPr>
            <a:r>
              <a:rPr lang="en-US" sz="2400" dirty="0" smtClean="0">
                <a:solidFill>
                  <a:schemeClr val="bg1">
                    <a:lumMod val="10000"/>
                  </a:schemeClr>
                </a:solidFill>
                <a:latin typeface="Bookman Old Style"/>
                <a:cs typeface="Bookman Old Style"/>
              </a:rPr>
              <a:t>Conclude if the narrator’s descent into madness is liberating or empowering for this heroine.</a:t>
            </a:r>
          </a:p>
          <a:p>
            <a:pPr marL="539496" indent="-457200">
              <a:buFont typeface="+mj-lt"/>
              <a:buAutoNum type="arabicPeriod"/>
            </a:pPr>
            <a:r>
              <a:rPr lang="en-US" sz="2400" dirty="0" smtClean="0">
                <a:solidFill>
                  <a:schemeClr val="bg1">
                    <a:lumMod val="10000"/>
                  </a:schemeClr>
                </a:solidFill>
                <a:latin typeface="Bookman Old Style"/>
                <a:cs typeface="Bookman Old Style"/>
              </a:rPr>
              <a:t>Examine if the ending of the story suggest </a:t>
            </a:r>
            <a:r>
              <a:rPr lang="en-US" sz="2400" b="1" dirty="0" smtClean="0">
                <a:solidFill>
                  <a:schemeClr val="bg1">
                    <a:lumMod val="10000"/>
                  </a:schemeClr>
                </a:solidFill>
                <a:latin typeface="Bookman Old Style"/>
                <a:cs typeface="Bookman Old Style"/>
              </a:rPr>
              <a:t>progress</a:t>
            </a:r>
            <a:r>
              <a:rPr lang="en-US" sz="2400" dirty="0" smtClean="0">
                <a:solidFill>
                  <a:schemeClr val="bg1">
                    <a:lumMod val="10000"/>
                  </a:schemeClr>
                </a:solidFill>
                <a:latin typeface="Bookman Old Style"/>
                <a:cs typeface="Bookman Old Style"/>
              </a:rPr>
              <a:t> (a woman tears down the shackles that are binding her) or </a:t>
            </a:r>
            <a:r>
              <a:rPr lang="en-US" sz="2400" b="1" dirty="0" smtClean="0">
                <a:solidFill>
                  <a:schemeClr val="bg1">
                    <a:lumMod val="10000"/>
                  </a:schemeClr>
                </a:solidFill>
                <a:latin typeface="Bookman Old Style"/>
                <a:cs typeface="Bookman Old Style"/>
              </a:rPr>
              <a:t>pessimism</a:t>
            </a:r>
            <a:r>
              <a:rPr lang="en-US" sz="2400" dirty="0" smtClean="0">
                <a:solidFill>
                  <a:schemeClr val="bg1">
                    <a:lumMod val="10000"/>
                  </a:schemeClr>
                </a:solidFill>
                <a:latin typeface="Bookman Old Style"/>
                <a:cs typeface="Bookman Old Style"/>
              </a:rPr>
              <a:t> (this woman has become completely unstable)?</a:t>
            </a:r>
          </a:p>
          <a:p>
            <a:endParaRPr lang="en-US" sz="2200" dirty="0" smtClean="0">
              <a:latin typeface="Bookman Old Style"/>
              <a:cs typeface="Bookman Old Style"/>
            </a:endParaRPr>
          </a:p>
          <a:p>
            <a:endParaRPr lang="en-US" sz="2200" dirty="0" smtClean="0">
              <a:latin typeface="Bookman Old Style"/>
              <a:cs typeface="Bookman Old Style"/>
            </a:endParaRPr>
          </a:p>
        </p:txBody>
      </p:sp>
    </p:spTree>
    <p:extLst>
      <p:ext uri="{BB962C8B-B14F-4D97-AF65-F5344CB8AC3E}">
        <p14:creationId xmlns:p14="http://schemas.microsoft.com/office/powerpoint/2010/main" val="2477864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277100" cy="1647066"/>
          </a:xfrm>
        </p:spPr>
        <p:txBody>
          <a:bodyPr/>
          <a:lstStyle/>
          <a:p>
            <a:r>
              <a:rPr lang="en-US" dirty="0" smtClean="0">
                <a:solidFill>
                  <a:schemeClr val="bg2">
                    <a:lumMod val="50000"/>
                  </a:schemeClr>
                </a:solidFill>
                <a:latin typeface="Bookman Old Style" pitchFamily="18" charset="0"/>
              </a:rPr>
              <a:t>What is the narrator actually struggling with? </a:t>
            </a:r>
            <a:endParaRPr lang="en-US" dirty="0">
              <a:solidFill>
                <a:schemeClr val="bg2">
                  <a:lumMod val="50000"/>
                </a:schemeClr>
              </a:solidFill>
              <a:latin typeface="Bookman Old Style" pitchFamily="18" charset="0"/>
            </a:endParaRPr>
          </a:p>
        </p:txBody>
      </p:sp>
      <p:sp>
        <p:nvSpPr>
          <p:cNvPr id="3" name="Content Placeholder 2"/>
          <p:cNvSpPr>
            <a:spLocks noGrp="1"/>
          </p:cNvSpPr>
          <p:nvPr>
            <p:ph idx="1"/>
          </p:nvPr>
        </p:nvSpPr>
        <p:spPr>
          <a:xfrm>
            <a:off x="1066800" y="2362200"/>
            <a:ext cx="8001000" cy="4114800"/>
          </a:xfrm>
        </p:spPr>
        <p:txBody>
          <a:bodyPr>
            <a:normAutofit/>
          </a:bodyPr>
          <a:lstStyle/>
          <a:p>
            <a:r>
              <a:rPr lang="en-US" sz="4400" dirty="0" smtClean="0">
                <a:solidFill>
                  <a:schemeClr val="bg1">
                    <a:lumMod val="10000"/>
                  </a:schemeClr>
                </a:solidFill>
                <a:latin typeface="Bookman Old Style" pitchFamily="18" charset="0"/>
              </a:rPr>
              <a:t>What is her actual illness?</a:t>
            </a:r>
          </a:p>
          <a:p>
            <a:r>
              <a:rPr lang="en-US" sz="4400" dirty="0" smtClean="0">
                <a:solidFill>
                  <a:schemeClr val="bg1">
                    <a:lumMod val="10000"/>
                  </a:schemeClr>
                </a:solidFill>
                <a:latin typeface="Bookman Old Style" pitchFamily="18" charset="0"/>
              </a:rPr>
              <a:t>What symptoms do we see in the text? </a:t>
            </a:r>
          </a:p>
          <a:p>
            <a:r>
              <a:rPr lang="en-US" sz="4400" dirty="0" smtClean="0">
                <a:solidFill>
                  <a:schemeClr val="bg1">
                    <a:lumMod val="10000"/>
                  </a:schemeClr>
                </a:solidFill>
                <a:latin typeface="Bookman Old Style" pitchFamily="18" charset="0"/>
              </a:rPr>
              <a:t>How do you know? </a:t>
            </a:r>
            <a:endParaRPr lang="en-US" sz="4400" dirty="0">
              <a:solidFill>
                <a:schemeClr val="bg1">
                  <a:lumMod val="10000"/>
                </a:schemeClr>
              </a:solidFill>
              <a:latin typeface="Bookman Old Style" pitchFamily="18" charset="0"/>
            </a:endParaRPr>
          </a:p>
        </p:txBody>
      </p:sp>
    </p:spTree>
    <p:extLst>
      <p:ext uri="{BB962C8B-B14F-4D97-AF65-F5344CB8AC3E}">
        <p14:creationId xmlns:p14="http://schemas.microsoft.com/office/powerpoint/2010/main" val="2771621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107576"/>
            <a:ext cx="7448551" cy="832224"/>
          </a:xfrm>
        </p:spPr>
        <p:txBody>
          <a:bodyPr/>
          <a:lstStyle/>
          <a:p>
            <a:r>
              <a:rPr lang="en-US" dirty="0" smtClean="0">
                <a:solidFill>
                  <a:schemeClr val="bg2">
                    <a:lumMod val="50000"/>
                  </a:schemeClr>
                </a:solidFill>
                <a:latin typeface="Bookman Old Style" pitchFamily="18" charset="0"/>
              </a:rPr>
              <a:t>Medical Context</a:t>
            </a:r>
            <a:endParaRPr lang="en-US" dirty="0">
              <a:solidFill>
                <a:schemeClr val="bg2">
                  <a:lumMod val="50000"/>
                </a:schemeClr>
              </a:solidFill>
              <a:latin typeface="Bookman Old Style" pitchFamily="18" charset="0"/>
            </a:endParaRPr>
          </a:p>
        </p:txBody>
      </p:sp>
      <p:sp>
        <p:nvSpPr>
          <p:cNvPr id="3" name="Content Placeholder 2"/>
          <p:cNvSpPr>
            <a:spLocks noGrp="1"/>
          </p:cNvSpPr>
          <p:nvPr>
            <p:ph idx="1"/>
          </p:nvPr>
        </p:nvSpPr>
        <p:spPr>
          <a:xfrm>
            <a:off x="914400" y="955964"/>
            <a:ext cx="7924800" cy="5753100"/>
          </a:xfrm>
        </p:spPr>
        <p:txBody>
          <a:bodyPr>
            <a:normAutofit fontScale="85000" lnSpcReduction="20000"/>
          </a:bodyPr>
          <a:lstStyle/>
          <a:p>
            <a:r>
              <a:rPr lang="en-US" dirty="0">
                <a:solidFill>
                  <a:schemeClr val="bg1">
                    <a:lumMod val="10000"/>
                  </a:schemeClr>
                </a:solidFill>
                <a:latin typeface="Bookman Old Style" pitchFamily="18" charset="0"/>
              </a:rPr>
              <a:t>Nineteenth century doctors accepted the idea that </a:t>
            </a:r>
            <a:r>
              <a:rPr lang="en-US" b="1" dirty="0">
                <a:solidFill>
                  <a:schemeClr val="bg1">
                    <a:lumMod val="10000"/>
                  </a:schemeClr>
                </a:solidFill>
                <a:latin typeface="Bookman Old Style" pitchFamily="18" charset="0"/>
              </a:rPr>
              <a:t>a woman's energy was centered around her reproductive organs. </a:t>
            </a:r>
            <a:endParaRPr lang="en-US" b="1" dirty="0" smtClean="0">
              <a:solidFill>
                <a:schemeClr val="bg1">
                  <a:lumMod val="10000"/>
                </a:schemeClr>
              </a:solidFill>
              <a:latin typeface="Bookman Old Style" pitchFamily="18" charset="0"/>
            </a:endParaRPr>
          </a:p>
          <a:p>
            <a:r>
              <a:rPr lang="en-US" dirty="0" smtClean="0">
                <a:solidFill>
                  <a:schemeClr val="bg1">
                    <a:lumMod val="10000"/>
                  </a:schemeClr>
                </a:solidFill>
                <a:latin typeface="Bookman Old Style" pitchFamily="18" charset="0"/>
              </a:rPr>
              <a:t>When </a:t>
            </a:r>
            <a:r>
              <a:rPr lang="en-US" dirty="0">
                <a:solidFill>
                  <a:schemeClr val="bg1">
                    <a:lumMod val="10000"/>
                  </a:schemeClr>
                </a:solidFill>
                <a:latin typeface="Bookman Old Style" pitchFamily="18" charset="0"/>
              </a:rPr>
              <a:t>a woman suffered a medical problem, doctors often diagnosed the problem as a problem with channeling energy. </a:t>
            </a:r>
            <a:endParaRPr lang="en-US" dirty="0" smtClean="0">
              <a:solidFill>
                <a:schemeClr val="bg1">
                  <a:lumMod val="10000"/>
                </a:schemeClr>
              </a:solidFill>
              <a:latin typeface="Bookman Old Style" pitchFamily="18" charset="0"/>
            </a:endParaRPr>
          </a:p>
          <a:p>
            <a:r>
              <a:rPr lang="en-US" dirty="0" smtClean="0">
                <a:solidFill>
                  <a:schemeClr val="bg1">
                    <a:lumMod val="10000"/>
                  </a:schemeClr>
                </a:solidFill>
                <a:latin typeface="Bookman Old Style" pitchFamily="18" charset="0"/>
              </a:rPr>
              <a:t>Since reproduction </a:t>
            </a:r>
            <a:r>
              <a:rPr lang="en-US" dirty="0">
                <a:solidFill>
                  <a:schemeClr val="bg1">
                    <a:lumMod val="10000"/>
                  </a:schemeClr>
                </a:solidFill>
                <a:latin typeface="Bookman Old Style" pitchFamily="18" charset="0"/>
              </a:rPr>
              <a:t>was central to a nineteenth century wife's life, </a:t>
            </a:r>
            <a:r>
              <a:rPr lang="en-US" b="1" dirty="0">
                <a:solidFill>
                  <a:schemeClr val="bg1">
                    <a:lumMod val="10000"/>
                  </a:schemeClr>
                </a:solidFill>
                <a:latin typeface="Bookman Old Style" pitchFamily="18" charset="0"/>
              </a:rPr>
              <a:t>doctors often concluded that a "sick" woman was out of sync with her reproductive organs</a:t>
            </a:r>
            <a:r>
              <a:rPr lang="en-US" b="1" dirty="0" smtClean="0">
                <a:solidFill>
                  <a:schemeClr val="bg1">
                    <a:lumMod val="10000"/>
                  </a:schemeClr>
                </a:solidFill>
                <a:latin typeface="Bookman Old Style" pitchFamily="18" charset="0"/>
              </a:rPr>
              <a:t>.</a:t>
            </a:r>
          </a:p>
          <a:p>
            <a:r>
              <a:rPr lang="en-US" b="1" dirty="0">
                <a:solidFill>
                  <a:schemeClr val="bg1">
                    <a:lumMod val="10000"/>
                  </a:schemeClr>
                </a:solidFill>
                <a:latin typeface="Bookman Old Style" pitchFamily="18" charset="0"/>
              </a:rPr>
              <a:t>Upper class women made ideal patients. </a:t>
            </a:r>
            <a:r>
              <a:rPr lang="en-US" dirty="0">
                <a:solidFill>
                  <a:schemeClr val="bg1">
                    <a:lumMod val="10000"/>
                  </a:schemeClr>
                </a:solidFill>
                <a:latin typeface="Bookman Old Style" pitchFamily="18" charset="0"/>
              </a:rPr>
              <a:t>Their husband's bank accounts were large, and they were usually submissive and obedient. </a:t>
            </a:r>
          </a:p>
          <a:p>
            <a:endParaRPr lang="en-US" dirty="0"/>
          </a:p>
        </p:txBody>
      </p:sp>
    </p:spTree>
    <p:extLst>
      <p:ext uri="{BB962C8B-B14F-4D97-AF65-F5344CB8AC3E}">
        <p14:creationId xmlns:p14="http://schemas.microsoft.com/office/powerpoint/2010/main" val="6141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Learning Targets</a:t>
            </a:r>
            <a:endParaRPr lang="en-US" dirty="0">
              <a:solidFill>
                <a:schemeClr val="bg1">
                  <a:lumMod val="10000"/>
                </a:schemeClr>
              </a:solidFill>
            </a:endParaRPr>
          </a:p>
        </p:txBody>
      </p:sp>
      <p:sp>
        <p:nvSpPr>
          <p:cNvPr id="3" name="Content Placeholder 2"/>
          <p:cNvSpPr>
            <a:spLocks noGrp="1"/>
          </p:cNvSpPr>
          <p:nvPr>
            <p:ph idx="1"/>
          </p:nvPr>
        </p:nvSpPr>
        <p:spPr>
          <a:xfrm>
            <a:off x="1435608" y="1447800"/>
            <a:ext cx="7498080" cy="5257800"/>
          </a:xfrm>
        </p:spPr>
        <p:txBody>
          <a:bodyPr>
            <a:normAutofit fontScale="92500" lnSpcReduction="10000"/>
          </a:bodyPr>
          <a:lstStyle/>
          <a:p>
            <a:pPr marL="825246" indent="-742950">
              <a:buFont typeface="+mj-lt"/>
              <a:buAutoNum type="arabicPeriod"/>
            </a:pPr>
            <a:r>
              <a:rPr lang="en-US" sz="3600" dirty="0" smtClean="0">
                <a:solidFill>
                  <a:schemeClr val="bg1">
                    <a:lumMod val="10000"/>
                  </a:schemeClr>
                </a:solidFill>
              </a:rPr>
              <a:t>I can </a:t>
            </a:r>
            <a:r>
              <a:rPr lang="en-US" sz="3600" dirty="0" smtClean="0">
                <a:solidFill>
                  <a:schemeClr val="bg1">
                    <a:lumMod val="10000"/>
                  </a:schemeClr>
                </a:solidFill>
              </a:rPr>
              <a:t>define </a:t>
            </a:r>
            <a:r>
              <a:rPr lang="en-US" sz="3600" dirty="0" smtClean="0">
                <a:solidFill>
                  <a:schemeClr val="bg1">
                    <a:lumMod val="10000"/>
                  </a:schemeClr>
                </a:solidFill>
              </a:rPr>
              <a:t>gender roles and why those roles have been assigned in history.</a:t>
            </a:r>
          </a:p>
          <a:p>
            <a:pPr marL="825246" indent="-742950">
              <a:buFont typeface="+mj-lt"/>
              <a:buAutoNum type="arabicPeriod"/>
            </a:pPr>
            <a:r>
              <a:rPr lang="en-US" sz="3600" dirty="0" smtClean="0">
                <a:solidFill>
                  <a:schemeClr val="bg1">
                    <a:lumMod val="10000"/>
                  </a:schemeClr>
                </a:solidFill>
              </a:rPr>
              <a:t>I can trace the changes in gender roles.</a:t>
            </a:r>
          </a:p>
          <a:p>
            <a:pPr marL="825246" indent="-742950">
              <a:buFont typeface="+mj-lt"/>
              <a:buAutoNum type="arabicPeriod"/>
            </a:pPr>
            <a:r>
              <a:rPr lang="en-US" sz="3600" dirty="0" smtClean="0">
                <a:solidFill>
                  <a:schemeClr val="bg1">
                    <a:lumMod val="10000"/>
                  </a:schemeClr>
                </a:solidFill>
              </a:rPr>
              <a:t>I can make connections between immigrants, muckrakers, and women writers.</a:t>
            </a:r>
          </a:p>
          <a:p>
            <a:pPr marL="825246" indent="-742950">
              <a:buFont typeface="+mj-lt"/>
              <a:buAutoNum type="arabicPeriod"/>
            </a:pPr>
            <a:r>
              <a:rPr lang="en-US" sz="3600" dirty="0" smtClean="0">
                <a:solidFill>
                  <a:schemeClr val="bg1">
                    <a:lumMod val="10000"/>
                  </a:schemeClr>
                </a:solidFill>
              </a:rPr>
              <a:t>I can explore minority writers through various writings. </a:t>
            </a:r>
            <a:endParaRPr lang="en-US" sz="3600" dirty="0">
              <a:solidFill>
                <a:schemeClr val="bg1">
                  <a:lumMod val="10000"/>
                </a:schemeClr>
              </a:solidFill>
            </a:endParaRPr>
          </a:p>
        </p:txBody>
      </p:sp>
    </p:spTree>
    <p:extLst>
      <p:ext uri="{BB962C8B-B14F-4D97-AF65-F5344CB8AC3E}">
        <p14:creationId xmlns:p14="http://schemas.microsoft.com/office/powerpoint/2010/main" val="137957553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639762"/>
          </a:xfrm>
        </p:spPr>
        <p:txBody>
          <a:bodyPr>
            <a:normAutofit fontScale="90000"/>
          </a:bodyPr>
          <a:lstStyle/>
          <a:p>
            <a:r>
              <a:rPr lang="en-US" dirty="0" smtClean="0">
                <a:solidFill>
                  <a:schemeClr val="bg2">
                    <a:lumMod val="50000"/>
                  </a:schemeClr>
                </a:solidFill>
                <a:latin typeface="Bookman Old Style" pitchFamily="18" charset="0"/>
              </a:rPr>
              <a:t>The Weir Mitchell Treatment</a:t>
            </a:r>
            <a:endParaRPr lang="en-US" dirty="0">
              <a:solidFill>
                <a:schemeClr val="bg2">
                  <a:lumMod val="50000"/>
                </a:schemeClr>
              </a:solidFill>
              <a:latin typeface="Bookman Old Style" pitchFamily="18" charset="0"/>
            </a:endParaRPr>
          </a:p>
        </p:txBody>
      </p:sp>
      <p:sp>
        <p:nvSpPr>
          <p:cNvPr id="3" name="Content Placeholder 2"/>
          <p:cNvSpPr>
            <a:spLocks noGrp="1"/>
          </p:cNvSpPr>
          <p:nvPr>
            <p:ph idx="1"/>
          </p:nvPr>
        </p:nvSpPr>
        <p:spPr>
          <a:xfrm>
            <a:off x="990600" y="1066800"/>
            <a:ext cx="8153400" cy="5638800"/>
          </a:xfrm>
        </p:spPr>
        <p:txBody>
          <a:bodyPr>
            <a:normAutofit fontScale="85000" lnSpcReduction="20000"/>
          </a:bodyPr>
          <a:lstStyle/>
          <a:p>
            <a:r>
              <a:rPr lang="en-US" dirty="0">
                <a:solidFill>
                  <a:schemeClr val="bg1">
                    <a:lumMod val="10000"/>
                  </a:schemeClr>
                </a:solidFill>
                <a:latin typeface="Bookman Old Style" pitchFamily="18" charset="0"/>
              </a:rPr>
              <a:t>Charlotte Perkins Gilman herself was treated for a similar "nervous condition" as that of the narrator in "The Yellow </a:t>
            </a:r>
            <a:r>
              <a:rPr lang="en-US" dirty="0" smtClean="0">
                <a:solidFill>
                  <a:schemeClr val="bg1">
                    <a:lumMod val="10000"/>
                  </a:schemeClr>
                </a:solidFill>
                <a:latin typeface="Bookman Old Style" pitchFamily="18" charset="0"/>
              </a:rPr>
              <a:t>Wallpaper” after her daughter was born. </a:t>
            </a:r>
          </a:p>
          <a:p>
            <a:r>
              <a:rPr lang="en-US" dirty="0" smtClean="0">
                <a:solidFill>
                  <a:schemeClr val="bg1">
                    <a:lumMod val="10000"/>
                  </a:schemeClr>
                </a:solidFill>
                <a:latin typeface="Bookman Old Style" pitchFamily="18" charset="0"/>
              </a:rPr>
              <a:t>Her </a:t>
            </a:r>
            <a:r>
              <a:rPr lang="en-US" dirty="0">
                <a:solidFill>
                  <a:schemeClr val="bg1">
                    <a:lumMod val="10000"/>
                  </a:schemeClr>
                </a:solidFill>
                <a:latin typeface="Bookman Old Style" pitchFamily="18" charset="0"/>
              </a:rPr>
              <a:t>physician, Silas Weir Mitchell, was well known in the United States for his "rest cure," also called the "Weir Mitchell Treatment." </a:t>
            </a:r>
            <a:endParaRPr lang="en-US" dirty="0" smtClean="0">
              <a:solidFill>
                <a:schemeClr val="bg1">
                  <a:lumMod val="10000"/>
                </a:schemeClr>
              </a:solidFill>
              <a:latin typeface="Bookman Old Style" pitchFamily="18" charset="0"/>
            </a:endParaRPr>
          </a:p>
          <a:p>
            <a:r>
              <a:rPr lang="en-US" dirty="0" smtClean="0">
                <a:solidFill>
                  <a:schemeClr val="bg1">
                    <a:lumMod val="10000"/>
                  </a:schemeClr>
                </a:solidFill>
                <a:latin typeface="Bookman Old Style" pitchFamily="18" charset="0"/>
              </a:rPr>
              <a:t>Mitchell </a:t>
            </a:r>
            <a:r>
              <a:rPr lang="en-US" dirty="0">
                <a:solidFill>
                  <a:schemeClr val="bg1">
                    <a:lumMod val="10000"/>
                  </a:schemeClr>
                </a:solidFill>
                <a:latin typeface="Bookman Old Style" pitchFamily="18" charset="0"/>
              </a:rPr>
              <a:t>believed, as a rule, that no harm was done by rest. </a:t>
            </a:r>
            <a:r>
              <a:rPr lang="en-US" b="1" dirty="0">
                <a:solidFill>
                  <a:schemeClr val="bg1">
                    <a:lumMod val="10000"/>
                  </a:schemeClr>
                </a:solidFill>
                <a:latin typeface="Bookman Old Style" pitchFamily="18" charset="0"/>
              </a:rPr>
              <a:t>He often required patients to stay in bed for six to eight weeks. </a:t>
            </a:r>
            <a:r>
              <a:rPr lang="en-US" b="1" dirty="0" smtClean="0">
                <a:solidFill>
                  <a:schemeClr val="bg1">
                    <a:lumMod val="10000"/>
                  </a:schemeClr>
                </a:solidFill>
                <a:latin typeface="Bookman Old Style" pitchFamily="18" charset="0"/>
              </a:rPr>
              <a:t>Most </a:t>
            </a:r>
            <a:r>
              <a:rPr lang="en-US" b="1" dirty="0">
                <a:solidFill>
                  <a:schemeClr val="bg1">
                    <a:lumMod val="10000"/>
                  </a:schemeClr>
                </a:solidFill>
                <a:latin typeface="Bookman Old Style" pitchFamily="18" charset="0"/>
              </a:rPr>
              <a:t>female patients were forbidden to sit up, sew, write, or read</a:t>
            </a:r>
            <a:r>
              <a:rPr lang="en-US" b="1" dirty="0" smtClean="0">
                <a:solidFill>
                  <a:schemeClr val="bg1">
                    <a:lumMod val="10000"/>
                  </a:schemeClr>
                </a:solidFill>
                <a:latin typeface="Bookman Old Style" pitchFamily="18" charset="0"/>
              </a:rPr>
              <a:t>.</a:t>
            </a:r>
          </a:p>
          <a:p>
            <a:r>
              <a:rPr lang="en-US" dirty="0" smtClean="0">
                <a:solidFill>
                  <a:schemeClr val="bg1">
                    <a:lumMod val="10000"/>
                  </a:schemeClr>
                </a:solidFill>
                <a:latin typeface="Bookman Old Style" pitchFamily="18" charset="0"/>
              </a:rPr>
              <a:t>The inactivity drove Gilman, as well as many other female patients, insane.</a:t>
            </a:r>
            <a:endParaRPr lang="en-US" dirty="0">
              <a:solidFill>
                <a:schemeClr val="bg1">
                  <a:lumMod val="10000"/>
                </a:schemeClr>
              </a:solidFill>
              <a:latin typeface="Bookman Old Style" pitchFamily="18" charset="0"/>
            </a:endParaRPr>
          </a:p>
        </p:txBody>
      </p:sp>
    </p:spTree>
    <p:extLst>
      <p:ext uri="{BB962C8B-B14F-4D97-AF65-F5344CB8AC3E}">
        <p14:creationId xmlns:p14="http://schemas.microsoft.com/office/powerpoint/2010/main" val="23686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750"/>
            <a:ext cx="8068340" cy="883227"/>
          </a:xfrm>
        </p:spPr>
        <p:txBody>
          <a:bodyPr>
            <a:normAutofit fontScale="90000"/>
          </a:bodyPr>
          <a:lstStyle/>
          <a:p>
            <a:r>
              <a:rPr lang="en-US" sz="4400" dirty="0" smtClean="0">
                <a:solidFill>
                  <a:srgbClr val="000000"/>
                </a:solidFill>
                <a:latin typeface="Bookman Old Style" pitchFamily="18" charset="0"/>
              </a:rPr>
              <a:t>“The Yellow Wallpaper” Critics</a:t>
            </a:r>
            <a:endParaRPr lang="en-US" sz="4400" dirty="0">
              <a:solidFill>
                <a:srgbClr val="000000"/>
              </a:solidFill>
              <a:latin typeface="Bookman Old Style" pitchFamily="18" charset="0"/>
            </a:endParaRPr>
          </a:p>
        </p:txBody>
      </p:sp>
      <p:sp>
        <p:nvSpPr>
          <p:cNvPr id="3" name="Content Placeholder 2"/>
          <p:cNvSpPr>
            <a:spLocks noGrp="1"/>
          </p:cNvSpPr>
          <p:nvPr>
            <p:ph idx="1"/>
          </p:nvPr>
        </p:nvSpPr>
        <p:spPr>
          <a:xfrm>
            <a:off x="914400" y="906978"/>
            <a:ext cx="8229601" cy="5951022"/>
          </a:xfrm>
        </p:spPr>
        <p:txBody>
          <a:bodyPr>
            <a:normAutofit fontScale="85000" lnSpcReduction="20000"/>
          </a:bodyPr>
          <a:lstStyle/>
          <a:p>
            <a:r>
              <a:rPr lang="en-US" sz="3200" dirty="0" smtClean="0">
                <a:solidFill>
                  <a:schemeClr val="bg1">
                    <a:lumMod val="10000"/>
                  </a:schemeClr>
                </a:solidFill>
                <a:latin typeface="Bookman Old Style" pitchFamily="18" charset="0"/>
              </a:rPr>
              <a:t>In 1890, Gilman sent the story to writer William Dean Howells, who submitted it to Horace Scudder, editor of “The Atlantic Monthly.” </a:t>
            </a:r>
          </a:p>
          <a:p>
            <a:r>
              <a:rPr lang="en-US" sz="3200" dirty="0" smtClean="0">
                <a:solidFill>
                  <a:schemeClr val="bg1">
                    <a:lumMod val="10000"/>
                  </a:schemeClr>
                </a:solidFill>
                <a:latin typeface="Bookman Old Style" pitchFamily="18" charset="0"/>
              </a:rPr>
              <a:t>Scudder rejected the story as depressing material, and returned it to Gilman.</a:t>
            </a:r>
          </a:p>
          <a:p>
            <a:r>
              <a:rPr lang="en-US" sz="3200" dirty="0" smtClean="0">
                <a:solidFill>
                  <a:schemeClr val="bg1">
                    <a:lumMod val="10000"/>
                  </a:schemeClr>
                </a:solidFill>
                <a:latin typeface="Bookman Old Style" pitchFamily="18" charset="0"/>
              </a:rPr>
              <a:t>His handwritten note to her read: “Dear Madam: W. Howells has handed me this story. I could not forgive myself if I made others as miserable as I have made myself! Sincerely Yours, H. E. Scudder.”</a:t>
            </a:r>
          </a:p>
          <a:p>
            <a:r>
              <a:rPr lang="en-US" sz="3200" dirty="0" smtClean="0">
                <a:solidFill>
                  <a:schemeClr val="bg1">
                    <a:lumMod val="10000"/>
                  </a:schemeClr>
                </a:solidFill>
                <a:latin typeface="Bookman Old Style" pitchFamily="18" charset="0"/>
              </a:rPr>
              <a:t>Gilman also sent a copy to Weir Mitchell, who never responded, but later changed his treatment plan. </a:t>
            </a:r>
          </a:p>
          <a:p>
            <a:r>
              <a:rPr lang="en-US" sz="3200" dirty="0" smtClean="0">
                <a:solidFill>
                  <a:schemeClr val="bg1">
                    <a:lumMod val="10000"/>
                  </a:schemeClr>
                </a:solidFill>
                <a:latin typeface="Bookman Old Style" pitchFamily="18" charset="0"/>
              </a:rPr>
              <a:t>Many who read it felt it was nothing more than a horror story. </a:t>
            </a:r>
            <a:endParaRPr lang="en-US" sz="3200" dirty="0">
              <a:solidFill>
                <a:schemeClr val="bg1">
                  <a:lumMod val="10000"/>
                </a:schemeClr>
              </a:solidFill>
              <a:latin typeface="Bookman Old Style" pitchFamily="18" charset="0"/>
            </a:endParaRPr>
          </a:p>
        </p:txBody>
      </p:sp>
    </p:spTree>
    <p:extLst>
      <p:ext uri="{BB962C8B-B14F-4D97-AF65-F5344CB8AC3E}">
        <p14:creationId xmlns:p14="http://schemas.microsoft.com/office/powerpoint/2010/main" val="3561676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4754880"/>
          </a:xfrm>
        </p:spPr>
        <p:txBody>
          <a:bodyPr>
            <a:normAutofit/>
          </a:bodyPr>
          <a:lstStyle/>
          <a:p>
            <a:pPr algn="ctr"/>
            <a:r>
              <a:rPr lang="en-US" sz="8800" dirty="0" smtClean="0">
                <a:solidFill>
                  <a:schemeClr val="bg1">
                    <a:lumMod val="10000"/>
                  </a:schemeClr>
                </a:solidFill>
              </a:rPr>
              <a:t>Alternative theory of story…</a:t>
            </a:r>
            <a:endParaRPr lang="en-US" sz="8800" dirty="0">
              <a:solidFill>
                <a:schemeClr val="bg1">
                  <a:lumMod val="10000"/>
                </a:schemeClr>
              </a:solidFill>
            </a:endParaRPr>
          </a:p>
        </p:txBody>
      </p:sp>
    </p:spTree>
    <p:extLst>
      <p:ext uri="{BB962C8B-B14F-4D97-AF65-F5344CB8AC3E}">
        <p14:creationId xmlns:p14="http://schemas.microsoft.com/office/powerpoint/2010/main" val="975740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476488" cy="334962"/>
          </a:xfrm>
        </p:spPr>
        <p:txBody>
          <a:bodyPr>
            <a:noAutofit/>
          </a:bodyPr>
          <a:lstStyle/>
          <a:p>
            <a:r>
              <a:rPr lang="en-US" sz="2000" i="1" dirty="0" smtClean="0">
                <a:solidFill>
                  <a:schemeClr val="bg1">
                    <a:lumMod val="10000"/>
                  </a:schemeClr>
                </a:solidFill>
              </a:rPr>
              <a:t>Why I Wrote the Yellow Wallpaper</a:t>
            </a:r>
            <a:r>
              <a:rPr lang="en-US" sz="2000" dirty="0" smtClean="0">
                <a:solidFill>
                  <a:schemeClr val="bg1">
                    <a:lumMod val="10000"/>
                  </a:schemeClr>
                </a:solidFill>
              </a:rPr>
              <a:t>-Gilman in an issue of </a:t>
            </a:r>
            <a:r>
              <a:rPr lang="en-US" sz="2000" i="1" dirty="0" smtClean="0">
                <a:solidFill>
                  <a:schemeClr val="bg1">
                    <a:lumMod val="10000"/>
                  </a:schemeClr>
                </a:solidFill>
              </a:rPr>
              <a:t>The Forerunner </a:t>
            </a:r>
            <a:r>
              <a:rPr lang="en-US" sz="2000" dirty="0" smtClean="0">
                <a:solidFill>
                  <a:schemeClr val="bg1">
                    <a:lumMod val="10000"/>
                  </a:schemeClr>
                </a:solidFill>
              </a:rPr>
              <a:t>(1913)</a:t>
            </a:r>
            <a:endParaRPr lang="en-US" sz="2000" i="1" dirty="0">
              <a:solidFill>
                <a:schemeClr val="bg1">
                  <a:lumMod val="10000"/>
                </a:schemeClr>
              </a:solidFill>
            </a:endParaRPr>
          </a:p>
        </p:txBody>
      </p:sp>
      <p:sp>
        <p:nvSpPr>
          <p:cNvPr id="3" name="Content Placeholder 2"/>
          <p:cNvSpPr>
            <a:spLocks noGrp="1"/>
          </p:cNvSpPr>
          <p:nvPr>
            <p:ph idx="1"/>
          </p:nvPr>
        </p:nvSpPr>
        <p:spPr>
          <a:xfrm>
            <a:off x="838200" y="609600"/>
            <a:ext cx="8153400" cy="6248400"/>
          </a:xfrm>
        </p:spPr>
        <p:txBody>
          <a:bodyPr>
            <a:normAutofit fontScale="25000" lnSpcReduction="20000"/>
          </a:bodyPr>
          <a:lstStyle/>
          <a:p>
            <a:r>
              <a:rPr lang="en-US" sz="7600" dirty="0" smtClean="0">
                <a:solidFill>
                  <a:srgbClr val="000000"/>
                </a:solidFill>
                <a:latin typeface="Times New Roman"/>
              </a:rPr>
              <a:t>For many years I suffered from a severe and continuous nervous breakdown tending to melancholia</a:t>
            </a:r>
          </a:p>
          <a:p>
            <a:r>
              <a:rPr lang="en-US" sz="7600" dirty="0" smtClean="0">
                <a:solidFill>
                  <a:srgbClr val="000000"/>
                </a:solidFill>
                <a:latin typeface="Times New Roman"/>
              </a:rPr>
              <a:t>Specialist in nervous diseases applied the rest cure, to which a still-good physique [doctor] responded so promptly that he concluded there was nothing much the matter with me, and sent me home with solemn advice to "live as domestic a life as far as possible," to "have but two hours' intellectual life a day," and "never to touch pen, brush, or pencil again" as long as I lived. This was in 1887.</a:t>
            </a:r>
          </a:p>
          <a:p>
            <a:r>
              <a:rPr lang="en-US" sz="7600" dirty="0" smtClean="0">
                <a:solidFill>
                  <a:srgbClr val="000000"/>
                </a:solidFill>
                <a:latin typeface="Times New Roman"/>
              </a:rPr>
              <a:t>I went home and obeyed those directions for some three months, and came so near the borderline of utter mental ruin that I could see over.</a:t>
            </a:r>
          </a:p>
          <a:p>
            <a:r>
              <a:rPr lang="en-US" sz="7600" dirty="0" smtClean="0">
                <a:solidFill>
                  <a:srgbClr val="000000"/>
                </a:solidFill>
                <a:latin typeface="Times New Roman"/>
              </a:rPr>
              <a:t>Then, using the remnants of intelligence that remained, and helped by a wise friend, I cast the noted specialist's advice to the winds and went to work again--work, the normal life of every human being; work, in which is joy and growth and service, without which one is a pauper and a parasite--ultimately recovering some measure of power.</a:t>
            </a:r>
          </a:p>
          <a:p>
            <a:r>
              <a:rPr lang="en-US" sz="7600" dirty="0" smtClean="0">
                <a:solidFill>
                  <a:srgbClr val="000000"/>
                </a:solidFill>
                <a:latin typeface="Times New Roman"/>
              </a:rPr>
              <a:t>I wrote </a:t>
            </a:r>
            <a:r>
              <a:rPr lang="en-US" sz="7600" dirty="0" smtClean="0">
                <a:solidFill>
                  <a:srgbClr val="000000"/>
                </a:solidFill>
                <a:latin typeface="Times New Roman" panose="02020603050405020304" pitchFamily="18" charset="0"/>
                <a:cs typeface="Times New Roman" panose="02020603050405020304" pitchFamily="18" charset="0"/>
              </a:rPr>
              <a:t>“</a:t>
            </a:r>
            <a:r>
              <a:rPr lang="en-US" sz="7600" dirty="0" smtClean="0">
                <a:solidFill>
                  <a:srgbClr val="000000"/>
                </a:solidFill>
                <a:latin typeface="Times New Roman"/>
              </a:rPr>
              <a:t>The Yellow Wallpaper”, with its embellishments and additions, to carry out the ideal (I never had hallucinations or objections to my mural decorations) and sent a copy to the physician who so nearly drove me mad. He never acknowledged it. </a:t>
            </a:r>
          </a:p>
          <a:p>
            <a:r>
              <a:rPr lang="en-US" sz="7600" dirty="0" smtClean="0">
                <a:solidFill>
                  <a:srgbClr val="000000"/>
                </a:solidFill>
                <a:latin typeface="Times New Roman"/>
              </a:rPr>
              <a:t>Many years later I was told that the great specialist had admitted to friends of his that he had altered his treatment since reading </a:t>
            </a:r>
            <a:r>
              <a:rPr lang="en-US" sz="7600" dirty="0">
                <a:solidFill>
                  <a:srgbClr val="000000"/>
                </a:solidFill>
                <a:latin typeface="Bookman Old Style" pitchFamily="18" charset="0"/>
              </a:rPr>
              <a:t> </a:t>
            </a:r>
            <a:r>
              <a:rPr lang="en-US" sz="7600" dirty="0" smtClean="0">
                <a:solidFill>
                  <a:srgbClr val="000000"/>
                </a:solidFill>
                <a:latin typeface="Times New Roman" panose="02020603050405020304" pitchFamily="18" charset="0"/>
                <a:cs typeface="Times New Roman" panose="02020603050405020304" pitchFamily="18" charset="0"/>
              </a:rPr>
              <a:t>“</a:t>
            </a:r>
            <a:r>
              <a:rPr lang="en-US" sz="7600" dirty="0" smtClean="0">
                <a:solidFill>
                  <a:srgbClr val="000000"/>
                </a:solidFill>
                <a:latin typeface="Times New Roman"/>
              </a:rPr>
              <a:t>The Yellow Wallpaper</a:t>
            </a:r>
            <a:r>
              <a:rPr lang="en-US" sz="7600" i="1" dirty="0" smtClean="0">
                <a:solidFill>
                  <a:srgbClr val="000000"/>
                </a:solidFill>
                <a:latin typeface="Times New Roman"/>
              </a:rPr>
              <a:t>”</a:t>
            </a:r>
            <a:r>
              <a:rPr lang="en-US" sz="7600" dirty="0" smtClean="0">
                <a:solidFill>
                  <a:srgbClr val="000000"/>
                </a:solidFill>
                <a:latin typeface="Times New Roman"/>
              </a:rPr>
              <a:t>.</a:t>
            </a:r>
          </a:p>
          <a:p>
            <a:r>
              <a:rPr lang="en-US" sz="7600" b="1" dirty="0" smtClean="0">
                <a:solidFill>
                  <a:srgbClr val="000000"/>
                </a:solidFill>
                <a:latin typeface="Times New Roman"/>
              </a:rPr>
              <a:t>It was not intended to drive people crazy, but to save people from being driven crazy, and it worked.</a:t>
            </a:r>
          </a:p>
          <a:p>
            <a:endParaRPr lang="en-US" dirty="0"/>
          </a:p>
        </p:txBody>
      </p:sp>
    </p:spTree>
    <p:extLst>
      <p:ext uri="{BB962C8B-B14F-4D97-AF65-F5344CB8AC3E}">
        <p14:creationId xmlns:p14="http://schemas.microsoft.com/office/powerpoint/2010/main" val="19670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7"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8"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heel(4)">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edg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dissolve">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944562"/>
          </a:xfrm>
        </p:spPr>
        <p:txBody>
          <a:bodyPr>
            <a:noAutofit/>
          </a:bodyPr>
          <a:lstStyle/>
          <a:p>
            <a:r>
              <a:rPr lang="en-US" sz="3600" smtClean="0">
                <a:solidFill>
                  <a:schemeClr val="bg1">
                    <a:lumMod val="10000"/>
                  </a:schemeClr>
                </a:solidFill>
              </a:rPr>
              <a:t>Individual Reflection: </a:t>
            </a:r>
            <a:r>
              <a:rPr lang="en-US" sz="3600" dirty="0" smtClean="0">
                <a:solidFill>
                  <a:schemeClr val="bg1">
                    <a:lumMod val="10000"/>
                  </a:schemeClr>
                </a:solidFill>
              </a:rPr>
              <a:t>“The Yellow Wallpaper”</a:t>
            </a:r>
            <a:r>
              <a:rPr lang="en-US" sz="3600" i="1" dirty="0" smtClean="0">
                <a:solidFill>
                  <a:schemeClr val="bg1">
                    <a:lumMod val="10000"/>
                  </a:schemeClr>
                </a:solidFill>
              </a:rPr>
              <a:t> </a:t>
            </a:r>
            <a:r>
              <a:rPr lang="en-US" sz="3600" dirty="0" smtClean="0">
                <a:solidFill>
                  <a:schemeClr val="bg1">
                    <a:lumMod val="10000"/>
                  </a:schemeClr>
                </a:solidFill>
              </a:rPr>
              <a:t>(going in homework packet)</a:t>
            </a:r>
            <a:endParaRPr lang="en-US" sz="3600" dirty="0">
              <a:solidFill>
                <a:schemeClr val="bg1">
                  <a:lumMod val="10000"/>
                </a:schemeClr>
              </a:solidFill>
            </a:endParaRPr>
          </a:p>
        </p:txBody>
      </p:sp>
      <p:sp>
        <p:nvSpPr>
          <p:cNvPr id="3" name="Content Placeholder 2"/>
          <p:cNvSpPr>
            <a:spLocks noGrp="1"/>
          </p:cNvSpPr>
          <p:nvPr>
            <p:ph idx="1"/>
          </p:nvPr>
        </p:nvSpPr>
        <p:spPr>
          <a:xfrm>
            <a:off x="1066800" y="1905000"/>
            <a:ext cx="7498080" cy="4343400"/>
          </a:xfrm>
        </p:spPr>
        <p:txBody>
          <a:bodyPr>
            <a:normAutofit/>
          </a:bodyPr>
          <a:lstStyle/>
          <a:p>
            <a:pPr algn="ctr"/>
            <a:r>
              <a:rPr lang="en-US" sz="6000" dirty="0" smtClean="0">
                <a:solidFill>
                  <a:schemeClr val="bg1">
                    <a:lumMod val="10000"/>
                  </a:schemeClr>
                </a:solidFill>
              </a:rPr>
              <a:t>According to the story, what is the value of women at the turn of the century? </a:t>
            </a:r>
          </a:p>
          <a:p>
            <a:pPr marL="82296" indent="0">
              <a:buNone/>
            </a:pPr>
            <a:endParaRPr lang="en-US" sz="3500" dirty="0" smtClean="0">
              <a:solidFill>
                <a:schemeClr val="bg1">
                  <a:lumMod val="10000"/>
                </a:schemeClr>
              </a:solidFill>
            </a:endParaRPr>
          </a:p>
          <a:p>
            <a:endParaRPr lang="en-US" sz="5400" dirty="0">
              <a:solidFill>
                <a:schemeClr val="bg1">
                  <a:lumMod val="10000"/>
                </a:schemeClr>
              </a:solidFill>
            </a:endParaRPr>
          </a:p>
        </p:txBody>
      </p:sp>
    </p:spTree>
    <p:extLst>
      <p:ext uri="{BB962C8B-B14F-4D97-AF65-F5344CB8AC3E}">
        <p14:creationId xmlns:p14="http://schemas.microsoft.com/office/powerpoint/2010/main" val="283799511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lumMod val="10000"/>
                  </a:schemeClr>
                </a:solidFill>
              </a:rPr>
              <a:t>Older Files </a:t>
            </a:r>
            <a:endParaRPr lang="en-US" dirty="0">
              <a:solidFill>
                <a:schemeClr val="bg1">
                  <a:lumMod val="10000"/>
                </a:schemeClr>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77617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0000"/>
                </a:solidFill>
              </a:rPr>
              <a:t>“A Pair of Silk Stockings”</a:t>
            </a:r>
            <a:endParaRPr lang="en-US" dirty="0">
              <a:solidFill>
                <a:srgbClr val="000000"/>
              </a:solidFill>
            </a:endParaRPr>
          </a:p>
        </p:txBody>
      </p:sp>
      <p:sp>
        <p:nvSpPr>
          <p:cNvPr id="8" name="Content Placeholder 7"/>
          <p:cNvSpPr>
            <a:spLocks noGrp="1"/>
          </p:cNvSpPr>
          <p:nvPr>
            <p:ph idx="1"/>
          </p:nvPr>
        </p:nvSpPr>
        <p:spPr/>
        <p:txBody>
          <a:bodyPr>
            <a:normAutofit/>
          </a:bodyPr>
          <a:lstStyle/>
          <a:p>
            <a:r>
              <a:rPr lang="en-US" sz="6600" dirty="0" smtClean="0">
                <a:solidFill>
                  <a:srgbClr val="000000"/>
                </a:solidFill>
              </a:rPr>
              <a:t>HW</a:t>
            </a:r>
            <a:r>
              <a:rPr lang="en-US" sz="6600" smtClean="0">
                <a:solidFill>
                  <a:srgbClr val="000000"/>
                </a:solidFill>
              </a:rPr>
              <a:t>: Read </a:t>
            </a:r>
            <a:r>
              <a:rPr lang="en-US" sz="6600" dirty="0" smtClean="0">
                <a:solidFill>
                  <a:srgbClr val="000000"/>
                </a:solidFill>
              </a:rPr>
              <a:t>Kate Chopin’s “A Pair of Silk Stockings”</a:t>
            </a:r>
          </a:p>
        </p:txBody>
      </p:sp>
    </p:spTree>
    <p:extLst>
      <p:ext uri="{BB962C8B-B14F-4D97-AF65-F5344CB8AC3E}">
        <p14:creationId xmlns:p14="http://schemas.microsoft.com/office/powerpoint/2010/main" val="3781998571"/>
      </p:ext>
    </p:extLst>
  </p:cSld>
  <p:clrMapOvr>
    <a:masterClrMapping/>
  </p:clrMapOvr>
  <p:transition>
    <p:push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dirty="0" smtClean="0">
                <a:solidFill>
                  <a:schemeClr val="bg1">
                    <a:lumMod val="10000"/>
                  </a:schemeClr>
                </a:solidFill>
              </a:rPr>
              <a:t>Learning Targets (Reminder)</a:t>
            </a:r>
            <a:endParaRPr lang="en-US" dirty="0">
              <a:solidFill>
                <a:schemeClr val="bg1">
                  <a:lumMod val="10000"/>
                </a:schemeClr>
              </a:solidFill>
            </a:endParaRPr>
          </a:p>
        </p:txBody>
      </p:sp>
      <p:sp>
        <p:nvSpPr>
          <p:cNvPr id="3" name="Content Placeholder 2"/>
          <p:cNvSpPr>
            <a:spLocks noGrp="1"/>
          </p:cNvSpPr>
          <p:nvPr>
            <p:ph idx="1"/>
          </p:nvPr>
        </p:nvSpPr>
        <p:spPr>
          <a:xfrm>
            <a:off x="990600" y="1066800"/>
            <a:ext cx="7943088" cy="5715000"/>
          </a:xfrm>
        </p:spPr>
        <p:txBody>
          <a:bodyPr>
            <a:normAutofit lnSpcReduction="10000"/>
          </a:bodyPr>
          <a:lstStyle/>
          <a:p>
            <a:pPr marL="825246" indent="-742950">
              <a:buFont typeface="+mj-lt"/>
              <a:buAutoNum type="arabicPeriod"/>
            </a:pPr>
            <a:r>
              <a:rPr lang="en-US" sz="3600" dirty="0" smtClean="0">
                <a:solidFill>
                  <a:schemeClr val="bg1">
                    <a:lumMod val="10000"/>
                  </a:schemeClr>
                </a:solidFill>
              </a:rPr>
              <a:t>I can understand gender roles and why those roles have been assigned in history</a:t>
            </a:r>
          </a:p>
          <a:p>
            <a:pPr marL="825246" indent="-742950">
              <a:buFont typeface="+mj-lt"/>
              <a:buAutoNum type="arabicPeriod"/>
            </a:pPr>
            <a:r>
              <a:rPr lang="en-US" sz="3600" dirty="0" smtClean="0">
                <a:solidFill>
                  <a:schemeClr val="bg1">
                    <a:lumMod val="10000"/>
                  </a:schemeClr>
                </a:solidFill>
              </a:rPr>
              <a:t>I can trace the changes in gender roles</a:t>
            </a:r>
          </a:p>
          <a:p>
            <a:pPr marL="825246" indent="-742950">
              <a:buFont typeface="+mj-lt"/>
              <a:buAutoNum type="arabicPeriod"/>
            </a:pPr>
            <a:r>
              <a:rPr lang="en-US" sz="3600" dirty="0" smtClean="0">
                <a:solidFill>
                  <a:schemeClr val="bg1">
                    <a:lumMod val="10000"/>
                  </a:schemeClr>
                </a:solidFill>
              </a:rPr>
              <a:t>I can make connections between immigrants, muckrakers, and women writers</a:t>
            </a:r>
          </a:p>
          <a:p>
            <a:pPr marL="825246" indent="-742950">
              <a:buFont typeface="+mj-lt"/>
              <a:buAutoNum type="arabicPeriod"/>
            </a:pPr>
            <a:r>
              <a:rPr lang="en-US" sz="3600" dirty="0" smtClean="0">
                <a:solidFill>
                  <a:schemeClr val="bg1">
                    <a:lumMod val="10000"/>
                  </a:schemeClr>
                </a:solidFill>
              </a:rPr>
              <a:t>I can explore minority writers through various writings </a:t>
            </a:r>
            <a:endParaRPr lang="en-US" sz="3600" dirty="0">
              <a:solidFill>
                <a:schemeClr val="bg1">
                  <a:lumMod val="10000"/>
                </a:schemeClr>
              </a:solidFill>
            </a:endParaRPr>
          </a:p>
        </p:txBody>
      </p:sp>
    </p:spTree>
    <p:extLst>
      <p:ext uri="{BB962C8B-B14F-4D97-AF65-F5344CB8AC3E}">
        <p14:creationId xmlns:p14="http://schemas.microsoft.com/office/powerpoint/2010/main" val="2718936768"/>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Entry task</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4400" dirty="0">
                <a:solidFill>
                  <a:srgbClr val="000000"/>
                </a:solidFill>
              </a:rPr>
              <a:t>After I read each scenario, rank them on a scale of 1-5 (5 being highest), on </a:t>
            </a:r>
            <a:r>
              <a:rPr lang="en-US" sz="4400" dirty="0" smtClean="0">
                <a:solidFill>
                  <a:srgbClr val="000000"/>
                </a:solidFill>
              </a:rPr>
              <a:t>how they use their financial windfall, and explain why you think it is a good </a:t>
            </a:r>
            <a:r>
              <a:rPr lang="en-US" sz="4400" smtClean="0">
                <a:solidFill>
                  <a:srgbClr val="000000"/>
                </a:solidFill>
              </a:rPr>
              <a:t>or bad use of money.</a:t>
            </a:r>
            <a:endParaRPr lang="en-US" sz="4400" dirty="0">
              <a:solidFill>
                <a:srgbClr val="000000"/>
              </a:solidFill>
            </a:endParaRPr>
          </a:p>
        </p:txBody>
      </p:sp>
    </p:spTree>
    <p:extLst>
      <p:ext uri="{BB962C8B-B14F-4D97-AF65-F5344CB8AC3E}">
        <p14:creationId xmlns:p14="http://schemas.microsoft.com/office/powerpoint/2010/main" val="1390480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dirty="0" smtClean="0">
                <a:solidFill>
                  <a:srgbClr val="000000"/>
                </a:solidFill>
              </a:rPr>
              <a:t>Scenario 1</a:t>
            </a:r>
            <a:endParaRPr lang="en-US" dirty="0">
              <a:solidFill>
                <a:srgbClr val="000000"/>
              </a:solidFill>
            </a:endParaRPr>
          </a:p>
        </p:txBody>
      </p:sp>
      <p:sp>
        <p:nvSpPr>
          <p:cNvPr id="3" name="Content Placeholder 2"/>
          <p:cNvSpPr>
            <a:spLocks noGrp="1"/>
          </p:cNvSpPr>
          <p:nvPr>
            <p:ph idx="1"/>
          </p:nvPr>
        </p:nvSpPr>
        <p:spPr>
          <a:xfrm>
            <a:off x="914400" y="990600"/>
            <a:ext cx="8019288" cy="5715000"/>
          </a:xfrm>
        </p:spPr>
        <p:txBody>
          <a:bodyPr>
            <a:normAutofit lnSpcReduction="10000"/>
          </a:bodyPr>
          <a:lstStyle/>
          <a:p>
            <a:r>
              <a:rPr lang="en-US" dirty="0" smtClean="0">
                <a:solidFill>
                  <a:srgbClr val="000000"/>
                </a:solidFill>
                <a:latin typeface="Book Antiqua"/>
                <a:ea typeface="Times New Roman"/>
                <a:cs typeface="Book Antiqua"/>
              </a:rPr>
              <a:t>Ryan feels like all he’s been doing lately is working.  He is a waiter at an upscale restaurant.  One night he received a $100 tip.  Maybe he could spend the money on school books.  Or he could donate it to charity!  Nah.  Ryan decides to eat out at the restaurant where he works, where his boss waits on him.  He eats really expensive food and drinks really expensive wine and leaves his boss a lavish tip to suck up.  The money is all gone.</a:t>
            </a:r>
            <a:endParaRPr lang="en-US" dirty="0">
              <a:solidFill>
                <a:srgbClr val="000000"/>
              </a:solidFill>
            </a:endParaRPr>
          </a:p>
        </p:txBody>
      </p:sp>
    </p:spTree>
    <p:extLst>
      <p:ext uri="{BB962C8B-B14F-4D97-AF65-F5344CB8AC3E}">
        <p14:creationId xmlns:p14="http://schemas.microsoft.com/office/powerpoint/2010/main" val="3375669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35608" y="274320"/>
            <a:ext cx="7498080" cy="792480"/>
          </a:xfrm>
        </p:spPr>
        <p:txBody>
          <a:bodyPr/>
          <a:lstStyle/>
          <a:p>
            <a:r>
              <a:rPr lang="en-US" dirty="0">
                <a:solidFill>
                  <a:schemeClr val="bg1">
                    <a:lumMod val="10000"/>
                  </a:schemeClr>
                </a:solidFill>
              </a:rPr>
              <a:t>The 19</a:t>
            </a:r>
            <a:r>
              <a:rPr lang="en-US" baseline="30000" dirty="0">
                <a:solidFill>
                  <a:schemeClr val="bg1">
                    <a:lumMod val="10000"/>
                  </a:schemeClr>
                </a:solidFill>
              </a:rPr>
              <a:t>th</a:t>
            </a:r>
            <a:r>
              <a:rPr lang="en-US" dirty="0">
                <a:solidFill>
                  <a:schemeClr val="bg1">
                    <a:lumMod val="10000"/>
                  </a:schemeClr>
                </a:solidFill>
              </a:rPr>
              <a:t> Century Family</a:t>
            </a:r>
          </a:p>
        </p:txBody>
      </p:sp>
      <p:sp>
        <p:nvSpPr>
          <p:cNvPr id="3075" name="Rectangle 3"/>
          <p:cNvSpPr>
            <a:spLocks noGrp="1" noChangeArrowheads="1"/>
          </p:cNvSpPr>
          <p:nvPr>
            <p:ph sz="half" idx="1"/>
          </p:nvPr>
        </p:nvSpPr>
        <p:spPr>
          <a:xfrm>
            <a:off x="990600" y="1143000"/>
            <a:ext cx="3886200" cy="5638800"/>
          </a:xfrm>
        </p:spPr>
        <p:txBody>
          <a:bodyPr>
            <a:normAutofit/>
          </a:bodyPr>
          <a:lstStyle/>
          <a:p>
            <a:r>
              <a:rPr lang="en-US" sz="2500" dirty="0" smtClean="0">
                <a:solidFill>
                  <a:schemeClr val="bg1">
                    <a:lumMod val="10000"/>
                  </a:schemeClr>
                </a:solidFill>
              </a:rPr>
              <a:t>Men </a:t>
            </a:r>
            <a:r>
              <a:rPr lang="en-US" sz="2500" dirty="0">
                <a:solidFill>
                  <a:schemeClr val="bg1">
                    <a:lumMod val="10000"/>
                  </a:schemeClr>
                </a:solidFill>
              </a:rPr>
              <a:t>could work, women could stay </a:t>
            </a:r>
            <a:r>
              <a:rPr lang="en-US" sz="2500" dirty="0" smtClean="0">
                <a:solidFill>
                  <a:schemeClr val="bg1">
                    <a:lumMod val="10000"/>
                  </a:schemeClr>
                </a:solidFill>
              </a:rPr>
              <a:t>home</a:t>
            </a:r>
          </a:p>
          <a:p>
            <a:pPr lvl="1"/>
            <a:r>
              <a:rPr lang="en-US" sz="2500" dirty="0" smtClean="0">
                <a:solidFill>
                  <a:schemeClr val="bg1">
                    <a:lumMod val="10000"/>
                  </a:schemeClr>
                </a:solidFill>
              </a:rPr>
              <a:t>No longer the need for all members to work, men had stable jobs</a:t>
            </a:r>
          </a:p>
          <a:p>
            <a:pPr lvl="1"/>
            <a:r>
              <a:rPr lang="en-US" sz="2500" dirty="0" smtClean="0">
                <a:solidFill>
                  <a:schemeClr val="bg1">
                    <a:lumMod val="10000"/>
                  </a:schemeClr>
                </a:solidFill>
              </a:rPr>
              <a:t>Did not have to make what they needed to survive</a:t>
            </a:r>
            <a:endParaRPr lang="en-US" sz="2500" dirty="0">
              <a:solidFill>
                <a:schemeClr val="bg1">
                  <a:lumMod val="10000"/>
                </a:schemeClr>
              </a:solidFill>
            </a:endParaRPr>
          </a:p>
          <a:p>
            <a:r>
              <a:rPr lang="en-US" sz="2500" dirty="0" smtClean="0">
                <a:solidFill>
                  <a:schemeClr val="bg1">
                    <a:lumMod val="10000"/>
                  </a:schemeClr>
                </a:solidFill>
              </a:rPr>
              <a:t>Nuclear </a:t>
            </a:r>
            <a:r>
              <a:rPr lang="en-US" sz="2500" dirty="0">
                <a:solidFill>
                  <a:schemeClr val="bg1">
                    <a:lumMod val="10000"/>
                  </a:schemeClr>
                </a:solidFill>
              </a:rPr>
              <a:t>family</a:t>
            </a:r>
          </a:p>
          <a:p>
            <a:pPr lvl="1"/>
            <a:r>
              <a:rPr lang="en-US" sz="2500" dirty="0">
                <a:solidFill>
                  <a:schemeClr val="bg1">
                    <a:lumMod val="10000"/>
                  </a:schemeClr>
                </a:solidFill>
              </a:rPr>
              <a:t>As opposed to extended family</a:t>
            </a:r>
          </a:p>
        </p:txBody>
      </p:sp>
      <p:sp>
        <p:nvSpPr>
          <p:cNvPr id="6" name="Content Placeholder 5"/>
          <p:cNvSpPr>
            <a:spLocks noGrp="1"/>
          </p:cNvSpPr>
          <p:nvPr>
            <p:ph sz="half" idx="2"/>
          </p:nvPr>
        </p:nvSpPr>
        <p:spPr>
          <a:xfrm>
            <a:off x="5276088" y="1143000"/>
            <a:ext cx="3657600" cy="5044440"/>
          </a:xfrm>
        </p:spPr>
        <p:txBody>
          <a:bodyPr>
            <a:normAutofit/>
          </a:bodyPr>
          <a:lstStyle/>
          <a:p>
            <a:r>
              <a:rPr lang="en-US" sz="2400" dirty="0">
                <a:solidFill>
                  <a:schemeClr val="bg1">
                    <a:lumMod val="10000"/>
                  </a:schemeClr>
                </a:solidFill>
              </a:rPr>
              <a:t>Creation of the “spheres”</a:t>
            </a:r>
          </a:p>
          <a:p>
            <a:pPr lvl="1"/>
            <a:r>
              <a:rPr lang="en-US" dirty="0">
                <a:solidFill>
                  <a:schemeClr val="bg1">
                    <a:lumMod val="10000"/>
                  </a:schemeClr>
                </a:solidFill>
              </a:rPr>
              <a:t>Men (outside world)= temptations, danger</a:t>
            </a:r>
          </a:p>
          <a:p>
            <a:pPr lvl="1"/>
            <a:r>
              <a:rPr lang="en-US" dirty="0">
                <a:solidFill>
                  <a:schemeClr val="bg1">
                    <a:lumMod val="10000"/>
                  </a:schemeClr>
                </a:solidFill>
              </a:rPr>
              <a:t>Women (home)= safe for delicate creatures</a:t>
            </a:r>
          </a:p>
          <a:p>
            <a:endParaRPr lang="en-US" dirty="0"/>
          </a:p>
        </p:txBody>
      </p:sp>
      <p:pic>
        <p:nvPicPr>
          <p:cNvPr id="3077" name="Picture 5" descr="tsow"/>
          <p:cNvPicPr>
            <a:picLocks noChangeAspect="1" noChangeArrowheads="1"/>
          </p:cNvPicPr>
          <p:nvPr/>
        </p:nvPicPr>
        <p:blipFill>
          <a:blip r:embed="rId2" cstate="print"/>
          <a:srcRect/>
          <a:stretch>
            <a:fillRect/>
          </a:stretch>
        </p:blipFill>
        <p:spPr bwMode="auto">
          <a:xfrm>
            <a:off x="5102035" y="3665220"/>
            <a:ext cx="3645725" cy="2924175"/>
          </a:xfrm>
          <a:prstGeom prst="rect">
            <a:avLst/>
          </a:prstGeom>
          <a:noFill/>
        </p:spPr>
      </p:pic>
      <p:sp>
        <p:nvSpPr>
          <p:cNvPr id="3078" name="Text Box 6"/>
          <p:cNvSpPr txBox="1">
            <a:spLocks noChangeArrowheads="1"/>
          </p:cNvSpPr>
          <p:nvPr/>
        </p:nvSpPr>
        <p:spPr bwMode="auto">
          <a:xfrm>
            <a:off x="5791200" y="6491288"/>
            <a:ext cx="3282950" cy="366712"/>
          </a:xfrm>
          <a:prstGeom prst="rect">
            <a:avLst/>
          </a:prstGeom>
          <a:noFill/>
          <a:ln w="9525">
            <a:noFill/>
            <a:miter lim="800000"/>
            <a:headEnd/>
            <a:tailEnd/>
          </a:ln>
          <a:effectLst/>
        </p:spPr>
        <p:txBody>
          <a:bodyPr wrap="none">
            <a:spAutoFit/>
          </a:bodyPr>
          <a:lstStyle/>
          <a:p>
            <a:r>
              <a:rPr lang="en-US"/>
              <a:t>“The Sphere of Woman- 1850”</a:t>
            </a:r>
          </a:p>
        </p:txBody>
      </p:sp>
    </p:spTree>
    <p:extLst>
      <p:ext uri="{BB962C8B-B14F-4D97-AF65-F5344CB8AC3E}">
        <p14:creationId xmlns:p14="http://schemas.microsoft.com/office/powerpoint/2010/main" val="2563499400"/>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dirty="0" smtClean="0">
                <a:solidFill>
                  <a:srgbClr val="000000"/>
                </a:solidFill>
              </a:rPr>
              <a:t>Scenario 2</a:t>
            </a:r>
            <a:endParaRPr lang="en-US" dirty="0">
              <a:solidFill>
                <a:srgbClr val="000000"/>
              </a:solidFill>
            </a:endParaRPr>
          </a:p>
        </p:txBody>
      </p:sp>
      <p:sp>
        <p:nvSpPr>
          <p:cNvPr id="3" name="Content Placeholder 2"/>
          <p:cNvSpPr>
            <a:spLocks noGrp="1"/>
          </p:cNvSpPr>
          <p:nvPr>
            <p:ph idx="1"/>
          </p:nvPr>
        </p:nvSpPr>
        <p:spPr>
          <a:xfrm>
            <a:off x="1066800" y="1066800"/>
            <a:ext cx="7866888" cy="5638800"/>
          </a:xfrm>
        </p:spPr>
        <p:txBody>
          <a:bodyPr>
            <a:normAutofit/>
          </a:bodyPr>
          <a:lstStyle/>
          <a:p>
            <a:r>
              <a:rPr lang="en-US" sz="3600" dirty="0" smtClean="0">
                <a:solidFill>
                  <a:srgbClr val="000000"/>
                </a:solidFill>
                <a:latin typeface="Book Antiqua"/>
                <a:ea typeface="Times New Roman"/>
                <a:cs typeface="Book Antiqua"/>
              </a:rPr>
              <a:t>Sarah found $100 on the street and turned it in.  No one claimed it, so the police said she could keep it.  What to do with the money?  She needs new books for school.  Her mother also needs a new coat.  Her old one is practically falling apart, it’s so threadbare.  And winter is coming soon.  She decides to buy her mother a coat.</a:t>
            </a:r>
            <a:endParaRPr lang="en-US" sz="3600" dirty="0">
              <a:solidFill>
                <a:srgbClr val="000000"/>
              </a:solidFill>
            </a:endParaRPr>
          </a:p>
        </p:txBody>
      </p:sp>
    </p:spTree>
    <p:extLst>
      <p:ext uri="{BB962C8B-B14F-4D97-AF65-F5344CB8AC3E}">
        <p14:creationId xmlns:p14="http://schemas.microsoft.com/office/powerpoint/2010/main" val="582624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dirty="0" smtClean="0">
                <a:solidFill>
                  <a:srgbClr val="000000"/>
                </a:solidFill>
              </a:rPr>
              <a:t>Scenario 3</a:t>
            </a:r>
            <a:endParaRPr lang="en-US" dirty="0">
              <a:solidFill>
                <a:srgbClr val="000000"/>
              </a:solidFill>
            </a:endParaRPr>
          </a:p>
        </p:txBody>
      </p:sp>
      <p:sp>
        <p:nvSpPr>
          <p:cNvPr id="3" name="Content Placeholder 2"/>
          <p:cNvSpPr>
            <a:spLocks noGrp="1"/>
          </p:cNvSpPr>
          <p:nvPr>
            <p:ph idx="1"/>
          </p:nvPr>
        </p:nvSpPr>
        <p:spPr>
          <a:xfrm>
            <a:off x="1066800" y="1066800"/>
            <a:ext cx="7866888" cy="5715000"/>
          </a:xfrm>
        </p:spPr>
        <p:txBody>
          <a:bodyPr>
            <a:normAutofit/>
          </a:bodyPr>
          <a:lstStyle/>
          <a:p>
            <a:r>
              <a:rPr lang="en-US" dirty="0" smtClean="0">
                <a:solidFill>
                  <a:srgbClr val="000000"/>
                </a:solidFill>
                <a:latin typeface="Book Antiqua"/>
                <a:ea typeface="Times New Roman"/>
                <a:cs typeface="Book Antiqua"/>
              </a:rPr>
              <a:t>Maggie got $100 from her grandmother for no reason at all.  She knows that she should probably use the money to buy something useful like clothes, shoes, or books, but she really wants to go see a Broadway play that’s coming to town.  She’s never been to anything like that before, and she doesn’t often have the kind of money it takes to purchase a ticket—this might be her only chance to go.  She spends the money on the ticket.</a:t>
            </a:r>
            <a:endParaRPr lang="en-US" dirty="0">
              <a:solidFill>
                <a:srgbClr val="000000"/>
              </a:solidFill>
            </a:endParaRPr>
          </a:p>
        </p:txBody>
      </p:sp>
    </p:spTree>
    <p:extLst>
      <p:ext uri="{BB962C8B-B14F-4D97-AF65-F5344CB8AC3E}">
        <p14:creationId xmlns:p14="http://schemas.microsoft.com/office/powerpoint/2010/main" val="2433122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solidFill>
                  <a:srgbClr val="000000"/>
                </a:solidFill>
              </a:rPr>
              <a:t>Scenario 4</a:t>
            </a:r>
            <a:endParaRPr lang="en-US" dirty="0">
              <a:solidFill>
                <a:srgbClr val="000000"/>
              </a:solidFill>
            </a:endParaRPr>
          </a:p>
        </p:txBody>
      </p:sp>
      <p:sp>
        <p:nvSpPr>
          <p:cNvPr id="3" name="Content Placeholder 2"/>
          <p:cNvSpPr>
            <a:spLocks noGrp="1"/>
          </p:cNvSpPr>
          <p:nvPr>
            <p:ph idx="1"/>
          </p:nvPr>
        </p:nvSpPr>
        <p:spPr>
          <a:xfrm>
            <a:off x="1066800" y="1143000"/>
            <a:ext cx="7866888" cy="5562600"/>
          </a:xfrm>
        </p:spPr>
        <p:txBody>
          <a:bodyPr>
            <a:noAutofit/>
          </a:bodyPr>
          <a:lstStyle/>
          <a:p>
            <a:r>
              <a:rPr lang="en-US" sz="3000" dirty="0" smtClean="0">
                <a:solidFill>
                  <a:srgbClr val="000000"/>
                </a:solidFill>
                <a:latin typeface="Book Antiqua"/>
                <a:ea typeface="Times New Roman"/>
                <a:cs typeface="Book Antiqua"/>
              </a:rPr>
              <a:t>Dylan owes his parents about $300 for helping him when he got into some trouble with his first credit card.  He is unexpectedly allowed to work overtime and earns an extra $100 in his paycheck.  He knows he should send it to his parents to pay down his loan, but he really wants to take his girlfriend out for a nice date.  She’s a great girl.  She might even be the one.  His parents don’t need to know he had the extra money.  He decides to take his girlfriend out.</a:t>
            </a:r>
            <a:endParaRPr lang="en-US" sz="3000" dirty="0">
              <a:solidFill>
                <a:srgbClr val="000000"/>
              </a:solidFill>
            </a:endParaRPr>
          </a:p>
        </p:txBody>
      </p:sp>
    </p:spTree>
    <p:extLst>
      <p:ext uri="{BB962C8B-B14F-4D97-AF65-F5344CB8AC3E}">
        <p14:creationId xmlns:p14="http://schemas.microsoft.com/office/powerpoint/2010/main" val="3022059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dirty="0" smtClean="0">
                <a:solidFill>
                  <a:srgbClr val="000000"/>
                </a:solidFill>
              </a:rPr>
              <a:t>Scenario 5</a:t>
            </a:r>
            <a:endParaRPr lang="en-US" dirty="0">
              <a:solidFill>
                <a:srgbClr val="000000"/>
              </a:solidFill>
            </a:endParaRPr>
          </a:p>
        </p:txBody>
      </p:sp>
      <p:sp>
        <p:nvSpPr>
          <p:cNvPr id="3" name="Content Placeholder 2"/>
          <p:cNvSpPr>
            <a:spLocks noGrp="1"/>
          </p:cNvSpPr>
          <p:nvPr>
            <p:ph idx="1"/>
          </p:nvPr>
        </p:nvSpPr>
        <p:spPr>
          <a:xfrm>
            <a:off x="1066800" y="838200"/>
            <a:ext cx="7866888" cy="5943600"/>
          </a:xfrm>
        </p:spPr>
        <p:txBody>
          <a:bodyPr>
            <a:normAutofit fontScale="92500" lnSpcReduction="10000"/>
          </a:bodyPr>
          <a:lstStyle/>
          <a:p>
            <a:r>
              <a:rPr lang="en-US" sz="3400" dirty="0" smtClean="0">
                <a:solidFill>
                  <a:srgbClr val="000000"/>
                </a:solidFill>
                <a:latin typeface="Book Antiqua"/>
                <a:ea typeface="Times New Roman"/>
                <a:cs typeface="Book Antiqua"/>
              </a:rPr>
              <a:t>Genevieve’s mother sent her some money to save in case of emergencies.  By Genevieve’s calculation, emergencies rarely happen, but $100 can buy a lot of beer to impress her friends at the biggest blowout party of the year.  She’s always wanted to be popular.  She spends every last dime on the party.  Everyone smiles and waves when they pass her on campus, and she’s got a reputation for throwing a great party.  Why, even cute Jake has been smiling and waving at her—maybe he’ll ask her out!</a:t>
            </a:r>
            <a:endParaRPr lang="en-US" sz="3400" dirty="0" smtClean="0">
              <a:solidFill>
                <a:srgbClr val="000000"/>
              </a:solidFill>
              <a:latin typeface="Times New Roman"/>
              <a:ea typeface="Times New Roman"/>
            </a:endParaRPr>
          </a:p>
          <a:p>
            <a:endParaRPr lang="en-US" dirty="0"/>
          </a:p>
        </p:txBody>
      </p:sp>
    </p:spTree>
    <p:extLst>
      <p:ext uri="{BB962C8B-B14F-4D97-AF65-F5344CB8AC3E}">
        <p14:creationId xmlns:p14="http://schemas.microsoft.com/office/powerpoint/2010/main" val="1422306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305800" cy="6629400"/>
          </a:xfrm>
        </p:spPr>
        <p:txBody>
          <a:bodyPr>
            <a:normAutofit fontScale="77500" lnSpcReduction="20000"/>
          </a:bodyPr>
          <a:lstStyle/>
          <a:p>
            <a:pPr marL="514350" indent="-514350">
              <a:buClrTx/>
              <a:buFont typeface="+mj-lt"/>
              <a:buAutoNum type="arabicPeriod"/>
            </a:pPr>
            <a:r>
              <a:rPr lang="en-US" dirty="0" smtClean="0">
                <a:solidFill>
                  <a:srgbClr val="000000"/>
                </a:solidFill>
              </a:rPr>
              <a:t> According to Mrs. </a:t>
            </a:r>
            <a:r>
              <a:rPr lang="en-US" dirty="0" err="1" smtClean="0">
                <a:solidFill>
                  <a:srgbClr val="000000"/>
                </a:solidFill>
              </a:rPr>
              <a:t>Sommers</a:t>
            </a:r>
            <a:r>
              <a:rPr lang="en-US" dirty="0" smtClean="0">
                <a:solidFill>
                  <a:srgbClr val="000000"/>
                </a:solidFill>
              </a:rPr>
              <a:t>’ thoughts and actions at the beginning of the story, what is her primary focus in life?  What makes supporting t his focus difficult? Has her life always been this way? </a:t>
            </a:r>
          </a:p>
          <a:p>
            <a:pPr marL="514350" indent="-514350">
              <a:buClrTx/>
              <a:buFont typeface="+mj-lt"/>
              <a:buAutoNum type="arabicPeriod"/>
            </a:pPr>
            <a:r>
              <a:rPr lang="en-US" dirty="0" smtClean="0">
                <a:solidFill>
                  <a:srgbClr val="000000"/>
                </a:solidFill>
              </a:rPr>
              <a:t> What need is awakened in her by the pair of silk stockings?  What inner conflict does this reveal about Mrs. </a:t>
            </a:r>
            <a:r>
              <a:rPr lang="en-US" dirty="0" err="1" smtClean="0">
                <a:solidFill>
                  <a:srgbClr val="000000"/>
                </a:solidFill>
              </a:rPr>
              <a:t>Sommers</a:t>
            </a:r>
            <a:r>
              <a:rPr lang="en-US" dirty="0" smtClean="0">
                <a:solidFill>
                  <a:srgbClr val="000000"/>
                </a:solidFill>
              </a:rPr>
              <a:t>?</a:t>
            </a:r>
          </a:p>
          <a:p>
            <a:pPr marL="514350" indent="-514350">
              <a:buClrTx/>
              <a:buFont typeface="+mj-lt"/>
              <a:buAutoNum type="arabicPeriod"/>
            </a:pPr>
            <a:r>
              <a:rPr lang="en-US" dirty="0" smtClean="0">
                <a:solidFill>
                  <a:srgbClr val="000000"/>
                </a:solidFill>
              </a:rPr>
              <a:t>Mrs. </a:t>
            </a:r>
            <a:r>
              <a:rPr lang="en-US" dirty="0" err="1" smtClean="0">
                <a:solidFill>
                  <a:srgbClr val="000000"/>
                </a:solidFill>
              </a:rPr>
              <a:t>Sommers</a:t>
            </a:r>
            <a:r>
              <a:rPr lang="en-US" dirty="0" smtClean="0">
                <a:solidFill>
                  <a:srgbClr val="000000"/>
                </a:solidFill>
              </a:rPr>
              <a:t> spends all of the precious money on herself.  Given the responsible nature of her character, what do you think accounts for this self-indulgence?</a:t>
            </a:r>
          </a:p>
          <a:p>
            <a:pPr marL="514350" indent="-514350">
              <a:buClrTx/>
              <a:buFont typeface="+mj-lt"/>
              <a:buAutoNum type="arabicPeriod"/>
            </a:pPr>
            <a:r>
              <a:rPr lang="en-US" dirty="0" smtClean="0">
                <a:solidFill>
                  <a:srgbClr val="000000"/>
                </a:solidFill>
              </a:rPr>
              <a:t>While at the matinee, what does Mrs. </a:t>
            </a:r>
            <a:r>
              <a:rPr lang="en-US" dirty="0" err="1" smtClean="0">
                <a:solidFill>
                  <a:srgbClr val="000000"/>
                </a:solidFill>
              </a:rPr>
              <a:t>Sommers</a:t>
            </a:r>
            <a:r>
              <a:rPr lang="en-US" dirty="0" smtClean="0">
                <a:solidFill>
                  <a:srgbClr val="000000"/>
                </a:solidFill>
              </a:rPr>
              <a:t> notice about the other women who are there?  What does this suggest about consumerism and the lifestyle that she is currently enjoying so much?</a:t>
            </a:r>
          </a:p>
          <a:p>
            <a:pPr marL="514350" indent="-514350">
              <a:buClrTx/>
              <a:buFont typeface="+mj-lt"/>
              <a:buAutoNum type="arabicPeriod"/>
            </a:pPr>
            <a:r>
              <a:rPr lang="en-US" dirty="0" smtClean="0">
                <a:solidFill>
                  <a:srgbClr val="000000"/>
                </a:solidFill>
              </a:rPr>
              <a:t>At the end of the story, has Mrs. </a:t>
            </a:r>
            <a:r>
              <a:rPr lang="en-US" dirty="0" err="1" smtClean="0">
                <a:solidFill>
                  <a:srgbClr val="000000"/>
                </a:solidFill>
              </a:rPr>
              <a:t>Sommers</a:t>
            </a:r>
            <a:r>
              <a:rPr lang="en-US" dirty="0" smtClean="0">
                <a:solidFill>
                  <a:srgbClr val="000000"/>
                </a:solidFill>
              </a:rPr>
              <a:t> day of self-indulgence led to “better days?”  In other words, has this fundamentally made Mrs. </a:t>
            </a:r>
            <a:r>
              <a:rPr lang="en-US" dirty="0" err="1" smtClean="0">
                <a:solidFill>
                  <a:srgbClr val="000000"/>
                </a:solidFill>
              </a:rPr>
              <a:t>Sommers</a:t>
            </a:r>
            <a:r>
              <a:rPr lang="en-US" dirty="0" smtClean="0">
                <a:solidFill>
                  <a:srgbClr val="000000"/>
                </a:solidFill>
              </a:rPr>
              <a:t>’ life better?  Why?</a:t>
            </a:r>
          </a:p>
          <a:p>
            <a:pPr marL="514350" indent="-514350">
              <a:buClrTx/>
              <a:buFont typeface="+mj-lt"/>
              <a:buAutoNum type="arabicPeriod"/>
            </a:pPr>
            <a:r>
              <a:rPr lang="en-US" dirty="0" smtClean="0">
                <a:solidFill>
                  <a:srgbClr val="000000"/>
                </a:solidFill>
              </a:rPr>
              <a:t>At the end of the story, has Mrs. </a:t>
            </a:r>
            <a:r>
              <a:rPr lang="en-US" dirty="0" err="1" smtClean="0">
                <a:solidFill>
                  <a:srgbClr val="000000"/>
                </a:solidFill>
              </a:rPr>
              <a:t>Sommers</a:t>
            </a:r>
            <a:r>
              <a:rPr lang="en-US" dirty="0" smtClean="0">
                <a:solidFill>
                  <a:srgbClr val="000000"/>
                </a:solidFill>
              </a:rPr>
              <a:t> inner conflict been solved?  If so, how was it solved?  If not, what would actually solve her problems? </a:t>
            </a:r>
          </a:p>
          <a:p>
            <a:pPr marL="514350" indent="-514350">
              <a:buFont typeface="+mj-lt"/>
              <a:buAutoNum type="arabicPeriod"/>
            </a:pPr>
            <a:endParaRPr lang="en-US" dirty="0" smtClean="0">
              <a:solidFill>
                <a:srgbClr val="000000"/>
              </a:solidFill>
            </a:endParaRPr>
          </a:p>
          <a:p>
            <a:pPr marL="514350" indent="-514350">
              <a:buFont typeface="+mj-lt"/>
              <a:buAutoNum type="arabicPeriod"/>
            </a:pPr>
            <a:endParaRPr lang="en-US" dirty="0">
              <a:solidFill>
                <a:srgbClr val="000000"/>
              </a:solidFill>
            </a:endParaRPr>
          </a:p>
        </p:txBody>
      </p:sp>
    </p:spTree>
    <p:extLst>
      <p:ext uri="{BB962C8B-B14F-4D97-AF65-F5344CB8AC3E}">
        <p14:creationId xmlns:p14="http://schemas.microsoft.com/office/powerpoint/2010/main" val="874263436"/>
      </p:ext>
    </p:extLst>
  </p:cSld>
  <p:clrMapOvr>
    <a:masterClrMapping/>
  </p:clrMapOvr>
  <p:transition>
    <p:comb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Table Discussion</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000000"/>
                </a:solidFill>
              </a:rPr>
              <a:t>To what extent does “A Pair of Silk Stockings” capture the plight of women at the time period? Determine if this is a feminist piece.</a:t>
            </a:r>
          </a:p>
          <a:p>
            <a:r>
              <a:rPr lang="en-US" sz="4800" dirty="0" smtClean="0">
                <a:solidFill>
                  <a:srgbClr val="000000"/>
                </a:solidFill>
              </a:rPr>
              <a:t>To what extent was Mrs. Sommers justified in spending all the money? </a:t>
            </a:r>
            <a:endParaRPr lang="en-US" dirty="0" smtClean="0">
              <a:solidFill>
                <a:srgbClr val="000000"/>
              </a:solidFill>
            </a:endParaRPr>
          </a:p>
          <a:p>
            <a:pPr>
              <a:buNone/>
            </a:pP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83908075"/>
      </p:ext>
    </p:extLst>
  </p:cSld>
  <p:clrMapOvr>
    <a:masterClrMapping/>
  </p:clrMapOvr>
  <p:transition>
    <p:split orient="ver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solidFill>
                  <a:srgbClr val="000000"/>
                </a:solidFill>
              </a:rPr>
              <a:t>Homework</a:t>
            </a:r>
            <a:endParaRPr lang="en-US" dirty="0">
              <a:solidFill>
                <a:srgbClr val="000000"/>
              </a:solidFill>
            </a:endParaRPr>
          </a:p>
        </p:txBody>
      </p:sp>
      <p:sp>
        <p:nvSpPr>
          <p:cNvPr id="3" name="Content Placeholder 2"/>
          <p:cNvSpPr>
            <a:spLocks noGrp="1"/>
          </p:cNvSpPr>
          <p:nvPr>
            <p:ph idx="1"/>
          </p:nvPr>
        </p:nvSpPr>
        <p:spPr>
          <a:xfrm>
            <a:off x="1143000" y="1066800"/>
            <a:ext cx="7790688" cy="5638800"/>
          </a:xfrm>
        </p:spPr>
        <p:txBody>
          <a:bodyPr>
            <a:normAutofit fontScale="92500" lnSpcReduction="10000"/>
          </a:bodyPr>
          <a:lstStyle/>
          <a:p>
            <a:r>
              <a:rPr lang="en-US" dirty="0" smtClean="0">
                <a:solidFill>
                  <a:srgbClr val="000000"/>
                </a:solidFill>
              </a:rPr>
              <a:t>You have now read three influential stories depicting the struggle of turn of the century women</a:t>
            </a:r>
          </a:p>
          <a:p>
            <a:r>
              <a:rPr lang="en-US" dirty="0" smtClean="0">
                <a:solidFill>
                  <a:srgbClr val="000000"/>
                </a:solidFill>
              </a:rPr>
              <a:t>Tomorrow we are going to have a student lead discussion</a:t>
            </a:r>
          </a:p>
          <a:p>
            <a:r>
              <a:rPr lang="en-US" dirty="0" smtClean="0">
                <a:solidFill>
                  <a:srgbClr val="000000"/>
                </a:solidFill>
              </a:rPr>
              <a:t>Tonight: create on discussion question to share with the class</a:t>
            </a:r>
          </a:p>
          <a:p>
            <a:r>
              <a:rPr lang="en-US" dirty="0" smtClean="0">
                <a:solidFill>
                  <a:srgbClr val="000000"/>
                </a:solidFill>
              </a:rPr>
              <a:t>Discussion question: should foster discussion, and should not be a one word answer</a:t>
            </a:r>
          </a:p>
          <a:p>
            <a:pPr lvl="1"/>
            <a:r>
              <a:rPr lang="en-US" dirty="0" smtClean="0">
                <a:solidFill>
                  <a:srgbClr val="000000"/>
                </a:solidFill>
              </a:rPr>
              <a:t>Ex: Conclude the impact these stories had on cats during the turn of the century. </a:t>
            </a:r>
          </a:p>
          <a:p>
            <a:pPr lvl="1"/>
            <a:r>
              <a:rPr lang="en-US" dirty="0" smtClean="0">
                <a:solidFill>
                  <a:srgbClr val="000000"/>
                </a:solidFill>
              </a:rPr>
              <a:t>Ex: Who wrote the stories?</a:t>
            </a:r>
            <a:endParaRPr lang="en-US" dirty="0">
              <a:solidFill>
                <a:srgbClr val="000000"/>
              </a:solidFill>
            </a:endParaRPr>
          </a:p>
        </p:txBody>
      </p:sp>
    </p:spTree>
    <p:extLst>
      <p:ext uri="{BB962C8B-B14F-4D97-AF65-F5344CB8AC3E}">
        <p14:creationId xmlns:p14="http://schemas.microsoft.com/office/powerpoint/2010/main" val="3840544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dirty="0" smtClean="0">
                <a:solidFill>
                  <a:srgbClr val="000000"/>
                </a:solidFill>
              </a:rPr>
              <a:t>Discussion</a:t>
            </a:r>
            <a:endParaRPr lang="en-US" dirty="0">
              <a:solidFill>
                <a:srgbClr val="000000"/>
              </a:solidFill>
            </a:endParaRPr>
          </a:p>
        </p:txBody>
      </p:sp>
      <p:sp>
        <p:nvSpPr>
          <p:cNvPr id="3" name="Content Placeholder 2"/>
          <p:cNvSpPr>
            <a:spLocks noGrp="1"/>
          </p:cNvSpPr>
          <p:nvPr>
            <p:ph idx="1"/>
          </p:nvPr>
        </p:nvSpPr>
        <p:spPr>
          <a:xfrm>
            <a:off x="1143000" y="990600"/>
            <a:ext cx="7790688" cy="5791200"/>
          </a:xfrm>
        </p:spPr>
        <p:txBody>
          <a:bodyPr>
            <a:normAutofit/>
          </a:bodyPr>
          <a:lstStyle/>
          <a:p>
            <a:r>
              <a:rPr lang="en-US" sz="4000" dirty="0" smtClean="0">
                <a:solidFill>
                  <a:srgbClr val="000000"/>
                </a:solidFill>
              </a:rPr>
              <a:t>Your table group will be having a discussion around feminism and the stories we read.</a:t>
            </a:r>
          </a:p>
          <a:p>
            <a:r>
              <a:rPr lang="en-US" sz="4000" dirty="0" smtClean="0">
                <a:solidFill>
                  <a:srgbClr val="000000"/>
                </a:solidFill>
              </a:rPr>
              <a:t>Discussion must happen for at least 15 minutes. </a:t>
            </a:r>
          </a:p>
          <a:p>
            <a:pPr lvl="1"/>
            <a:r>
              <a:rPr lang="en-US" sz="3600" dirty="0" smtClean="0">
                <a:solidFill>
                  <a:srgbClr val="000000"/>
                </a:solidFill>
              </a:rPr>
              <a:t>Going short? Your discussion question was ineffective. How could you have a better discussion? </a:t>
            </a:r>
            <a:endParaRPr lang="en-US" sz="3600" dirty="0">
              <a:solidFill>
                <a:srgbClr val="000000"/>
              </a:solidFill>
            </a:endParaRPr>
          </a:p>
        </p:txBody>
      </p:sp>
    </p:spTree>
    <p:extLst>
      <p:ext uri="{BB962C8B-B14F-4D97-AF65-F5344CB8AC3E}">
        <p14:creationId xmlns:p14="http://schemas.microsoft.com/office/powerpoint/2010/main" val="503560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Satirical Cartoon</a:t>
            </a:r>
            <a:endParaRPr lang="en-US" dirty="0">
              <a:solidFill>
                <a:schemeClr val="bg1">
                  <a:lumMod val="10000"/>
                </a:schemeClr>
              </a:solidFill>
            </a:endParaRPr>
          </a:p>
        </p:txBody>
      </p:sp>
      <p:sp>
        <p:nvSpPr>
          <p:cNvPr id="3" name="Content Placeholder 2"/>
          <p:cNvSpPr>
            <a:spLocks noGrp="1"/>
          </p:cNvSpPr>
          <p:nvPr>
            <p:ph idx="1"/>
          </p:nvPr>
        </p:nvSpPr>
        <p:spPr>
          <a:xfrm>
            <a:off x="1435608" y="1447800"/>
            <a:ext cx="7498080" cy="5029200"/>
          </a:xfrm>
        </p:spPr>
        <p:txBody>
          <a:bodyPr>
            <a:normAutofit/>
          </a:bodyPr>
          <a:lstStyle/>
          <a:p>
            <a:pPr marL="82296" indent="0">
              <a:buNone/>
            </a:pPr>
            <a:r>
              <a:rPr lang="en-US" dirty="0" smtClean="0">
                <a:solidFill>
                  <a:schemeClr val="bg1">
                    <a:lumMod val="10000"/>
                  </a:schemeClr>
                </a:solidFill>
              </a:rPr>
              <a:t>On your group sheet of paper, create a satirical cartoon that shows the treatment of the woman at the turn of the century.</a:t>
            </a:r>
          </a:p>
          <a:p>
            <a:pPr marL="82296" indent="0">
              <a:buNone/>
            </a:pPr>
            <a:r>
              <a:rPr lang="en-US" dirty="0" smtClean="0">
                <a:solidFill>
                  <a:schemeClr val="bg1">
                    <a:lumMod val="10000"/>
                  </a:schemeClr>
                </a:solidFill>
              </a:rPr>
              <a:t>Things to think about when creating the cartoon.</a:t>
            </a:r>
          </a:p>
          <a:p>
            <a:pPr marL="1145286" lvl="1" indent="-742950">
              <a:buFont typeface="+mj-lt"/>
              <a:buAutoNum type="arabicPeriod"/>
            </a:pPr>
            <a:r>
              <a:rPr lang="en-US" sz="3200" dirty="0" smtClean="0">
                <a:solidFill>
                  <a:schemeClr val="bg1">
                    <a:lumMod val="10000"/>
                  </a:schemeClr>
                </a:solidFill>
              </a:rPr>
              <a:t>How she is being </a:t>
            </a:r>
            <a:r>
              <a:rPr lang="en-US" sz="3200" u="sng" dirty="0" smtClean="0">
                <a:solidFill>
                  <a:schemeClr val="bg1">
                    <a:lumMod val="10000"/>
                  </a:schemeClr>
                </a:solidFill>
              </a:rPr>
              <a:t>supported</a:t>
            </a:r>
            <a:r>
              <a:rPr lang="en-US" sz="3200" dirty="0" smtClean="0">
                <a:solidFill>
                  <a:schemeClr val="bg1">
                    <a:lumMod val="10000"/>
                  </a:schemeClr>
                </a:solidFill>
              </a:rPr>
              <a:t> by others</a:t>
            </a:r>
          </a:p>
          <a:p>
            <a:pPr marL="1145286" lvl="1" indent="-742950">
              <a:buFont typeface="+mj-lt"/>
              <a:buAutoNum type="arabicPeriod"/>
            </a:pPr>
            <a:r>
              <a:rPr lang="en-US" sz="3200" dirty="0" smtClean="0">
                <a:solidFill>
                  <a:schemeClr val="bg1">
                    <a:lumMod val="10000"/>
                  </a:schemeClr>
                </a:solidFill>
              </a:rPr>
              <a:t>How she is being </a:t>
            </a:r>
            <a:r>
              <a:rPr lang="en-US" sz="3200" u="sng" dirty="0" smtClean="0">
                <a:solidFill>
                  <a:schemeClr val="bg1">
                    <a:lumMod val="10000"/>
                  </a:schemeClr>
                </a:solidFill>
              </a:rPr>
              <a:t>criticized</a:t>
            </a:r>
            <a:r>
              <a:rPr lang="en-US" sz="3200" dirty="0" smtClean="0">
                <a:solidFill>
                  <a:schemeClr val="bg1">
                    <a:lumMod val="10000"/>
                  </a:schemeClr>
                </a:solidFill>
              </a:rPr>
              <a:t> by others</a:t>
            </a:r>
            <a:endParaRPr lang="en-US" sz="3200" dirty="0">
              <a:solidFill>
                <a:schemeClr val="bg1">
                  <a:lumMod val="10000"/>
                </a:schemeClr>
              </a:solidFill>
            </a:endParaRPr>
          </a:p>
        </p:txBody>
      </p:sp>
    </p:spTree>
    <p:extLst>
      <p:ext uri="{BB962C8B-B14F-4D97-AF65-F5344CB8AC3E}">
        <p14:creationId xmlns:p14="http://schemas.microsoft.com/office/powerpoint/2010/main" val="126471224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Satirical Cartoon with Quotes</a:t>
            </a:r>
            <a:endParaRPr lang="en-US" dirty="0">
              <a:solidFill>
                <a:schemeClr val="bg1">
                  <a:lumMod val="10000"/>
                </a:schemeClr>
              </a:solidFill>
            </a:endParaRPr>
          </a:p>
        </p:txBody>
      </p:sp>
      <p:sp>
        <p:nvSpPr>
          <p:cNvPr id="3" name="Content Placeholder 2"/>
          <p:cNvSpPr>
            <a:spLocks noGrp="1"/>
          </p:cNvSpPr>
          <p:nvPr>
            <p:ph idx="1"/>
          </p:nvPr>
        </p:nvSpPr>
        <p:spPr>
          <a:xfrm>
            <a:off x="1435608" y="1447800"/>
            <a:ext cx="7498080" cy="5029200"/>
          </a:xfrm>
        </p:spPr>
        <p:txBody>
          <a:bodyPr>
            <a:normAutofit/>
          </a:bodyPr>
          <a:lstStyle/>
          <a:p>
            <a:pPr marL="82296" indent="0">
              <a:buNone/>
            </a:pPr>
            <a:r>
              <a:rPr lang="en-US" dirty="0" smtClean="0">
                <a:solidFill>
                  <a:schemeClr val="bg1">
                    <a:lumMod val="10000"/>
                  </a:schemeClr>
                </a:solidFill>
              </a:rPr>
              <a:t>On your group sheet of paper, create a satirical cartoon that shows the treatment of the woman at the turn of the century. Use quotes from the stories as ‘evidence’.</a:t>
            </a:r>
          </a:p>
          <a:p>
            <a:pPr marL="82296" indent="0">
              <a:buNone/>
            </a:pPr>
            <a:r>
              <a:rPr lang="en-US" dirty="0" smtClean="0">
                <a:solidFill>
                  <a:schemeClr val="bg1">
                    <a:lumMod val="10000"/>
                  </a:schemeClr>
                </a:solidFill>
              </a:rPr>
              <a:t>Things to think about when creating the cartoon and selecting the quote</a:t>
            </a:r>
          </a:p>
          <a:p>
            <a:pPr marL="1145286" lvl="1" indent="-742950">
              <a:buFont typeface="+mj-lt"/>
              <a:buAutoNum type="arabicPeriod"/>
            </a:pPr>
            <a:r>
              <a:rPr lang="en-US" sz="3200" dirty="0" smtClean="0">
                <a:solidFill>
                  <a:schemeClr val="bg1">
                    <a:lumMod val="10000"/>
                  </a:schemeClr>
                </a:solidFill>
              </a:rPr>
              <a:t>How she is being </a:t>
            </a:r>
            <a:r>
              <a:rPr lang="en-US" sz="3200" u="sng" dirty="0" smtClean="0">
                <a:solidFill>
                  <a:schemeClr val="bg1">
                    <a:lumMod val="10000"/>
                  </a:schemeClr>
                </a:solidFill>
              </a:rPr>
              <a:t>supported</a:t>
            </a:r>
            <a:r>
              <a:rPr lang="en-US" sz="3200" dirty="0" smtClean="0">
                <a:solidFill>
                  <a:schemeClr val="bg1">
                    <a:lumMod val="10000"/>
                  </a:schemeClr>
                </a:solidFill>
              </a:rPr>
              <a:t> by others</a:t>
            </a:r>
          </a:p>
          <a:p>
            <a:pPr marL="1145286" lvl="1" indent="-742950">
              <a:buFont typeface="+mj-lt"/>
              <a:buAutoNum type="arabicPeriod"/>
            </a:pPr>
            <a:r>
              <a:rPr lang="en-US" sz="3200" dirty="0" smtClean="0">
                <a:solidFill>
                  <a:schemeClr val="bg1">
                    <a:lumMod val="10000"/>
                  </a:schemeClr>
                </a:solidFill>
              </a:rPr>
              <a:t>How she is being </a:t>
            </a:r>
            <a:r>
              <a:rPr lang="en-US" sz="3200" u="sng" dirty="0" smtClean="0">
                <a:solidFill>
                  <a:schemeClr val="bg1">
                    <a:lumMod val="10000"/>
                  </a:schemeClr>
                </a:solidFill>
              </a:rPr>
              <a:t>criticized</a:t>
            </a:r>
            <a:r>
              <a:rPr lang="en-US" sz="3200" dirty="0" smtClean="0">
                <a:solidFill>
                  <a:schemeClr val="bg1">
                    <a:lumMod val="10000"/>
                  </a:schemeClr>
                </a:solidFill>
              </a:rPr>
              <a:t> by others</a:t>
            </a:r>
            <a:endParaRPr lang="en-US" sz="3200" dirty="0">
              <a:solidFill>
                <a:schemeClr val="bg1">
                  <a:lumMod val="10000"/>
                </a:schemeClr>
              </a:solidFill>
            </a:endParaRPr>
          </a:p>
        </p:txBody>
      </p:sp>
    </p:spTree>
    <p:extLst>
      <p:ext uri="{BB962C8B-B14F-4D97-AF65-F5344CB8AC3E}">
        <p14:creationId xmlns:p14="http://schemas.microsoft.com/office/powerpoint/2010/main" val="3074069328"/>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48600" cy="614643"/>
          </a:xfrm>
        </p:spPr>
        <p:txBody>
          <a:bodyPr>
            <a:normAutofit fontScale="90000"/>
          </a:bodyPr>
          <a:lstStyle/>
          <a:p>
            <a:r>
              <a:rPr lang="en-US" dirty="0" smtClean="0">
                <a:solidFill>
                  <a:srgbClr val="000000"/>
                </a:solidFill>
                <a:latin typeface="+mn-lt"/>
              </a:rPr>
              <a:t>Historical Context</a:t>
            </a:r>
            <a:endParaRPr lang="en-US" dirty="0">
              <a:solidFill>
                <a:srgbClr val="000000"/>
              </a:solidFill>
              <a:latin typeface="+mn-lt"/>
            </a:endParaRPr>
          </a:p>
        </p:txBody>
      </p:sp>
      <p:sp>
        <p:nvSpPr>
          <p:cNvPr id="3" name="Content Placeholder 2"/>
          <p:cNvSpPr>
            <a:spLocks noGrp="1"/>
          </p:cNvSpPr>
          <p:nvPr>
            <p:ph idx="1"/>
          </p:nvPr>
        </p:nvSpPr>
        <p:spPr>
          <a:xfrm>
            <a:off x="1143000" y="969984"/>
            <a:ext cx="7620000" cy="5888016"/>
          </a:xfrm>
        </p:spPr>
        <p:txBody>
          <a:bodyPr>
            <a:noAutofit/>
          </a:bodyPr>
          <a:lstStyle/>
          <a:p>
            <a:r>
              <a:rPr lang="en-US" sz="2800" dirty="0">
                <a:solidFill>
                  <a:srgbClr val="000000"/>
                </a:solidFill>
              </a:rPr>
              <a:t>While what is known as the Gilded Age brought more </a:t>
            </a:r>
            <a:r>
              <a:rPr lang="en-US" sz="2800" b="1" dirty="0">
                <a:solidFill>
                  <a:srgbClr val="000000"/>
                </a:solidFill>
              </a:rPr>
              <a:t>women into the workforce</a:t>
            </a:r>
            <a:r>
              <a:rPr lang="en-US" sz="2800" dirty="0">
                <a:solidFill>
                  <a:srgbClr val="000000"/>
                </a:solidFill>
              </a:rPr>
              <a:t>, few women actually supported themselves. </a:t>
            </a:r>
          </a:p>
          <a:p>
            <a:r>
              <a:rPr lang="en-US" sz="2800" dirty="0">
                <a:solidFill>
                  <a:srgbClr val="000000"/>
                </a:solidFill>
              </a:rPr>
              <a:t>Young women who were working were often expected to </a:t>
            </a:r>
            <a:r>
              <a:rPr lang="en-US" sz="2800" b="1" dirty="0">
                <a:solidFill>
                  <a:srgbClr val="000000"/>
                </a:solidFill>
              </a:rPr>
              <a:t>turn their wages over to their parents</a:t>
            </a:r>
            <a:r>
              <a:rPr lang="en-US" sz="2800" dirty="0">
                <a:solidFill>
                  <a:srgbClr val="000000"/>
                </a:solidFill>
              </a:rPr>
              <a:t>, and wives were expected to </a:t>
            </a:r>
            <a:r>
              <a:rPr lang="en-US" sz="2800" b="1" dirty="0">
                <a:solidFill>
                  <a:srgbClr val="000000"/>
                </a:solidFill>
              </a:rPr>
              <a:t>turn wages over to their husbands</a:t>
            </a:r>
            <a:r>
              <a:rPr lang="en-US" sz="2800" dirty="0">
                <a:solidFill>
                  <a:srgbClr val="000000"/>
                </a:solidFill>
              </a:rPr>
              <a:t>.</a:t>
            </a:r>
          </a:p>
          <a:p>
            <a:r>
              <a:rPr lang="en-US" sz="2800" dirty="0">
                <a:solidFill>
                  <a:srgbClr val="000000"/>
                </a:solidFill>
              </a:rPr>
              <a:t>Women who were not in the workforce were burdened with </a:t>
            </a:r>
            <a:r>
              <a:rPr lang="en-US" sz="2800" b="1" dirty="0">
                <a:solidFill>
                  <a:srgbClr val="000000"/>
                </a:solidFill>
              </a:rPr>
              <a:t>domestic duties</a:t>
            </a:r>
            <a:r>
              <a:rPr lang="en-US" sz="2800" dirty="0">
                <a:solidFill>
                  <a:srgbClr val="000000"/>
                </a:solidFill>
              </a:rPr>
              <a:t>. </a:t>
            </a:r>
          </a:p>
          <a:p>
            <a:r>
              <a:rPr lang="en-US" sz="2800" dirty="0">
                <a:solidFill>
                  <a:srgbClr val="000000"/>
                </a:solidFill>
              </a:rPr>
              <a:t>Neither marriage nor work really loosened the </a:t>
            </a:r>
            <a:r>
              <a:rPr lang="en-US" sz="2800" b="1" dirty="0">
                <a:solidFill>
                  <a:srgbClr val="000000"/>
                </a:solidFill>
              </a:rPr>
              <a:t>boundaries placed on women</a:t>
            </a:r>
            <a:r>
              <a:rPr lang="en-US" sz="2800" dirty="0">
                <a:solidFill>
                  <a:srgbClr val="000000"/>
                </a:solidFill>
              </a:rPr>
              <a:t>; each situation simply offered a </a:t>
            </a:r>
            <a:r>
              <a:rPr lang="en-US" sz="2800" b="1" dirty="0">
                <a:solidFill>
                  <a:srgbClr val="000000"/>
                </a:solidFill>
              </a:rPr>
              <a:t>different set of rules</a:t>
            </a:r>
            <a:r>
              <a:rPr lang="en-US" sz="2800" dirty="0">
                <a:solidFill>
                  <a:srgbClr val="000000"/>
                </a:solidFill>
              </a:rPr>
              <a:t>.</a:t>
            </a:r>
          </a:p>
        </p:txBody>
      </p:sp>
    </p:spTree>
    <p:extLst>
      <p:ext uri="{BB962C8B-B14F-4D97-AF65-F5344CB8AC3E}">
        <p14:creationId xmlns:p14="http://schemas.microsoft.com/office/powerpoint/2010/main" val="73403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Homework</a:t>
            </a:r>
            <a:endParaRPr lang="en-US" dirty="0">
              <a:solidFill>
                <a:schemeClr val="accent5">
                  <a:lumMod val="75000"/>
                </a:schemeClr>
              </a:solidFill>
            </a:endParaRPr>
          </a:p>
        </p:txBody>
      </p:sp>
      <p:sp>
        <p:nvSpPr>
          <p:cNvPr id="3" name="Content Placeholder 2"/>
          <p:cNvSpPr>
            <a:spLocks noGrp="1"/>
          </p:cNvSpPr>
          <p:nvPr>
            <p:ph idx="1"/>
          </p:nvPr>
        </p:nvSpPr>
        <p:spPr>
          <a:xfrm>
            <a:off x="1143000" y="1447800"/>
            <a:ext cx="7924800" cy="5410200"/>
          </a:xfrm>
        </p:spPr>
        <p:txBody>
          <a:bodyPr>
            <a:noAutofit/>
          </a:bodyPr>
          <a:lstStyle/>
          <a:p>
            <a:r>
              <a:rPr lang="en-US" sz="4000" dirty="0" smtClean="0">
                <a:solidFill>
                  <a:schemeClr val="bg1">
                    <a:lumMod val="10000"/>
                  </a:schemeClr>
                </a:solidFill>
              </a:rPr>
              <a:t>Read </a:t>
            </a:r>
            <a:r>
              <a:rPr lang="en-US" sz="4000" dirty="0" err="1" smtClean="0">
                <a:solidFill>
                  <a:schemeClr val="bg1">
                    <a:lumMod val="10000"/>
                  </a:schemeClr>
                </a:solidFill>
              </a:rPr>
              <a:t>Roxane</a:t>
            </a:r>
            <a:r>
              <a:rPr lang="en-US" sz="4000" dirty="0" smtClean="0">
                <a:solidFill>
                  <a:schemeClr val="bg1">
                    <a:lumMod val="10000"/>
                  </a:schemeClr>
                </a:solidFill>
              </a:rPr>
              <a:t> Gay’s “Bad Feminist” essay</a:t>
            </a:r>
          </a:p>
          <a:p>
            <a:pPr lvl="1"/>
            <a:r>
              <a:rPr lang="en-US" sz="3600" dirty="0" smtClean="0">
                <a:solidFill>
                  <a:schemeClr val="bg1">
                    <a:lumMod val="10000"/>
                  </a:schemeClr>
                </a:solidFill>
              </a:rPr>
              <a:t>Write one discussion question to share with the class (going in homework packet)</a:t>
            </a:r>
          </a:p>
          <a:p>
            <a:r>
              <a:rPr lang="en-US" sz="4000" dirty="0" smtClean="0">
                <a:solidFill>
                  <a:schemeClr val="bg1">
                    <a:lumMod val="10000"/>
                  </a:schemeClr>
                </a:solidFill>
              </a:rPr>
              <a:t>Thursday:</a:t>
            </a:r>
          </a:p>
          <a:p>
            <a:pPr lvl="1"/>
            <a:r>
              <a:rPr lang="en-US" sz="3600" dirty="0" smtClean="0">
                <a:solidFill>
                  <a:schemeClr val="bg1">
                    <a:lumMod val="10000"/>
                  </a:schemeClr>
                </a:solidFill>
              </a:rPr>
              <a:t>Continue our discussion of feminism</a:t>
            </a:r>
          </a:p>
        </p:txBody>
      </p:sp>
    </p:spTree>
    <p:extLst>
      <p:ext uri="{BB962C8B-B14F-4D97-AF65-F5344CB8AC3E}">
        <p14:creationId xmlns:p14="http://schemas.microsoft.com/office/powerpoint/2010/main" val="3752920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Roxane Gay (1974-)</a:t>
            </a:r>
            <a:endParaRPr lang="en-US" dirty="0">
              <a:solidFill>
                <a:srgbClr val="000000"/>
              </a:solidFill>
            </a:endParaRPr>
          </a:p>
        </p:txBody>
      </p:sp>
      <p:sp>
        <p:nvSpPr>
          <p:cNvPr id="3" name="Content Placeholder 2"/>
          <p:cNvSpPr>
            <a:spLocks noGrp="1"/>
          </p:cNvSpPr>
          <p:nvPr>
            <p:ph idx="1"/>
          </p:nvPr>
        </p:nvSpPr>
        <p:spPr>
          <a:xfrm>
            <a:off x="1066800" y="1676400"/>
            <a:ext cx="7866888" cy="5105400"/>
          </a:xfrm>
        </p:spPr>
        <p:txBody>
          <a:bodyPr>
            <a:noAutofit/>
          </a:bodyPr>
          <a:lstStyle/>
          <a:p>
            <a:r>
              <a:rPr lang="en-US" dirty="0" smtClean="0">
                <a:solidFill>
                  <a:srgbClr val="000000"/>
                </a:solidFill>
              </a:rPr>
              <a:t>America writer, editor, professor</a:t>
            </a:r>
          </a:p>
          <a:p>
            <a:r>
              <a:rPr lang="en-US" i="1" dirty="0">
                <a:solidFill>
                  <a:srgbClr val="000000"/>
                </a:solidFill>
              </a:rPr>
              <a:t>Bad </a:t>
            </a:r>
            <a:r>
              <a:rPr lang="en-US" i="1" dirty="0" smtClean="0">
                <a:solidFill>
                  <a:srgbClr val="000000"/>
                </a:solidFill>
              </a:rPr>
              <a:t>Feminist </a:t>
            </a:r>
            <a:r>
              <a:rPr lang="en-US" dirty="0" smtClean="0">
                <a:solidFill>
                  <a:srgbClr val="000000"/>
                </a:solidFill>
              </a:rPr>
              <a:t>(2014) </a:t>
            </a:r>
            <a:r>
              <a:rPr lang="en-US" dirty="0">
                <a:solidFill>
                  <a:srgbClr val="000000"/>
                </a:solidFill>
              </a:rPr>
              <a:t>addresses both </a:t>
            </a:r>
            <a:r>
              <a:rPr lang="en-US" dirty="0" smtClean="0">
                <a:solidFill>
                  <a:srgbClr val="000000"/>
                </a:solidFill>
              </a:rPr>
              <a:t>cultural </a:t>
            </a:r>
            <a:r>
              <a:rPr lang="en-US" dirty="0">
                <a:solidFill>
                  <a:srgbClr val="000000"/>
                </a:solidFill>
              </a:rPr>
              <a:t>and political </a:t>
            </a:r>
            <a:r>
              <a:rPr lang="en-US" dirty="0" smtClean="0">
                <a:solidFill>
                  <a:srgbClr val="000000"/>
                </a:solidFill>
              </a:rPr>
              <a:t>issues</a:t>
            </a:r>
          </a:p>
          <a:p>
            <a:r>
              <a:rPr lang="en-US" dirty="0" smtClean="0">
                <a:solidFill>
                  <a:srgbClr val="000000"/>
                </a:solidFill>
              </a:rPr>
              <a:t>“In </a:t>
            </a:r>
            <a:r>
              <a:rPr lang="en-US" dirty="0">
                <a:solidFill>
                  <a:srgbClr val="000000"/>
                </a:solidFill>
              </a:rPr>
              <a:t>each of these essays, I’m very much trying to show how feminism influences my life for better or worse. It just shows what it’s like to move through the world as a woman. It’s not even about feminism per se, it’s about humanity and </a:t>
            </a:r>
            <a:r>
              <a:rPr lang="en-US" dirty="0" smtClean="0">
                <a:solidFill>
                  <a:srgbClr val="000000"/>
                </a:solidFill>
              </a:rPr>
              <a:t>empathy"</a:t>
            </a:r>
            <a:endParaRPr lang="en-US"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0"/>
            <a:ext cx="2657475" cy="1714500"/>
          </a:xfrm>
          <a:prstGeom prst="rect">
            <a:avLst/>
          </a:prstGeom>
        </p:spPr>
      </p:pic>
    </p:spTree>
    <p:extLst>
      <p:ext uri="{BB962C8B-B14F-4D97-AF65-F5344CB8AC3E}">
        <p14:creationId xmlns:p14="http://schemas.microsoft.com/office/powerpoint/2010/main" val="688723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List time</a:t>
            </a:r>
            <a:endParaRPr lang="en-US" dirty="0">
              <a:solidFill>
                <a:schemeClr val="bg1">
                  <a:lumMod val="10000"/>
                </a:schemeClr>
              </a:solidFill>
            </a:endParaRPr>
          </a:p>
        </p:txBody>
      </p:sp>
      <p:sp>
        <p:nvSpPr>
          <p:cNvPr id="3" name="Content Placeholder 2"/>
          <p:cNvSpPr>
            <a:spLocks noGrp="1"/>
          </p:cNvSpPr>
          <p:nvPr>
            <p:ph idx="1"/>
          </p:nvPr>
        </p:nvSpPr>
        <p:spPr/>
        <p:txBody>
          <a:bodyPr/>
          <a:lstStyle/>
          <a:p>
            <a:r>
              <a:rPr lang="en-US" dirty="0" smtClean="0">
                <a:solidFill>
                  <a:schemeClr val="bg1">
                    <a:lumMod val="10000"/>
                  </a:schemeClr>
                </a:solidFill>
              </a:rPr>
              <a:t>Boys: on the board, make a list of why men are better than women</a:t>
            </a:r>
          </a:p>
          <a:p>
            <a:r>
              <a:rPr lang="en-US" dirty="0" smtClean="0">
                <a:solidFill>
                  <a:schemeClr val="bg1">
                    <a:lumMod val="10000"/>
                  </a:schemeClr>
                </a:solidFill>
              </a:rPr>
              <a:t>Girls: be silent</a:t>
            </a:r>
          </a:p>
          <a:p>
            <a:r>
              <a:rPr lang="en-US" dirty="0" smtClean="0">
                <a:solidFill>
                  <a:schemeClr val="bg1">
                    <a:lumMod val="10000"/>
                  </a:schemeClr>
                </a:solidFill>
              </a:rPr>
              <a:t>Girls: respond to what you see/read</a:t>
            </a:r>
          </a:p>
          <a:p>
            <a:pPr lvl="1"/>
            <a:r>
              <a:rPr lang="en-US" dirty="0" smtClean="0">
                <a:solidFill>
                  <a:schemeClr val="bg1">
                    <a:lumMod val="10000"/>
                  </a:schemeClr>
                </a:solidFill>
              </a:rPr>
              <a:t>Where do these ideas come from?</a:t>
            </a:r>
          </a:p>
        </p:txBody>
      </p:sp>
    </p:spTree>
    <p:extLst>
      <p:ext uri="{BB962C8B-B14F-4D97-AF65-F5344CB8AC3E}">
        <p14:creationId xmlns:p14="http://schemas.microsoft.com/office/powerpoint/2010/main" val="33141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848600" cy="1524000"/>
          </a:xfrm>
        </p:spPr>
        <p:txBody>
          <a:bodyPr>
            <a:noAutofit/>
          </a:bodyPr>
          <a:lstStyle/>
          <a:p>
            <a:r>
              <a:rPr lang="en-US" sz="2800" dirty="0" smtClean="0">
                <a:solidFill>
                  <a:schemeClr val="bg1">
                    <a:lumMod val="10000"/>
                  </a:schemeClr>
                </a:solidFill>
              </a:rPr>
              <a:t>Need 3 quotes from “The Yellow Wallpaper”, 3 quotes from </a:t>
            </a:r>
            <a:r>
              <a:rPr lang="en-US" sz="2800" i="1" smtClean="0">
                <a:solidFill>
                  <a:schemeClr val="bg1">
                    <a:lumMod val="10000"/>
                  </a:schemeClr>
                </a:solidFill>
              </a:rPr>
              <a:t>the</a:t>
            </a:r>
            <a:r>
              <a:rPr lang="en-US" sz="2800" smtClean="0">
                <a:solidFill>
                  <a:schemeClr val="bg1">
                    <a:lumMod val="10000"/>
                  </a:schemeClr>
                </a:solidFill>
              </a:rPr>
              <a:t> “Story </a:t>
            </a:r>
            <a:r>
              <a:rPr lang="en-US" sz="2800" dirty="0" smtClean="0">
                <a:solidFill>
                  <a:schemeClr val="bg1">
                    <a:lumMod val="10000"/>
                  </a:schemeClr>
                </a:solidFill>
              </a:rPr>
              <a:t>of </a:t>
            </a:r>
            <a:r>
              <a:rPr lang="en-US" sz="2800" smtClean="0">
                <a:solidFill>
                  <a:schemeClr val="bg1">
                    <a:lumMod val="10000"/>
                  </a:schemeClr>
                </a:solidFill>
              </a:rPr>
              <a:t>an Hour”</a:t>
            </a:r>
            <a:r>
              <a:rPr lang="en-US" sz="2800" dirty="0" smtClean="0">
                <a:solidFill>
                  <a:schemeClr val="bg1">
                    <a:lumMod val="10000"/>
                  </a:schemeClr>
                </a:solidFill>
              </a:rPr>
              <a:t/>
            </a:r>
            <a:br>
              <a:rPr lang="en-US" sz="2800" dirty="0" smtClean="0">
                <a:solidFill>
                  <a:schemeClr val="bg1">
                    <a:lumMod val="10000"/>
                  </a:schemeClr>
                </a:solidFill>
              </a:rPr>
            </a:br>
            <a:r>
              <a:rPr lang="en-US" sz="2800" dirty="0" smtClean="0">
                <a:solidFill>
                  <a:schemeClr val="bg1">
                    <a:lumMod val="10000"/>
                  </a:schemeClr>
                </a:solidFill>
              </a:rPr>
              <a:t>(do this on group sheet from yesterday)	</a:t>
            </a:r>
            <a:endParaRPr lang="en-US" sz="2800" dirty="0">
              <a:solidFill>
                <a:schemeClr val="bg1">
                  <a:lumMod val="10000"/>
                </a:schemeClr>
              </a:solidFill>
            </a:endParaRPr>
          </a:p>
        </p:txBody>
      </p:sp>
      <p:sp>
        <p:nvSpPr>
          <p:cNvPr id="5" name="Text Placeholder 4"/>
          <p:cNvSpPr>
            <a:spLocks noGrp="1"/>
          </p:cNvSpPr>
          <p:nvPr>
            <p:ph type="body" idx="1"/>
          </p:nvPr>
        </p:nvSpPr>
        <p:spPr>
          <a:xfrm>
            <a:off x="1143000" y="2438400"/>
            <a:ext cx="4290556" cy="639762"/>
          </a:xfrm>
        </p:spPr>
        <p:txBody>
          <a:bodyPr>
            <a:noAutofit/>
          </a:bodyPr>
          <a:lstStyle/>
          <a:p>
            <a:r>
              <a:rPr lang="en-US" sz="3500" dirty="0" smtClean="0">
                <a:solidFill>
                  <a:schemeClr val="bg1">
                    <a:lumMod val="10000"/>
                  </a:schemeClr>
                </a:solidFill>
              </a:rPr>
              <a:t>Story Passage</a:t>
            </a:r>
            <a:endParaRPr lang="en-US" sz="3500" dirty="0">
              <a:solidFill>
                <a:schemeClr val="bg1">
                  <a:lumMod val="10000"/>
                </a:schemeClr>
              </a:solidFill>
            </a:endParaRPr>
          </a:p>
        </p:txBody>
      </p:sp>
      <p:sp>
        <p:nvSpPr>
          <p:cNvPr id="6" name="Text Placeholder 5"/>
          <p:cNvSpPr>
            <a:spLocks noGrp="1"/>
          </p:cNvSpPr>
          <p:nvPr>
            <p:ph type="body" sz="half" idx="3"/>
          </p:nvPr>
        </p:nvSpPr>
        <p:spPr>
          <a:xfrm>
            <a:off x="4572000" y="2438400"/>
            <a:ext cx="4292241" cy="639762"/>
          </a:xfrm>
        </p:spPr>
        <p:txBody>
          <a:bodyPr>
            <a:noAutofit/>
          </a:bodyPr>
          <a:lstStyle/>
          <a:p>
            <a:r>
              <a:rPr lang="en-US" sz="3500" dirty="0" smtClean="0">
                <a:solidFill>
                  <a:schemeClr val="bg1">
                    <a:lumMod val="10000"/>
                  </a:schemeClr>
                </a:solidFill>
              </a:rPr>
              <a:t>Social context</a:t>
            </a:r>
            <a:endParaRPr lang="en-US" sz="3500" dirty="0">
              <a:solidFill>
                <a:schemeClr val="bg1">
                  <a:lumMod val="10000"/>
                </a:schemeClr>
              </a:solidFill>
            </a:endParaRPr>
          </a:p>
        </p:txBody>
      </p:sp>
      <p:sp>
        <p:nvSpPr>
          <p:cNvPr id="3" name="Content Placeholder 2"/>
          <p:cNvSpPr>
            <a:spLocks noGrp="1"/>
          </p:cNvSpPr>
          <p:nvPr>
            <p:ph sz="quarter" idx="2"/>
          </p:nvPr>
        </p:nvSpPr>
        <p:spPr>
          <a:xfrm>
            <a:off x="838200" y="3429000"/>
            <a:ext cx="3680956" cy="2493963"/>
          </a:xfrm>
        </p:spPr>
        <p:txBody>
          <a:bodyPr>
            <a:normAutofit fontScale="85000" lnSpcReduction="10000"/>
          </a:bodyPr>
          <a:lstStyle/>
          <a:p>
            <a:r>
              <a:rPr lang="en-US" sz="3600" dirty="0" smtClean="0">
                <a:solidFill>
                  <a:schemeClr val="bg1">
                    <a:lumMod val="10000"/>
                  </a:schemeClr>
                </a:solidFill>
              </a:rPr>
              <a:t>Listing passages/quotes that support/prove the social context		</a:t>
            </a:r>
            <a:endParaRPr lang="en-US" sz="3600" dirty="0">
              <a:solidFill>
                <a:schemeClr val="bg1">
                  <a:lumMod val="10000"/>
                </a:schemeClr>
              </a:solidFill>
            </a:endParaRPr>
          </a:p>
        </p:txBody>
      </p:sp>
      <p:sp>
        <p:nvSpPr>
          <p:cNvPr id="7" name="Content Placeholder 6"/>
          <p:cNvSpPr>
            <a:spLocks noGrp="1"/>
          </p:cNvSpPr>
          <p:nvPr>
            <p:ph sz="quarter" idx="4"/>
          </p:nvPr>
        </p:nvSpPr>
        <p:spPr>
          <a:xfrm>
            <a:off x="4648200" y="3276600"/>
            <a:ext cx="4288536" cy="2493963"/>
          </a:xfrm>
        </p:spPr>
        <p:txBody>
          <a:bodyPr>
            <a:normAutofit/>
          </a:bodyPr>
          <a:lstStyle/>
          <a:p>
            <a:r>
              <a:rPr lang="en-US" sz="3600" dirty="0" smtClean="0">
                <a:solidFill>
                  <a:schemeClr val="bg1">
                    <a:lumMod val="10000"/>
                  </a:schemeClr>
                </a:solidFill>
              </a:rPr>
              <a:t>Role of men</a:t>
            </a:r>
          </a:p>
          <a:p>
            <a:r>
              <a:rPr lang="en-US" sz="3600" dirty="0" smtClean="0">
                <a:solidFill>
                  <a:schemeClr val="bg1">
                    <a:lumMod val="10000"/>
                  </a:schemeClr>
                </a:solidFill>
              </a:rPr>
              <a:t>Role of women</a:t>
            </a:r>
          </a:p>
          <a:p>
            <a:r>
              <a:rPr lang="en-US" sz="3600" dirty="0" smtClean="0">
                <a:solidFill>
                  <a:schemeClr val="bg1">
                    <a:lumMod val="10000"/>
                  </a:schemeClr>
                </a:solidFill>
              </a:rPr>
              <a:t>Idea/ideals of marriage</a:t>
            </a:r>
            <a:endParaRPr lang="en-US" sz="3600" dirty="0">
              <a:solidFill>
                <a:schemeClr val="bg1">
                  <a:lumMod val="10000"/>
                </a:schemeClr>
              </a:solidFill>
            </a:endParaRPr>
          </a:p>
        </p:txBody>
      </p:sp>
    </p:spTree>
    <p:extLst>
      <p:ext uri="{BB962C8B-B14F-4D97-AF65-F5344CB8AC3E}">
        <p14:creationId xmlns:p14="http://schemas.microsoft.com/office/powerpoint/2010/main" val="1142500574"/>
      </p:ext>
    </p:extLst>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7800" y="304800"/>
            <a:ext cx="7498080" cy="1143000"/>
          </a:xfrm>
        </p:spPr>
        <p:txBody>
          <a:bodyPr>
            <a:normAutofit fontScale="90000"/>
          </a:bodyPr>
          <a:lstStyle/>
          <a:p>
            <a:r>
              <a:rPr lang="en-US" dirty="0" smtClean="0">
                <a:solidFill>
                  <a:schemeClr val="bg2"/>
                </a:solidFill>
              </a:rPr>
              <a:t>Individual Reflection 2 (going in homework packet)</a:t>
            </a:r>
            <a:endParaRPr lang="en-US" dirty="0">
              <a:solidFill>
                <a:schemeClr val="bg2"/>
              </a:solidFill>
            </a:endParaRPr>
          </a:p>
        </p:txBody>
      </p:sp>
      <p:sp>
        <p:nvSpPr>
          <p:cNvPr id="8" name="Content Placeholder 7"/>
          <p:cNvSpPr>
            <a:spLocks noGrp="1"/>
          </p:cNvSpPr>
          <p:nvPr>
            <p:ph idx="1"/>
          </p:nvPr>
        </p:nvSpPr>
        <p:spPr/>
        <p:txBody>
          <a:bodyPr/>
          <a:lstStyle/>
          <a:p>
            <a:pPr marL="596646" indent="-514350">
              <a:buFont typeface="+mj-lt"/>
              <a:buAutoNum type="arabicPeriod"/>
            </a:pPr>
            <a:r>
              <a:rPr lang="en-US" dirty="0" smtClean="0">
                <a:solidFill>
                  <a:schemeClr val="bg1">
                    <a:lumMod val="10000"/>
                  </a:schemeClr>
                </a:solidFill>
              </a:rPr>
              <a:t>How have gender roles changed since the turn of the century (1890-1910s)? (From then to now)</a:t>
            </a:r>
          </a:p>
          <a:p>
            <a:pPr lvl="1"/>
            <a:r>
              <a:rPr lang="en-US" dirty="0" smtClean="0">
                <a:solidFill>
                  <a:schemeClr val="bg1">
                    <a:lumMod val="10000"/>
                  </a:schemeClr>
                </a:solidFill>
              </a:rPr>
              <a:t>No change? Why not?</a:t>
            </a:r>
          </a:p>
          <a:p>
            <a:pPr marL="596646" indent="-514350">
              <a:buFont typeface="+mj-lt"/>
              <a:buAutoNum type="arabicPeriod"/>
            </a:pPr>
            <a:r>
              <a:rPr lang="en-US" dirty="0" smtClean="0">
                <a:solidFill>
                  <a:schemeClr val="bg1">
                    <a:lumMod val="10000"/>
                  </a:schemeClr>
                </a:solidFill>
              </a:rPr>
              <a:t>What connections can you make between immigrants, muckrakers, and women writers at this time?</a:t>
            </a:r>
          </a:p>
          <a:p>
            <a:endParaRPr lang="en-US" dirty="0" smtClean="0">
              <a:solidFill>
                <a:schemeClr val="bg1">
                  <a:lumMod val="10000"/>
                </a:schemeClr>
              </a:solidFill>
            </a:endParaRPr>
          </a:p>
        </p:txBody>
      </p:sp>
    </p:spTree>
    <p:extLst>
      <p:ext uri="{BB962C8B-B14F-4D97-AF65-F5344CB8AC3E}">
        <p14:creationId xmlns:p14="http://schemas.microsoft.com/office/powerpoint/2010/main" val="4198389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10000"/>
                  </a:schemeClr>
                </a:solidFill>
              </a:rPr>
              <a:t>Reading quiz</a:t>
            </a:r>
            <a:endParaRPr lang="en-US" dirty="0">
              <a:solidFill>
                <a:schemeClr val="tx2">
                  <a:lumMod val="10000"/>
                </a:schemeClr>
              </a:solidFill>
            </a:endParaRPr>
          </a:p>
        </p:txBody>
      </p:sp>
      <p:sp>
        <p:nvSpPr>
          <p:cNvPr id="3" name="Content Placeholder 2"/>
          <p:cNvSpPr>
            <a:spLocks noGrp="1"/>
          </p:cNvSpPr>
          <p:nvPr>
            <p:ph idx="1"/>
          </p:nvPr>
        </p:nvSpPr>
        <p:spPr/>
        <p:txBody>
          <a:bodyPr/>
          <a:lstStyle/>
          <a:p>
            <a:pPr marL="514350" indent="-514350">
              <a:buClrTx/>
              <a:buFont typeface="+mj-lt"/>
              <a:buAutoNum type="arabicPeriod"/>
            </a:pPr>
            <a:r>
              <a:rPr lang="en-US" dirty="0">
                <a:solidFill>
                  <a:schemeClr val="tx2">
                    <a:lumMod val="10000"/>
                  </a:schemeClr>
                </a:solidFill>
              </a:rPr>
              <a:t>What do the doctors originally think she is suffering from? </a:t>
            </a:r>
            <a:endParaRPr lang="en-US" dirty="0" smtClean="0">
              <a:solidFill>
                <a:schemeClr val="tx2">
                  <a:lumMod val="10000"/>
                </a:schemeClr>
              </a:solidFill>
            </a:endParaRPr>
          </a:p>
          <a:p>
            <a:pPr marL="514350" indent="-514350">
              <a:buClrTx/>
              <a:buFont typeface="+mj-lt"/>
              <a:buAutoNum type="arabicPeriod"/>
            </a:pPr>
            <a:r>
              <a:rPr lang="en-US" dirty="0">
                <a:solidFill>
                  <a:schemeClr val="tx2">
                    <a:lumMod val="10000"/>
                  </a:schemeClr>
                </a:solidFill>
              </a:rPr>
              <a:t>What must she hide from John’s sister? </a:t>
            </a:r>
            <a:endParaRPr lang="en-US" dirty="0" smtClean="0">
              <a:solidFill>
                <a:schemeClr val="tx2">
                  <a:lumMod val="10000"/>
                </a:schemeClr>
              </a:solidFill>
            </a:endParaRPr>
          </a:p>
          <a:p>
            <a:pPr marL="514350" indent="-514350">
              <a:buClrTx/>
              <a:buFont typeface="+mj-lt"/>
              <a:buAutoNum type="arabicPeriod"/>
            </a:pPr>
            <a:r>
              <a:rPr lang="en-US" dirty="0">
                <a:solidFill>
                  <a:schemeClr val="tx2">
                    <a:lumMod val="10000"/>
                  </a:schemeClr>
                </a:solidFill>
              </a:rPr>
              <a:t>What does John make her do after each meal? </a:t>
            </a:r>
            <a:endParaRPr lang="en-US" dirty="0" smtClean="0">
              <a:solidFill>
                <a:schemeClr val="tx2">
                  <a:lumMod val="10000"/>
                </a:schemeClr>
              </a:solidFill>
            </a:endParaRPr>
          </a:p>
          <a:p>
            <a:pPr marL="514350" indent="-514350">
              <a:buClrTx/>
              <a:buFont typeface="+mj-lt"/>
              <a:buAutoNum type="arabicPeriod"/>
            </a:pPr>
            <a:r>
              <a:rPr lang="en-US" dirty="0">
                <a:solidFill>
                  <a:schemeClr val="tx2">
                    <a:lumMod val="10000"/>
                  </a:schemeClr>
                </a:solidFill>
              </a:rPr>
              <a:t>What does she do with the wallpaper? </a:t>
            </a:r>
            <a:endParaRPr lang="en-US" dirty="0" smtClean="0">
              <a:solidFill>
                <a:schemeClr val="tx2">
                  <a:lumMod val="10000"/>
                </a:schemeClr>
              </a:solidFill>
            </a:endParaRPr>
          </a:p>
          <a:p>
            <a:pPr marL="514350" indent="-514350">
              <a:buClrTx/>
              <a:buFont typeface="+mj-lt"/>
              <a:buAutoNum type="arabicPeriod"/>
            </a:pPr>
            <a:r>
              <a:rPr lang="en-US" dirty="0">
                <a:solidFill>
                  <a:schemeClr val="tx2">
                    <a:lumMod val="10000"/>
                  </a:schemeClr>
                </a:solidFill>
              </a:rPr>
              <a:t>What does she believe is behind the wallpaper in the end? </a:t>
            </a:r>
          </a:p>
        </p:txBody>
      </p:sp>
    </p:spTree>
    <p:extLst>
      <p:ext uri="{BB962C8B-B14F-4D97-AF65-F5344CB8AC3E}">
        <p14:creationId xmlns:p14="http://schemas.microsoft.com/office/powerpoint/2010/main" val="1609082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10000"/>
                  </a:schemeClr>
                </a:solidFill>
              </a:rPr>
              <a:t>Answers</a:t>
            </a:r>
            <a:endParaRPr lang="en-US" dirty="0">
              <a:solidFill>
                <a:schemeClr val="tx2">
                  <a:lumMod val="10000"/>
                </a:schemeClr>
              </a:solidFill>
            </a:endParaRP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solidFill>
                  <a:schemeClr val="tx2">
                    <a:lumMod val="10000"/>
                  </a:schemeClr>
                </a:solidFill>
              </a:rPr>
              <a:t>Nervous </a:t>
            </a:r>
            <a:r>
              <a:rPr lang="en-US" dirty="0">
                <a:solidFill>
                  <a:schemeClr val="tx2">
                    <a:lumMod val="10000"/>
                  </a:schemeClr>
                </a:solidFill>
              </a:rPr>
              <a:t>disorder or nervous </a:t>
            </a:r>
            <a:r>
              <a:rPr lang="en-US" dirty="0" smtClean="0">
                <a:solidFill>
                  <a:schemeClr val="tx2">
                    <a:lumMod val="10000"/>
                  </a:schemeClr>
                </a:solidFill>
              </a:rPr>
              <a:t>depression</a:t>
            </a:r>
            <a:endParaRPr lang="en-US" dirty="0">
              <a:solidFill>
                <a:schemeClr val="tx2">
                  <a:lumMod val="10000"/>
                </a:schemeClr>
              </a:solidFill>
            </a:endParaRPr>
          </a:p>
          <a:p>
            <a:pPr marL="514350" lvl="0" indent="-514350">
              <a:buFont typeface="+mj-lt"/>
              <a:buAutoNum type="arabicPeriod"/>
            </a:pPr>
            <a:r>
              <a:rPr lang="en-US" dirty="0" smtClean="0">
                <a:solidFill>
                  <a:schemeClr val="tx2">
                    <a:lumMod val="10000"/>
                  </a:schemeClr>
                </a:solidFill>
              </a:rPr>
              <a:t>The fact </a:t>
            </a:r>
            <a:r>
              <a:rPr lang="en-US" dirty="0">
                <a:solidFill>
                  <a:schemeClr val="tx2">
                    <a:lumMod val="10000"/>
                  </a:schemeClr>
                </a:solidFill>
              </a:rPr>
              <a:t>that she is </a:t>
            </a:r>
            <a:r>
              <a:rPr lang="en-US" dirty="0" smtClean="0">
                <a:solidFill>
                  <a:schemeClr val="tx2">
                    <a:lumMod val="10000"/>
                  </a:schemeClr>
                </a:solidFill>
              </a:rPr>
              <a:t>writing</a:t>
            </a:r>
            <a:endParaRPr lang="en-US" dirty="0">
              <a:solidFill>
                <a:schemeClr val="tx2">
                  <a:lumMod val="10000"/>
                </a:schemeClr>
              </a:solidFill>
            </a:endParaRPr>
          </a:p>
          <a:p>
            <a:pPr marL="514350" lvl="0" indent="-514350">
              <a:buFont typeface="+mj-lt"/>
              <a:buAutoNum type="arabicPeriod"/>
            </a:pPr>
            <a:r>
              <a:rPr lang="en-US" dirty="0" smtClean="0">
                <a:solidFill>
                  <a:schemeClr val="tx2">
                    <a:lumMod val="10000"/>
                  </a:schemeClr>
                </a:solidFill>
              </a:rPr>
              <a:t>Sleep</a:t>
            </a:r>
            <a:endParaRPr lang="en-US" dirty="0">
              <a:solidFill>
                <a:schemeClr val="tx2">
                  <a:lumMod val="10000"/>
                </a:schemeClr>
              </a:solidFill>
            </a:endParaRPr>
          </a:p>
          <a:p>
            <a:pPr marL="514350" lvl="0" indent="-514350">
              <a:buFont typeface="+mj-lt"/>
              <a:buAutoNum type="arabicPeriod"/>
            </a:pPr>
            <a:r>
              <a:rPr lang="en-US" dirty="0" smtClean="0">
                <a:solidFill>
                  <a:schemeClr val="tx2">
                    <a:lumMod val="10000"/>
                  </a:schemeClr>
                </a:solidFill>
              </a:rPr>
              <a:t>Rips </a:t>
            </a:r>
            <a:r>
              <a:rPr lang="en-US" dirty="0">
                <a:solidFill>
                  <a:schemeClr val="tx2">
                    <a:lumMod val="10000"/>
                  </a:schemeClr>
                </a:solidFill>
              </a:rPr>
              <a:t>it all </a:t>
            </a:r>
            <a:r>
              <a:rPr lang="en-US" dirty="0" smtClean="0">
                <a:solidFill>
                  <a:schemeClr val="tx2">
                    <a:lumMod val="10000"/>
                  </a:schemeClr>
                </a:solidFill>
              </a:rPr>
              <a:t>down</a:t>
            </a:r>
            <a:endParaRPr lang="en-US" dirty="0">
              <a:solidFill>
                <a:schemeClr val="tx2">
                  <a:lumMod val="10000"/>
                </a:schemeClr>
              </a:solidFill>
            </a:endParaRPr>
          </a:p>
          <a:p>
            <a:pPr marL="514350" lvl="0" indent="-514350">
              <a:buFont typeface="+mj-lt"/>
              <a:buAutoNum type="arabicPeriod"/>
            </a:pPr>
            <a:r>
              <a:rPr lang="en-US" dirty="0" smtClean="0">
                <a:solidFill>
                  <a:schemeClr val="tx2">
                    <a:lumMod val="10000"/>
                  </a:schemeClr>
                </a:solidFill>
              </a:rPr>
              <a:t>A woman</a:t>
            </a:r>
            <a:endParaRPr lang="en-US" dirty="0">
              <a:solidFill>
                <a:schemeClr val="tx2">
                  <a:lumMod val="10000"/>
                </a:schemeClr>
              </a:solidFill>
            </a:endParaRPr>
          </a:p>
          <a:p>
            <a:endParaRPr lang="en-US" dirty="0"/>
          </a:p>
        </p:txBody>
      </p:sp>
    </p:spTree>
    <p:extLst>
      <p:ext uri="{BB962C8B-B14F-4D97-AF65-F5344CB8AC3E}">
        <p14:creationId xmlns:p14="http://schemas.microsoft.com/office/powerpoint/2010/main" val="894709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Summarize</a:t>
            </a:r>
            <a:endParaRPr lang="en-US" dirty="0">
              <a:solidFill>
                <a:schemeClr val="bg1">
                  <a:lumMod val="10000"/>
                </a:schemeClr>
              </a:solidFill>
            </a:endParaRPr>
          </a:p>
        </p:txBody>
      </p:sp>
      <p:sp>
        <p:nvSpPr>
          <p:cNvPr id="3" name="Content Placeholder 2"/>
          <p:cNvSpPr>
            <a:spLocks noGrp="1"/>
          </p:cNvSpPr>
          <p:nvPr>
            <p:ph idx="1"/>
          </p:nvPr>
        </p:nvSpPr>
        <p:spPr/>
        <p:txBody>
          <a:bodyPr>
            <a:normAutofit/>
          </a:bodyPr>
          <a:lstStyle/>
          <a:p>
            <a:pPr marL="825246" indent="-742950">
              <a:buFont typeface="+mj-lt"/>
              <a:buAutoNum type="arabicPeriod"/>
            </a:pPr>
            <a:r>
              <a:rPr lang="en-US" sz="3600" dirty="0" smtClean="0">
                <a:solidFill>
                  <a:schemeClr val="bg1">
                    <a:lumMod val="10000"/>
                  </a:schemeClr>
                </a:solidFill>
              </a:rPr>
              <a:t>What was life like for immigrants?</a:t>
            </a:r>
          </a:p>
          <a:p>
            <a:pPr marL="825246" indent="-742950">
              <a:buFont typeface="+mj-lt"/>
              <a:buAutoNum type="arabicPeriod"/>
            </a:pPr>
            <a:r>
              <a:rPr lang="en-US" sz="3600" dirty="0" smtClean="0">
                <a:solidFill>
                  <a:schemeClr val="bg1">
                    <a:lumMod val="10000"/>
                  </a:schemeClr>
                </a:solidFill>
              </a:rPr>
              <a:t>Why would they move to America?</a:t>
            </a:r>
          </a:p>
          <a:p>
            <a:pPr marL="825246" indent="-742950">
              <a:buFont typeface="+mj-lt"/>
              <a:buAutoNum type="arabicPeriod"/>
            </a:pPr>
            <a:r>
              <a:rPr lang="en-US" sz="3600" dirty="0" smtClean="0">
                <a:solidFill>
                  <a:schemeClr val="bg1">
                    <a:lumMod val="10000"/>
                  </a:schemeClr>
                </a:solidFill>
              </a:rPr>
              <a:t>Did America do anything to help these immigrants?</a:t>
            </a:r>
          </a:p>
          <a:p>
            <a:pPr marL="825246" indent="-742950">
              <a:buFont typeface="+mj-lt"/>
              <a:buAutoNum type="arabicPeriod"/>
            </a:pPr>
            <a:r>
              <a:rPr lang="en-US" sz="3600" dirty="0" smtClean="0">
                <a:solidFill>
                  <a:schemeClr val="bg1">
                    <a:lumMod val="10000"/>
                  </a:schemeClr>
                </a:solidFill>
              </a:rPr>
              <a:t>Who struggled more: men, women, kids? Why?</a:t>
            </a:r>
            <a:endParaRPr lang="en-US" sz="3600" dirty="0">
              <a:solidFill>
                <a:schemeClr val="bg1">
                  <a:lumMod val="10000"/>
                </a:schemeClr>
              </a:solidFill>
            </a:endParaRPr>
          </a:p>
        </p:txBody>
      </p:sp>
    </p:spTree>
    <p:extLst>
      <p:ext uri="{BB962C8B-B14F-4D97-AF65-F5344CB8AC3E}">
        <p14:creationId xmlns:p14="http://schemas.microsoft.com/office/powerpoint/2010/main" val="403259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74638"/>
            <a:ext cx="8458200" cy="639762"/>
          </a:xfrm>
        </p:spPr>
        <p:txBody>
          <a:bodyPr>
            <a:normAutofit fontScale="90000"/>
          </a:bodyPr>
          <a:lstStyle/>
          <a:p>
            <a:pPr algn="ctr"/>
            <a:r>
              <a:rPr lang="en-US" sz="4000" dirty="0">
                <a:solidFill>
                  <a:schemeClr val="bg1">
                    <a:lumMod val="10000"/>
                  </a:schemeClr>
                </a:solidFill>
              </a:rPr>
              <a:t>The Cult of Domesticity: or the “True Womanhood”</a:t>
            </a:r>
          </a:p>
        </p:txBody>
      </p:sp>
      <p:sp>
        <p:nvSpPr>
          <p:cNvPr id="4099" name="Rectangle 3"/>
          <p:cNvSpPr>
            <a:spLocks noGrp="1" noChangeArrowheads="1"/>
          </p:cNvSpPr>
          <p:nvPr>
            <p:ph idx="1"/>
          </p:nvPr>
        </p:nvSpPr>
        <p:spPr>
          <a:xfrm>
            <a:off x="1066800" y="1219200"/>
            <a:ext cx="8077200" cy="3048000"/>
          </a:xfrm>
        </p:spPr>
        <p:txBody>
          <a:bodyPr/>
          <a:lstStyle/>
          <a:p>
            <a:pPr marL="609600" indent="-609600">
              <a:lnSpc>
                <a:spcPct val="90000"/>
              </a:lnSpc>
              <a:buFontTx/>
              <a:buAutoNum type="arabicPeriod"/>
            </a:pPr>
            <a:r>
              <a:rPr lang="en-US" sz="2400" dirty="0">
                <a:solidFill>
                  <a:schemeClr val="bg1">
                    <a:lumMod val="10000"/>
                  </a:schemeClr>
                </a:solidFill>
              </a:rPr>
              <a:t>Piety (Religiousness</a:t>
            </a:r>
            <a:r>
              <a:rPr lang="en-US" sz="2400" dirty="0" smtClean="0">
                <a:solidFill>
                  <a:schemeClr val="bg1">
                    <a:lumMod val="10000"/>
                  </a:schemeClr>
                </a:solidFill>
              </a:rPr>
              <a:t>)</a:t>
            </a:r>
            <a:endParaRPr lang="en-US" sz="2000" dirty="0">
              <a:solidFill>
                <a:schemeClr val="bg1">
                  <a:lumMod val="10000"/>
                </a:schemeClr>
              </a:solidFill>
            </a:endParaRPr>
          </a:p>
          <a:p>
            <a:pPr marL="609600" indent="-609600">
              <a:lnSpc>
                <a:spcPct val="90000"/>
              </a:lnSpc>
              <a:buFontTx/>
              <a:buAutoNum type="arabicPeriod"/>
            </a:pPr>
            <a:r>
              <a:rPr lang="en-US" sz="2400" dirty="0" smtClean="0">
                <a:solidFill>
                  <a:schemeClr val="bg1">
                    <a:lumMod val="10000"/>
                  </a:schemeClr>
                </a:solidFill>
              </a:rPr>
              <a:t>Purity</a:t>
            </a:r>
          </a:p>
          <a:p>
            <a:pPr marL="1009650" lvl="1" indent="-609600">
              <a:lnSpc>
                <a:spcPct val="90000"/>
              </a:lnSpc>
            </a:pPr>
            <a:r>
              <a:rPr lang="en-US" sz="2000" dirty="0" smtClean="0">
                <a:solidFill>
                  <a:schemeClr val="bg1">
                    <a:lumMod val="10000"/>
                  </a:schemeClr>
                </a:solidFill>
              </a:rPr>
              <a:t>Being sexually pure stops “fallen woman” </a:t>
            </a:r>
            <a:endParaRPr lang="en-US" sz="2000" dirty="0">
              <a:solidFill>
                <a:schemeClr val="bg1">
                  <a:lumMod val="10000"/>
                </a:schemeClr>
              </a:solidFill>
            </a:endParaRPr>
          </a:p>
          <a:p>
            <a:pPr marL="609600" indent="-609600">
              <a:lnSpc>
                <a:spcPct val="90000"/>
              </a:lnSpc>
              <a:buFontTx/>
              <a:buAutoNum type="arabicPeriod"/>
            </a:pPr>
            <a:r>
              <a:rPr lang="en-US" sz="2400" dirty="0" smtClean="0">
                <a:solidFill>
                  <a:schemeClr val="bg1">
                    <a:lumMod val="10000"/>
                  </a:schemeClr>
                </a:solidFill>
              </a:rPr>
              <a:t>Submissiveness</a:t>
            </a:r>
            <a:endParaRPr lang="en-US" sz="2400" dirty="0">
              <a:solidFill>
                <a:schemeClr val="bg1">
                  <a:lumMod val="10000"/>
                </a:schemeClr>
              </a:solidFill>
            </a:endParaRPr>
          </a:p>
          <a:p>
            <a:pPr marL="990600" lvl="1" indent="-533400">
              <a:lnSpc>
                <a:spcPct val="90000"/>
              </a:lnSpc>
            </a:pPr>
            <a:r>
              <a:rPr lang="en-US" sz="2000" dirty="0">
                <a:solidFill>
                  <a:schemeClr val="bg1">
                    <a:lumMod val="10000"/>
                  </a:schemeClr>
                </a:solidFill>
              </a:rPr>
              <a:t>submit to fate, to duty, to God, and to men </a:t>
            </a:r>
          </a:p>
          <a:p>
            <a:pPr marL="609600" indent="-609600">
              <a:lnSpc>
                <a:spcPct val="90000"/>
              </a:lnSpc>
              <a:buFontTx/>
              <a:buAutoNum type="arabicPeriod"/>
            </a:pPr>
            <a:r>
              <a:rPr lang="en-US" sz="2400" dirty="0">
                <a:solidFill>
                  <a:schemeClr val="bg1">
                    <a:lumMod val="10000"/>
                  </a:schemeClr>
                </a:solidFill>
              </a:rPr>
              <a:t>Domesticity</a:t>
            </a:r>
          </a:p>
          <a:p>
            <a:pPr marL="990600" lvl="1" indent="-533400">
              <a:lnSpc>
                <a:spcPct val="90000"/>
              </a:lnSpc>
            </a:pPr>
            <a:r>
              <a:rPr lang="en-US" sz="2000" dirty="0">
                <a:solidFill>
                  <a:schemeClr val="bg1">
                    <a:lumMod val="10000"/>
                  </a:schemeClr>
                </a:solidFill>
              </a:rPr>
              <a:t>Never leave home if at all possible</a:t>
            </a:r>
          </a:p>
        </p:txBody>
      </p:sp>
      <p:pic>
        <p:nvPicPr>
          <p:cNvPr id="4101" name="Picture 5" descr="marriage3"/>
          <p:cNvPicPr>
            <a:picLocks noChangeAspect="1" noChangeArrowheads="1"/>
          </p:cNvPicPr>
          <p:nvPr/>
        </p:nvPicPr>
        <p:blipFill>
          <a:blip r:embed="rId2" cstate="print"/>
          <a:srcRect/>
          <a:stretch>
            <a:fillRect/>
          </a:stretch>
        </p:blipFill>
        <p:spPr bwMode="auto">
          <a:xfrm>
            <a:off x="2819400" y="3962400"/>
            <a:ext cx="6048375" cy="3057525"/>
          </a:xfrm>
          <a:prstGeom prst="rect">
            <a:avLst/>
          </a:prstGeom>
          <a:noFill/>
        </p:spPr>
      </p:pic>
    </p:spTree>
    <p:extLst>
      <p:ext uri="{BB962C8B-B14F-4D97-AF65-F5344CB8AC3E}">
        <p14:creationId xmlns:p14="http://schemas.microsoft.com/office/powerpoint/2010/main" val="39865173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145">
                                          <p:stCondLst>
                                            <p:cond delay="0"/>
                                          </p:stCondLst>
                                        </p:cTn>
                                        <p:tgtEl>
                                          <p:spTgt spid="4099">
                                            <p:txEl>
                                              <p:pRg st="0" end="0"/>
                                            </p:txEl>
                                          </p:spTgt>
                                        </p:tgtEl>
                                      </p:cBhvr>
                                    </p:animEffect>
                                    <p:anim calcmode="lin" valueType="num">
                                      <p:cBhvr>
                                        <p:cTn id="8" dur="456"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099">
                                            <p:txEl>
                                              <p:pRg st="0" end="0"/>
                                            </p:txEl>
                                          </p:spTgt>
                                        </p:tgtEl>
                                      </p:cBhvr>
                                      <p:to x="100000" y="60000"/>
                                    </p:animScale>
                                    <p:animScale>
                                      <p:cBhvr>
                                        <p:cTn id="14" dur="42" decel="50000">
                                          <p:stCondLst>
                                            <p:cond delay="169"/>
                                          </p:stCondLst>
                                        </p:cTn>
                                        <p:tgtEl>
                                          <p:spTgt spid="4099">
                                            <p:txEl>
                                              <p:pRg st="0" end="0"/>
                                            </p:txEl>
                                          </p:spTgt>
                                        </p:tgtEl>
                                      </p:cBhvr>
                                      <p:to x="100000" y="100000"/>
                                    </p:animScale>
                                    <p:animScale>
                                      <p:cBhvr>
                                        <p:cTn id="15" dur="7">
                                          <p:stCondLst>
                                            <p:cond delay="328"/>
                                          </p:stCondLst>
                                        </p:cTn>
                                        <p:tgtEl>
                                          <p:spTgt spid="4099">
                                            <p:txEl>
                                              <p:pRg st="0" end="0"/>
                                            </p:txEl>
                                          </p:spTgt>
                                        </p:tgtEl>
                                      </p:cBhvr>
                                      <p:to x="100000" y="80000"/>
                                    </p:animScale>
                                    <p:animScale>
                                      <p:cBhvr>
                                        <p:cTn id="16" dur="42" decel="50000">
                                          <p:stCondLst>
                                            <p:cond delay="335"/>
                                          </p:stCondLst>
                                        </p:cTn>
                                        <p:tgtEl>
                                          <p:spTgt spid="4099">
                                            <p:txEl>
                                              <p:pRg st="0" end="0"/>
                                            </p:txEl>
                                          </p:spTgt>
                                        </p:tgtEl>
                                      </p:cBhvr>
                                      <p:to x="100000" y="100000"/>
                                    </p:animScale>
                                    <p:animScale>
                                      <p:cBhvr>
                                        <p:cTn id="17" dur="7">
                                          <p:stCondLst>
                                            <p:cond delay="411"/>
                                          </p:stCondLst>
                                        </p:cTn>
                                        <p:tgtEl>
                                          <p:spTgt spid="4099">
                                            <p:txEl>
                                              <p:pRg st="0" end="0"/>
                                            </p:txEl>
                                          </p:spTgt>
                                        </p:tgtEl>
                                      </p:cBhvr>
                                      <p:to x="100000" y="90000"/>
                                    </p:animScale>
                                    <p:animScale>
                                      <p:cBhvr>
                                        <p:cTn id="18" dur="42" decel="50000">
                                          <p:stCondLst>
                                            <p:cond delay="417"/>
                                          </p:stCondLst>
                                        </p:cTn>
                                        <p:tgtEl>
                                          <p:spTgt spid="4099">
                                            <p:txEl>
                                              <p:pRg st="0" end="0"/>
                                            </p:txEl>
                                          </p:spTgt>
                                        </p:tgtEl>
                                      </p:cBhvr>
                                      <p:to x="100000" y="100000"/>
                                    </p:animScale>
                                    <p:animScale>
                                      <p:cBhvr>
                                        <p:cTn id="19" dur="7">
                                          <p:stCondLst>
                                            <p:cond delay="452"/>
                                          </p:stCondLst>
                                        </p:cTn>
                                        <p:tgtEl>
                                          <p:spTgt spid="4099">
                                            <p:txEl>
                                              <p:pRg st="0" end="0"/>
                                            </p:txEl>
                                          </p:spTgt>
                                        </p:tgtEl>
                                      </p:cBhvr>
                                      <p:to x="100000" y="95000"/>
                                    </p:animScale>
                                    <p:animScale>
                                      <p:cBhvr>
                                        <p:cTn id="20" dur="42" decel="50000">
                                          <p:stCondLst>
                                            <p:cond delay="459"/>
                                          </p:stCondLst>
                                        </p:cTn>
                                        <p:tgtEl>
                                          <p:spTgt spid="409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4099">
                                            <p:txEl>
                                              <p:pRg st="1" end="1"/>
                                            </p:txEl>
                                          </p:spTgt>
                                        </p:tgtEl>
                                        <p:attrNameLst>
                                          <p:attrName>style.visibility</p:attrName>
                                        </p:attrNameLst>
                                      </p:cBhvr>
                                      <p:to>
                                        <p:strVal val="visible"/>
                                      </p:to>
                                    </p:set>
                                    <p:anim calcmode="lin" valueType="num">
                                      <p:cBhvr additive="base">
                                        <p:cTn id="25"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4099">
                                            <p:txEl>
                                              <p:pRg st="2" end="2"/>
                                            </p:txEl>
                                          </p:spTgt>
                                        </p:tgtEl>
                                        <p:attrNameLst>
                                          <p:attrName>style.visibility</p:attrName>
                                        </p:attrNameLst>
                                      </p:cBhvr>
                                      <p:to>
                                        <p:strVal val="visible"/>
                                      </p:to>
                                    </p:set>
                                    <p:anim calcmode="lin" valueType="num">
                                      <p:cBhvr additive="base">
                                        <p:cTn id="2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4099">
                                            <p:txEl>
                                              <p:pRg st="3" end="3"/>
                                            </p:txEl>
                                          </p:spTgt>
                                        </p:tgtEl>
                                        <p:attrNameLst>
                                          <p:attrName>style.visibility</p:attrName>
                                        </p:attrNameLst>
                                      </p:cBhvr>
                                      <p:to>
                                        <p:strVal val="visible"/>
                                      </p:to>
                                    </p:set>
                                    <p:animEffect transition="in" filter="fade">
                                      <p:cBhvr>
                                        <p:cTn id="35" dur="800" decel="100000"/>
                                        <p:tgtEl>
                                          <p:spTgt spid="4099">
                                            <p:txEl>
                                              <p:pRg st="3" end="3"/>
                                            </p:txEl>
                                          </p:spTgt>
                                        </p:tgtEl>
                                      </p:cBhvr>
                                    </p:animEffect>
                                    <p:anim calcmode="lin" valueType="num">
                                      <p:cBhvr>
                                        <p:cTn id="36" dur="800" decel="100000" fill="hold"/>
                                        <p:tgtEl>
                                          <p:spTgt spid="4099">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4099">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4099">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099">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099">
                                            <p:txEl>
                                              <p:pRg st="3" end="3"/>
                                            </p:txEl>
                                          </p:spTgt>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4099">
                                            <p:txEl>
                                              <p:pRg st="4" end="4"/>
                                            </p:txEl>
                                          </p:spTgt>
                                        </p:tgtEl>
                                        <p:attrNameLst>
                                          <p:attrName>style.visibility</p:attrName>
                                        </p:attrNameLst>
                                      </p:cBhvr>
                                      <p:to>
                                        <p:strVal val="visible"/>
                                      </p:to>
                                    </p:set>
                                    <p:animEffect transition="in" filter="fade">
                                      <p:cBhvr>
                                        <p:cTn id="43" dur="800" decel="100000"/>
                                        <p:tgtEl>
                                          <p:spTgt spid="4099">
                                            <p:txEl>
                                              <p:pRg st="4" end="4"/>
                                            </p:txEl>
                                          </p:spTgt>
                                        </p:tgtEl>
                                      </p:cBhvr>
                                    </p:animEffect>
                                    <p:anim calcmode="lin" valueType="num">
                                      <p:cBhvr>
                                        <p:cTn id="44" dur="800" decel="100000" fill="hold"/>
                                        <p:tgtEl>
                                          <p:spTgt spid="4099">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4099">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099">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099">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09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nodeType="clickEffect">
                                  <p:stCondLst>
                                    <p:cond delay="0"/>
                                  </p:stCondLst>
                                  <p:childTnLst>
                                    <p:set>
                                      <p:cBhvr>
                                        <p:cTn id="52" dur="1" fill="hold">
                                          <p:stCondLst>
                                            <p:cond delay="0"/>
                                          </p:stCondLst>
                                        </p:cTn>
                                        <p:tgtEl>
                                          <p:spTgt spid="4099">
                                            <p:txEl>
                                              <p:pRg st="5" end="5"/>
                                            </p:txEl>
                                          </p:spTgt>
                                        </p:tgtEl>
                                        <p:attrNameLst>
                                          <p:attrName>style.visibility</p:attrName>
                                        </p:attrNameLst>
                                      </p:cBhvr>
                                      <p:to>
                                        <p:strVal val="visible"/>
                                      </p:to>
                                    </p:set>
                                    <p:anim calcmode="lin" valueType="num">
                                      <p:cBhvr>
                                        <p:cTn id="53" dur="500" fill="hold"/>
                                        <p:tgtEl>
                                          <p:spTgt spid="4099">
                                            <p:txEl>
                                              <p:pRg st="5" end="5"/>
                                            </p:txEl>
                                          </p:spTgt>
                                        </p:tgtEl>
                                        <p:attrNameLst>
                                          <p:attrName>ppt_w</p:attrName>
                                        </p:attrNameLst>
                                      </p:cBhvr>
                                      <p:tavLst>
                                        <p:tav tm="0">
                                          <p:val>
                                            <p:strVal val="#ppt_w*0.05"/>
                                          </p:val>
                                        </p:tav>
                                        <p:tav tm="100000">
                                          <p:val>
                                            <p:strVal val="#ppt_w"/>
                                          </p:val>
                                        </p:tav>
                                      </p:tavLst>
                                    </p:anim>
                                    <p:anim calcmode="lin" valueType="num">
                                      <p:cBhvr>
                                        <p:cTn id="54" dur="500" fill="hold"/>
                                        <p:tgtEl>
                                          <p:spTgt spid="4099">
                                            <p:txEl>
                                              <p:pRg st="5" end="5"/>
                                            </p:txEl>
                                          </p:spTgt>
                                        </p:tgtEl>
                                        <p:attrNameLst>
                                          <p:attrName>ppt_h</p:attrName>
                                        </p:attrNameLst>
                                      </p:cBhvr>
                                      <p:tavLst>
                                        <p:tav tm="0">
                                          <p:val>
                                            <p:strVal val="#ppt_h"/>
                                          </p:val>
                                        </p:tav>
                                        <p:tav tm="100000">
                                          <p:val>
                                            <p:strVal val="#ppt_h"/>
                                          </p:val>
                                        </p:tav>
                                      </p:tavLst>
                                    </p:anim>
                                    <p:anim calcmode="lin" valueType="num">
                                      <p:cBhvr>
                                        <p:cTn id="55" dur="500" fill="hold"/>
                                        <p:tgtEl>
                                          <p:spTgt spid="4099">
                                            <p:txEl>
                                              <p:pRg st="5" end="5"/>
                                            </p:txEl>
                                          </p:spTgt>
                                        </p:tgtEl>
                                        <p:attrNameLst>
                                          <p:attrName>ppt_x</p:attrName>
                                        </p:attrNameLst>
                                      </p:cBhvr>
                                      <p:tavLst>
                                        <p:tav tm="0">
                                          <p:val>
                                            <p:strVal val="#ppt_x-.2"/>
                                          </p:val>
                                        </p:tav>
                                        <p:tav tm="100000">
                                          <p:val>
                                            <p:strVal val="#ppt_x"/>
                                          </p:val>
                                        </p:tav>
                                      </p:tavLst>
                                    </p:anim>
                                    <p:anim calcmode="lin" valueType="num">
                                      <p:cBhvr>
                                        <p:cTn id="56" dur="500" fill="hold"/>
                                        <p:tgtEl>
                                          <p:spTgt spid="4099">
                                            <p:txEl>
                                              <p:pRg st="5" end="5"/>
                                            </p:txEl>
                                          </p:spTgt>
                                        </p:tgtEl>
                                        <p:attrNameLst>
                                          <p:attrName>ppt_y</p:attrName>
                                        </p:attrNameLst>
                                      </p:cBhvr>
                                      <p:tavLst>
                                        <p:tav tm="0">
                                          <p:val>
                                            <p:strVal val="#ppt_y"/>
                                          </p:val>
                                        </p:tav>
                                        <p:tav tm="100000">
                                          <p:val>
                                            <p:strVal val="#ppt_y"/>
                                          </p:val>
                                        </p:tav>
                                      </p:tavLst>
                                    </p:anim>
                                    <p:animEffect transition="in" filter="fade">
                                      <p:cBhvr>
                                        <p:cTn id="57" dur="500"/>
                                        <p:tgtEl>
                                          <p:spTgt spid="4099">
                                            <p:txEl>
                                              <p:pRg st="5" end="5"/>
                                            </p:txEl>
                                          </p:spTgt>
                                        </p:tgtEl>
                                      </p:cBhvr>
                                    </p:animEffect>
                                  </p:childTnLst>
                                </p:cTn>
                              </p:par>
                              <p:par>
                                <p:cTn id="58" presetID="54" presetClass="entr" presetSubtype="0" accel="100000" fill="hold" nodeType="withEffect">
                                  <p:stCondLst>
                                    <p:cond delay="0"/>
                                  </p:stCondLst>
                                  <p:childTnLst>
                                    <p:set>
                                      <p:cBhvr>
                                        <p:cTn id="59" dur="1" fill="hold">
                                          <p:stCondLst>
                                            <p:cond delay="0"/>
                                          </p:stCondLst>
                                        </p:cTn>
                                        <p:tgtEl>
                                          <p:spTgt spid="4099">
                                            <p:txEl>
                                              <p:pRg st="6" end="6"/>
                                            </p:txEl>
                                          </p:spTgt>
                                        </p:tgtEl>
                                        <p:attrNameLst>
                                          <p:attrName>style.visibility</p:attrName>
                                        </p:attrNameLst>
                                      </p:cBhvr>
                                      <p:to>
                                        <p:strVal val="visible"/>
                                      </p:to>
                                    </p:set>
                                    <p:anim calcmode="lin" valueType="num">
                                      <p:cBhvr>
                                        <p:cTn id="60" dur="500" fill="hold"/>
                                        <p:tgtEl>
                                          <p:spTgt spid="4099">
                                            <p:txEl>
                                              <p:pRg st="6" end="6"/>
                                            </p:txEl>
                                          </p:spTgt>
                                        </p:tgtEl>
                                        <p:attrNameLst>
                                          <p:attrName>ppt_w</p:attrName>
                                        </p:attrNameLst>
                                      </p:cBhvr>
                                      <p:tavLst>
                                        <p:tav tm="0">
                                          <p:val>
                                            <p:strVal val="#ppt_w*0.05"/>
                                          </p:val>
                                        </p:tav>
                                        <p:tav tm="100000">
                                          <p:val>
                                            <p:strVal val="#ppt_w"/>
                                          </p:val>
                                        </p:tav>
                                      </p:tavLst>
                                    </p:anim>
                                    <p:anim calcmode="lin" valueType="num">
                                      <p:cBhvr>
                                        <p:cTn id="61" dur="500" fill="hold"/>
                                        <p:tgtEl>
                                          <p:spTgt spid="4099">
                                            <p:txEl>
                                              <p:pRg st="6" end="6"/>
                                            </p:txEl>
                                          </p:spTgt>
                                        </p:tgtEl>
                                        <p:attrNameLst>
                                          <p:attrName>ppt_h</p:attrName>
                                        </p:attrNameLst>
                                      </p:cBhvr>
                                      <p:tavLst>
                                        <p:tav tm="0">
                                          <p:val>
                                            <p:strVal val="#ppt_h"/>
                                          </p:val>
                                        </p:tav>
                                        <p:tav tm="100000">
                                          <p:val>
                                            <p:strVal val="#ppt_h"/>
                                          </p:val>
                                        </p:tav>
                                      </p:tavLst>
                                    </p:anim>
                                    <p:anim calcmode="lin" valueType="num">
                                      <p:cBhvr>
                                        <p:cTn id="62" dur="500" fill="hold"/>
                                        <p:tgtEl>
                                          <p:spTgt spid="4099">
                                            <p:txEl>
                                              <p:pRg st="6" end="6"/>
                                            </p:txEl>
                                          </p:spTgt>
                                        </p:tgtEl>
                                        <p:attrNameLst>
                                          <p:attrName>ppt_x</p:attrName>
                                        </p:attrNameLst>
                                      </p:cBhvr>
                                      <p:tavLst>
                                        <p:tav tm="0">
                                          <p:val>
                                            <p:strVal val="#ppt_x-.2"/>
                                          </p:val>
                                        </p:tav>
                                        <p:tav tm="100000">
                                          <p:val>
                                            <p:strVal val="#ppt_x"/>
                                          </p:val>
                                        </p:tav>
                                      </p:tavLst>
                                    </p:anim>
                                    <p:anim calcmode="lin" valueType="num">
                                      <p:cBhvr>
                                        <p:cTn id="63" dur="500" fill="hold"/>
                                        <p:tgtEl>
                                          <p:spTgt spid="4099">
                                            <p:txEl>
                                              <p:pRg st="6" end="6"/>
                                            </p:txEl>
                                          </p:spTgt>
                                        </p:tgtEl>
                                        <p:attrNameLst>
                                          <p:attrName>ppt_y</p:attrName>
                                        </p:attrNameLst>
                                      </p:cBhvr>
                                      <p:tavLst>
                                        <p:tav tm="0">
                                          <p:val>
                                            <p:strVal val="#ppt_y"/>
                                          </p:val>
                                        </p:tav>
                                        <p:tav tm="100000">
                                          <p:val>
                                            <p:strVal val="#ppt_y"/>
                                          </p:val>
                                        </p:tav>
                                      </p:tavLst>
                                    </p:anim>
                                    <p:animEffect transition="in" filter="fade">
                                      <p:cBhvr>
                                        <p:cTn id="64"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10000"/>
                  </a:schemeClr>
                </a:solidFill>
              </a:rPr>
              <a:t>Rights of Women</a:t>
            </a:r>
            <a:endParaRPr lang="en-US" dirty="0">
              <a:solidFill>
                <a:schemeClr val="bg1">
                  <a:lumMod val="10000"/>
                </a:schemeClr>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chemeClr val="bg1">
                    <a:lumMod val="10000"/>
                  </a:schemeClr>
                </a:solidFill>
              </a:rPr>
              <a:t>The right to love whom others scorn,</a:t>
            </a:r>
          </a:p>
          <a:p>
            <a:pPr>
              <a:buNone/>
            </a:pPr>
            <a:r>
              <a:rPr lang="en-US" dirty="0" smtClean="0">
                <a:solidFill>
                  <a:schemeClr val="bg1">
                    <a:lumMod val="10000"/>
                  </a:schemeClr>
                </a:solidFill>
              </a:rPr>
              <a:t>The right to comfort and to mourn, </a:t>
            </a:r>
          </a:p>
          <a:p>
            <a:pPr>
              <a:buNone/>
            </a:pPr>
            <a:r>
              <a:rPr lang="en-US" dirty="0" smtClean="0">
                <a:solidFill>
                  <a:schemeClr val="bg1">
                    <a:lumMod val="10000"/>
                  </a:schemeClr>
                </a:solidFill>
              </a:rPr>
              <a:t>The right to shed new joy on earth,</a:t>
            </a:r>
          </a:p>
          <a:p>
            <a:pPr>
              <a:buNone/>
            </a:pPr>
            <a:r>
              <a:rPr lang="en-US" dirty="0" smtClean="0">
                <a:solidFill>
                  <a:schemeClr val="bg1">
                    <a:lumMod val="10000"/>
                  </a:schemeClr>
                </a:solidFill>
              </a:rPr>
              <a:t>The right to feel the soul's high worth, </a:t>
            </a:r>
          </a:p>
          <a:p>
            <a:pPr>
              <a:buNone/>
            </a:pPr>
            <a:r>
              <a:rPr lang="en-US" dirty="0" smtClean="0">
                <a:solidFill>
                  <a:schemeClr val="bg1">
                    <a:lumMod val="10000"/>
                  </a:schemeClr>
                </a:solidFill>
              </a:rPr>
              <a:t>Such woman's rights a God will </a:t>
            </a:r>
            <a:r>
              <a:rPr lang="en-US" smtClean="0">
                <a:solidFill>
                  <a:schemeClr val="bg1">
                    <a:lumMod val="10000"/>
                  </a:schemeClr>
                </a:solidFill>
              </a:rPr>
              <a:t>bless </a:t>
            </a:r>
          </a:p>
          <a:p>
            <a:pPr>
              <a:buNone/>
            </a:pPr>
            <a:r>
              <a:rPr lang="en-US" smtClean="0">
                <a:solidFill>
                  <a:schemeClr val="bg1">
                    <a:lumMod val="10000"/>
                  </a:schemeClr>
                </a:solidFill>
              </a:rPr>
              <a:t>And </a:t>
            </a:r>
            <a:r>
              <a:rPr lang="en-US" dirty="0" smtClean="0">
                <a:solidFill>
                  <a:schemeClr val="bg1">
                    <a:lumMod val="10000"/>
                  </a:schemeClr>
                </a:solidFill>
              </a:rPr>
              <a:t>crown their champions with success.</a:t>
            </a:r>
          </a:p>
          <a:p>
            <a:pPr>
              <a:buNone/>
            </a:pPr>
            <a:endParaRPr lang="en-US" dirty="0">
              <a:solidFill>
                <a:schemeClr val="bg1">
                  <a:lumMod val="10000"/>
                </a:schemeClr>
              </a:solidFill>
            </a:endParaRPr>
          </a:p>
          <a:p>
            <a:pPr>
              <a:buNone/>
            </a:pPr>
            <a:r>
              <a:rPr lang="en-US" dirty="0" smtClean="0">
                <a:solidFill>
                  <a:schemeClr val="bg1">
                    <a:lumMod val="10000"/>
                  </a:schemeClr>
                </a:solidFill>
              </a:rPr>
              <a:t>What are the rights of women according to this piece? </a:t>
            </a:r>
            <a:endParaRPr lang="en-US" dirty="0">
              <a:solidFill>
                <a:schemeClr val="bg1">
                  <a:lumMod val="10000"/>
                </a:schemeClr>
              </a:solidFill>
            </a:endParaRPr>
          </a:p>
        </p:txBody>
      </p:sp>
    </p:spTree>
    <p:extLst>
      <p:ext uri="{BB962C8B-B14F-4D97-AF65-F5344CB8AC3E}">
        <p14:creationId xmlns:p14="http://schemas.microsoft.com/office/powerpoint/2010/main" val="267279391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eaLnBrk="1" hangingPunct="1">
              <a:defRPr/>
            </a:pPr>
            <a:r>
              <a:rPr lang="en-US" dirty="0" smtClean="0">
                <a:solidFill>
                  <a:schemeClr val="bg1">
                    <a:lumMod val="10000"/>
                  </a:schemeClr>
                </a:solidFill>
                <a:latin typeface="Bookman Old Style" pitchFamily="18" charset="0"/>
              </a:rPr>
              <a:t>Truisms about Women</a:t>
            </a:r>
          </a:p>
        </p:txBody>
      </p:sp>
      <p:sp>
        <p:nvSpPr>
          <p:cNvPr id="29699" name="Rectangle 3"/>
          <p:cNvSpPr>
            <a:spLocks noGrp="1" noChangeArrowheads="1"/>
          </p:cNvSpPr>
          <p:nvPr>
            <p:ph type="body" idx="1"/>
          </p:nvPr>
        </p:nvSpPr>
        <p:spPr/>
        <p:txBody>
          <a:bodyPr>
            <a:normAutofit/>
          </a:bodyPr>
          <a:lstStyle/>
          <a:p>
            <a:pPr eaLnBrk="1" hangingPunct="1">
              <a:defRPr/>
            </a:pPr>
            <a:r>
              <a:rPr lang="ja-JP" altLang="en-US" sz="3600" dirty="0" smtClean="0">
                <a:solidFill>
                  <a:srgbClr val="000000"/>
                </a:solidFill>
                <a:latin typeface="Bookman Old Style" pitchFamily="18" charset="0"/>
              </a:rPr>
              <a:t>“</a:t>
            </a:r>
            <a:r>
              <a:rPr lang="en-US" altLang="ja-JP" sz="3600" dirty="0" smtClean="0">
                <a:solidFill>
                  <a:srgbClr val="000000"/>
                </a:solidFill>
                <a:latin typeface="Bookman Old Style" pitchFamily="18" charset="0"/>
              </a:rPr>
              <a:t>A </a:t>
            </a:r>
            <a:r>
              <a:rPr lang="en-US" altLang="ja-JP" sz="3600" dirty="0" smtClean="0">
                <a:solidFill>
                  <a:schemeClr val="bg1">
                    <a:lumMod val="10000"/>
                  </a:schemeClr>
                </a:solidFill>
                <a:latin typeface="Bookman Old Style" pitchFamily="18" charset="0"/>
              </a:rPr>
              <a:t>woman has a head almost too small for intellect but just big enough for love.</a:t>
            </a:r>
            <a:r>
              <a:rPr lang="ja-JP" altLang="en-US" sz="3600" dirty="0" smtClean="0">
                <a:solidFill>
                  <a:schemeClr val="bg1">
                    <a:lumMod val="10000"/>
                  </a:schemeClr>
                </a:solidFill>
                <a:latin typeface="Bookman Old Style" pitchFamily="18" charset="0"/>
              </a:rPr>
              <a:t>”</a:t>
            </a:r>
            <a:endParaRPr lang="en-US" altLang="ja-JP" sz="3600" dirty="0" smtClean="0">
              <a:solidFill>
                <a:schemeClr val="bg1">
                  <a:lumMod val="10000"/>
                </a:schemeClr>
              </a:solidFill>
              <a:latin typeface="Bookman Old Style" pitchFamily="18" charset="0"/>
            </a:endParaRPr>
          </a:p>
          <a:p>
            <a:pPr eaLnBrk="1" hangingPunct="1">
              <a:defRPr/>
            </a:pPr>
            <a:r>
              <a:rPr lang="ja-JP" altLang="en-US" sz="3600" dirty="0" smtClean="0">
                <a:solidFill>
                  <a:schemeClr val="bg1">
                    <a:lumMod val="10000"/>
                  </a:schemeClr>
                </a:solidFill>
                <a:latin typeface="Bookman Old Style" pitchFamily="18" charset="0"/>
              </a:rPr>
              <a:t>“</a:t>
            </a:r>
            <a:r>
              <a:rPr lang="en-US" altLang="ja-JP" sz="3600" dirty="0" smtClean="0">
                <a:solidFill>
                  <a:schemeClr val="bg1">
                    <a:lumMod val="10000"/>
                  </a:schemeClr>
                </a:solidFill>
                <a:latin typeface="Bookman Old Style" pitchFamily="18" charset="0"/>
              </a:rPr>
              <a:t>True feminine genius is ever timid, doubtful, and clingingly dependent; a perpetual childhood.</a:t>
            </a:r>
            <a:r>
              <a:rPr lang="ja-JP" altLang="en-US" sz="3600" dirty="0" smtClean="0">
                <a:solidFill>
                  <a:schemeClr val="bg1">
                    <a:lumMod val="10000"/>
                  </a:schemeClr>
                </a:solidFill>
                <a:latin typeface="Bookman Old Style" pitchFamily="18" charset="0"/>
              </a:rPr>
              <a:t>”</a:t>
            </a:r>
            <a:endParaRPr lang="en-US" sz="3600" dirty="0" smtClean="0">
              <a:solidFill>
                <a:schemeClr val="bg1">
                  <a:lumMod val="10000"/>
                </a:schemeClr>
              </a:solidFill>
              <a:latin typeface="Bookman Old Style" pitchFamily="18" charset="0"/>
            </a:endParaRPr>
          </a:p>
        </p:txBody>
      </p:sp>
    </p:spTree>
    <p:extLst>
      <p:ext uri="{BB962C8B-B14F-4D97-AF65-F5344CB8AC3E}">
        <p14:creationId xmlns:p14="http://schemas.microsoft.com/office/powerpoint/2010/main" val="1854385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352425"/>
            <a:ext cx="7772400" cy="850900"/>
          </a:xfrm>
        </p:spPr>
        <p:txBody>
          <a:bodyPr/>
          <a:lstStyle/>
          <a:p>
            <a:pPr eaLnBrk="1" hangingPunct="1">
              <a:defRPr/>
            </a:pPr>
            <a:r>
              <a:rPr lang="en-US" dirty="0" smtClean="0">
                <a:solidFill>
                  <a:schemeClr val="bg1">
                    <a:lumMod val="10000"/>
                  </a:schemeClr>
                </a:solidFill>
                <a:latin typeface="Bookman Old Style" pitchFamily="18" charset="0"/>
              </a:rPr>
              <a:t>Scientific Sexism</a:t>
            </a:r>
          </a:p>
        </p:txBody>
      </p:sp>
      <p:sp>
        <p:nvSpPr>
          <p:cNvPr id="34819" name="Rectangle 3"/>
          <p:cNvSpPr>
            <a:spLocks noGrp="1" noChangeArrowheads="1"/>
          </p:cNvSpPr>
          <p:nvPr>
            <p:ph type="body" sz="half" idx="1"/>
          </p:nvPr>
        </p:nvSpPr>
        <p:spPr>
          <a:xfrm>
            <a:off x="990600" y="1236853"/>
            <a:ext cx="4953001" cy="5346700"/>
          </a:xfrm>
        </p:spPr>
        <p:txBody>
          <a:bodyPr>
            <a:noAutofit/>
          </a:bodyPr>
          <a:lstStyle/>
          <a:p>
            <a:pPr>
              <a:lnSpc>
                <a:spcPct val="80000"/>
              </a:lnSpc>
              <a:defRPr/>
            </a:pPr>
            <a:r>
              <a:rPr lang="en-US" sz="2800" dirty="0">
                <a:solidFill>
                  <a:srgbClr val="000000"/>
                </a:solidFill>
              </a:rPr>
              <a:t>Women are </a:t>
            </a:r>
            <a:r>
              <a:rPr lang="en-US" sz="2800" b="1" u="sng" dirty="0">
                <a:solidFill>
                  <a:srgbClr val="000000"/>
                </a:solidFill>
              </a:rPr>
              <a:t>not</a:t>
            </a:r>
            <a:r>
              <a:rPr lang="en-US" sz="2800" b="1" dirty="0">
                <a:solidFill>
                  <a:srgbClr val="000000"/>
                </a:solidFill>
              </a:rPr>
              <a:t> educated about their own bodies or reproduction</a:t>
            </a:r>
            <a:r>
              <a:rPr lang="en-US" sz="2800" dirty="0">
                <a:solidFill>
                  <a:srgbClr val="000000"/>
                </a:solidFill>
              </a:rPr>
              <a:t> (considered pornography)</a:t>
            </a:r>
          </a:p>
          <a:p>
            <a:pPr eaLnBrk="1" hangingPunct="1">
              <a:lnSpc>
                <a:spcPct val="80000"/>
              </a:lnSpc>
              <a:defRPr/>
            </a:pPr>
            <a:r>
              <a:rPr lang="en-US" sz="2800" dirty="0" smtClean="0">
                <a:solidFill>
                  <a:srgbClr val="000000"/>
                </a:solidFill>
                <a:latin typeface="Bookman Old Style" pitchFamily="18" charset="0"/>
              </a:rPr>
              <a:t>Women are physically inferior:</a:t>
            </a:r>
          </a:p>
          <a:p>
            <a:pPr lvl="1" eaLnBrk="1" hangingPunct="1">
              <a:lnSpc>
                <a:spcPct val="80000"/>
              </a:lnSpc>
              <a:defRPr/>
            </a:pPr>
            <a:r>
              <a:rPr lang="en-US" sz="2000" dirty="0" smtClean="0">
                <a:solidFill>
                  <a:srgbClr val="000000"/>
                </a:solidFill>
                <a:latin typeface="Bookman Old Style" pitchFamily="18" charset="0"/>
              </a:rPr>
              <a:t>Physically smaller than men</a:t>
            </a:r>
          </a:p>
          <a:p>
            <a:pPr lvl="1" eaLnBrk="1" hangingPunct="1">
              <a:lnSpc>
                <a:spcPct val="80000"/>
              </a:lnSpc>
              <a:defRPr/>
            </a:pPr>
            <a:r>
              <a:rPr lang="en-US" sz="2000" dirty="0" smtClean="0">
                <a:solidFill>
                  <a:srgbClr val="000000"/>
                </a:solidFill>
                <a:latin typeface="Bookman Old Style" pitchFamily="18" charset="0"/>
              </a:rPr>
              <a:t>Less stamina—they faint more</a:t>
            </a:r>
          </a:p>
          <a:p>
            <a:pPr lvl="1" eaLnBrk="1" hangingPunct="1">
              <a:lnSpc>
                <a:spcPct val="80000"/>
              </a:lnSpc>
              <a:defRPr/>
            </a:pPr>
            <a:r>
              <a:rPr lang="en-US" sz="2000" dirty="0" smtClean="0">
                <a:solidFill>
                  <a:srgbClr val="000000"/>
                </a:solidFill>
                <a:latin typeface="Bookman Old Style" pitchFamily="18" charset="0"/>
              </a:rPr>
              <a:t>They menstruate and are physically incapacitated every month</a:t>
            </a:r>
          </a:p>
          <a:p>
            <a:pPr lvl="2" eaLnBrk="1" hangingPunct="1">
              <a:lnSpc>
                <a:spcPct val="80000"/>
              </a:lnSpc>
              <a:defRPr/>
            </a:pPr>
            <a:r>
              <a:rPr lang="en-US" sz="2000" dirty="0" smtClean="0">
                <a:solidFill>
                  <a:srgbClr val="000000"/>
                </a:solidFill>
                <a:latin typeface="Bookman Old Style" pitchFamily="18" charset="0"/>
              </a:rPr>
              <a:t>Brought on temporary insanity</a:t>
            </a:r>
          </a:p>
          <a:p>
            <a:pPr lvl="1" eaLnBrk="1" hangingPunct="1">
              <a:lnSpc>
                <a:spcPct val="80000"/>
              </a:lnSpc>
              <a:defRPr/>
            </a:pPr>
            <a:r>
              <a:rPr lang="en-US" sz="2000" dirty="0" smtClean="0">
                <a:solidFill>
                  <a:srgbClr val="000000"/>
                </a:solidFill>
                <a:latin typeface="Bookman Old Style" pitchFamily="18" charset="0"/>
              </a:rPr>
              <a:t>More delicate because their female nervous system was finer and more prone to fatigue because of the reproductive system</a:t>
            </a:r>
          </a:p>
        </p:txBody>
      </p:sp>
      <p:pic>
        <p:nvPicPr>
          <p:cNvPr id="34821" name="Picture 5" descr="narrowwaist"/>
          <p:cNvPicPr>
            <a:picLocks noGrp="1" noChangeAspect="1" noChangeArrowheads="1"/>
          </p:cNvPicPr>
          <p:nvPr>
            <p:ph sz="half" idx="2"/>
          </p:nvPr>
        </p:nvPicPr>
        <p:blipFill>
          <a:blip r:embed="rId2"/>
          <a:srcRect/>
          <a:stretch>
            <a:fillRect/>
          </a:stretch>
        </p:blipFill>
        <p:spPr>
          <a:xfrm>
            <a:off x="6019800" y="1746250"/>
            <a:ext cx="3124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791700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0">
      <a:dk1>
        <a:srgbClr val="F1D7E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1912</TotalTime>
  <Words>3024</Words>
  <Application>Microsoft Office PowerPoint</Application>
  <PresentationFormat>On-screen Show (4:3)</PresentationFormat>
  <Paragraphs>244</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Book Antiqua</vt:lpstr>
      <vt:lpstr>Bookman Old Style</vt:lpstr>
      <vt:lpstr>Gill Sans MT</vt:lpstr>
      <vt:lpstr>HGｺﾞｼｯｸE</vt:lpstr>
      <vt:lpstr>Times New Roman</vt:lpstr>
      <vt:lpstr>Verdana</vt:lpstr>
      <vt:lpstr>Wingdings 2</vt:lpstr>
      <vt:lpstr>Solstice</vt:lpstr>
      <vt:lpstr>PowerPoint Presentation</vt:lpstr>
      <vt:lpstr>Essential questions </vt:lpstr>
      <vt:lpstr>Learning Targets</vt:lpstr>
      <vt:lpstr>The 19th Century Family</vt:lpstr>
      <vt:lpstr>Historical Context</vt:lpstr>
      <vt:lpstr>The Cult of Domesticity: or the “True Womanhood”</vt:lpstr>
      <vt:lpstr>Rights of Women</vt:lpstr>
      <vt:lpstr>Truisms about Women</vt:lpstr>
      <vt:lpstr>Scientific Sexism</vt:lpstr>
      <vt:lpstr>PowerPoint Presentation</vt:lpstr>
      <vt:lpstr>Scientific Sexism</vt:lpstr>
      <vt:lpstr>Godey’s Lady’s Book</vt:lpstr>
      <vt:lpstr>Feminism </vt:lpstr>
      <vt:lpstr>Kate Chopin 1850-1904</vt:lpstr>
      <vt:lpstr>“The Story of an Hour”</vt:lpstr>
      <vt:lpstr>PowerPoint Presentation</vt:lpstr>
      <vt:lpstr>Table/Class Discussion</vt:lpstr>
      <vt:lpstr>“The Yellow Wallpaper” Homework </vt:lpstr>
      <vt:lpstr>Learning Targets (Reminder)</vt:lpstr>
      <vt:lpstr>Charlotte Perkins Gilman</vt:lpstr>
      <vt:lpstr>Interpreting Quotes</vt:lpstr>
      <vt:lpstr>PowerPoint Presentation</vt:lpstr>
      <vt:lpstr>PowerPoint Presentation</vt:lpstr>
      <vt:lpstr>PowerPoint Presentation</vt:lpstr>
      <vt:lpstr>Interpreting Quotes</vt:lpstr>
      <vt:lpstr>PowerPoint Presentation</vt:lpstr>
      <vt:lpstr>Discussion Questions</vt:lpstr>
      <vt:lpstr>What is the narrator actually struggling with? </vt:lpstr>
      <vt:lpstr>Medical Context</vt:lpstr>
      <vt:lpstr>The Weir Mitchell Treatment</vt:lpstr>
      <vt:lpstr>“The Yellow Wallpaper” Critics</vt:lpstr>
      <vt:lpstr>Alternative theory of story…</vt:lpstr>
      <vt:lpstr>Why I Wrote the Yellow Wallpaper-Gilman in an issue of The Forerunner (1913)</vt:lpstr>
      <vt:lpstr>Individual Reflection: “The Yellow Wallpaper” (going in homework packet)</vt:lpstr>
      <vt:lpstr>Older Files </vt:lpstr>
      <vt:lpstr>“A Pair of Silk Stockings”</vt:lpstr>
      <vt:lpstr>Learning Targets (Reminder)</vt:lpstr>
      <vt:lpstr>Entry task</vt:lpstr>
      <vt:lpstr>Scenario 1</vt:lpstr>
      <vt:lpstr>Scenario 2</vt:lpstr>
      <vt:lpstr>Scenario 3</vt:lpstr>
      <vt:lpstr>Scenario 4</vt:lpstr>
      <vt:lpstr>Scenario 5</vt:lpstr>
      <vt:lpstr>PowerPoint Presentation</vt:lpstr>
      <vt:lpstr>Table Discussion</vt:lpstr>
      <vt:lpstr>Homework</vt:lpstr>
      <vt:lpstr>Discussion</vt:lpstr>
      <vt:lpstr>Satirical Cartoon</vt:lpstr>
      <vt:lpstr>Satirical Cartoon with Quotes</vt:lpstr>
      <vt:lpstr>Homework</vt:lpstr>
      <vt:lpstr>Roxane Gay (1974-)</vt:lpstr>
      <vt:lpstr>List time</vt:lpstr>
      <vt:lpstr>Need 3 quotes from “The Yellow Wallpaper”, 3 quotes from the “Story of an Hour” (do this on group sheet from yesterday) </vt:lpstr>
      <vt:lpstr>Individual Reflection 2 (going in homework packet)</vt:lpstr>
      <vt:lpstr>Reading quiz</vt:lpstr>
      <vt:lpstr>Answers</vt:lpstr>
      <vt:lpstr>Summarize</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Cult of Domesticity</dc:title>
  <dc:creator>olsena</dc:creator>
  <cp:lastModifiedBy>Woldendorp, Kirsten    SHS-Staff</cp:lastModifiedBy>
  <cp:revision>158</cp:revision>
  <dcterms:created xsi:type="dcterms:W3CDTF">2008-11-18T01:26:09Z</dcterms:created>
  <dcterms:modified xsi:type="dcterms:W3CDTF">2019-10-25T17:27:48Z</dcterms:modified>
</cp:coreProperties>
</file>