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51" r:id="rId1"/>
  </p:sldMasterIdLst>
  <p:notesMasterIdLst>
    <p:notesMasterId r:id="rId67"/>
  </p:notesMasterIdLst>
  <p:sldIdLst>
    <p:sldId id="256" r:id="rId2"/>
    <p:sldId id="257" r:id="rId3"/>
    <p:sldId id="258" r:id="rId4"/>
    <p:sldId id="259" r:id="rId5"/>
    <p:sldId id="260" r:id="rId6"/>
    <p:sldId id="261" r:id="rId7"/>
    <p:sldId id="262" r:id="rId8"/>
    <p:sldId id="265" r:id="rId9"/>
    <p:sldId id="266" r:id="rId10"/>
    <p:sldId id="268" r:id="rId11"/>
    <p:sldId id="270" r:id="rId12"/>
    <p:sldId id="271" r:id="rId13"/>
    <p:sldId id="272" r:id="rId14"/>
    <p:sldId id="275" r:id="rId15"/>
    <p:sldId id="280" r:id="rId16"/>
    <p:sldId id="279" r:id="rId17"/>
    <p:sldId id="281" r:id="rId18"/>
    <p:sldId id="282" r:id="rId19"/>
    <p:sldId id="283"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11" r:id="rId44"/>
    <p:sldId id="308" r:id="rId45"/>
    <p:sldId id="312" r:id="rId46"/>
    <p:sldId id="313" r:id="rId47"/>
    <p:sldId id="314" r:id="rId48"/>
    <p:sldId id="315" r:id="rId49"/>
    <p:sldId id="317" r:id="rId50"/>
    <p:sldId id="318" r:id="rId51"/>
    <p:sldId id="319" r:id="rId52"/>
    <p:sldId id="316" r:id="rId53"/>
    <p:sldId id="320" r:id="rId54"/>
    <p:sldId id="321" r:id="rId55"/>
    <p:sldId id="322" r:id="rId56"/>
    <p:sldId id="323" r:id="rId57"/>
    <p:sldId id="324" r:id="rId58"/>
    <p:sldId id="325" r:id="rId59"/>
    <p:sldId id="326" r:id="rId60"/>
    <p:sldId id="327" r:id="rId61"/>
    <p:sldId id="328" r:id="rId62"/>
    <p:sldId id="331" r:id="rId63"/>
    <p:sldId id="337" r:id="rId64"/>
    <p:sldId id="339" r:id="rId65"/>
    <p:sldId id="338" r:id="rId66"/>
  </p:sldIdLst>
  <p:sldSz cx="9144000" cy="5143500" type="screen16x9"/>
  <p:notesSz cx="6858000" cy="9144000"/>
  <p:embeddedFontLst>
    <p:embeddedFont>
      <p:font typeface="Century Schoolbook" panose="02040604050505020304" pitchFamily="18" charset="0"/>
      <p:regular r:id="rId68"/>
      <p:bold r:id="rId69"/>
      <p:italic r:id="rId70"/>
      <p:boldItalic r:id="rId71"/>
    </p:embeddedFont>
    <p:embeddedFont>
      <p:font typeface="Wingdings 2" panose="05020102010507070707" pitchFamily="18" charset="2"/>
      <p:regular r:id="rId7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14" y="56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font" Target="fonts/font1.fntdata"/><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font" Target="fonts/font2.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5.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font" Target="fonts/font3.fntdata"/><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0920885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0618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26689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56271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5351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17309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97741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978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5276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84102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93069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7515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05492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08133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29429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08736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92539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32139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53344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374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6801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8143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834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47092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008680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138964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631382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381968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588367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87149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081115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1189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468274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19444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683937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46641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392574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781064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300746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445914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464325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884613" y="8685213"/>
            <a:ext cx="2971800" cy="457200"/>
          </a:xfrm>
          <a:prstGeom prst="rect">
            <a:avLst/>
          </a:prstGeom>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8DCD26B-5187-45C5-8C4D-C095673955AC}" type="slidenum">
              <a:rPr lang="en-US" altLang="en-US">
                <a:latin typeface="Arial" charset="0"/>
              </a:rPr>
              <a:pPr/>
              <a:t>48</a:t>
            </a:fld>
            <a:endParaRPr lang="en-US" altLang="en-US">
              <a:latin typeface="Arial" charset="0"/>
            </a:endParaRPr>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p:spPr>
        <p:txBody>
          <a:bodyPr/>
          <a:lstStyle/>
          <a:p>
            <a:pPr eaLnBrk="1" hangingPunct="1"/>
            <a:r>
              <a:rPr lang="en-US" altLang="en-US" smtClean="0"/>
              <a:t>Arts:  music, dance, drama, graphic design, sculpture, pottery, textile arts, painting, writing, film, cuisine, etc.</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0295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08034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20387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72436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857425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488634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5822445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220362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701637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57998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0083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54492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71796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59349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2343150"/>
            <a:ext cx="6172200" cy="142077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050371" y="832948"/>
            <a:ext cx="1714500" cy="381000"/>
          </a:xfrm>
        </p:spPr>
        <p:txBody>
          <a:bodyPr/>
          <a:lstStyle/>
          <a:p>
            <a:fld id="{B61BEF0D-F0BB-DE4B-95CE-6DB70DBA9567}" type="datetimeFigureOut">
              <a:rPr lang="en-US" smtClean="0"/>
              <a:pPr/>
              <a:t>9/12/2018</a:t>
            </a:fld>
            <a:endParaRPr lang="en-US" dirty="0"/>
          </a:p>
        </p:txBody>
      </p:sp>
      <p:sp>
        <p:nvSpPr>
          <p:cNvPr id="17" name="Footer Placeholder 16"/>
          <p:cNvSpPr>
            <a:spLocks noGrp="1"/>
          </p:cNvSpPr>
          <p:nvPr>
            <p:ph type="ftr" sz="quarter" idx="11"/>
          </p:nvPr>
        </p:nvSpPr>
        <p:spPr bwMode="auto">
          <a:xfrm rot="5400000">
            <a:off x="7534469" y="3088246"/>
            <a:ext cx="2743200" cy="384048"/>
          </a:xfrm>
        </p:spPr>
        <p:txBody>
          <a:bodyPr/>
          <a:lstStyle/>
          <a:p>
            <a:endParaRPr lang="en-US" dirty="0"/>
          </a:p>
        </p:txBody>
      </p:sp>
      <p:sp>
        <p:nvSpPr>
          <p:cNvPr id="10" name="Rectangle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3696527"/>
            <a:ext cx="609600" cy="388143"/>
          </a:xfrm>
        </p:spPr>
        <p:txBody>
          <a:body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1676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468552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extLst>
      <p:ext uri="{BB962C8B-B14F-4D97-AF65-F5344CB8AC3E}">
        <p14:creationId xmlns:p14="http://schemas.microsoft.com/office/powerpoint/2010/main" val="113799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00150"/>
            <a:ext cx="7467600" cy="365531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fld id="{71B699B4-4911-419F-8DBD-E71F195CF284}" type="slidenum">
              <a:rPr lang="en-US" altLang="en-US" smtClean="0"/>
              <a:pPr/>
              <a:t>‹#›</a:t>
            </a:fld>
            <a:endParaRPr lang="en-US" alt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171700"/>
            <a:ext cx="6172200" cy="1540193"/>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049006" y="830199"/>
            <a:ext cx="1714500" cy="381000"/>
          </a:xfrm>
        </p:spPr>
        <p:txBody>
          <a:bodyPr/>
          <a:lstStyle/>
          <a:p>
            <a:fld id="{B61BEF0D-F0BB-DE4B-95CE-6DB70DBA9567}" type="datetimeFigureOut">
              <a:rPr lang="en-US" smtClean="0"/>
              <a:pPr/>
              <a:t>9/12/2018</a:t>
            </a:fld>
            <a:endParaRPr lang="en-US" dirty="0"/>
          </a:p>
        </p:txBody>
      </p:sp>
      <p:sp>
        <p:nvSpPr>
          <p:cNvPr id="5" name="Footer Placeholder 4"/>
          <p:cNvSpPr>
            <a:spLocks noGrp="1"/>
          </p:cNvSpPr>
          <p:nvPr>
            <p:ph type="ftr" sz="quarter" idx="11"/>
          </p:nvPr>
        </p:nvSpPr>
        <p:spPr bwMode="auto">
          <a:xfrm rot="5400000">
            <a:off x="7534656" y="3086100"/>
            <a:ext cx="2743200" cy="384048"/>
          </a:xfrm>
        </p:spPr>
        <p:txBody>
          <a:bodyPr/>
          <a:lstStyle/>
          <a:p>
            <a:endParaRPr lang="en-US" dirty="0"/>
          </a:p>
        </p:txBody>
      </p:sp>
      <p:sp>
        <p:nvSpPr>
          <p:cNvPr id="9" name="Rectangle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3696527"/>
            <a:ext cx="609600" cy="388143"/>
          </a:xfrm>
        </p:spPr>
        <p:txBody>
          <a:body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
        <p:nvSpPr>
          <p:cNvPr id="9" name="Content Placeholder 8"/>
          <p:cNvSpPr>
            <a:spLocks noGrp="1"/>
          </p:cNvSpPr>
          <p:nvPr>
            <p:ph sz="quarter" idx="1"/>
          </p:nvPr>
        </p:nvSpPr>
        <p:spPr>
          <a:xfrm>
            <a:off x="457200"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7543800" cy="85725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
        <p:nvSpPr>
          <p:cNvPr id="11" name="Content Placeholder 10"/>
          <p:cNvSpPr>
            <a:spLocks noGrp="1"/>
          </p:cNvSpPr>
          <p:nvPr>
            <p:ph sz="quarter" idx="2"/>
          </p:nvPr>
        </p:nvSpPr>
        <p:spPr>
          <a:xfrm>
            <a:off x="457200"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61BEF0D-F0BB-DE4B-95CE-6DB70DBA9567}" type="datetimeFigureOut">
              <a:rPr lang="en-US" smtClean="0"/>
              <a:pPr/>
              <a:t>9/12/2018</a:t>
            </a:fld>
            <a:endParaRPr lang="en-US" dirty="0"/>
          </a:p>
        </p:txBody>
      </p:sp>
      <p:sp>
        <p:nvSpPr>
          <p:cNvPr id="7" name="Slide Number Placeholder 6"/>
          <p:cNvSpPr>
            <a:spLocks noGrp="1"/>
          </p:cNvSpPr>
          <p:nvPr>
            <p:ph type="sldNum" sz="quarter" idx="11"/>
          </p:nvPr>
        </p:nvSpPr>
        <p:spPr/>
        <p:txBody>
          <a:bodyPr rtlCol="0"/>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05740"/>
            <a:ext cx="5638800" cy="474573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61BEF0D-F0BB-DE4B-95CE-6DB70DBA9567}" type="datetimeFigureOut">
              <a:rPr lang="en-US" smtClean="0"/>
              <a:pPr/>
              <a:t>9/12/2018</a:t>
            </a:fld>
            <a:endParaRPr lang="en-US" dirty="0"/>
          </a:p>
        </p:txBody>
      </p:sp>
      <p:sp>
        <p:nvSpPr>
          <p:cNvPr id="22" name="Slide Number Placeholder 21"/>
          <p:cNvSpPr>
            <a:spLocks noGrp="1"/>
          </p:cNvSpPr>
          <p:nvPr>
            <p:ph type="sldNum" sz="quarter" idx="15"/>
          </p:nvPr>
        </p:nvSpPr>
        <p:spPr/>
        <p:txBody>
          <a:bodyPr rtlCol="0"/>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138803" y="2343150"/>
            <a:ext cx="473202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61BEF0D-F0BB-DE4B-95CE-6DB70DBA9567}" type="datetimeFigureOut">
              <a:rPr lang="en-US" smtClean="0"/>
              <a:pPr/>
              <a:t>9/12/2018</a:t>
            </a:fld>
            <a:endParaRPr lang="en-US" dirty="0"/>
          </a:p>
        </p:txBody>
      </p:sp>
      <p:sp>
        <p:nvSpPr>
          <p:cNvPr id="18" name="Slide Number Placeholder 17"/>
          <p:cNvSpPr>
            <a:spLocks noGrp="1"/>
          </p:cNvSpPr>
          <p:nvPr>
            <p:ph type="sldNum" sz="quarter" idx="11"/>
          </p:nvPr>
        </p:nvSpPr>
        <p:spPr/>
        <p:txBody>
          <a:bodyPr rtlCol="0"/>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05979"/>
            <a:ext cx="7467600" cy="85725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fld id="{B61BEF0D-F0BB-DE4B-95CE-6DB70DBA9567}" type="datetimeFigureOut">
              <a:rPr lang="en-US" smtClean="0"/>
              <a:pPr/>
              <a:t>9/12/2018</a:t>
            </a:fld>
            <a:endParaRPr lang="en-US" dirty="0"/>
          </a:p>
        </p:txBody>
      </p:sp>
      <p:sp>
        <p:nvSpPr>
          <p:cNvPr id="3" name="Footer Placeholder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pPr lvl="0" algn="r">
              <a:spcBef>
                <a:spcPts val="0"/>
              </a:spcBef>
              <a:buNone/>
            </a:pPr>
            <a:fld id="{00000000-1234-1234-1234-123412341234}" type="slidenum">
              <a:rPr lang="en" sz="1000" smtClean="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prstGeom prst="rect">
            <a:avLst/>
          </a:prstGeom>
        </p:spPr>
        <p:txBody>
          <a:bodyPr lIns="91425" tIns="91425" rIns="91425" bIns="91425" anchor="ctr" anchorCtr="0">
            <a:noAutofit/>
          </a:bodyPr>
          <a:lstStyle/>
          <a:p>
            <a:pPr lvl="0">
              <a:spcBef>
                <a:spcPts val="0"/>
              </a:spcBef>
              <a:buNone/>
            </a:pPr>
            <a:r>
              <a:rPr lang="en" dirty="0">
                <a:latin typeface="Times New Roman"/>
                <a:ea typeface="Times New Roman"/>
                <a:cs typeface="Times New Roman"/>
                <a:sym typeface="Times New Roman"/>
              </a:rPr>
              <a:t>Feature Writing</a:t>
            </a:r>
          </a:p>
        </p:txBody>
      </p:sp>
      <p:sp>
        <p:nvSpPr>
          <p:cNvPr id="59" name="Shape 59"/>
          <p:cNvSpPr txBox="1">
            <a:spLocks noGrp="1"/>
          </p:cNvSpPr>
          <p:nvPr>
            <p:ph type="subTitle" idx="1"/>
          </p:nvPr>
        </p:nvSpPr>
        <p:spPr>
          <a:xfrm>
            <a:off x="344250" y="3550650"/>
            <a:ext cx="4910100" cy="799200"/>
          </a:xfrm>
          <a:prstGeom prst="rect">
            <a:avLst/>
          </a:prstGeom>
        </p:spPr>
        <p:txBody>
          <a:bodyPr lIns="91425" tIns="91425" rIns="91425" bIns="91425" anchor="ctr" anchorCtr="0">
            <a:noAutofit/>
          </a:bodyPr>
          <a:lstStyle/>
          <a:p>
            <a:pPr lvl="0">
              <a:spcBef>
                <a:spcPts val="0"/>
              </a:spcBef>
              <a:buNone/>
            </a:pPr>
            <a:r>
              <a:rPr lang="en" dirty="0">
                <a:latin typeface="Times New Roman"/>
                <a:ea typeface="Times New Roman"/>
                <a:cs typeface="Times New Roman"/>
                <a:sym typeface="Times New Roman"/>
              </a:rPr>
              <a:t>Because all business is no fun!</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20200"/>
            <a:ext cx="8520600"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SETTINGS AND CHARACTERS</a:t>
            </a:r>
          </a:p>
          <a:p>
            <a:pPr lvl="0" rtl="0">
              <a:spcBef>
                <a:spcPts val="0"/>
              </a:spcBef>
              <a:buNone/>
            </a:pPr>
            <a:endParaRPr dirty="0">
              <a:latin typeface="Times New Roman"/>
              <a:ea typeface="Times New Roman"/>
              <a:cs typeface="Times New Roman"/>
              <a:sym typeface="Times New Roman"/>
            </a:endParaRPr>
          </a:p>
        </p:txBody>
      </p:sp>
      <p:sp>
        <p:nvSpPr>
          <p:cNvPr id="77" name="Shape 77"/>
          <p:cNvSpPr txBox="1">
            <a:spLocks noGrp="1"/>
          </p:cNvSpPr>
          <p:nvPr>
            <p:ph type="body" idx="1"/>
          </p:nvPr>
        </p:nvSpPr>
        <p:spPr>
          <a:xfrm>
            <a:off x="311700" y="745750"/>
            <a:ext cx="8520600" cy="4127586"/>
          </a:xfrm>
          <a:prstGeom prst="rect">
            <a:avLst/>
          </a:prstGeom>
        </p:spPr>
        <p:txBody>
          <a:bodyPr lIns="91425" tIns="91425" rIns="91425" bIns="91425" anchor="t" anchorCtr="0">
            <a:noAutofit/>
          </a:bodyPr>
          <a:lstStyle/>
          <a:p>
            <a:pPr marL="419100" marR="0" lvl="0"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chemeClr val="accent3">
                    <a:lumMod val="60000"/>
                    <a:lumOff val="40000"/>
                  </a:schemeClr>
                </a:solidFill>
                <a:latin typeface="Times New Roman"/>
                <a:ea typeface="Times New Roman"/>
                <a:cs typeface="Times New Roman"/>
                <a:sym typeface="Times New Roman"/>
              </a:rPr>
              <a:t>Characters </a:t>
            </a:r>
            <a:r>
              <a:rPr lang="en" sz="2400" dirty="0">
                <a:solidFill>
                  <a:srgbClr val="000000"/>
                </a:solidFill>
                <a:latin typeface="Times New Roman"/>
                <a:ea typeface="Times New Roman"/>
                <a:cs typeface="Times New Roman"/>
                <a:sym typeface="Times New Roman"/>
              </a:rPr>
              <a:t>ARE the story </a:t>
            </a:r>
          </a:p>
          <a:p>
            <a:pPr marL="876300" marR="0" lvl="1"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Describe them in every way </a:t>
            </a:r>
            <a:r>
              <a:rPr lang="en" sz="2400" dirty="0" smtClean="0">
                <a:solidFill>
                  <a:srgbClr val="000000"/>
                </a:solidFill>
                <a:latin typeface="Times New Roman"/>
                <a:ea typeface="Times New Roman"/>
                <a:cs typeface="Times New Roman"/>
                <a:sym typeface="Times New Roman"/>
              </a:rPr>
              <a:t>possible</a:t>
            </a:r>
          </a:p>
          <a:p>
            <a:pPr marL="419100" lvl="0" indent="-342900">
              <a:lnSpc>
                <a:spcPct val="100000"/>
              </a:lnSpc>
              <a:buClr>
                <a:srgbClr val="000000"/>
              </a:buClr>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Use of </a:t>
            </a:r>
            <a:r>
              <a:rPr lang="en" sz="2400" dirty="0">
                <a:solidFill>
                  <a:schemeClr val="accent3">
                    <a:lumMod val="60000"/>
                    <a:lumOff val="40000"/>
                  </a:schemeClr>
                </a:solidFill>
                <a:latin typeface="Times New Roman"/>
                <a:ea typeface="Times New Roman"/>
                <a:cs typeface="Times New Roman"/>
                <a:sym typeface="Times New Roman"/>
              </a:rPr>
              <a:t>anecdotes</a:t>
            </a:r>
          </a:p>
          <a:p>
            <a:pPr marL="876300" lvl="1" indent="-342900">
              <a:lnSpc>
                <a:spcPct val="100000"/>
              </a:lnSpc>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Little stories within the big story</a:t>
            </a:r>
          </a:p>
          <a:p>
            <a:pPr marL="1333500" lvl="2" indent="-342900">
              <a:lnSpc>
                <a:spcPct val="100000"/>
              </a:lnSpc>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Allows the writer to show the characters in the story doing something</a:t>
            </a:r>
          </a:p>
          <a:p>
            <a:pPr marL="1333500" lvl="2" indent="-342900">
              <a:lnSpc>
                <a:spcPct val="100000"/>
              </a:lnSpc>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Add credibility, believability</a:t>
            </a:r>
          </a:p>
          <a:p>
            <a:pPr marL="1333500" lvl="2" indent="-342900">
              <a:lnSpc>
                <a:spcPct val="100000"/>
              </a:lnSpc>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Make the readers remember the story better</a:t>
            </a:r>
          </a:p>
          <a:p>
            <a:pPr marL="914400" marR="0" lvl="1" indent="-381000" algn="l" rtl="0">
              <a:lnSpc>
                <a:spcPct val="100000"/>
              </a:lnSpc>
              <a:spcBef>
                <a:spcPts val="0"/>
              </a:spcBef>
              <a:spcAft>
                <a:spcPts val="1600"/>
              </a:spcAft>
              <a:buClr>
                <a:srgbClr val="000000"/>
              </a:buClr>
              <a:buSzPct val="100000"/>
              <a:buFont typeface="Arial" panose="020B0604020202020204" pitchFamily="34" charset="0"/>
              <a:buChar char="•"/>
            </a:pPr>
            <a:endParaRPr lang="en" sz="24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0044284"/>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125800"/>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USING DIALOGUE AND ACTION</a:t>
            </a:r>
          </a:p>
        </p:txBody>
      </p:sp>
      <p:sp>
        <p:nvSpPr>
          <p:cNvPr id="83" name="Shape 83"/>
          <p:cNvSpPr txBox="1">
            <a:spLocks noGrp="1"/>
          </p:cNvSpPr>
          <p:nvPr>
            <p:ph type="body" idx="1"/>
          </p:nvPr>
        </p:nvSpPr>
        <p:spPr>
          <a:xfrm>
            <a:off x="374024" y="864025"/>
            <a:ext cx="8458276" cy="4185000"/>
          </a:xfrm>
          <a:prstGeom prst="rect">
            <a:avLst/>
          </a:prstGeom>
        </p:spPr>
        <p:txBody>
          <a:bodyPr lIns="91425" tIns="91425" rIns="91425" bIns="91425" anchor="t" anchorCtr="0">
            <a:noAutofit/>
          </a:bodyPr>
          <a:lstStyle/>
          <a:p>
            <a:pPr marL="419100" marR="0" lvl="0"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Dialogue</a:t>
            </a:r>
            <a:r>
              <a:rPr lang="en" sz="2400" dirty="0">
                <a:solidFill>
                  <a:srgbClr val="000000"/>
                </a:solidFill>
                <a:highlight>
                  <a:srgbClr val="FFFFFF"/>
                </a:highlight>
                <a:latin typeface="Times New Roman"/>
                <a:ea typeface="Times New Roman"/>
                <a:cs typeface="Times New Roman"/>
                <a:sym typeface="Times New Roman"/>
              </a:rPr>
              <a:t> = conversation</a:t>
            </a:r>
          </a:p>
          <a:p>
            <a:pPr marL="419100" marR="0" lvl="0"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Builds on the importance of character and adds depth to the character</a:t>
            </a:r>
          </a:p>
          <a:p>
            <a:pPr marL="876300" marR="0" lvl="1"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Adds a change of pace</a:t>
            </a:r>
          </a:p>
          <a:p>
            <a:pPr marL="876300" marR="0" lvl="1"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Conveys the human and emotional side</a:t>
            </a:r>
          </a:p>
          <a:p>
            <a:pPr marL="876300" marR="0" lvl="1"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Provides action to move the story</a:t>
            </a:r>
          </a:p>
          <a:p>
            <a:pPr marL="876300" marR="0" lvl="1"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Conveys personality and authenticity</a:t>
            </a:r>
          </a:p>
          <a:p>
            <a:pPr marR="0" lvl="0" algn="l" rtl="0">
              <a:lnSpc>
                <a:spcPct val="115000"/>
              </a:lnSpc>
              <a:spcBef>
                <a:spcPts val="0"/>
              </a:spcBef>
              <a:spcAft>
                <a:spcPts val="1600"/>
              </a:spcAft>
              <a:buNone/>
            </a:pPr>
            <a:endParaRPr sz="24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857554453"/>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43925"/>
            <a:ext cx="8520600" cy="572700"/>
          </a:xfrm>
          <a:prstGeom prst="rect">
            <a:avLst/>
          </a:prstGeom>
        </p:spPr>
        <p:txBody>
          <a:bodyPr lIns="91425" tIns="91425" rIns="91425" bIns="91425" anchor="t" anchorCtr="0">
            <a:noAutofit/>
          </a:bodyPr>
          <a:lstStyle/>
          <a:p>
            <a:pPr lvl="0" rtl="0">
              <a:spcBef>
                <a:spcPts val="0"/>
              </a:spcBef>
              <a:buNone/>
            </a:pPr>
            <a:r>
              <a:rPr lang="en" sz="2600">
                <a:latin typeface="Times New Roman"/>
                <a:ea typeface="Times New Roman"/>
                <a:cs typeface="Times New Roman"/>
                <a:sym typeface="Times New Roman"/>
              </a:rPr>
              <a:t>DESCRIBING THE ACTION:</a:t>
            </a:r>
          </a:p>
        </p:txBody>
      </p:sp>
      <p:sp>
        <p:nvSpPr>
          <p:cNvPr id="89" name="Shape 89"/>
          <p:cNvSpPr txBox="1">
            <a:spLocks noGrp="1"/>
          </p:cNvSpPr>
          <p:nvPr>
            <p:ph type="body" idx="1"/>
          </p:nvPr>
        </p:nvSpPr>
        <p:spPr>
          <a:xfrm>
            <a:off x="311700" y="816625"/>
            <a:ext cx="8348206" cy="3936600"/>
          </a:xfrm>
          <a:prstGeom prst="rect">
            <a:avLst/>
          </a:prstGeom>
        </p:spPr>
        <p:txBody>
          <a:bodyPr lIns="91425" tIns="91425" rIns="91425" bIns="91425" anchor="t" anchorCtr="0">
            <a:noAutofit/>
          </a:bodyPr>
          <a:lstStyle/>
          <a:p>
            <a:pPr marL="495300" marR="0" lvl="0" indent="-457200" algn="l" rtl="0">
              <a:lnSpc>
                <a:spcPct val="100000"/>
              </a:lnSpc>
              <a:spcBef>
                <a:spcPts val="0"/>
              </a:spcBef>
              <a:spcAft>
                <a:spcPts val="1600"/>
              </a:spcAft>
              <a:buClr>
                <a:srgbClr val="000000"/>
              </a:buClr>
              <a:buSzPct val="125000"/>
              <a:buFont typeface="Wingdings" panose="05000000000000000000" pitchFamily="2" charset="2"/>
              <a:buChar char="§"/>
            </a:pPr>
            <a:r>
              <a:rPr lang="en" sz="3600" dirty="0">
                <a:solidFill>
                  <a:schemeClr val="accent3">
                    <a:lumMod val="60000"/>
                    <a:lumOff val="40000"/>
                  </a:schemeClr>
                </a:solidFill>
                <a:highlight>
                  <a:srgbClr val="FFFFFF"/>
                </a:highlight>
                <a:latin typeface="Times New Roman"/>
                <a:ea typeface="Times New Roman"/>
                <a:cs typeface="Times New Roman"/>
                <a:sym typeface="Times New Roman"/>
              </a:rPr>
              <a:t>Action</a:t>
            </a:r>
            <a:r>
              <a:rPr lang="en" sz="3600" dirty="0">
                <a:solidFill>
                  <a:srgbClr val="000000"/>
                </a:solidFill>
                <a:highlight>
                  <a:srgbClr val="FFFFFF"/>
                </a:highlight>
                <a:latin typeface="Times New Roman"/>
                <a:ea typeface="Times New Roman"/>
                <a:cs typeface="Times New Roman"/>
                <a:sym typeface="Times New Roman"/>
              </a:rPr>
              <a:t> helps convey character</a:t>
            </a:r>
          </a:p>
          <a:p>
            <a:pPr marL="990600" marR="0" lvl="1" indent="-457200" algn="l" rtl="0">
              <a:lnSpc>
                <a:spcPct val="100000"/>
              </a:lnSpc>
              <a:spcBef>
                <a:spcPts val="0"/>
              </a:spcBef>
              <a:spcAft>
                <a:spcPts val="1600"/>
              </a:spcAft>
              <a:buClr>
                <a:srgbClr val="000000"/>
              </a:buClr>
              <a:buSzPct val="100000"/>
              <a:buFont typeface="Wingdings" panose="05000000000000000000" pitchFamily="2" charset="2"/>
              <a:buChar char="§"/>
            </a:pPr>
            <a:r>
              <a:rPr lang="en" sz="3600" dirty="0">
                <a:solidFill>
                  <a:srgbClr val="000000"/>
                </a:solidFill>
                <a:highlight>
                  <a:srgbClr val="FFFFFF"/>
                </a:highlight>
                <a:latin typeface="Times New Roman"/>
                <a:ea typeface="Times New Roman"/>
                <a:cs typeface="Times New Roman"/>
                <a:sym typeface="Times New Roman"/>
              </a:rPr>
              <a:t>What are they doing and how are they doing it?</a:t>
            </a:r>
          </a:p>
          <a:p>
            <a:pPr marL="990600" marR="0" lvl="1" indent="-457200" algn="l" rtl="0">
              <a:lnSpc>
                <a:spcPct val="100000"/>
              </a:lnSpc>
              <a:spcBef>
                <a:spcPts val="0"/>
              </a:spcBef>
              <a:spcAft>
                <a:spcPts val="1600"/>
              </a:spcAft>
              <a:buClr>
                <a:srgbClr val="000000"/>
              </a:buClr>
              <a:buSzPct val="100000"/>
              <a:buFont typeface="Wingdings" panose="05000000000000000000" pitchFamily="2" charset="2"/>
              <a:buChar char="§"/>
            </a:pPr>
            <a:r>
              <a:rPr lang="en" sz="3600" dirty="0">
                <a:solidFill>
                  <a:srgbClr val="000000"/>
                </a:solidFill>
                <a:highlight>
                  <a:srgbClr val="FFFFFF"/>
                </a:highlight>
                <a:latin typeface="Times New Roman"/>
                <a:ea typeface="Times New Roman"/>
                <a:cs typeface="Times New Roman"/>
                <a:sym typeface="Times New Roman"/>
              </a:rPr>
              <a:t>Shows more details about the characters</a:t>
            </a:r>
          </a:p>
        </p:txBody>
      </p:sp>
    </p:spTree>
    <p:extLst>
      <p:ext uri="{BB962C8B-B14F-4D97-AF65-F5344CB8AC3E}">
        <p14:creationId xmlns:p14="http://schemas.microsoft.com/office/powerpoint/2010/main" val="3087076568"/>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252282"/>
            <a:ext cx="8520600" cy="582857"/>
          </a:xfrm>
          <a:prstGeom prst="rect">
            <a:avLst/>
          </a:prstGeom>
        </p:spPr>
        <p:txBody>
          <a:bodyPr lIns="91425" tIns="91425" rIns="91425" bIns="91425" anchor="t" anchorCtr="0">
            <a:noAutofit/>
          </a:bodyPr>
          <a:lstStyle/>
          <a:p>
            <a:pPr lvl="0" rtl="0">
              <a:spcBef>
                <a:spcPts val="0"/>
              </a:spcBef>
              <a:buNone/>
            </a:pPr>
            <a:r>
              <a:rPr lang="en" sz="2400" dirty="0">
                <a:latin typeface="Times New Roman"/>
                <a:ea typeface="Times New Roman"/>
                <a:cs typeface="Times New Roman"/>
                <a:sym typeface="Times New Roman"/>
              </a:rPr>
              <a:t>DESCRIPTIVE LANGUAGE, </a:t>
            </a:r>
            <a:r>
              <a:rPr lang="en" sz="2400" dirty="0" smtClean="0">
                <a:latin typeface="Times New Roman"/>
                <a:ea typeface="Times New Roman"/>
                <a:cs typeface="Times New Roman"/>
                <a:sym typeface="Times New Roman"/>
              </a:rPr>
              <a:t>SIMILES </a:t>
            </a:r>
            <a:r>
              <a:rPr lang="en" sz="2400" dirty="0">
                <a:latin typeface="Times New Roman"/>
                <a:ea typeface="Times New Roman"/>
                <a:cs typeface="Times New Roman"/>
                <a:sym typeface="Times New Roman"/>
              </a:rPr>
              <a:t>AND METAPHORS:</a:t>
            </a:r>
          </a:p>
        </p:txBody>
      </p:sp>
      <p:sp>
        <p:nvSpPr>
          <p:cNvPr id="95" name="Shape 95"/>
          <p:cNvSpPr txBox="1">
            <a:spLocks noGrp="1"/>
          </p:cNvSpPr>
          <p:nvPr>
            <p:ph type="body" idx="1"/>
          </p:nvPr>
        </p:nvSpPr>
        <p:spPr>
          <a:xfrm>
            <a:off x="487949" y="835139"/>
            <a:ext cx="8136505" cy="3918311"/>
          </a:xfrm>
          <a:prstGeom prst="rect">
            <a:avLst/>
          </a:prstGeom>
        </p:spPr>
        <p:txBody>
          <a:bodyPr lIns="91425" tIns="91425" rIns="91425" bIns="91425" anchor="t" anchorCtr="0">
            <a:noAutofit/>
          </a:bodyPr>
          <a:lstStyle/>
          <a:p>
            <a:pPr marL="457200" lvl="0" indent="-381000">
              <a:lnSpc>
                <a:spcPct val="100000"/>
              </a:lnSpc>
              <a:buClr>
                <a:srgbClr val="000000"/>
              </a:buClr>
              <a:buFont typeface="Wingdings" panose="05000000000000000000" pitchFamily="2" charset="2"/>
              <a:buChar char="§"/>
            </a:pPr>
            <a:r>
              <a:rPr lang="en" dirty="0" smtClean="0">
                <a:solidFill>
                  <a:srgbClr val="000000"/>
                </a:solidFill>
                <a:highlight>
                  <a:srgbClr val="FFFFFF"/>
                </a:highlight>
                <a:latin typeface="Times New Roman"/>
                <a:ea typeface="Times New Roman"/>
                <a:cs typeface="Times New Roman"/>
                <a:sym typeface="Times New Roman"/>
              </a:rPr>
              <a:t>Start </a:t>
            </a:r>
            <a:r>
              <a:rPr lang="en" dirty="0">
                <a:solidFill>
                  <a:srgbClr val="000000"/>
                </a:solidFill>
                <a:highlight>
                  <a:srgbClr val="FFFFFF"/>
                </a:highlight>
                <a:latin typeface="Times New Roman"/>
                <a:ea typeface="Times New Roman"/>
                <a:cs typeface="Times New Roman"/>
                <a:sym typeface="Times New Roman"/>
              </a:rPr>
              <a:t>with </a:t>
            </a:r>
            <a:r>
              <a:rPr lang="en" dirty="0">
                <a:solidFill>
                  <a:schemeClr val="accent3">
                    <a:lumMod val="60000"/>
                    <a:lumOff val="40000"/>
                  </a:schemeClr>
                </a:solidFill>
                <a:highlight>
                  <a:srgbClr val="FFFFFF"/>
                </a:highlight>
                <a:latin typeface="Times New Roman"/>
                <a:ea typeface="Times New Roman"/>
                <a:cs typeface="Times New Roman"/>
                <a:sym typeface="Times New Roman"/>
              </a:rPr>
              <a:t>verbs</a:t>
            </a:r>
          </a:p>
          <a:p>
            <a:pPr marL="914400" lvl="1" indent="-381000">
              <a:lnSpc>
                <a:spcPct val="100000"/>
              </a:lnSpc>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AVOID constructions of “to be”</a:t>
            </a:r>
          </a:p>
          <a:p>
            <a:pPr marL="1371600" lvl="2" indent="-381000">
              <a:lnSpc>
                <a:spcPct val="100000"/>
              </a:lnSpc>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“She hurried” vs. “She was in a hurry.”</a:t>
            </a:r>
          </a:p>
          <a:p>
            <a:pPr marL="914400" lvl="1" indent="-381000">
              <a:lnSpc>
                <a:spcPct val="100000"/>
              </a:lnSpc>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Verbs are the FOUNDATION for descriptive </a:t>
            </a:r>
            <a:r>
              <a:rPr lang="en" sz="2400" dirty="0" smtClean="0">
                <a:solidFill>
                  <a:srgbClr val="000000"/>
                </a:solidFill>
                <a:highlight>
                  <a:srgbClr val="FFFFFF"/>
                </a:highlight>
                <a:latin typeface="Times New Roman"/>
                <a:ea typeface="Times New Roman"/>
                <a:cs typeface="Times New Roman"/>
                <a:sym typeface="Times New Roman"/>
              </a:rPr>
              <a:t>language</a:t>
            </a:r>
          </a:p>
          <a:p>
            <a:pPr marL="457200" lvl="0" indent="-381000">
              <a:spcAft>
                <a:spcPts val="1600"/>
              </a:spcAft>
              <a:buClr>
                <a:srgbClr val="000000"/>
              </a:buClr>
              <a:buSzPct val="100000"/>
              <a:buFont typeface="Wingdings" panose="05000000000000000000" pitchFamily="2" charset="2"/>
              <a:buChar char="§"/>
            </a:pPr>
            <a:r>
              <a:rPr lang="en-US" dirty="0" smtClean="0">
                <a:solidFill>
                  <a:schemeClr val="accent3">
                    <a:lumMod val="60000"/>
                    <a:lumOff val="40000"/>
                  </a:schemeClr>
                </a:solidFill>
                <a:highlight>
                  <a:srgbClr val="FFFFFF"/>
                </a:highlight>
                <a:latin typeface="Times New Roman"/>
                <a:ea typeface="Times New Roman"/>
                <a:cs typeface="Times New Roman"/>
                <a:sym typeface="Times New Roman"/>
              </a:rPr>
              <a:t>Adjectives </a:t>
            </a:r>
            <a:endParaRPr lang="en-US" dirty="0">
              <a:solidFill>
                <a:schemeClr val="accent3">
                  <a:lumMod val="60000"/>
                  <a:lumOff val="40000"/>
                </a:schemeClr>
              </a:solidFill>
              <a:highlight>
                <a:srgbClr val="FFFFFF"/>
              </a:highlight>
              <a:latin typeface="Times New Roman"/>
              <a:ea typeface="Times New Roman"/>
              <a:cs typeface="Times New Roman"/>
              <a:sym typeface="Times New Roman"/>
            </a:endParaRPr>
          </a:p>
          <a:p>
            <a:pPr marL="914400" lvl="1" indent="-381000">
              <a:spcAft>
                <a:spcPts val="1600"/>
              </a:spcAft>
              <a:buClr>
                <a:srgbClr val="000000"/>
              </a:buClr>
              <a:buSzPct val="100000"/>
              <a:buFont typeface="Wingdings" panose="05000000000000000000" pitchFamily="2" charset="2"/>
              <a:buChar char="§"/>
            </a:pPr>
            <a:r>
              <a:rPr lang="en-US" sz="2400" dirty="0">
                <a:solidFill>
                  <a:srgbClr val="000000"/>
                </a:solidFill>
                <a:highlight>
                  <a:srgbClr val="FFFFFF"/>
                </a:highlight>
                <a:latin typeface="Times New Roman"/>
                <a:ea typeface="Times New Roman"/>
                <a:cs typeface="Times New Roman"/>
                <a:sym typeface="Times New Roman"/>
              </a:rPr>
              <a:t>They are there to enrich descriptions</a:t>
            </a:r>
          </a:p>
          <a:p>
            <a:pPr marL="457200" lvl="0" indent="-381000">
              <a:spcAft>
                <a:spcPts val="1600"/>
              </a:spcAft>
              <a:buClr>
                <a:srgbClr val="000000"/>
              </a:buClr>
              <a:buSzPct val="100000"/>
              <a:buFont typeface="Wingdings" panose="05000000000000000000" pitchFamily="2" charset="2"/>
              <a:buChar char="§"/>
            </a:pPr>
            <a:r>
              <a:rPr lang="en-US" dirty="0">
                <a:solidFill>
                  <a:srgbClr val="000000"/>
                </a:solidFill>
                <a:highlight>
                  <a:srgbClr val="FFFFFF"/>
                </a:highlight>
                <a:latin typeface="Times New Roman"/>
                <a:ea typeface="Times New Roman"/>
                <a:cs typeface="Times New Roman"/>
                <a:sym typeface="Times New Roman"/>
              </a:rPr>
              <a:t>Use verbs and adjectives as a way to help the reader see people/places</a:t>
            </a:r>
          </a:p>
          <a:p>
            <a:pPr marL="914400" lvl="1" indent="-381000">
              <a:lnSpc>
                <a:spcPct val="100000"/>
              </a:lnSpc>
              <a:buClr>
                <a:srgbClr val="000000"/>
              </a:buClr>
              <a:buSzPct val="100000"/>
              <a:buFont typeface="Wingdings" panose="05000000000000000000" pitchFamily="2" charset="2"/>
              <a:buChar char="§"/>
            </a:pPr>
            <a:endParaRPr lang="en" sz="1400" dirty="0">
              <a:solidFill>
                <a:srgbClr val="000000"/>
              </a:solidFill>
              <a:highlight>
                <a:srgbClr val="FFFFFF"/>
              </a:highlight>
              <a:latin typeface="Times New Roman"/>
              <a:ea typeface="Times New Roman"/>
              <a:cs typeface="Times New Roman"/>
              <a:sym typeface="Times New Roman"/>
            </a:endParaRPr>
          </a:p>
          <a:p>
            <a:pPr marL="1371600" marR="0" lvl="2" indent="-381000" algn="l" rtl="0">
              <a:lnSpc>
                <a:spcPct val="100000"/>
              </a:lnSpc>
              <a:spcBef>
                <a:spcPts val="0"/>
              </a:spcBef>
              <a:spcAft>
                <a:spcPts val="1600"/>
              </a:spcAft>
              <a:buClr>
                <a:srgbClr val="000000"/>
              </a:buClr>
              <a:buSzPct val="100000"/>
              <a:buFont typeface="Arial" panose="020B0604020202020204" pitchFamily="34" charset="0"/>
              <a:buChar char="•"/>
            </a:pPr>
            <a:endParaRPr lang="en" sz="1100" dirty="0">
              <a:solidFill>
                <a:srgbClr val="000000"/>
              </a:solidFill>
              <a:highlight>
                <a:srgbClr val="FFFFFF"/>
              </a:highlight>
              <a:latin typeface="Times New Roman"/>
              <a:ea typeface="Times New Roman"/>
              <a:cs typeface="Times New Roman"/>
              <a:sym typeface="Times New Roman"/>
            </a:endParaRPr>
          </a:p>
          <a:p>
            <a:pPr marL="457200" lvl="0" indent="-457200" rtl="0">
              <a:lnSpc>
                <a:spcPct val="100000"/>
              </a:lnSpc>
              <a:spcBef>
                <a:spcPts val="0"/>
              </a:spcBef>
              <a:buFont typeface="Arial" panose="020B0604020202020204" pitchFamily="34" charset="0"/>
              <a:buChar char="•"/>
            </a:pPr>
            <a:endParaRPr sz="14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4271025373"/>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lIns="91425" tIns="91425" rIns="91425" bIns="91425" anchor="t" anchorCtr="0">
            <a:noAutofit/>
          </a:bodyPr>
          <a:lstStyle/>
          <a:p>
            <a:pPr>
              <a:spcBef>
                <a:spcPts val="0"/>
              </a:spcBef>
            </a:pPr>
            <a:r>
              <a:rPr lang="en" sz="2400" dirty="0" smtClean="0">
                <a:latin typeface="Times New Roman"/>
                <a:ea typeface="Times New Roman"/>
                <a:cs typeface="Times New Roman"/>
                <a:sym typeface="Times New Roman"/>
              </a:rPr>
              <a:t>SIMILES </a:t>
            </a:r>
            <a:r>
              <a:rPr lang="en" sz="2400" dirty="0">
                <a:latin typeface="Times New Roman"/>
                <a:ea typeface="Times New Roman"/>
                <a:cs typeface="Times New Roman"/>
                <a:sym typeface="Times New Roman"/>
              </a:rPr>
              <a:t>AND </a:t>
            </a:r>
            <a:r>
              <a:rPr lang="en" sz="2400" dirty="0" smtClean="0">
                <a:latin typeface="Times New Roman"/>
                <a:ea typeface="Times New Roman"/>
                <a:cs typeface="Times New Roman"/>
                <a:sym typeface="Times New Roman"/>
              </a:rPr>
              <a:t>METAPHORS:</a:t>
            </a:r>
            <a:br>
              <a:rPr lang="en" sz="2400" dirty="0" smtClean="0">
                <a:latin typeface="Times New Roman"/>
                <a:ea typeface="Times New Roman"/>
                <a:cs typeface="Times New Roman"/>
                <a:sym typeface="Times New Roman"/>
              </a:rPr>
            </a:br>
            <a:r>
              <a:rPr lang="en" sz="2400" dirty="0" smtClean="0">
                <a:solidFill>
                  <a:srgbClr val="000000"/>
                </a:solidFill>
                <a:highlight>
                  <a:srgbClr val="FFFFFF"/>
                </a:highlight>
                <a:latin typeface="Times New Roman"/>
                <a:ea typeface="Times New Roman"/>
                <a:cs typeface="Times New Roman"/>
                <a:sym typeface="Times New Roman"/>
              </a:rPr>
              <a:t>Comparison </a:t>
            </a:r>
            <a:r>
              <a:rPr lang="en" sz="2400" dirty="0">
                <a:solidFill>
                  <a:srgbClr val="000000"/>
                </a:solidFill>
                <a:highlight>
                  <a:srgbClr val="FFFFFF"/>
                </a:highlight>
                <a:latin typeface="Times New Roman"/>
                <a:ea typeface="Times New Roman"/>
                <a:cs typeface="Times New Roman"/>
                <a:sym typeface="Times New Roman"/>
              </a:rPr>
              <a:t>= enhanced understanding</a:t>
            </a:r>
            <a:br>
              <a:rPr lang="en" sz="2400" dirty="0">
                <a:solidFill>
                  <a:srgbClr val="000000"/>
                </a:solidFill>
                <a:highlight>
                  <a:srgbClr val="FFFFFF"/>
                </a:highlight>
                <a:latin typeface="Times New Roman"/>
                <a:ea typeface="Times New Roman"/>
                <a:cs typeface="Times New Roman"/>
                <a:sym typeface="Times New Roman"/>
              </a:rPr>
            </a:br>
            <a:endParaRPr lang="en" sz="2400" dirty="0">
              <a:latin typeface="Times New Roman"/>
              <a:ea typeface="Times New Roman"/>
              <a:cs typeface="Times New Roman"/>
              <a:sym typeface="Times New Roman"/>
            </a:endParaRPr>
          </a:p>
        </p:txBody>
      </p:sp>
      <p:sp>
        <p:nvSpPr>
          <p:cNvPr id="107" name="Shape 107"/>
          <p:cNvSpPr txBox="1">
            <a:spLocks noGrp="1"/>
          </p:cNvSpPr>
          <p:nvPr>
            <p:ph sz="quarter" idx="1"/>
          </p:nvPr>
        </p:nvSpPr>
        <p:spPr>
          <a:xfrm>
            <a:off x="457199" y="1200149"/>
            <a:ext cx="3990109" cy="3132859"/>
          </a:xfrm>
          <a:prstGeom prst="rect">
            <a:avLst/>
          </a:prstGeom>
        </p:spPr>
        <p:txBody>
          <a:bodyPr lIns="91425" tIns="91425" rIns="91425" bIns="91425" anchor="t" anchorCtr="0">
            <a:noAutofit/>
          </a:bodyPr>
          <a:lstStyle/>
          <a:p>
            <a:pPr marL="419100" marR="0" lvl="0" indent="-342900" algn="l" rtl="0">
              <a:lnSpc>
                <a:spcPct val="100000"/>
              </a:lnSpc>
              <a:spcBef>
                <a:spcPts val="0"/>
              </a:spcBef>
              <a:spcAft>
                <a:spcPts val="1600"/>
              </a:spcAft>
              <a:buClr>
                <a:srgbClr val="000000"/>
              </a:buClr>
              <a:buSzPct val="100000"/>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SIMILE</a:t>
            </a:r>
          </a:p>
          <a:p>
            <a:pPr marL="819150" lvl="1" indent="-285750">
              <a:spcAft>
                <a:spcPts val="1600"/>
              </a:spcAft>
              <a:buClr>
                <a:srgbClr val="000000"/>
              </a:buClr>
              <a:buSzPct val="100000"/>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Draws </a:t>
            </a:r>
            <a:r>
              <a:rPr lang="en" sz="2000" dirty="0">
                <a:solidFill>
                  <a:srgbClr val="000000"/>
                </a:solidFill>
                <a:highlight>
                  <a:srgbClr val="FFFFFF"/>
                </a:highlight>
                <a:latin typeface="Times New Roman"/>
                <a:ea typeface="Times New Roman"/>
                <a:cs typeface="Times New Roman"/>
                <a:sym typeface="Times New Roman"/>
              </a:rPr>
              <a:t>a comparison between two </a:t>
            </a:r>
            <a:r>
              <a:rPr lang="en" sz="2000" dirty="0" smtClean="0">
                <a:solidFill>
                  <a:srgbClr val="000000"/>
                </a:solidFill>
                <a:highlight>
                  <a:srgbClr val="FFFFFF"/>
                </a:highlight>
                <a:latin typeface="Times New Roman"/>
                <a:ea typeface="Times New Roman"/>
                <a:cs typeface="Times New Roman"/>
                <a:sym typeface="Times New Roman"/>
              </a:rPr>
              <a:t>things; uses </a:t>
            </a:r>
            <a:r>
              <a:rPr lang="en" sz="2000" dirty="0">
                <a:solidFill>
                  <a:srgbClr val="000000"/>
                </a:solidFill>
                <a:highlight>
                  <a:srgbClr val="FFFFFF"/>
                </a:highlight>
                <a:latin typeface="Times New Roman"/>
                <a:ea typeface="Times New Roman"/>
                <a:cs typeface="Times New Roman"/>
                <a:sym typeface="Times New Roman"/>
              </a:rPr>
              <a:t>“as” or “like” </a:t>
            </a:r>
          </a:p>
          <a:p>
            <a:pPr marL="1276350" marR="0" lvl="2" indent="-285750" algn="l" rtl="0">
              <a:lnSpc>
                <a:spcPct val="100000"/>
              </a:lnSpc>
              <a:spcBef>
                <a:spcPts val="0"/>
              </a:spcBef>
              <a:spcAft>
                <a:spcPts val="1600"/>
              </a:spcAft>
              <a:buClr>
                <a:srgbClr val="000000"/>
              </a:buClr>
              <a:buSzPct val="100000"/>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She </a:t>
            </a:r>
            <a:r>
              <a:rPr lang="en" sz="2000" dirty="0">
                <a:solidFill>
                  <a:srgbClr val="000000"/>
                </a:solidFill>
                <a:highlight>
                  <a:srgbClr val="FFFFFF"/>
                </a:highlight>
                <a:latin typeface="Times New Roman"/>
                <a:ea typeface="Times New Roman"/>
                <a:cs typeface="Times New Roman"/>
                <a:sym typeface="Times New Roman"/>
              </a:rPr>
              <a:t>was like a flower that burst into bloom under the sunlight of his smile. </a:t>
            </a:r>
          </a:p>
          <a:p>
            <a:pPr marL="285750" marR="0" lvl="0" indent="-285750" algn="l" rtl="0">
              <a:lnSpc>
                <a:spcPct val="100000"/>
              </a:lnSpc>
              <a:spcBef>
                <a:spcPts val="0"/>
              </a:spcBef>
              <a:spcAft>
                <a:spcPts val="1600"/>
              </a:spcAft>
              <a:buFont typeface="Arial" panose="020B0604020202020204" pitchFamily="34" charset="0"/>
              <a:buChar char="•"/>
            </a:pPr>
            <a:endParaRPr dirty="0">
              <a:solidFill>
                <a:srgbClr val="000000"/>
              </a:solidFill>
              <a:highlight>
                <a:srgbClr val="FFFFFF"/>
              </a:highlight>
              <a:latin typeface="Times New Roman"/>
              <a:ea typeface="Times New Roman"/>
              <a:cs typeface="Times New Roman"/>
              <a:sym typeface="Times New Roman"/>
            </a:endParaRPr>
          </a:p>
          <a:p>
            <a:pPr marL="342900" marR="0" lvl="0" indent="-342900" algn="l" rtl="0">
              <a:lnSpc>
                <a:spcPct val="100000"/>
              </a:lnSpc>
              <a:spcBef>
                <a:spcPts val="0"/>
              </a:spcBef>
              <a:spcAft>
                <a:spcPts val="1600"/>
              </a:spcAft>
              <a:buFont typeface="Arial" panose="020B0604020202020204" pitchFamily="34" charset="0"/>
              <a:buChar char="•"/>
            </a:pPr>
            <a:endParaRPr sz="2400" dirty="0">
              <a:solidFill>
                <a:srgbClr val="000000"/>
              </a:solidFill>
              <a:highlight>
                <a:srgbClr val="FFFFFF"/>
              </a:highlight>
              <a:latin typeface="Times New Roman"/>
              <a:ea typeface="Times New Roman"/>
              <a:cs typeface="Times New Roman"/>
              <a:sym typeface="Times New Roman"/>
            </a:endParaRPr>
          </a:p>
          <a:p>
            <a:pPr marL="342900" lvl="0" indent="-342900" rtl="0">
              <a:lnSpc>
                <a:spcPct val="100000"/>
              </a:lnSpc>
              <a:spcBef>
                <a:spcPts val="0"/>
              </a:spcBef>
              <a:buFont typeface="Arial" panose="020B0604020202020204" pitchFamily="34" charset="0"/>
              <a:buChar char="•"/>
            </a:pPr>
            <a:endParaRPr sz="2400" dirty="0">
              <a:solidFill>
                <a:srgbClr val="000000"/>
              </a:solidFill>
              <a:highlight>
                <a:srgbClr val="FFFFFF"/>
              </a:highlight>
              <a:latin typeface="Times New Roman"/>
              <a:ea typeface="Times New Roman"/>
              <a:cs typeface="Times New Roman"/>
              <a:sym typeface="Times New Roman"/>
            </a:endParaRPr>
          </a:p>
          <a:p>
            <a:pPr marL="342900" lvl="0" indent="-342900" rtl="0">
              <a:lnSpc>
                <a:spcPct val="100000"/>
              </a:lnSpc>
              <a:spcBef>
                <a:spcPts val="0"/>
              </a:spcBef>
              <a:buFont typeface="Arial" panose="020B0604020202020204" pitchFamily="34" charset="0"/>
              <a:buChar char="•"/>
            </a:pPr>
            <a:endParaRPr sz="2400" dirty="0">
              <a:solidFill>
                <a:srgbClr val="000000"/>
              </a:solidFill>
              <a:highlight>
                <a:srgbClr val="FFFFFF"/>
              </a:highlight>
              <a:latin typeface="Times New Roman"/>
              <a:ea typeface="Times New Roman"/>
              <a:cs typeface="Times New Roman"/>
              <a:sym typeface="Times New Roman"/>
            </a:endParaRPr>
          </a:p>
        </p:txBody>
      </p:sp>
      <p:sp>
        <p:nvSpPr>
          <p:cNvPr id="2" name="Content Placeholder 1"/>
          <p:cNvSpPr>
            <a:spLocks noGrp="1"/>
          </p:cNvSpPr>
          <p:nvPr>
            <p:ph sz="quarter" idx="2"/>
          </p:nvPr>
        </p:nvSpPr>
        <p:spPr>
          <a:xfrm>
            <a:off x="4270248" y="1200149"/>
            <a:ext cx="3657600" cy="3132859"/>
          </a:xfrm>
        </p:spPr>
        <p:txBody>
          <a:bodyPr>
            <a:normAutofit/>
          </a:bodyPr>
          <a:lstStyle/>
          <a:p>
            <a:pPr marL="457200" lvl="0" indent="-381000">
              <a:spcBef>
                <a:spcPts val="0"/>
              </a:spcBef>
              <a:spcAft>
                <a:spcPts val="1600"/>
              </a:spcAft>
              <a:buClr>
                <a:srgbClr val="000000"/>
              </a:buClr>
              <a:buSzPct val="100000"/>
              <a:buFont typeface="Wingdings" panose="05000000000000000000" pitchFamily="2" charset="2"/>
              <a:buChar char="§"/>
            </a:pPr>
            <a:r>
              <a:rPr lang="en" dirty="0">
                <a:solidFill>
                  <a:srgbClr val="000000"/>
                </a:solidFill>
                <a:highlight>
                  <a:srgbClr val="FFFFFF"/>
                </a:highlight>
                <a:latin typeface="Times New Roman"/>
                <a:ea typeface="Times New Roman"/>
                <a:cs typeface="Times New Roman"/>
                <a:sym typeface="Times New Roman"/>
              </a:rPr>
              <a:t>METAPHOR</a:t>
            </a:r>
          </a:p>
          <a:p>
            <a:pPr marL="914400" lvl="1" indent="-381000">
              <a:spcBef>
                <a:spcPts val="0"/>
              </a:spcBef>
              <a:spcAft>
                <a:spcPts val="1600"/>
              </a:spcAft>
              <a:buClr>
                <a:srgbClr val="000000"/>
              </a:buClr>
              <a:buSzPct val="100000"/>
              <a:buFont typeface="Wingdings" panose="05000000000000000000" pitchFamily="2" charset="2"/>
              <a:buChar char="§"/>
            </a:pPr>
            <a:r>
              <a:rPr lang="en" sz="2000" dirty="0">
                <a:solidFill>
                  <a:srgbClr val="000000"/>
                </a:solidFill>
                <a:highlight>
                  <a:srgbClr val="FFFFFF"/>
                </a:highlight>
                <a:latin typeface="Times New Roman"/>
                <a:ea typeface="Times New Roman"/>
                <a:cs typeface="Times New Roman"/>
                <a:sym typeface="Times New Roman"/>
              </a:rPr>
              <a:t>Asserts that one of the things is the other</a:t>
            </a:r>
          </a:p>
          <a:p>
            <a:pPr marL="914400" lvl="1" indent="-381000">
              <a:spcBef>
                <a:spcPts val="0"/>
              </a:spcBef>
              <a:spcAft>
                <a:spcPts val="1600"/>
              </a:spcAft>
              <a:buClr>
                <a:srgbClr val="000000"/>
              </a:buClr>
              <a:buSzPct val="100000"/>
              <a:buFont typeface="Wingdings" panose="05000000000000000000" pitchFamily="2" charset="2"/>
              <a:buChar char="§"/>
            </a:pPr>
            <a:r>
              <a:rPr lang="en" sz="2000" dirty="0">
                <a:solidFill>
                  <a:srgbClr val="000000"/>
                </a:solidFill>
                <a:highlight>
                  <a:srgbClr val="FFFFFF"/>
                </a:highlight>
                <a:latin typeface="Times New Roman"/>
                <a:ea typeface="Times New Roman"/>
                <a:cs typeface="Times New Roman"/>
                <a:sym typeface="Times New Roman"/>
              </a:rPr>
              <a:t>She was a flower bursting into bloom under the sunlight of his smile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0228401"/>
              </p:ext>
            </p:extLst>
          </p:nvPr>
        </p:nvGraphicFramePr>
        <p:xfrm>
          <a:off x="1302326" y="1429557"/>
          <a:ext cx="6622473" cy="3373120"/>
        </p:xfrm>
        <a:graphic>
          <a:graphicData uri="http://schemas.openxmlformats.org/drawingml/2006/table">
            <a:tbl>
              <a:tblPr firstRow="1" bandRow="1">
                <a:tableStyleId>{5C22544A-7EE6-4342-B048-85BDC9FD1C3A}</a:tableStyleId>
              </a:tblPr>
              <a:tblGrid>
                <a:gridCol w="6622473">
                  <a:extLst>
                    <a:ext uri="{9D8B030D-6E8A-4147-A177-3AD203B41FA5}">
                      <a16:colId xmlns:a16="http://schemas.microsoft.com/office/drawing/2014/main" val="20000"/>
                    </a:ext>
                  </a:extLst>
                </a:gridCol>
              </a:tblGrid>
              <a:tr h="3173615">
                <a:tc>
                  <a:txBody>
                    <a:bodyPr/>
                    <a:lstStyle/>
                    <a:p>
                      <a:pPr marL="457200" lvl="0" indent="-381000">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highlight>
                            <a:srgbClr val="FFFFFF"/>
                          </a:highlight>
                          <a:latin typeface="Times New Roman"/>
                          <a:ea typeface="Times New Roman"/>
                          <a:cs typeface="Times New Roman"/>
                          <a:sym typeface="Times New Roman"/>
                        </a:rPr>
                        <a:t>WHY USE THEM?</a:t>
                      </a:r>
                    </a:p>
                    <a:p>
                      <a:pPr marL="914400" lvl="1" indent="-381000">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highlight>
                            <a:srgbClr val="FFFFFF"/>
                          </a:highlight>
                          <a:latin typeface="Times New Roman"/>
                          <a:ea typeface="Times New Roman"/>
                          <a:cs typeface="Times New Roman"/>
                          <a:sym typeface="Times New Roman"/>
                        </a:rPr>
                        <a:t>They help people understand relationships</a:t>
                      </a:r>
                    </a:p>
                    <a:p>
                      <a:pPr marL="914400" lvl="1" indent="-381000">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highlight>
                            <a:srgbClr val="FFFFFF"/>
                          </a:highlight>
                          <a:latin typeface="Times New Roman"/>
                          <a:ea typeface="Times New Roman"/>
                          <a:cs typeface="Times New Roman"/>
                          <a:sym typeface="Times New Roman"/>
                        </a:rPr>
                        <a:t>Help people visualize </a:t>
                      </a:r>
                    </a:p>
                    <a:p>
                      <a:pPr marL="914400" lvl="1" indent="-381000">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highlight>
                            <a:srgbClr val="FFFFFF"/>
                          </a:highlight>
                          <a:latin typeface="Times New Roman"/>
                          <a:ea typeface="Times New Roman"/>
                          <a:cs typeface="Times New Roman"/>
                          <a:sym typeface="Times New Roman"/>
                        </a:rPr>
                        <a:t>Draw the audience in by making the story relatable to self</a:t>
                      </a:r>
                    </a:p>
                    <a:p>
                      <a:endParaRPr 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2963108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05979"/>
            <a:ext cx="7467600" cy="490212"/>
          </a:xfrm>
        </p:spPr>
        <p:txBody>
          <a:bodyPr>
            <a:normAutofit fontScale="90000"/>
          </a:bodyPr>
          <a:lstStyle/>
          <a:p>
            <a:pPr eaLnBrk="1" hangingPunct="1"/>
            <a:r>
              <a:rPr lang="en-US" altLang="en-US" dirty="0" smtClean="0"/>
              <a:t>Feature </a:t>
            </a:r>
            <a:r>
              <a:rPr lang="en-US" altLang="en-US" dirty="0" err="1" smtClean="0"/>
              <a:t>Don’t’s</a:t>
            </a:r>
            <a:endParaRPr lang="en-US" altLang="en-US" dirty="0" smtClean="0"/>
          </a:p>
        </p:txBody>
      </p:sp>
      <p:sp>
        <p:nvSpPr>
          <p:cNvPr id="13315" name="Rectangle 3"/>
          <p:cNvSpPr>
            <a:spLocks noGrp="1" noChangeArrowheads="1"/>
          </p:cNvSpPr>
          <p:nvPr>
            <p:ph sz="quarter" idx="1"/>
          </p:nvPr>
        </p:nvSpPr>
        <p:spPr>
          <a:xfrm>
            <a:off x="507492" y="966356"/>
            <a:ext cx="8065294" cy="3919970"/>
          </a:xfrm>
        </p:spPr>
        <p:txBody>
          <a:bodyPr/>
          <a:lstStyle/>
          <a:p>
            <a:pPr>
              <a:buClrTx/>
              <a:buFont typeface="Wingdings" panose="05000000000000000000" pitchFamily="2" charset="2"/>
              <a:buChar char="§"/>
            </a:pPr>
            <a:r>
              <a:rPr lang="en-US" altLang="en-US" sz="2800" dirty="0" smtClean="0"/>
              <a:t>Never put yourself in the story, even indirectly (unless it’s firsthand experience)</a:t>
            </a:r>
          </a:p>
          <a:p>
            <a:pPr lvl="1">
              <a:buClrTx/>
              <a:buFont typeface="Wingdings" panose="05000000000000000000" pitchFamily="2" charset="2"/>
              <a:buChar char="§"/>
            </a:pPr>
            <a:r>
              <a:rPr lang="en-US" altLang="en-US" sz="2800" dirty="0" smtClean="0"/>
              <a:t>“I asked Sample Person…”</a:t>
            </a:r>
          </a:p>
          <a:p>
            <a:pPr lvl="1">
              <a:buClrTx/>
              <a:buFont typeface="Wingdings" panose="05000000000000000000" pitchFamily="2" charset="2"/>
              <a:buChar char="§"/>
            </a:pPr>
            <a:r>
              <a:rPr lang="en-US" altLang="en-US" sz="2800" dirty="0" smtClean="0"/>
              <a:t>“Sample Person was asked…”</a:t>
            </a:r>
          </a:p>
          <a:p>
            <a:pPr>
              <a:buClrTx/>
              <a:buFont typeface="Wingdings" panose="05000000000000000000" pitchFamily="2" charset="2"/>
              <a:buChar char="§"/>
            </a:pPr>
            <a:r>
              <a:rPr lang="en-US" altLang="en-US" sz="2800" dirty="0" smtClean="0"/>
              <a:t>Rehashing overdone topics or angles</a:t>
            </a:r>
          </a:p>
          <a:p>
            <a:pPr>
              <a:buClrTx/>
              <a:buFont typeface="Wingdings" panose="05000000000000000000" pitchFamily="2" charset="2"/>
              <a:buChar char="§"/>
            </a:pPr>
            <a:r>
              <a:rPr lang="en-US" altLang="en-US" sz="2800" dirty="0" smtClean="0"/>
              <a:t>Gossip</a:t>
            </a:r>
          </a:p>
          <a:p>
            <a:pPr>
              <a:buClrTx/>
              <a:buFont typeface="Wingdings" panose="05000000000000000000" pitchFamily="2" charset="2"/>
              <a:buChar char="§"/>
            </a:pPr>
            <a:r>
              <a:rPr lang="en-US" altLang="en-US" sz="2800" dirty="0" smtClean="0"/>
              <a:t>Cutesy or cheesy subjects (advice columns, etc.)</a:t>
            </a:r>
          </a:p>
          <a:p>
            <a:pPr eaLnBrk="1" hangingPunct="1"/>
            <a:endParaRPr lang="en-US" altLang="en-US" dirty="0" smtClean="0"/>
          </a:p>
        </p:txBody>
      </p:sp>
    </p:spTree>
    <p:extLst>
      <p:ext uri="{BB962C8B-B14F-4D97-AF65-F5344CB8AC3E}">
        <p14:creationId xmlns:p14="http://schemas.microsoft.com/office/powerpoint/2010/main" val="3625217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Ways to Approach a Feature</a:t>
            </a:r>
          </a:p>
        </p:txBody>
      </p:sp>
      <p:sp>
        <p:nvSpPr>
          <p:cNvPr id="11267" name="Rectangle 3"/>
          <p:cNvSpPr>
            <a:spLocks noGrp="1" noChangeArrowheads="1"/>
          </p:cNvSpPr>
          <p:nvPr>
            <p:ph sz="quarter" idx="1"/>
          </p:nvPr>
        </p:nvSpPr>
        <p:spPr>
          <a:xfrm>
            <a:off x="580228" y="1197033"/>
            <a:ext cx="8065294" cy="3686694"/>
          </a:xfrm>
        </p:spPr>
        <p:txBody>
          <a:bodyPr>
            <a:normAutofit/>
          </a:bodyPr>
          <a:lstStyle/>
          <a:p>
            <a:pPr eaLnBrk="1" hangingPunct="1">
              <a:lnSpc>
                <a:spcPct val="80000"/>
              </a:lnSpc>
              <a:buClrTx/>
              <a:buFont typeface="Wingdings" panose="05000000000000000000" pitchFamily="2" charset="2"/>
              <a:buChar char="§"/>
            </a:pPr>
            <a:r>
              <a:rPr lang="en-US" altLang="en-US" dirty="0"/>
              <a:t>Personality profile (straight prose or Q &amp; A)</a:t>
            </a:r>
          </a:p>
          <a:p>
            <a:pPr eaLnBrk="1" hangingPunct="1">
              <a:lnSpc>
                <a:spcPct val="80000"/>
              </a:lnSpc>
              <a:buClrTx/>
              <a:buFont typeface="Wingdings" panose="05000000000000000000" pitchFamily="2" charset="2"/>
              <a:buChar char="§"/>
            </a:pPr>
            <a:r>
              <a:rPr lang="en-US" altLang="en-US" dirty="0"/>
              <a:t>News feature (up-close perspective)</a:t>
            </a:r>
          </a:p>
          <a:p>
            <a:pPr eaLnBrk="1" hangingPunct="1">
              <a:lnSpc>
                <a:spcPct val="80000"/>
              </a:lnSpc>
              <a:buClrTx/>
              <a:buFont typeface="Wingdings" panose="05000000000000000000" pitchFamily="2" charset="2"/>
              <a:buChar char="§"/>
            </a:pPr>
            <a:r>
              <a:rPr lang="en-US" altLang="en-US" dirty="0"/>
              <a:t>Human interest</a:t>
            </a:r>
          </a:p>
          <a:p>
            <a:pPr eaLnBrk="1" hangingPunct="1">
              <a:lnSpc>
                <a:spcPct val="80000"/>
              </a:lnSpc>
              <a:buClrTx/>
              <a:buFont typeface="Wingdings" panose="05000000000000000000" pitchFamily="2" charset="2"/>
              <a:buChar char="§"/>
            </a:pPr>
            <a:r>
              <a:rPr lang="en-US" altLang="en-US" dirty="0"/>
              <a:t>Occasions</a:t>
            </a:r>
          </a:p>
          <a:p>
            <a:pPr eaLnBrk="1" hangingPunct="1">
              <a:lnSpc>
                <a:spcPct val="80000"/>
              </a:lnSpc>
              <a:buClrTx/>
              <a:buFont typeface="Wingdings" panose="05000000000000000000" pitchFamily="2" charset="2"/>
              <a:buChar char="§"/>
            </a:pPr>
            <a:r>
              <a:rPr lang="en-US" altLang="en-US" dirty="0"/>
              <a:t>Historical</a:t>
            </a:r>
          </a:p>
          <a:p>
            <a:pPr eaLnBrk="1" hangingPunct="1">
              <a:lnSpc>
                <a:spcPct val="80000"/>
              </a:lnSpc>
              <a:buClrTx/>
              <a:buFont typeface="Wingdings" panose="05000000000000000000" pitchFamily="2" charset="2"/>
              <a:buChar char="§"/>
            </a:pPr>
            <a:r>
              <a:rPr lang="en-US" altLang="en-US" dirty="0"/>
              <a:t>Shared-experience (reporter’s firsthand account—in this case, avoid overuse of “I”)</a:t>
            </a:r>
          </a:p>
          <a:p>
            <a:pPr eaLnBrk="1" hangingPunct="1">
              <a:lnSpc>
                <a:spcPct val="80000"/>
              </a:lnSpc>
              <a:buClrTx/>
              <a:buFont typeface="Wingdings" panose="05000000000000000000" pitchFamily="2" charset="2"/>
              <a:buChar char="§"/>
            </a:pPr>
            <a:r>
              <a:rPr lang="en-US" altLang="en-US" dirty="0"/>
              <a:t>How-to</a:t>
            </a:r>
          </a:p>
          <a:p>
            <a:pPr eaLnBrk="1" hangingPunct="1">
              <a:lnSpc>
                <a:spcPct val="80000"/>
              </a:lnSpc>
              <a:buClrTx/>
              <a:buFont typeface="Wingdings" panose="05000000000000000000" pitchFamily="2" charset="2"/>
              <a:buChar char="§"/>
            </a:pPr>
            <a:r>
              <a:rPr lang="en-US" altLang="en-US" dirty="0"/>
              <a:t>Consumer report </a:t>
            </a:r>
          </a:p>
          <a:p>
            <a:pPr eaLnBrk="1" hangingPunct="1">
              <a:lnSpc>
                <a:spcPct val="80000"/>
              </a:lnSpc>
              <a:buClrTx/>
              <a:buFont typeface="Wingdings" panose="05000000000000000000" pitchFamily="2" charset="2"/>
              <a:buChar char="§"/>
            </a:pPr>
            <a:r>
              <a:rPr lang="en-US" altLang="en-US" dirty="0"/>
              <a:t>Background (“behind-the-scenes”)</a:t>
            </a:r>
          </a:p>
          <a:p>
            <a:pPr marL="285750" indent="-285750" eaLnBrk="1" hangingPunct="1">
              <a:lnSpc>
                <a:spcPct val="80000"/>
              </a:lnSpc>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1869972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2168250" y="701387"/>
            <a:ext cx="6172200" cy="1420772"/>
          </a:xfrm>
          <a:prstGeom prst="rect">
            <a:avLst/>
          </a:prstGeom>
        </p:spPr>
        <p:txBody>
          <a:bodyPr lIns="91425" tIns="91425" rIns="91425" bIns="91425" anchor="ctr" anchorCtr="0">
            <a:noAutofit/>
          </a:bodyPr>
          <a:lstStyle/>
          <a:p>
            <a:pPr lvl="0">
              <a:spcBef>
                <a:spcPts val="0"/>
              </a:spcBef>
              <a:buNone/>
            </a:pPr>
            <a:r>
              <a:rPr lang="en" sz="6600" dirty="0" smtClean="0">
                <a:latin typeface="Times New Roman"/>
                <a:ea typeface="Times New Roman"/>
                <a:cs typeface="Times New Roman"/>
                <a:sym typeface="Times New Roman"/>
              </a:rPr>
              <a:t>News Writing</a:t>
            </a:r>
            <a:endParaRPr lang="en" sz="6600" dirty="0">
              <a:latin typeface="Times New Roman"/>
              <a:ea typeface="Times New Roman"/>
              <a:cs typeface="Times New Roman"/>
              <a:sym typeface="Times New Roman"/>
            </a:endParaRPr>
          </a:p>
        </p:txBody>
      </p:sp>
      <p:sp>
        <p:nvSpPr>
          <p:cNvPr id="59" name="Shape 59"/>
          <p:cNvSpPr txBox="1">
            <a:spLocks noGrp="1"/>
          </p:cNvSpPr>
          <p:nvPr>
            <p:ph type="subTitle" idx="1"/>
          </p:nvPr>
        </p:nvSpPr>
        <p:spPr>
          <a:xfrm>
            <a:off x="3949895" y="3950250"/>
            <a:ext cx="4910100" cy="799200"/>
          </a:xfrm>
          <a:prstGeom prst="rect">
            <a:avLst/>
          </a:prstGeom>
        </p:spPr>
        <p:txBody>
          <a:bodyPr lIns="91425" tIns="91425" rIns="91425" bIns="91425" anchor="ctr" anchorCtr="0">
            <a:noAutofit/>
          </a:bodyPr>
          <a:lstStyle/>
          <a:p>
            <a:r>
              <a:rPr lang="en" dirty="0">
                <a:latin typeface="Times New Roman"/>
                <a:ea typeface="Times New Roman"/>
                <a:cs typeface="Times New Roman"/>
                <a:sym typeface="Times New Roman"/>
              </a:rPr>
              <a:t>The Inverted Pyramid</a:t>
            </a:r>
          </a:p>
          <a:p>
            <a:pPr lvl="0">
              <a:spcBef>
                <a:spcPts val="0"/>
              </a:spcBef>
              <a:buNone/>
            </a:pPr>
            <a:endParaRPr lang="en"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2004771277"/>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WHY is news reported?</a:t>
            </a:r>
          </a:p>
        </p:txBody>
      </p:sp>
      <p:sp>
        <p:nvSpPr>
          <p:cNvPr id="65" name="Shape 65"/>
          <p:cNvSpPr txBox="1">
            <a:spLocks noGrp="1"/>
          </p:cNvSpPr>
          <p:nvPr>
            <p:ph type="body" idx="1"/>
          </p:nvPr>
        </p:nvSpPr>
        <p:spPr>
          <a:prstGeom prst="rect">
            <a:avLst/>
          </a:prstGeom>
        </p:spPr>
        <p:txBody>
          <a:bodyPr lIns="91425" tIns="91425" rIns="91425" bIns="91425" anchor="t" anchorCtr="0">
            <a:noAutofit/>
          </a:bodyPr>
          <a:lstStyle/>
          <a:p>
            <a:pPr lvl="0" rtl="0">
              <a:spcBef>
                <a:spcPts val="0"/>
              </a:spcBef>
              <a:buClrTx/>
              <a:buFont typeface="Wingdings" panose="05000000000000000000" pitchFamily="2" charset="2"/>
              <a:buChar char="§"/>
            </a:pPr>
            <a:r>
              <a:rPr lang="en" sz="3600" dirty="0">
                <a:solidFill>
                  <a:srgbClr val="000000"/>
                </a:solidFill>
                <a:highlight>
                  <a:srgbClr val="FFFFFF"/>
                </a:highlight>
                <a:latin typeface="Times New Roman"/>
                <a:ea typeface="Times New Roman"/>
                <a:cs typeface="Times New Roman"/>
                <a:sym typeface="Times New Roman"/>
              </a:rPr>
              <a:t>Because people want to know what is happening</a:t>
            </a:r>
          </a:p>
          <a:p>
            <a:pPr lvl="0" rtl="0">
              <a:spcBef>
                <a:spcPts val="0"/>
              </a:spcBef>
              <a:buClrTx/>
              <a:buFont typeface="Wingdings" panose="05000000000000000000" pitchFamily="2" charset="2"/>
              <a:buChar char="§"/>
            </a:pPr>
            <a:r>
              <a:rPr lang="en" sz="3600" dirty="0">
                <a:solidFill>
                  <a:srgbClr val="000000"/>
                </a:solidFill>
                <a:highlight>
                  <a:srgbClr val="FFFFFF"/>
                </a:highlight>
                <a:latin typeface="Times New Roman"/>
                <a:ea typeface="Times New Roman"/>
                <a:cs typeface="Times New Roman"/>
                <a:sym typeface="Times New Roman"/>
              </a:rPr>
              <a:t>Journalists gather </a:t>
            </a:r>
            <a:r>
              <a:rPr lang="en" sz="3600" dirty="0" smtClean="0">
                <a:solidFill>
                  <a:srgbClr val="000000"/>
                </a:solidFill>
                <a:highlight>
                  <a:srgbClr val="FFFFFF"/>
                </a:highlight>
                <a:latin typeface="Times New Roman"/>
                <a:ea typeface="Times New Roman"/>
                <a:cs typeface="Times New Roman"/>
                <a:sym typeface="Times New Roman"/>
              </a:rPr>
              <a:t>info</a:t>
            </a:r>
            <a:r>
              <a:rPr lang="en-US" sz="3600" dirty="0" err="1" smtClean="0">
                <a:solidFill>
                  <a:srgbClr val="000000"/>
                </a:solidFill>
                <a:highlight>
                  <a:srgbClr val="FFFFFF"/>
                </a:highlight>
                <a:latin typeface="Times New Roman"/>
                <a:ea typeface="Times New Roman"/>
                <a:cs typeface="Times New Roman"/>
                <a:sym typeface="Times New Roman"/>
              </a:rPr>
              <a:t>rmation</a:t>
            </a:r>
            <a:r>
              <a:rPr lang="en" sz="3600" dirty="0" smtClean="0">
                <a:solidFill>
                  <a:srgbClr val="000000"/>
                </a:solidFill>
                <a:highlight>
                  <a:srgbClr val="FFFFFF"/>
                </a:highlight>
                <a:latin typeface="Times New Roman"/>
                <a:ea typeface="Times New Roman"/>
                <a:cs typeface="Times New Roman"/>
                <a:sym typeface="Times New Roman"/>
              </a:rPr>
              <a:t> </a:t>
            </a:r>
            <a:r>
              <a:rPr lang="en" sz="3600" dirty="0">
                <a:solidFill>
                  <a:srgbClr val="000000"/>
                </a:solidFill>
                <a:highlight>
                  <a:srgbClr val="FFFFFF"/>
                </a:highlight>
                <a:latin typeface="Times New Roman"/>
                <a:ea typeface="Times New Roman"/>
                <a:cs typeface="Times New Roman"/>
                <a:sym typeface="Times New Roman"/>
              </a:rPr>
              <a:t>and summarize it</a:t>
            </a:r>
          </a:p>
          <a:p>
            <a:pPr lvl="0" rtl="0">
              <a:spcBef>
                <a:spcPts val="0"/>
              </a:spcBef>
              <a:buClrTx/>
              <a:buFont typeface="Wingdings" panose="05000000000000000000" pitchFamily="2" charset="2"/>
              <a:buChar char="§"/>
            </a:pPr>
            <a:r>
              <a:rPr lang="en" sz="3600" dirty="0">
                <a:solidFill>
                  <a:srgbClr val="000000"/>
                </a:solidFill>
                <a:highlight>
                  <a:srgbClr val="FFFFFF"/>
                </a:highlight>
                <a:latin typeface="Times New Roman"/>
                <a:ea typeface="Times New Roman"/>
                <a:cs typeface="Times New Roman"/>
                <a:sym typeface="Times New Roman"/>
              </a:rPr>
              <a:t>Collect it </a:t>
            </a:r>
            <a:r>
              <a:rPr lang="en" sz="3600" dirty="0">
                <a:solidFill>
                  <a:schemeClr val="accent3">
                    <a:lumMod val="60000"/>
                    <a:lumOff val="40000"/>
                  </a:schemeClr>
                </a:solidFill>
                <a:highlight>
                  <a:srgbClr val="FFFFFF"/>
                </a:highlight>
                <a:latin typeface="Times New Roman"/>
                <a:ea typeface="Times New Roman"/>
                <a:cs typeface="Times New Roman"/>
                <a:sym typeface="Times New Roman"/>
              </a:rPr>
              <a:t>fairly</a:t>
            </a:r>
            <a:r>
              <a:rPr lang="en" sz="3600" dirty="0">
                <a:solidFill>
                  <a:srgbClr val="000000"/>
                </a:solidFill>
                <a:highlight>
                  <a:srgbClr val="FFFFFF"/>
                </a:highlight>
                <a:latin typeface="Times New Roman"/>
                <a:ea typeface="Times New Roman"/>
                <a:cs typeface="Times New Roman"/>
                <a:sym typeface="Times New Roman"/>
              </a:rPr>
              <a:t> and </a:t>
            </a:r>
            <a:r>
              <a:rPr lang="en" sz="3600" dirty="0">
                <a:solidFill>
                  <a:schemeClr val="accent3">
                    <a:lumMod val="60000"/>
                    <a:lumOff val="40000"/>
                  </a:schemeClr>
                </a:solidFill>
                <a:highlight>
                  <a:srgbClr val="FFFFFF"/>
                </a:highlight>
                <a:latin typeface="Times New Roman"/>
                <a:ea typeface="Times New Roman"/>
                <a:cs typeface="Times New Roman"/>
                <a:sym typeface="Times New Roman"/>
              </a:rPr>
              <a:t>accurately</a:t>
            </a:r>
          </a:p>
          <a:p>
            <a:pPr lvl="0" rtl="0">
              <a:spcBef>
                <a:spcPts val="0"/>
              </a:spcBef>
              <a:buClrTx/>
              <a:buFont typeface="Wingdings" panose="05000000000000000000" pitchFamily="2" charset="2"/>
              <a:buChar char="§"/>
            </a:pPr>
            <a:r>
              <a:rPr lang="en" sz="3600" dirty="0">
                <a:solidFill>
                  <a:srgbClr val="000000"/>
                </a:solidFill>
                <a:highlight>
                  <a:srgbClr val="FFFFFF"/>
                </a:highlight>
                <a:latin typeface="Times New Roman"/>
                <a:ea typeface="Times New Roman"/>
                <a:cs typeface="Times New Roman"/>
                <a:sym typeface="Times New Roman"/>
              </a:rPr>
              <a:t>Present it in a simple format to audiences</a:t>
            </a:r>
          </a:p>
        </p:txBody>
      </p:sp>
    </p:spTree>
    <p:extLst>
      <p:ext uri="{BB962C8B-B14F-4D97-AF65-F5344CB8AC3E}">
        <p14:creationId xmlns:p14="http://schemas.microsoft.com/office/powerpoint/2010/main" val="763788354"/>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HOW is news reported?</a:t>
            </a:r>
          </a:p>
        </p:txBody>
      </p:sp>
      <p:sp>
        <p:nvSpPr>
          <p:cNvPr id="71" name="Shape 71"/>
          <p:cNvSpPr txBox="1">
            <a:spLocks noGrp="1"/>
          </p:cNvSpPr>
          <p:nvPr>
            <p:ph type="body" idx="1"/>
          </p:nvPr>
        </p:nvSpPr>
        <p:spPr>
          <a:prstGeom prst="rect">
            <a:avLst/>
          </a:prstGeom>
        </p:spPr>
        <p:txBody>
          <a:bodyPr lIns="91425" tIns="91425" rIns="91425" bIns="91425" anchor="t" anchorCtr="0">
            <a:noAutofit/>
          </a:bodyPr>
          <a:lstStyle/>
          <a:p>
            <a:pPr>
              <a:lnSpc>
                <a:spcPct val="115000"/>
              </a:lnSpc>
              <a:spcAft>
                <a:spcPts val="1600"/>
              </a:spcAft>
              <a:buClrTx/>
              <a:buSzPct val="100000"/>
              <a:buFont typeface="Wingdings" panose="05000000000000000000" pitchFamily="2" charset="2"/>
              <a:buChar char="§"/>
            </a:pPr>
            <a:r>
              <a:rPr lang="en-US" sz="3000" dirty="0" smtClean="0">
                <a:solidFill>
                  <a:srgbClr val="000000"/>
                </a:solidFill>
                <a:latin typeface="Times New Roman"/>
                <a:ea typeface="Times New Roman"/>
                <a:cs typeface="Times New Roman"/>
                <a:sym typeface="Times New Roman"/>
              </a:rPr>
              <a:t>The most important part of the story is the </a:t>
            </a:r>
            <a:r>
              <a:rPr lang="en-US" sz="3000" dirty="0" smtClean="0">
                <a:solidFill>
                  <a:schemeClr val="accent3">
                    <a:lumMod val="60000"/>
                    <a:lumOff val="40000"/>
                  </a:schemeClr>
                </a:solidFill>
                <a:latin typeface="Times New Roman"/>
                <a:ea typeface="Times New Roman"/>
                <a:cs typeface="Times New Roman"/>
                <a:sym typeface="Times New Roman"/>
              </a:rPr>
              <a:t>outcome</a:t>
            </a:r>
            <a:endParaRPr lang="en" sz="3000" dirty="0" smtClean="0">
              <a:solidFill>
                <a:schemeClr val="accent3">
                  <a:lumMod val="60000"/>
                  <a:lumOff val="40000"/>
                </a:schemeClr>
              </a:solidFill>
              <a:latin typeface="Times New Roman"/>
              <a:ea typeface="Times New Roman"/>
              <a:cs typeface="Times New Roman"/>
              <a:sym typeface="Times New Roman"/>
            </a:endParaRPr>
          </a:p>
          <a:p>
            <a:pPr>
              <a:lnSpc>
                <a:spcPct val="115000"/>
              </a:lnSpc>
              <a:spcAft>
                <a:spcPts val="1600"/>
              </a:spcAft>
              <a:buClrTx/>
              <a:buSzPct val="100000"/>
              <a:buFont typeface="Wingdings" panose="05000000000000000000" pitchFamily="2" charset="2"/>
              <a:buChar char="§"/>
            </a:pPr>
            <a:r>
              <a:rPr lang="en" sz="3000" dirty="0" smtClean="0">
                <a:solidFill>
                  <a:srgbClr val="000000"/>
                </a:solidFill>
                <a:latin typeface="Times New Roman"/>
                <a:ea typeface="Times New Roman"/>
                <a:cs typeface="Times New Roman"/>
                <a:sym typeface="Times New Roman"/>
              </a:rPr>
              <a:t>So </a:t>
            </a:r>
            <a:r>
              <a:rPr lang="en" sz="3000" dirty="0">
                <a:solidFill>
                  <a:srgbClr val="000000"/>
                </a:solidFill>
                <a:latin typeface="Times New Roman"/>
                <a:ea typeface="Times New Roman"/>
                <a:cs typeface="Times New Roman"/>
                <a:sym typeface="Times New Roman"/>
              </a:rPr>
              <a:t>that is where a journalist starts… the story begins with the way the story ends</a:t>
            </a:r>
            <a:r>
              <a:rPr lang="en" sz="3000" dirty="0" smtClean="0">
                <a:solidFill>
                  <a:srgbClr val="000000"/>
                </a:solidFill>
                <a:latin typeface="Times New Roman"/>
                <a:ea typeface="Times New Roman"/>
                <a:cs typeface="Times New Roman"/>
                <a:sym typeface="Times New Roman"/>
              </a:rPr>
              <a:t>…</a:t>
            </a:r>
          </a:p>
          <a:p>
            <a:pPr marL="495300" lvl="0" indent="-457200">
              <a:lnSpc>
                <a:spcPct val="115000"/>
              </a:lnSpc>
              <a:spcAft>
                <a:spcPts val="1600"/>
              </a:spcAft>
              <a:buClr>
                <a:srgbClr val="000000"/>
              </a:buClr>
              <a:buSzPct val="100000"/>
              <a:buFont typeface="Wingdings" panose="05000000000000000000" pitchFamily="2" charset="2"/>
              <a:buChar char="§"/>
            </a:pPr>
            <a:r>
              <a:rPr lang="en" sz="3000" dirty="0">
                <a:solidFill>
                  <a:srgbClr val="000000"/>
                </a:solidFill>
                <a:highlight>
                  <a:srgbClr val="FFFFFF"/>
                </a:highlight>
                <a:latin typeface="Times New Roman"/>
                <a:ea typeface="Times New Roman"/>
                <a:cs typeface="Times New Roman"/>
                <a:sym typeface="Times New Roman"/>
              </a:rPr>
              <a:t>Journalists do not tell stories in chronological </a:t>
            </a:r>
            <a:r>
              <a:rPr lang="en" sz="3000" dirty="0" smtClean="0">
                <a:solidFill>
                  <a:srgbClr val="000000"/>
                </a:solidFill>
                <a:highlight>
                  <a:srgbClr val="FFFFFF"/>
                </a:highlight>
                <a:latin typeface="Times New Roman"/>
                <a:ea typeface="Times New Roman"/>
                <a:cs typeface="Times New Roman"/>
                <a:sym typeface="Times New Roman"/>
              </a:rPr>
              <a:t>order; they </a:t>
            </a:r>
            <a:r>
              <a:rPr lang="en" sz="3000" dirty="0">
                <a:solidFill>
                  <a:srgbClr val="000000"/>
                </a:solidFill>
                <a:highlight>
                  <a:srgbClr val="FFFFFF"/>
                </a:highlight>
                <a:latin typeface="Times New Roman"/>
                <a:ea typeface="Times New Roman"/>
                <a:cs typeface="Times New Roman"/>
                <a:sym typeface="Times New Roman"/>
              </a:rPr>
              <a:t>tell stories in the </a:t>
            </a:r>
            <a:r>
              <a:rPr lang="en" sz="3000" dirty="0" smtClean="0">
                <a:solidFill>
                  <a:schemeClr val="accent3">
                    <a:lumMod val="60000"/>
                    <a:lumOff val="40000"/>
                  </a:schemeClr>
                </a:solidFill>
                <a:highlight>
                  <a:srgbClr val="FFFFFF"/>
                </a:highlight>
                <a:latin typeface="Times New Roman"/>
                <a:ea typeface="Times New Roman"/>
                <a:cs typeface="Times New Roman"/>
                <a:sym typeface="Times New Roman"/>
              </a:rPr>
              <a:t>order of the importance</a:t>
            </a:r>
            <a:r>
              <a:rPr lang="en" sz="3000" dirty="0" smtClean="0">
                <a:solidFill>
                  <a:srgbClr val="000000"/>
                </a:solidFill>
                <a:highlight>
                  <a:srgbClr val="FFFFFF"/>
                </a:highlight>
                <a:latin typeface="Times New Roman"/>
                <a:ea typeface="Times New Roman"/>
                <a:cs typeface="Times New Roman"/>
                <a:sym typeface="Times New Roman"/>
              </a:rPr>
              <a:t> of the information </a:t>
            </a:r>
            <a:endParaRPr lang="en" sz="3000" dirty="0">
              <a:solidFill>
                <a:srgbClr val="000000"/>
              </a:solidFill>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latin typeface="Times New Roman"/>
              <a:ea typeface="Times New Roman"/>
              <a:cs typeface="Times New Roman"/>
              <a:sym typeface="Times New Roman"/>
            </a:endParaRPr>
          </a:p>
          <a:p>
            <a:pPr marL="0" lvl="0" indent="0">
              <a:spcBef>
                <a:spcPts val="0"/>
              </a:spcBef>
              <a:buNone/>
            </a:pPr>
            <a:endParaRPr sz="30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25316237"/>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sz="2400">
                <a:latin typeface="Times New Roman"/>
                <a:ea typeface="Times New Roman"/>
                <a:cs typeface="Times New Roman"/>
                <a:sym typeface="Times New Roman"/>
              </a:rPr>
              <a:t>FEATURE WRITING VS. HARD OR STRAIGHT NEWS</a:t>
            </a:r>
          </a:p>
        </p:txBody>
      </p:sp>
      <p:sp>
        <p:nvSpPr>
          <p:cNvPr id="65" name="Shape 65"/>
          <p:cNvSpPr txBox="1">
            <a:spLocks noGrp="1"/>
          </p:cNvSpPr>
          <p:nvPr>
            <p:ph type="body" idx="1"/>
          </p:nvPr>
        </p:nvSpPr>
        <p:spPr>
          <a:xfrm>
            <a:off x="311700" y="945925"/>
            <a:ext cx="8520600" cy="3623100"/>
          </a:xfrm>
          <a:prstGeom prst="rect">
            <a:avLst/>
          </a:prstGeom>
        </p:spPr>
        <p:txBody>
          <a:bodyPr lIns="91425" tIns="91425" rIns="91425" bIns="91425" anchor="t" anchorCtr="0">
            <a:noAutofit/>
          </a:bodyPr>
          <a:lstStyle/>
          <a:p>
            <a:pPr marL="0" indent="0">
              <a:buNone/>
            </a:pPr>
            <a:r>
              <a:rPr lang="en" sz="2400" dirty="0" smtClean="0">
                <a:solidFill>
                  <a:srgbClr val="000000"/>
                </a:solidFill>
                <a:highlight>
                  <a:srgbClr val="FFFFFF"/>
                </a:highlight>
                <a:latin typeface="Times New Roman"/>
                <a:ea typeface="Times New Roman"/>
                <a:cs typeface="Times New Roman"/>
                <a:sym typeface="Times New Roman"/>
              </a:rPr>
              <a:t>The primary differences between feature writing and hard news:</a:t>
            </a:r>
          </a:p>
          <a:p>
            <a:pPr marL="419100" indent="-342900">
              <a:buClr>
                <a:srgbClr val="000000"/>
              </a:buClr>
              <a:buSzPct val="100000"/>
              <a:buFont typeface="Wingdings" panose="05000000000000000000" pitchFamily="2" charset="2"/>
              <a:buChar char="§"/>
            </a:pPr>
            <a:r>
              <a:rPr lang="en" sz="2400" dirty="0" smtClean="0">
                <a:solidFill>
                  <a:srgbClr val="000000"/>
                </a:solidFill>
                <a:highlight>
                  <a:srgbClr val="FFFFFF"/>
                </a:highlight>
                <a:latin typeface="Times New Roman"/>
                <a:ea typeface="Times New Roman"/>
                <a:cs typeface="Times New Roman"/>
                <a:sym typeface="Times New Roman"/>
              </a:rPr>
              <a:t>The purpose of the stories as determined by the writer</a:t>
            </a:r>
          </a:p>
          <a:p>
            <a:pPr marL="784860" lvl="1" indent="-342900">
              <a:buClr>
                <a:srgbClr val="000000"/>
              </a:buClr>
              <a:buSzPct val="100000"/>
              <a:buFont typeface="Wingdings" panose="05000000000000000000" pitchFamily="2" charset="2"/>
              <a:buChar char="§"/>
            </a:pPr>
            <a:r>
              <a:rPr lang="en" sz="2100" dirty="0" smtClean="0">
                <a:solidFill>
                  <a:srgbClr val="000000"/>
                </a:solidFill>
                <a:highlight>
                  <a:srgbClr val="FFFFFF"/>
                </a:highlight>
                <a:latin typeface="Times New Roman"/>
                <a:ea typeface="Times New Roman"/>
                <a:cs typeface="Times New Roman"/>
                <a:sym typeface="Times New Roman"/>
              </a:rPr>
              <a:t>Hard news: intended to </a:t>
            </a:r>
            <a:r>
              <a:rPr lang="en" sz="2100" dirty="0" smtClean="0">
                <a:solidFill>
                  <a:schemeClr val="accent3">
                    <a:lumMod val="60000"/>
                    <a:lumOff val="40000"/>
                  </a:schemeClr>
                </a:solidFill>
                <a:highlight>
                  <a:srgbClr val="FFFFFF"/>
                </a:highlight>
                <a:latin typeface="Times New Roman"/>
                <a:ea typeface="Times New Roman"/>
                <a:cs typeface="Times New Roman"/>
                <a:sym typeface="Times New Roman"/>
              </a:rPr>
              <a:t>inform</a:t>
            </a:r>
          </a:p>
          <a:p>
            <a:pPr marL="784860" lvl="1" indent="-342900">
              <a:buClr>
                <a:srgbClr val="000000"/>
              </a:buClr>
              <a:buSzPct val="100000"/>
              <a:buFont typeface="Wingdings" panose="05000000000000000000" pitchFamily="2" charset="2"/>
              <a:buChar char="§"/>
            </a:pPr>
            <a:r>
              <a:rPr lang="en" sz="2100" dirty="0" smtClean="0">
                <a:solidFill>
                  <a:srgbClr val="000000"/>
                </a:solidFill>
                <a:highlight>
                  <a:srgbClr val="FFFFFF"/>
                </a:highlight>
                <a:latin typeface="Times New Roman"/>
                <a:ea typeface="Times New Roman"/>
                <a:cs typeface="Times New Roman"/>
                <a:sym typeface="Times New Roman"/>
              </a:rPr>
              <a:t>Feature writing: intended </a:t>
            </a:r>
            <a:r>
              <a:rPr lang="en" sz="2100" dirty="0">
                <a:solidFill>
                  <a:srgbClr val="000000"/>
                </a:solidFill>
                <a:highlight>
                  <a:srgbClr val="FFFFFF"/>
                </a:highlight>
                <a:latin typeface="Times New Roman"/>
                <a:ea typeface="Times New Roman"/>
                <a:cs typeface="Times New Roman"/>
                <a:sym typeface="Times New Roman"/>
              </a:rPr>
              <a:t>to evoke </a:t>
            </a:r>
            <a:r>
              <a:rPr lang="en" sz="2100" dirty="0">
                <a:solidFill>
                  <a:schemeClr val="accent3">
                    <a:lumMod val="60000"/>
                    <a:lumOff val="40000"/>
                  </a:schemeClr>
                </a:solidFill>
                <a:highlight>
                  <a:srgbClr val="FFFFFF"/>
                </a:highlight>
                <a:latin typeface="Times New Roman"/>
                <a:ea typeface="Times New Roman"/>
                <a:cs typeface="Times New Roman"/>
                <a:sym typeface="Times New Roman"/>
              </a:rPr>
              <a:t>emotion</a:t>
            </a:r>
          </a:p>
          <a:p>
            <a:pPr marL="419100" indent="-342900">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The reaction to the stories as determined by the </a:t>
            </a:r>
            <a:r>
              <a:rPr lang="en" sz="2400" dirty="0" smtClean="0">
                <a:solidFill>
                  <a:srgbClr val="000000"/>
                </a:solidFill>
                <a:highlight>
                  <a:srgbClr val="FFFFFF"/>
                </a:highlight>
                <a:latin typeface="Times New Roman"/>
                <a:ea typeface="Times New Roman"/>
                <a:cs typeface="Times New Roman"/>
                <a:sym typeface="Times New Roman"/>
              </a:rPr>
              <a:t>reader</a:t>
            </a:r>
          </a:p>
          <a:p>
            <a:pPr marL="784860" lvl="1" indent="-342900">
              <a:buClr>
                <a:srgbClr val="000000"/>
              </a:buClr>
              <a:buSzPct val="100000"/>
              <a:buFont typeface="Wingdings" panose="05000000000000000000" pitchFamily="2" charset="2"/>
              <a:buChar char="§"/>
            </a:pPr>
            <a:r>
              <a:rPr lang="en" sz="2100" dirty="0" smtClean="0">
                <a:solidFill>
                  <a:srgbClr val="000000"/>
                </a:solidFill>
                <a:highlight>
                  <a:srgbClr val="FFFFFF"/>
                </a:highlight>
                <a:latin typeface="Times New Roman"/>
                <a:ea typeface="Times New Roman"/>
                <a:cs typeface="Times New Roman"/>
                <a:sym typeface="Times New Roman"/>
              </a:rPr>
              <a:t>Hard news: immediately </a:t>
            </a:r>
            <a:r>
              <a:rPr lang="en" sz="2100" dirty="0">
                <a:solidFill>
                  <a:srgbClr val="000000"/>
                </a:solidFill>
                <a:highlight>
                  <a:srgbClr val="FFFFFF"/>
                </a:highlight>
                <a:latin typeface="Times New Roman"/>
                <a:ea typeface="Times New Roman"/>
                <a:cs typeface="Times New Roman"/>
                <a:sym typeface="Times New Roman"/>
              </a:rPr>
              <a:t>know the outcome; reader is </a:t>
            </a:r>
            <a:r>
              <a:rPr lang="en" sz="2100" dirty="0" smtClean="0">
                <a:solidFill>
                  <a:schemeClr val="accent3">
                    <a:lumMod val="60000"/>
                    <a:lumOff val="40000"/>
                  </a:schemeClr>
                </a:solidFill>
                <a:highlight>
                  <a:srgbClr val="FFFFFF"/>
                </a:highlight>
                <a:latin typeface="Times New Roman"/>
                <a:ea typeface="Times New Roman"/>
                <a:cs typeface="Times New Roman"/>
                <a:sym typeface="Times New Roman"/>
              </a:rPr>
              <a:t>informed</a:t>
            </a:r>
          </a:p>
          <a:p>
            <a:pPr marL="784860" lvl="1" indent="-342900">
              <a:buClr>
                <a:srgbClr val="000000"/>
              </a:buClr>
              <a:buSzPct val="100000"/>
              <a:buFont typeface="Wingdings" panose="05000000000000000000" pitchFamily="2" charset="2"/>
              <a:buChar char="§"/>
            </a:pPr>
            <a:r>
              <a:rPr lang="en" sz="2100" dirty="0" smtClean="0">
                <a:solidFill>
                  <a:srgbClr val="000000"/>
                </a:solidFill>
                <a:highlight>
                  <a:srgbClr val="FFFFFF"/>
                </a:highlight>
                <a:latin typeface="Times New Roman"/>
                <a:ea typeface="Times New Roman"/>
                <a:cs typeface="Times New Roman"/>
                <a:sym typeface="Times New Roman"/>
              </a:rPr>
              <a:t>Feature writing: written </a:t>
            </a:r>
            <a:r>
              <a:rPr lang="en" sz="2100" dirty="0">
                <a:solidFill>
                  <a:srgbClr val="000000"/>
                </a:solidFill>
                <a:highlight>
                  <a:srgbClr val="FFFFFF"/>
                </a:highlight>
                <a:latin typeface="Times New Roman"/>
                <a:ea typeface="Times New Roman"/>
                <a:cs typeface="Times New Roman"/>
                <a:sym typeface="Times New Roman"/>
              </a:rPr>
              <a:t>in the narrative; reader is </a:t>
            </a:r>
            <a:r>
              <a:rPr lang="en" sz="2100" dirty="0">
                <a:solidFill>
                  <a:schemeClr val="accent3">
                    <a:lumMod val="60000"/>
                    <a:lumOff val="40000"/>
                  </a:schemeClr>
                </a:solidFill>
                <a:highlight>
                  <a:srgbClr val="FFFFFF"/>
                </a:highlight>
                <a:latin typeface="Times New Roman"/>
                <a:ea typeface="Times New Roman"/>
                <a:cs typeface="Times New Roman"/>
                <a:sym typeface="Times New Roman"/>
              </a:rPr>
              <a:t>entertained</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INVERTED PYRAMID STYLE</a:t>
            </a:r>
          </a:p>
        </p:txBody>
      </p:sp>
      <p:sp>
        <p:nvSpPr>
          <p:cNvPr id="83" name="Shape 83"/>
          <p:cNvSpPr/>
          <p:nvPr/>
        </p:nvSpPr>
        <p:spPr>
          <a:xfrm>
            <a:off x="1460600" y="1136106"/>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84" name="Shape 84"/>
          <p:cNvCxnSpPr/>
          <p:nvPr/>
        </p:nvCxnSpPr>
        <p:spPr>
          <a:xfrm>
            <a:off x="201100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85" name="Shape 85"/>
          <p:cNvCxnSpPr/>
          <p:nvPr/>
        </p:nvCxnSpPr>
        <p:spPr>
          <a:xfrm>
            <a:off x="2619400" y="3397375"/>
            <a:ext cx="1735800" cy="0"/>
          </a:xfrm>
          <a:prstGeom prst="straightConnector1">
            <a:avLst/>
          </a:prstGeom>
          <a:noFill/>
          <a:ln w="9525" cap="flat" cmpd="sng">
            <a:solidFill>
              <a:schemeClr val="dk2"/>
            </a:solidFill>
            <a:prstDash val="solid"/>
            <a:round/>
            <a:headEnd type="none" w="lg" len="lg"/>
            <a:tailEnd type="none" w="lg" len="lg"/>
          </a:ln>
        </p:spPr>
      </p:cxnSp>
      <p:sp>
        <p:nvSpPr>
          <p:cNvPr id="86" name="Shape 86"/>
          <p:cNvSpPr txBox="1"/>
          <p:nvPr/>
        </p:nvSpPr>
        <p:spPr>
          <a:xfrm>
            <a:off x="2106125" y="1293019"/>
            <a:ext cx="3174900" cy="444600"/>
          </a:xfrm>
          <a:prstGeom prst="rect">
            <a:avLst/>
          </a:prstGeom>
          <a:noFill/>
          <a:ln>
            <a:noFill/>
          </a:ln>
        </p:spPr>
        <p:txBody>
          <a:bodyPr lIns="91425" tIns="91425" rIns="91425" bIns="91425" anchor="t" anchorCtr="0">
            <a:noAutofit/>
          </a:bodyPr>
          <a:lstStyle/>
          <a:p>
            <a:pPr lvl="0">
              <a:spcBef>
                <a:spcPts val="0"/>
              </a:spcBef>
              <a:buNone/>
            </a:pPr>
            <a:r>
              <a:rPr lang="en" sz="1200" b="1" dirty="0">
                <a:latin typeface="Times New Roman"/>
                <a:ea typeface="Times New Roman"/>
                <a:cs typeface="Times New Roman"/>
                <a:sym typeface="Times New Roman"/>
              </a:rPr>
              <a:t>MOST NEWSWORTHY INFORMATION</a:t>
            </a:r>
          </a:p>
          <a:p>
            <a:pPr lvl="0">
              <a:spcBef>
                <a:spcPts val="0"/>
              </a:spcBef>
              <a:buNone/>
            </a:pPr>
            <a:r>
              <a:rPr lang="en" sz="1200" b="1" dirty="0">
                <a:latin typeface="Times New Roman"/>
                <a:ea typeface="Times New Roman"/>
                <a:cs typeface="Times New Roman"/>
                <a:sym typeface="Times New Roman"/>
              </a:rPr>
              <a:t>Who? What? When? Where? Why? How?</a:t>
            </a:r>
          </a:p>
        </p:txBody>
      </p:sp>
      <p:sp>
        <p:nvSpPr>
          <p:cNvPr id="87" name="Shape 87"/>
          <p:cNvSpPr txBox="1"/>
          <p:nvPr/>
        </p:nvSpPr>
        <p:spPr>
          <a:xfrm>
            <a:off x="2650694" y="2527296"/>
            <a:ext cx="1884000" cy="444600"/>
          </a:xfrm>
          <a:prstGeom prst="rect">
            <a:avLst/>
          </a:prstGeom>
          <a:noFill/>
          <a:ln>
            <a:noFill/>
          </a:ln>
        </p:spPr>
        <p:txBody>
          <a:bodyPr lIns="91425" tIns="91425" rIns="91425" bIns="91425" anchor="t" anchorCtr="0">
            <a:noAutofit/>
          </a:bodyPr>
          <a:lstStyle/>
          <a:p>
            <a:pPr lvl="0" rtl="0">
              <a:spcBef>
                <a:spcPts val="0"/>
              </a:spcBef>
              <a:buNone/>
            </a:pPr>
            <a:r>
              <a:rPr lang="en" sz="1200" b="1" dirty="0">
                <a:latin typeface="Times New Roman"/>
                <a:ea typeface="Times New Roman"/>
                <a:cs typeface="Times New Roman"/>
                <a:sym typeface="Times New Roman"/>
              </a:rPr>
              <a:t>IMPORTANT DETAILS</a:t>
            </a:r>
          </a:p>
        </p:txBody>
      </p:sp>
      <p:sp>
        <p:nvSpPr>
          <p:cNvPr id="88" name="Shape 88"/>
          <p:cNvSpPr txBox="1"/>
          <p:nvPr/>
        </p:nvSpPr>
        <p:spPr>
          <a:xfrm>
            <a:off x="2952850" y="3544550"/>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200" b="1" dirty="0">
                <a:latin typeface="Times New Roman"/>
                <a:ea typeface="Times New Roman"/>
                <a:cs typeface="Times New Roman"/>
                <a:sym typeface="Times New Roman"/>
              </a:rPr>
              <a:t>GENERAL</a:t>
            </a:r>
          </a:p>
          <a:p>
            <a:pPr lvl="0" algn="ctr" rtl="0">
              <a:spcBef>
                <a:spcPts val="0"/>
              </a:spcBef>
              <a:buNone/>
            </a:pPr>
            <a:r>
              <a:rPr lang="en" sz="1200" b="1" dirty="0">
                <a:latin typeface="Times New Roman"/>
                <a:ea typeface="Times New Roman"/>
                <a:cs typeface="Times New Roman"/>
                <a:sym typeface="Times New Roman"/>
              </a:rPr>
              <a:t>INFO AND OTHER DETAILS</a:t>
            </a:r>
          </a:p>
        </p:txBody>
      </p:sp>
      <p:sp>
        <p:nvSpPr>
          <p:cNvPr id="89" name="Shape 89"/>
          <p:cNvSpPr/>
          <p:nvPr/>
        </p:nvSpPr>
        <p:spPr>
          <a:xfrm>
            <a:off x="5514000" y="1293269"/>
            <a:ext cx="1672200" cy="1058400"/>
          </a:xfrm>
          <a:prstGeom prst="bracePair">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200" dirty="0">
                <a:latin typeface="Times New Roman"/>
                <a:ea typeface="Times New Roman"/>
                <a:cs typeface="Times New Roman"/>
                <a:sym typeface="Times New Roman"/>
              </a:rPr>
              <a:t>THE LEDE - The opening line of the story containing the most important info</a:t>
            </a:r>
          </a:p>
        </p:txBody>
      </p:sp>
    </p:spTree>
    <p:extLst>
      <p:ext uri="{BB962C8B-B14F-4D97-AF65-F5344CB8AC3E}">
        <p14:creationId xmlns:p14="http://schemas.microsoft.com/office/powerpoint/2010/main" val="4233992862"/>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APPLY THE INVERTED PYRAMID: </a:t>
            </a:r>
          </a:p>
        </p:txBody>
      </p:sp>
      <p:sp>
        <p:nvSpPr>
          <p:cNvPr id="95" name="Shape 95"/>
          <p:cNvSpPr txBox="1">
            <a:spLocks noGrp="1"/>
          </p:cNvSpPr>
          <p:nvPr>
            <p:ph type="body" idx="1"/>
          </p:nvPr>
        </p:nvSpPr>
        <p:spPr>
          <a:xfrm>
            <a:off x="487949" y="1124275"/>
            <a:ext cx="7887123" cy="3629100"/>
          </a:xfrm>
          <a:prstGeom prst="rect">
            <a:avLst/>
          </a:prstGeom>
        </p:spPr>
        <p:txBody>
          <a:bodyPr lIns="91425" tIns="91425" rIns="91425" bIns="91425" anchor="t" anchorCtr="0">
            <a:noAutofit/>
          </a:bodyPr>
          <a:lstStyle/>
          <a:p>
            <a:pPr lvl="0" rtl="0">
              <a:spcBef>
                <a:spcPts val="0"/>
              </a:spcBef>
              <a:buNone/>
            </a:pPr>
            <a:r>
              <a:rPr lang="en" sz="2000" dirty="0">
                <a:solidFill>
                  <a:srgbClr val="000000"/>
                </a:solidFill>
                <a:highlight>
                  <a:srgbClr val="FFFFFF"/>
                </a:highlight>
                <a:latin typeface="Times New Roman"/>
                <a:ea typeface="Times New Roman"/>
                <a:cs typeface="Times New Roman"/>
                <a:sym typeface="Times New Roman"/>
              </a:rPr>
              <a:t>Let’s suppose the City Police Department reports that an accident occurred at 2:30 a.m. today. This is the information the police provided to the press: </a:t>
            </a:r>
          </a:p>
          <a:p>
            <a:pPr lvl="0" rtl="0">
              <a:spcBef>
                <a:spcPts val="0"/>
              </a:spcBef>
              <a:buNone/>
            </a:pPr>
            <a:r>
              <a:rPr lang="en" sz="2200" i="1" dirty="0">
                <a:solidFill>
                  <a:srgbClr val="000000"/>
                </a:solidFill>
                <a:highlight>
                  <a:srgbClr val="FFFFFF"/>
                </a:highlight>
                <a:latin typeface="Times New Roman"/>
                <a:ea typeface="Times New Roman"/>
                <a:cs typeface="Times New Roman"/>
                <a:sym typeface="Times New Roman"/>
              </a:rPr>
              <a:t>A car driven by Joe White, 29 years old, hit a curb on Main Street, smashed into a tree and overturned. Police say White was speeding and lost control of his car. He was hospitalized for minor injuries. </a:t>
            </a:r>
          </a:p>
          <a:p>
            <a:pPr lvl="0" rtl="0">
              <a:spcBef>
                <a:spcPts val="0"/>
              </a:spcBef>
              <a:buNone/>
            </a:pPr>
            <a:r>
              <a:rPr lang="en" sz="2200" i="1" dirty="0">
                <a:solidFill>
                  <a:srgbClr val="000000"/>
                </a:solidFill>
                <a:highlight>
                  <a:srgbClr val="FFFFFF"/>
                </a:highlight>
                <a:latin typeface="Times New Roman"/>
                <a:ea typeface="Times New Roman"/>
                <a:cs typeface="Times New Roman"/>
                <a:sym typeface="Times New Roman"/>
              </a:rPr>
              <a:t>A passenger in White’s car was killed. The passenger was Amanda Smith, 22 years old. She was pronounced dead at 2:45 a.m. </a:t>
            </a:r>
          </a:p>
          <a:p>
            <a:pPr lvl="0" rtl="0">
              <a:spcBef>
                <a:spcPts val="0"/>
              </a:spcBef>
              <a:buNone/>
            </a:pPr>
            <a:r>
              <a:rPr lang="en" sz="2200" i="1" dirty="0">
                <a:solidFill>
                  <a:srgbClr val="000000"/>
                </a:solidFill>
                <a:highlight>
                  <a:srgbClr val="FFFFFF"/>
                </a:highlight>
                <a:latin typeface="Times New Roman"/>
                <a:ea typeface="Times New Roman"/>
                <a:cs typeface="Times New Roman"/>
                <a:sym typeface="Times New Roman"/>
              </a:rPr>
              <a:t>“We are conducting toxicology tests to determine if alcohol was involved,” Police Chief Jack Russell said.</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3420036702"/>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439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APPLYING THE INVERTED PYRAMID:</a:t>
            </a:r>
          </a:p>
        </p:txBody>
      </p:sp>
      <p:sp>
        <p:nvSpPr>
          <p:cNvPr id="101" name="Shape 101"/>
          <p:cNvSpPr txBox="1">
            <a:spLocks noGrp="1"/>
          </p:cNvSpPr>
          <p:nvPr>
            <p:ph type="body" idx="1"/>
          </p:nvPr>
        </p:nvSpPr>
        <p:spPr>
          <a:xfrm>
            <a:off x="487949" y="816625"/>
            <a:ext cx="8218965" cy="393660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Tx/>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Most important outcome: A woman died</a:t>
            </a:r>
          </a:p>
          <a:p>
            <a:pPr marL="914400" marR="0" lvl="1" indent="-381000" algn="l" rtl="0">
              <a:lnSpc>
                <a:spcPct val="115000"/>
              </a:lnSpc>
              <a:spcBef>
                <a:spcPts val="0"/>
              </a:spcBef>
              <a:spcAft>
                <a:spcPts val="1600"/>
              </a:spcAft>
              <a:buClrTx/>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THIS fact is even more important than the accident </a:t>
            </a:r>
            <a:r>
              <a:rPr lang="en" sz="2400" dirty="0" smtClean="0">
                <a:solidFill>
                  <a:srgbClr val="000000"/>
                </a:solidFill>
                <a:highlight>
                  <a:srgbClr val="FFFFFF"/>
                </a:highlight>
                <a:latin typeface="Times New Roman"/>
                <a:ea typeface="Times New Roman"/>
                <a:cs typeface="Times New Roman"/>
                <a:sym typeface="Times New Roman"/>
              </a:rPr>
              <a:t>itself</a:t>
            </a:r>
            <a:endParaRPr lang="en" sz="2400" dirty="0">
              <a:solidFill>
                <a:srgbClr val="000000"/>
              </a:solidFill>
              <a:highlight>
                <a:srgbClr val="FFFFFF"/>
              </a:highlight>
              <a:latin typeface="Times New Roman"/>
              <a:ea typeface="Times New Roman"/>
              <a:cs typeface="Times New Roman"/>
              <a:sym typeface="Times New Roman"/>
            </a:endParaRPr>
          </a:p>
          <a:p>
            <a:pPr marL="457200" marR="0" lvl="0" indent="-381000" algn="l" rtl="0">
              <a:lnSpc>
                <a:spcPct val="115000"/>
              </a:lnSpc>
              <a:spcBef>
                <a:spcPts val="0"/>
              </a:spcBef>
              <a:spcAft>
                <a:spcPts val="1600"/>
              </a:spcAft>
              <a:buClrTx/>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When: 2:30 a.m. today</a:t>
            </a:r>
          </a:p>
          <a:p>
            <a:pPr marL="457200" marR="0" lvl="0" indent="-381000" algn="l" rtl="0">
              <a:lnSpc>
                <a:spcPct val="115000"/>
              </a:lnSpc>
              <a:spcBef>
                <a:spcPts val="0"/>
              </a:spcBef>
              <a:spcAft>
                <a:spcPts val="1600"/>
              </a:spcAft>
              <a:buClrTx/>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Where: On Main </a:t>
            </a:r>
            <a:r>
              <a:rPr lang="en" sz="2400" dirty="0" smtClean="0">
                <a:solidFill>
                  <a:srgbClr val="000000"/>
                </a:solidFill>
                <a:highlight>
                  <a:srgbClr val="FFFFFF"/>
                </a:highlight>
                <a:latin typeface="Times New Roman"/>
                <a:ea typeface="Times New Roman"/>
                <a:cs typeface="Times New Roman"/>
                <a:sym typeface="Times New Roman"/>
              </a:rPr>
              <a:t>St</a:t>
            </a:r>
            <a:r>
              <a:rPr lang="en-US" sz="2400" dirty="0" err="1" smtClean="0">
                <a:solidFill>
                  <a:srgbClr val="000000"/>
                </a:solidFill>
                <a:highlight>
                  <a:srgbClr val="FFFFFF"/>
                </a:highlight>
                <a:latin typeface="Times New Roman"/>
                <a:ea typeface="Times New Roman"/>
                <a:cs typeface="Times New Roman"/>
                <a:sym typeface="Times New Roman"/>
              </a:rPr>
              <a:t>reet</a:t>
            </a:r>
            <a:endParaRPr lang="en" sz="2400" dirty="0">
              <a:solidFill>
                <a:srgbClr val="000000"/>
              </a:solidFill>
              <a:highlight>
                <a:srgbClr val="FFFFFF"/>
              </a:highlight>
              <a:latin typeface="Times New Roman"/>
              <a:ea typeface="Times New Roman"/>
              <a:cs typeface="Times New Roman"/>
              <a:sym typeface="Times New Roman"/>
            </a:endParaRPr>
          </a:p>
          <a:p>
            <a:pPr marL="457200" marR="0" lvl="0" indent="-381000" algn="l" rtl="0">
              <a:lnSpc>
                <a:spcPct val="115000"/>
              </a:lnSpc>
              <a:spcBef>
                <a:spcPts val="0"/>
              </a:spcBef>
              <a:spcAft>
                <a:spcPts val="1600"/>
              </a:spcAft>
              <a:buClrTx/>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Why: The driver, Joe White was speeding and lost control</a:t>
            </a:r>
          </a:p>
          <a:p>
            <a:pPr marL="457200" marR="0" lvl="0" indent="-381000" algn="l" rtl="0">
              <a:lnSpc>
                <a:spcPct val="115000"/>
              </a:lnSpc>
              <a:spcBef>
                <a:spcPts val="0"/>
              </a:spcBef>
              <a:spcAft>
                <a:spcPts val="1600"/>
              </a:spcAft>
              <a:buClrTx/>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How: The car hit a curb, smashed into a tree and </a:t>
            </a:r>
            <a:r>
              <a:rPr lang="en" sz="2400" dirty="0" smtClean="0">
                <a:solidFill>
                  <a:srgbClr val="000000"/>
                </a:solidFill>
                <a:highlight>
                  <a:srgbClr val="FFFFFF"/>
                </a:highlight>
                <a:latin typeface="Times New Roman"/>
                <a:ea typeface="Times New Roman"/>
                <a:cs typeface="Times New Roman"/>
                <a:sym typeface="Times New Roman"/>
              </a:rPr>
              <a:t>overturned</a:t>
            </a:r>
            <a:endParaRPr lang="en" sz="2400" dirty="0">
              <a:solidFill>
                <a:srgbClr val="000000"/>
              </a:solidFill>
              <a:highlight>
                <a:srgbClr val="FFFFFF"/>
              </a:highlight>
              <a:latin typeface="Times New Roman"/>
              <a:ea typeface="Times New Roman"/>
              <a:cs typeface="Times New Roman"/>
              <a:sym typeface="Times New Roman"/>
            </a:endParaRPr>
          </a:p>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043320695"/>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APPLYING THE INVERTED PYRAMID:</a:t>
            </a:r>
          </a:p>
        </p:txBody>
      </p:sp>
      <p:sp>
        <p:nvSpPr>
          <p:cNvPr id="107" name="Shape 107"/>
          <p:cNvSpPr txBox="1">
            <a:spLocks noGrp="1"/>
          </p:cNvSpPr>
          <p:nvPr>
            <p:ph type="body" idx="1"/>
          </p:nvPr>
        </p:nvSpPr>
        <p:spPr>
          <a:xfrm>
            <a:off x="487949" y="1071250"/>
            <a:ext cx="8236361" cy="3682200"/>
          </a:xfrm>
          <a:prstGeom prst="rect">
            <a:avLst/>
          </a:prstGeom>
        </p:spPr>
        <p:txBody>
          <a:bodyPr lIns="91425" tIns="91425" rIns="91425" bIns="91425" anchor="t" anchorCtr="0">
            <a:noAutofit/>
          </a:bodyPr>
          <a:lstStyle/>
          <a:p>
            <a:pPr marL="495300" indent="-457200">
              <a:lnSpc>
                <a:spcPct val="115000"/>
              </a:lnSpc>
              <a:spcAft>
                <a:spcPts val="1600"/>
              </a:spcAft>
              <a:buClr>
                <a:srgbClr val="000000"/>
              </a:buClr>
              <a:buSzPct val="100000"/>
              <a:buFont typeface="Wingdings" panose="05000000000000000000" pitchFamily="2" charset="2"/>
              <a:buChar char="§"/>
            </a:pPr>
            <a:r>
              <a:rPr lang="en" sz="3000" dirty="0">
                <a:solidFill>
                  <a:srgbClr val="000000"/>
                </a:solidFill>
                <a:highlight>
                  <a:srgbClr val="FFFFFF"/>
                </a:highlight>
                <a:latin typeface="Times New Roman"/>
                <a:ea typeface="Times New Roman"/>
                <a:cs typeface="Times New Roman"/>
                <a:sym typeface="Times New Roman"/>
              </a:rPr>
              <a:t>Where did the information come from?</a:t>
            </a:r>
          </a:p>
          <a:p>
            <a:pPr marL="586740" indent="-457200">
              <a:lnSpc>
                <a:spcPct val="115000"/>
              </a:lnSpc>
              <a:spcAft>
                <a:spcPts val="1600"/>
              </a:spcAft>
              <a:buClr>
                <a:srgbClr val="000000"/>
              </a:buClr>
              <a:buSzPct val="100000"/>
              <a:buFont typeface="Wingdings" panose="05000000000000000000" pitchFamily="2" charset="2"/>
              <a:buChar char="§"/>
            </a:pPr>
            <a:r>
              <a:rPr lang="en" sz="3300" dirty="0">
                <a:solidFill>
                  <a:srgbClr val="000000"/>
                </a:solidFill>
                <a:highlight>
                  <a:srgbClr val="FFFFFF"/>
                </a:highlight>
                <a:latin typeface="Times New Roman"/>
                <a:ea typeface="Times New Roman"/>
                <a:cs typeface="Times New Roman"/>
                <a:sym typeface="Times New Roman"/>
              </a:rPr>
              <a:t>All of the information must be tied directly to the source where it came from: THE </a:t>
            </a:r>
            <a:r>
              <a:rPr lang="en" sz="3300" dirty="0" smtClean="0">
                <a:solidFill>
                  <a:srgbClr val="000000"/>
                </a:solidFill>
                <a:highlight>
                  <a:srgbClr val="FFFFFF"/>
                </a:highlight>
                <a:latin typeface="Times New Roman"/>
                <a:ea typeface="Times New Roman"/>
                <a:cs typeface="Times New Roman"/>
                <a:sym typeface="Times New Roman"/>
              </a:rPr>
              <a:t>POLICE</a:t>
            </a:r>
            <a:r>
              <a:rPr lang="en-US" sz="3300" dirty="0" smtClean="0">
                <a:solidFill>
                  <a:srgbClr val="000000"/>
                </a:solidFill>
                <a:highlight>
                  <a:srgbClr val="FFFFFF"/>
                </a:highlight>
                <a:latin typeface="Times New Roman"/>
                <a:ea typeface="Times New Roman"/>
                <a:cs typeface="Times New Roman"/>
                <a:sym typeface="Times New Roman"/>
              </a:rPr>
              <a:t>.</a:t>
            </a:r>
            <a:endParaRPr lang="en" sz="3300" dirty="0">
              <a:solidFill>
                <a:srgbClr val="000000"/>
              </a:solidFill>
              <a:highlight>
                <a:srgbClr val="FFFFFF"/>
              </a:highlight>
              <a:latin typeface="Times New Roman"/>
              <a:ea typeface="Times New Roman"/>
              <a:cs typeface="Times New Roman"/>
              <a:sym typeface="Times New Roman"/>
            </a:endParaRPr>
          </a:p>
          <a:p>
            <a:pPr marL="1409700" lvl="2" indent="-457200">
              <a:lnSpc>
                <a:spcPct val="115000"/>
              </a:lnSpc>
              <a:spcAft>
                <a:spcPts val="1600"/>
              </a:spcAft>
              <a:buClr>
                <a:srgbClr val="000000"/>
              </a:buClr>
              <a:buSzPct val="100000"/>
              <a:buFont typeface="Wingdings" panose="05000000000000000000" pitchFamily="2" charset="2"/>
              <a:buChar char="§"/>
            </a:pPr>
            <a:r>
              <a:rPr lang="en" sz="3000" dirty="0">
                <a:solidFill>
                  <a:srgbClr val="000000"/>
                </a:solidFill>
                <a:highlight>
                  <a:srgbClr val="FFFFFF"/>
                </a:highlight>
                <a:latin typeface="Times New Roman"/>
                <a:ea typeface="Times New Roman"/>
                <a:cs typeface="Times New Roman"/>
                <a:sym typeface="Times New Roman"/>
              </a:rPr>
              <a:t>This is called </a:t>
            </a:r>
            <a:r>
              <a:rPr lang="en" sz="3000" dirty="0">
                <a:solidFill>
                  <a:schemeClr val="accent3">
                    <a:lumMod val="60000"/>
                    <a:lumOff val="40000"/>
                  </a:schemeClr>
                </a:solidFill>
                <a:highlight>
                  <a:srgbClr val="FFFFFF"/>
                </a:highlight>
                <a:latin typeface="Times New Roman"/>
                <a:ea typeface="Times New Roman"/>
                <a:cs typeface="Times New Roman"/>
                <a:sym typeface="Times New Roman"/>
              </a:rPr>
              <a:t>attribution. </a:t>
            </a:r>
          </a:p>
          <a:p>
            <a:pPr marR="0" lvl="0" algn="l" rtl="0">
              <a:lnSpc>
                <a:spcPct val="115000"/>
              </a:lnSpc>
              <a:spcBef>
                <a:spcPts val="0"/>
              </a:spcBef>
              <a:spcAft>
                <a:spcPts val="1600"/>
              </a:spcAft>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3260037282"/>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APPLYING THE INVERTED PYRAMID:</a:t>
            </a:r>
          </a:p>
        </p:txBody>
      </p:sp>
      <p:sp>
        <p:nvSpPr>
          <p:cNvPr id="113" name="Shape 113"/>
          <p:cNvSpPr txBox="1">
            <a:spLocks noGrp="1"/>
          </p:cNvSpPr>
          <p:nvPr>
            <p:ph type="body" idx="1"/>
          </p:nvPr>
        </p:nvSpPr>
        <p:spPr>
          <a:xfrm>
            <a:off x="466775" y="1073325"/>
            <a:ext cx="8248838" cy="3879900"/>
          </a:xfrm>
          <a:prstGeom prst="rect">
            <a:avLst/>
          </a:prstGeom>
        </p:spPr>
        <p:txBody>
          <a:bodyPr lIns="91425" tIns="91425" rIns="91425" bIns="91425" anchor="t" anchorCtr="0">
            <a:noAutofit/>
          </a:bodyPr>
          <a:lstStyle/>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SO… put it all together in a lede:</a:t>
            </a:r>
          </a:p>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	A 22-year-old passenger (</a:t>
            </a:r>
            <a:r>
              <a:rPr lang="en" sz="3000" i="1" dirty="0">
                <a:solidFill>
                  <a:srgbClr val="000000"/>
                </a:solidFill>
                <a:highlight>
                  <a:srgbClr val="FFFFFF"/>
                </a:highlight>
                <a:latin typeface="Times New Roman"/>
                <a:ea typeface="Times New Roman"/>
                <a:cs typeface="Times New Roman"/>
                <a:sym typeface="Times New Roman"/>
              </a:rPr>
              <a:t>what</a:t>
            </a:r>
            <a:r>
              <a:rPr lang="en" sz="3000" dirty="0">
                <a:solidFill>
                  <a:srgbClr val="000000"/>
                </a:solidFill>
                <a:highlight>
                  <a:srgbClr val="FFFFFF"/>
                </a:highlight>
                <a:latin typeface="Times New Roman"/>
                <a:ea typeface="Times New Roman"/>
                <a:cs typeface="Times New Roman"/>
                <a:sym typeface="Times New Roman"/>
              </a:rPr>
              <a:t>) was killed early today (</a:t>
            </a:r>
            <a:r>
              <a:rPr lang="en" sz="3000" i="1" dirty="0">
                <a:solidFill>
                  <a:srgbClr val="000000"/>
                </a:solidFill>
                <a:highlight>
                  <a:srgbClr val="FFFFFF"/>
                </a:highlight>
                <a:latin typeface="Times New Roman"/>
                <a:ea typeface="Times New Roman"/>
                <a:cs typeface="Times New Roman"/>
                <a:sym typeface="Times New Roman"/>
              </a:rPr>
              <a:t>when</a:t>
            </a:r>
            <a:r>
              <a:rPr lang="en" sz="3000" dirty="0">
                <a:solidFill>
                  <a:srgbClr val="000000"/>
                </a:solidFill>
                <a:highlight>
                  <a:srgbClr val="FFFFFF"/>
                </a:highlight>
                <a:latin typeface="Times New Roman"/>
                <a:ea typeface="Times New Roman"/>
                <a:cs typeface="Times New Roman"/>
                <a:sym typeface="Times New Roman"/>
              </a:rPr>
              <a:t>) after a car hit a curb, crashed into a tree and overturned (</a:t>
            </a:r>
            <a:r>
              <a:rPr lang="en" sz="3000" i="1" dirty="0">
                <a:solidFill>
                  <a:srgbClr val="000000"/>
                </a:solidFill>
                <a:highlight>
                  <a:srgbClr val="FFFFFF"/>
                </a:highlight>
                <a:latin typeface="Times New Roman"/>
                <a:ea typeface="Times New Roman"/>
                <a:cs typeface="Times New Roman"/>
                <a:sym typeface="Times New Roman"/>
              </a:rPr>
              <a:t>how</a:t>
            </a:r>
            <a:r>
              <a:rPr lang="en" sz="3000" dirty="0">
                <a:solidFill>
                  <a:srgbClr val="000000"/>
                </a:solidFill>
                <a:highlight>
                  <a:srgbClr val="FFFFFF"/>
                </a:highlight>
                <a:latin typeface="Times New Roman"/>
                <a:ea typeface="Times New Roman"/>
                <a:cs typeface="Times New Roman"/>
                <a:sym typeface="Times New Roman"/>
              </a:rPr>
              <a:t>) on Main </a:t>
            </a:r>
            <a:r>
              <a:rPr lang="en" sz="3000" dirty="0" smtClean="0">
                <a:solidFill>
                  <a:srgbClr val="000000"/>
                </a:solidFill>
                <a:highlight>
                  <a:srgbClr val="FFFFFF"/>
                </a:highlight>
                <a:latin typeface="Times New Roman"/>
                <a:ea typeface="Times New Roman"/>
                <a:cs typeface="Times New Roman"/>
                <a:sym typeface="Times New Roman"/>
              </a:rPr>
              <a:t>Street </a:t>
            </a:r>
            <a:r>
              <a:rPr lang="en" sz="3000" dirty="0">
                <a:solidFill>
                  <a:srgbClr val="000000"/>
                </a:solidFill>
                <a:highlight>
                  <a:srgbClr val="FFFFFF"/>
                </a:highlight>
                <a:latin typeface="Times New Roman"/>
                <a:ea typeface="Times New Roman"/>
                <a:cs typeface="Times New Roman"/>
                <a:sym typeface="Times New Roman"/>
              </a:rPr>
              <a:t>(</a:t>
            </a:r>
            <a:r>
              <a:rPr lang="en" sz="3000" i="1" dirty="0">
                <a:solidFill>
                  <a:srgbClr val="000000"/>
                </a:solidFill>
                <a:highlight>
                  <a:srgbClr val="FFFFFF"/>
                </a:highlight>
                <a:latin typeface="Times New Roman"/>
                <a:ea typeface="Times New Roman"/>
                <a:cs typeface="Times New Roman"/>
                <a:sym typeface="Times New Roman"/>
              </a:rPr>
              <a:t>where</a:t>
            </a:r>
            <a:r>
              <a:rPr lang="en" sz="3000" dirty="0">
                <a:solidFill>
                  <a:srgbClr val="000000"/>
                </a:solidFill>
                <a:highlight>
                  <a:srgbClr val="FFFFFF"/>
                </a:highlight>
                <a:latin typeface="Times New Roman"/>
                <a:ea typeface="Times New Roman"/>
                <a:cs typeface="Times New Roman"/>
                <a:sym typeface="Times New Roman"/>
              </a:rPr>
              <a:t>)</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905249331"/>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APPLYING THE INVERTED PYRAMID:</a:t>
            </a:r>
          </a:p>
        </p:txBody>
      </p:sp>
      <p:sp>
        <p:nvSpPr>
          <p:cNvPr id="119" name="Shape 119"/>
          <p:cNvSpPr txBox="1">
            <a:spLocks noGrp="1"/>
          </p:cNvSpPr>
          <p:nvPr>
            <p:ph type="body" idx="1"/>
          </p:nvPr>
        </p:nvSpPr>
        <p:spPr>
          <a:xfrm>
            <a:off x="466775" y="1073325"/>
            <a:ext cx="8248838" cy="3879900"/>
          </a:xfrm>
          <a:prstGeom prst="rect">
            <a:avLst/>
          </a:prstGeom>
        </p:spPr>
        <p:txBody>
          <a:bodyPr lIns="91425" tIns="91425" rIns="91425" bIns="91425" anchor="t" anchorCtr="0">
            <a:noAutofit/>
          </a:bodyPr>
          <a:lstStyle/>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The rest of the story would look like this:</a:t>
            </a:r>
          </a:p>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	According to the City Police Department, the driver Joe White, 29, was speeding and lost control of his car, causing the death of Amanda White. (</a:t>
            </a:r>
            <a:r>
              <a:rPr lang="en" sz="3000" i="1" dirty="0">
                <a:solidFill>
                  <a:srgbClr val="000000"/>
                </a:solidFill>
                <a:highlight>
                  <a:srgbClr val="FFFFFF"/>
                </a:highlight>
                <a:latin typeface="Times New Roman"/>
                <a:ea typeface="Times New Roman"/>
                <a:cs typeface="Times New Roman"/>
                <a:sym typeface="Times New Roman"/>
              </a:rPr>
              <a:t>Why the news happened and who was the source</a:t>
            </a:r>
            <a:r>
              <a:rPr lang="en" sz="3000" dirty="0">
                <a:solidFill>
                  <a:srgbClr val="000000"/>
                </a:solidFill>
                <a:highlight>
                  <a:srgbClr val="FFFFFF"/>
                </a:highlight>
                <a:latin typeface="Times New Roman"/>
                <a:ea typeface="Times New Roman"/>
                <a:cs typeface="Times New Roman"/>
                <a:sym typeface="Times New Roman"/>
              </a:rPr>
              <a:t>)</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700017629"/>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APPLYING THE INVERTED PYRAMID</a:t>
            </a:r>
          </a:p>
        </p:txBody>
      </p:sp>
      <p:sp>
        <p:nvSpPr>
          <p:cNvPr id="125" name="Shape 125"/>
          <p:cNvSpPr txBox="1">
            <a:spLocks noGrp="1"/>
          </p:cNvSpPr>
          <p:nvPr>
            <p:ph type="body" idx="1"/>
          </p:nvPr>
        </p:nvSpPr>
        <p:spPr>
          <a:xfrm>
            <a:off x="466774" y="1073325"/>
            <a:ext cx="8365525" cy="3879900"/>
          </a:xfrm>
          <a:prstGeom prst="rect">
            <a:avLst/>
          </a:prstGeom>
        </p:spPr>
        <p:txBody>
          <a:bodyPr lIns="91425" tIns="91425" rIns="91425" bIns="91425" anchor="t" anchorCtr="0">
            <a:noAutofit/>
          </a:bodyPr>
          <a:lstStyle/>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The last part of the story as follows:</a:t>
            </a:r>
          </a:p>
          <a:p>
            <a:pPr marR="0" lvl="0" algn="l" rtl="0">
              <a:lnSpc>
                <a:spcPct val="115000"/>
              </a:lnSpc>
              <a:spcBef>
                <a:spcPts val="0"/>
              </a:spcBef>
              <a:spcAft>
                <a:spcPts val="1600"/>
              </a:spcAft>
              <a:buNone/>
            </a:pPr>
            <a:r>
              <a:rPr lang="en" sz="3000" dirty="0">
                <a:solidFill>
                  <a:srgbClr val="000000"/>
                </a:solidFill>
                <a:highlight>
                  <a:srgbClr val="FFFFFF"/>
                </a:highlight>
                <a:latin typeface="Times New Roman"/>
                <a:ea typeface="Times New Roman"/>
                <a:cs typeface="Times New Roman"/>
                <a:sym typeface="Times New Roman"/>
              </a:rPr>
              <a:t>   White was hospitalized for minor injuries. (This covers an additional provided fact.) “We are conducting toxicology tests to determine if alcohol was involved,” Police Chief Jack Russell said. (</a:t>
            </a:r>
            <a:r>
              <a:rPr lang="en" sz="3000" i="1" dirty="0">
                <a:solidFill>
                  <a:srgbClr val="000000"/>
                </a:solidFill>
                <a:highlight>
                  <a:srgbClr val="FFFFFF"/>
                </a:highlight>
                <a:latin typeface="Times New Roman"/>
                <a:ea typeface="Times New Roman"/>
                <a:cs typeface="Times New Roman"/>
                <a:sym typeface="Times New Roman"/>
              </a:rPr>
              <a:t>This includes a quote from a source and attribution</a:t>
            </a:r>
            <a:r>
              <a:rPr lang="en" sz="3000" dirty="0">
                <a:solidFill>
                  <a:srgbClr val="000000"/>
                </a:solidFill>
                <a:highlight>
                  <a:srgbClr val="FFFFFF"/>
                </a:highlight>
                <a:latin typeface="Times New Roman"/>
                <a:ea typeface="Times New Roman"/>
                <a:cs typeface="Times New Roman"/>
                <a:sym typeface="Times New Roman"/>
              </a:rPr>
              <a:t>)</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2037960385"/>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180450"/>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THE WHOLE STORY LOOKS LIKE THIS:</a:t>
            </a:r>
          </a:p>
        </p:txBody>
      </p:sp>
      <p:sp>
        <p:nvSpPr>
          <p:cNvPr id="131" name="Shape 131"/>
          <p:cNvSpPr txBox="1">
            <a:spLocks noGrp="1"/>
          </p:cNvSpPr>
          <p:nvPr>
            <p:ph type="body" idx="1"/>
          </p:nvPr>
        </p:nvSpPr>
        <p:spPr>
          <a:xfrm>
            <a:off x="466775" y="753150"/>
            <a:ext cx="8157680" cy="4120186"/>
          </a:xfrm>
          <a:prstGeom prst="rect">
            <a:avLst/>
          </a:prstGeom>
        </p:spPr>
        <p:txBody>
          <a:bodyPr lIns="91425" tIns="91425" rIns="91425" bIns="91425" anchor="t" anchorCtr="0">
            <a:noAutofit/>
          </a:bodyPr>
          <a:lstStyle/>
          <a:p>
            <a:pPr marR="0" lvl="0" rtl="0">
              <a:lnSpc>
                <a:spcPct val="115000"/>
              </a:lnSpc>
              <a:spcBef>
                <a:spcPts val="0"/>
              </a:spcBef>
              <a:spcAft>
                <a:spcPts val="1600"/>
              </a:spcAft>
              <a:buNone/>
            </a:pPr>
            <a:r>
              <a:rPr lang="en" sz="4400" dirty="0">
                <a:solidFill>
                  <a:srgbClr val="000000"/>
                </a:solidFill>
                <a:highlight>
                  <a:srgbClr val="FFFFFF"/>
                </a:highlight>
                <a:latin typeface="Times New Roman"/>
                <a:ea typeface="Times New Roman"/>
                <a:cs typeface="Times New Roman"/>
                <a:sym typeface="Times New Roman"/>
              </a:rPr>
              <a:t>  </a:t>
            </a:r>
            <a:r>
              <a:rPr lang="en" sz="2000" dirty="0" smtClean="0">
                <a:latin typeface="Times New Roman"/>
                <a:ea typeface="Times New Roman"/>
                <a:cs typeface="Times New Roman"/>
                <a:sym typeface="Times New Roman"/>
              </a:rPr>
              <a:t>A </a:t>
            </a:r>
            <a:r>
              <a:rPr lang="en" sz="2000" dirty="0">
                <a:latin typeface="Times New Roman"/>
                <a:ea typeface="Times New Roman"/>
                <a:cs typeface="Times New Roman"/>
                <a:sym typeface="Times New Roman"/>
              </a:rPr>
              <a:t>22-year-old passenger (</a:t>
            </a:r>
            <a:r>
              <a:rPr lang="en" sz="2000" i="1" dirty="0">
                <a:latin typeface="Times New Roman"/>
                <a:ea typeface="Times New Roman"/>
                <a:cs typeface="Times New Roman"/>
                <a:sym typeface="Times New Roman"/>
              </a:rPr>
              <a:t>what</a:t>
            </a:r>
            <a:r>
              <a:rPr lang="en" sz="2000" dirty="0">
                <a:latin typeface="Times New Roman"/>
                <a:ea typeface="Times New Roman"/>
                <a:cs typeface="Times New Roman"/>
                <a:sym typeface="Times New Roman"/>
              </a:rPr>
              <a:t>) was killed early today (</a:t>
            </a:r>
            <a:r>
              <a:rPr lang="en" sz="2000" i="1" dirty="0">
                <a:latin typeface="Times New Roman"/>
                <a:ea typeface="Times New Roman"/>
                <a:cs typeface="Times New Roman"/>
                <a:sym typeface="Times New Roman"/>
              </a:rPr>
              <a:t>when</a:t>
            </a:r>
            <a:r>
              <a:rPr lang="en" sz="2000" dirty="0">
                <a:latin typeface="Times New Roman"/>
                <a:ea typeface="Times New Roman"/>
                <a:cs typeface="Times New Roman"/>
                <a:sym typeface="Times New Roman"/>
              </a:rPr>
              <a:t>) after a car hit a curb, crashed into a tree and overturned (</a:t>
            </a:r>
            <a:r>
              <a:rPr lang="en" sz="2000" i="1" dirty="0">
                <a:latin typeface="Times New Roman"/>
                <a:ea typeface="Times New Roman"/>
                <a:cs typeface="Times New Roman"/>
                <a:sym typeface="Times New Roman"/>
              </a:rPr>
              <a:t>how</a:t>
            </a:r>
            <a:r>
              <a:rPr lang="en" sz="2000" dirty="0">
                <a:latin typeface="Times New Roman"/>
                <a:ea typeface="Times New Roman"/>
                <a:cs typeface="Times New Roman"/>
                <a:sym typeface="Times New Roman"/>
              </a:rPr>
              <a:t>) on Main Street. (</a:t>
            </a:r>
            <a:r>
              <a:rPr lang="en" sz="2000" i="1" dirty="0">
                <a:latin typeface="Times New Roman"/>
                <a:ea typeface="Times New Roman"/>
                <a:cs typeface="Times New Roman"/>
                <a:sym typeface="Times New Roman"/>
              </a:rPr>
              <a:t>where</a:t>
            </a:r>
            <a:r>
              <a:rPr lang="en" sz="2000" dirty="0">
                <a:latin typeface="Times New Roman"/>
                <a:ea typeface="Times New Roman"/>
                <a:cs typeface="Times New Roman"/>
                <a:sym typeface="Times New Roman"/>
              </a:rPr>
              <a:t>)</a:t>
            </a:r>
            <a:br>
              <a:rPr lang="en" sz="2000" dirty="0">
                <a:latin typeface="Times New Roman"/>
                <a:ea typeface="Times New Roman"/>
                <a:cs typeface="Times New Roman"/>
                <a:sym typeface="Times New Roman"/>
              </a:rPr>
            </a:br>
            <a:r>
              <a:rPr lang="en" sz="2000" dirty="0">
                <a:latin typeface="Times New Roman"/>
                <a:ea typeface="Times New Roman"/>
                <a:cs typeface="Times New Roman"/>
                <a:sym typeface="Times New Roman"/>
              </a:rPr>
              <a:t>	According to the City Police Department, the driver Joe White, 29, was speeding and lost control of his car, causing the death of Amanda White. (</a:t>
            </a:r>
            <a:r>
              <a:rPr lang="en" sz="2000" i="1" dirty="0">
                <a:latin typeface="Times New Roman"/>
                <a:ea typeface="Times New Roman"/>
                <a:cs typeface="Times New Roman"/>
                <a:sym typeface="Times New Roman"/>
              </a:rPr>
              <a:t>Why the news happened and who was the source</a:t>
            </a:r>
            <a:r>
              <a:rPr lang="en" sz="2000" dirty="0">
                <a:latin typeface="Times New Roman"/>
                <a:ea typeface="Times New Roman"/>
                <a:cs typeface="Times New Roman"/>
                <a:sym typeface="Times New Roman"/>
              </a:rPr>
              <a:t>)</a:t>
            </a:r>
            <a:br>
              <a:rPr lang="en" sz="2000" dirty="0">
                <a:latin typeface="Times New Roman"/>
                <a:ea typeface="Times New Roman"/>
                <a:cs typeface="Times New Roman"/>
                <a:sym typeface="Times New Roman"/>
              </a:rPr>
            </a:br>
            <a:r>
              <a:rPr lang="en" sz="2000" dirty="0">
                <a:latin typeface="Times New Roman"/>
                <a:ea typeface="Times New Roman"/>
                <a:cs typeface="Times New Roman"/>
                <a:sym typeface="Times New Roman"/>
              </a:rPr>
              <a:t>	</a:t>
            </a:r>
            <a:r>
              <a:rPr lang="en" sz="2000" dirty="0">
                <a:solidFill>
                  <a:srgbClr val="000000"/>
                </a:solidFill>
                <a:highlight>
                  <a:srgbClr val="FFFFFF"/>
                </a:highlight>
                <a:latin typeface="Times New Roman"/>
                <a:ea typeface="Times New Roman"/>
                <a:cs typeface="Times New Roman"/>
                <a:sym typeface="Times New Roman"/>
              </a:rPr>
              <a:t>White was hospitalized for minor injuries. (This covers an additional provided fact.) “We are conducting toxicology tests to determine if alcohol was involved,” Police Chief Jack Russell said. (</a:t>
            </a:r>
            <a:r>
              <a:rPr lang="en" sz="2000" i="1" dirty="0">
                <a:solidFill>
                  <a:srgbClr val="000000"/>
                </a:solidFill>
                <a:highlight>
                  <a:srgbClr val="FFFFFF"/>
                </a:highlight>
                <a:latin typeface="Times New Roman"/>
                <a:ea typeface="Times New Roman"/>
                <a:cs typeface="Times New Roman"/>
                <a:sym typeface="Times New Roman"/>
              </a:rPr>
              <a:t>This includes a quote from a source and attribution</a:t>
            </a:r>
            <a:r>
              <a:rPr lang="en" sz="2000" dirty="0">
                <a:solidFill>
                  <a:srgbClr val="000000"/>
                </a:solidFill>
                <a:highlight>
                  <a:srgbClr val="FFFFFF"/>
                </a:highlight>
                <a:latin typeface="Times New Roman"/>
                <a:ea typeface="Times New Roman"/>
                <a:cs typeface="Times New Roman"/>
                <a:sym typeface="Times New Roman"/>
              </a:rPr>
              <a:t>)</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061261063"/>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2182091" y="639041"/>
            <a:ext cx="6712528" cy="1420772"/>
          </a:xfrm>
          <a:prstGeom prst="rect">
            <a:avLst/>
          </a:prstGeom>
        </p:spPr>
        <p:txBody>
          <a:bodyPr lIns="91425" tIns="91425" rIns="91425" bIns="91425" anchor="ctr" anchorCtr="0">
            <a:noAutofit/>
          </a:bodyPr>
          <a:lstStyle/>
          <a:p>
            <a:pPr lvl="0">
              <a:spcBef>
                <a:spcPts val="0"/>
              </a:spcBef>
              <a:buNone/>
            </a:pPr>
            <a:r>
              <a:rPr lang="en" sz="4000" dirty="0">
                <a:latin typeface="Times New Roman"/>
                <a:ea typeface="Times New Roman"/>
                <a:cs typeface="Times New Roman"/>
                <a:sym typeface="Times New Roman"/>
              </a:rPr>
              <a:t>OTHER LEDES </a:t>
            </a:r>
            <a:r>
              <a:rPr lang="en" sz="4000" dirty="0" smtClean="0">
                <a:latin typeface="Times New Roman"/>
                <a:ea typeface="Times New Roman"/>
                <a:cs typeface="Times New Roman"/>
                <a:sym typeface="Times New Roman"/>
              </a:rPr>
              <a:t>AND QUOTES</a:t>
            </a:r>
            <a:endParaRPr lang="en" sz="4000" dirty="0">
              <a:latin typeface="Times New Roman"/>
              <a:ea typeface="Times New Roman"/>
              <a:cs typeface="Times New Roman"/>
              <a:sym typeface="Times New Roman"/>
            </a:endParaRPr>
          </a:p>
        </p:txBody>
      </p:sp>
      <p:sp>
        <p:nvSpPr>
          <p:cNvPr id="59" name="Shape 59"/>
          <p:cNvSpPr txBox="1">
            <a:spLocks noGrp="1"/>
          </p:cNvSpPr>
          <p:nvPr>
            <p:ph type="subTitle" idx="1"/>
          </p:nvPr>
        </p:nvSpPr>
        <p:spPr>
          <a:xfrm>
            <a:off x="3897941" y="3950250"/>
            <a:ext cx="4910100" cy="799200"/>
          </a:xfrm>
          <a:prstGeom prst="rect">
            <a:avLst/>
          </a:prstGeom>
        </p:spPr>
        <p:txBody>
          <a:bodyPr lIns="91425" tIns="91425" rIns="91425" bIns="91425" anchor="ctr" anchorCtr="0">
            <a:noAutofit/>
          </a:bodyPr>
          <a:lstStyle/>
          <a:p>
            <a:pPr lvl="0">
              <a:spcBef>
                <a:spcPts val="0"/>
              </a:spcBef>
              <a:buNone/>
            </a:pPr>
            <a:r>
              <a:rPr lang="en" dirty="0">
                <a:latin typeface="Times New Roman"/>
                <a:ea typeface="Times New Roman"/>
                <a:cs typeface="Times New Roman"/>
                <a:sym typeface="Times New Roman"/>
              </a:rPr>
              <a:t>Yet again… there’s more!</a:t>
            </a:r>
          </a:p>
        </p:txBody>
      </p:sp>
    </p:spTree>
    <p:extLst>
      <p:ext uri="{BB962C8B-B14F-4D97-AF65-F5344CB8AC3E}">
        <p14:creationId xmlns:p14="http://schemas.microsoft.com/office/powerpoint/2010/main" val="3043491421"/>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WHEN TO USE INVERTED PYRAMID:</a:t>
            </a:r>
          </a:p>
        </p:txBody>
      </p:sp>
      <p:sp>
        <p:nvSpPr>
          <p:cNvPr id="65" name="Shape 65"/>
          <p:cNvSpPr txBox="1">
            <a:spLocks noGrp="1"/>
          </p:cNvSpPr>
          <p:nvPr>
            <p:ph type="body" idx="1"/>
          </p:nvPr>
        </p:nvSpPr>
        <p:spPr>
          <a:prstGeom prst="rect">
            <a:avLst/>
          </a:prstGeom>
        </p:spPr>
        <p:txBody>
          <a:bodyPr lIns="91425" tIns="91425" rIns="91425" bIns="91425" anchor="t" anchorCtr="0">
            <a:noAutofit/>
          </a:bodyPr>
          <a:lstStyle/>
          <a:p>
            <a:pPr marL="0" indent="0">
              <a:buClrTx/>
              <a:buNone/>
            </a:pP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Breaking news </a:t>
            </a:r>
            <a:r>
              <a:rPr lang="en" sz="2400" dirty="0" smtClean="0">
                <a:solidFill>
                  <a:schemeClr val="accent3">
                    <a:lumMod val="60000"/>
                    <a:lumOff val="40000"/>
                  </a:schemeClr>
                </a:solidFill>
                <a:highlight>
                  <a:srgbClr val="FFFFFF"/>
                </a:highlight>
                <a:latin typeface="Times New Roman"/>
                <a:ea typeface="Times New Roman"/>
                <a:cs typeface="Times New Roman"/>
                <a:sym typeface="Times New Roman"/>
              </a:rPr>
              <a:t>stories</a:t>
            </a:r>
            <a:r>
              <a:rPr lang="en" sz="2400" dirty="0" smtClean="0">
                <a:solidFill>
                  <a:srgbClr val="000000"/>
                </a:solidFill>
                <a:highlight>
                  <a:srgbClr val="FFFFFF"/>
                </a:highlight>
                <a:latin typeface="Times New Roman"/>
                <a:ea typeface="Times New Roman"/>
                <a:cs typeface="Times New Roman"/>
                <a:sym typeface="Times New Roman"/>
              </a:rPr>
              <a:t>: news </a:t>
            </a:r>
            <a:r>
              <a:rPr lang="en" sz="2400" dirty="0">
                <a:solidFill>
                  <a:srgbClr val="000000"/>
                </a:solidFill>
                <a:highlight>
                  <a:srgbClr val="FFFFFF"/>
                </a:highlight>
                <a:latin typeface="Times New Roman"/>
                <a:ea typeface="Times New Roman"/>
                <a:cs typeface="Times New Roman"/>
                <a:sym typeface="Times New Roman"/>
              </a:rPr>
              <a:t>that is happening NOW or has just </a:t>
            </a:r>
            <a:r>
              <a:rPr lang="en" sz="2400" dirty="0" smtClean="0">
                <a:solidFill>
                  <a:srgbClr val="000000"/>
                </a:solidFill>
                <a:highlight>
                  <a:srgbClr val="FFFFFF"/>
                </a:highlight>
                <a:latin typeface="Times New Roman"/>
                <a:ea typeface="Times New Roman"/>
                <a:cs typeface="Times New Roman"/>
                <a:sym typeface="Times New Roman"/>
              </a:rPr>
              <a:t>happened</a:t>
            </a:r>
            <a:endParaRPr lang="en" sz="2400" dirty="0">
              <a:solidFill>
                <a:srgbClr val="000000"/>
              </a:solidFill>
              <a:highlight>
                <a:srgbClr val="FFFFFF"/>
              </a:highlight>
              <a:latin typeface="Times New Roman"/>
              <a:ea typeface="Times New Roman"/>
              <a:cs typeface="Times New Roman"/>
              <a:sym typeface="Times New Roman"/>
            </a:endParaRP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Accidents</a:t>
            </a:r>
            <a:r>
              <a:rPr lang="en" sz="2000" dirty="0">
                <a:solidFill>
                  <a:srgbClr val="000000"/>
                </a:solidFill>
                <a:highlight>
                  <a:srgbClr val="FFFFFF"/>
                </a:highlight>
                <a:latin typeface="Times New Roman"/>
                <a:ea typeface="Times New Roman"/>
                <a:cs typeface="Times New Roman"/>
                <a:sym typeface="Times New Roman"/>
              </a:rPr>
              <a:t>			</a:t>
            </a:r>
            <a:endParaRPr lang="en" sz="20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Crime</a:t>
            </a: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Fires</a:t>
            </a:r>
            <a:r>
              <a:rPr lang="en" sz="2000" dirty="0">
                <a:solidFill>
                  <a:srgbClr val="000000"/>
                </a:solidFill>
                <a:highlight>
                  <a:srgbClr val="FFFFFF"/>
                </a:highlight>
                <a:latin typeface="Times New Roman"/>
                <a:ea typeface="Times New Roman"/>
                <a:cs typeface="Times New Roman"/>
                <a:sym typeface="Times New Roman"/>
              </a:rPr>
              <a:t>				</a:t>
            </a:r>
            <a:endParaRPr lang="en" sz="20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Election results</a:t>
            </a: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Verdicts </a:t>
            </a:r>
            <a:r>
              <a:rPr lang="en" sz="2000" dirty="0">
                <a:solidFill>
                  <a:srgbClr val="000000"/>
                </a:solidFill>
                <a:highlight>
                  <a:srgbClr val="FFFFFF"/>
                </a:highlight>
                <a:latin typeface="Times New Roman"/>
                <a:ea typeface="Times New Roman"/>
                <a:cs typeface="Times New Roman"/>
                <a:sym typeface="Times New Roman"/>
              </a:rPr>
              <a:t>in court		</a:t>
            </a:r>
            <a:endParaRPr lang="en" sz="20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Sports events</a:t>
            </a: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Business </a:t>
            </a:r>
            <a:r>
              <a:rPr lang="en" sz="2000" dirty="0">
                <a:solidFill>
                  <a:srgbClr val="000000"/>
                </a:solidFill>
                <a:highlight>
                  <a:srgbClr val="FFFFFF"/>
                </a:highlight>
                <a:latin typeface="Times New Roman"/>
                <a:ea typeface="Times New Roman"/>
                <a:cs typeface="Times New Roman"/>
                <a:sym typeface="Times New Roman"/>
              </a:rPr>
              <a:t>events		</a:t>
            </a:r>
            <a:endParaRPr lang="en" sz="2000" dirty="0" smtClean="0">
              <a:solidFill>
                <a:srgbClr val="000000"/>
              </a:solidFill>
              <a:highlight>
                <a:srgbClr val="FFFFFF"/>
              </a:highlight>
              <a:latin typeface="Times New Roman"/>
              <a:ea typeface="Times New Roman"/>
              <a:cs typeface="Times New Roman"/>
              <a:sym typeface="Times New Roman"/>
            </a:endParaRPr>
          </a:p>
          <a:p>
            <a:pPr lvl="0" rtl="0">
              <a:spcBef>
                <a:spcPts val="0"/>
              </a:spcBef>
              <a:buClrTx/>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Straight </a:t>
            </a:r>
            <a:r>
              <a:rPr lang="en" sz="2000" dirty="0">
                <a:solidFill>
                  <a:srgbClr val="000000"/>
                </a:solidFill>
                <a:highlight>
                  <a:srgbClr val="FFFFFF"/>
                </a:highlight>
                <a:latin typeface="Times New Roman"/>
                <a:ea typeface="Times New Roman"/>
                <a:cs typeface="Times New Roman"/>
                <a:sym typeface="Times New Roman"/>
              </a:rPr>
              <a:t>hardline news</a:t>
            </a:r>
          </a:p>
        </p:txBody>
      </p:sp>
    </p:spTree>
    <p:extLst>
      <p:ext uri="{BB962C8B-B14F-4D97-AF65-F5344CB8AC3E}">
        <p14:creationId xmlns:p14="http://schemas.microsoft.com/office/powerpoint/2010/main" val="3078975917"/>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173050"/>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FEATURE WRITING</a:t>
            </a:r>
          </a:p>
        </p:txBody>
      </p:sp>
      <p:sp>
        <p:nvSpPr>
          <p:cNvPr id="71" name="Shape 71"/>
          <p:cNvSpPr txBox="1">
            <a:spLocks noGrp="1"/>
          </p:cNvSpPr>
          <p:nvPr>
            <p:ph type="body" idx="1"/>
          </p:nvPr>
        </p:nvSpPr>
        <p:spPr>
          <a:xfrm>
            <a:off x="311700" y="745750"/>
            <a:ext cx="8520600" cy="4397700"/>
          </a:xfrm>
          <a:prstGeom prst="rect">
            <a:avLst/>
          </a:prstGeom>
        </p:spPr>
        <p:txBody>
          <a:bodyPr lIns="91425" tIns="91425" rIns="91425" bIns="91425" anchor="t" anchorCtr="0">
            <a:noAutofit/>
          </a:bodyPr>
          <a:lstStyle/>
          <a:p>
            <a:pPr marL="457200" lvl="0" indent="-368300" rtl="0">
              <a:lnSpc>
                <a:spcPct val="100000"/>
              </a:lnSpc>
              <a:spcBef>
                <a:spcPts val="0"/>
              </a:spcBef>
              <a:buClr>
                <a:srgbClr val="000000"/>
              </a:buClr>
              <a:buSzPct val="100000"/>
              <a:buFont typeface="Arial" panose="020B0604020202020204" pitchFamily="34" charset="0"/>
              <a:buChar char="•"/>
            </a:pPr>
            <a:r>
              <a:rPr lang="en" sz="3600" dirty="0">
                <a:solidFill>
                  <a:schemeClr val="accent3">
                    <a:lumMod val="60000"/>
                    <a:lumOff val="40000"/>
                  </a:schemeClr>
                </a:solidFill>
                <a:latin typeface="Times New Roman"/>
                <a:ea typeface="Times New Roman"/>
                <a:cs typeface="Times New Roman"/>
                <a:sym typeface="Times New Roman"/>
              </a:rPr>
              <a:t>Reporting</a:t>
            </a:r>
            <a:r>
              <a:rPr lang="en" sz="3600" dirty="0">
                <a:solidFill>
                  <a:srgbClr val="000000"/>
                </a:solidFill>
                <a:latin typeface="Times New Roman"/>
                <a:ea typeface="Times New Roman"/>
                <a:cs typeface="Times New Roman"/>
                <a:sym typeface="Times New Roman"/>
              </a:rPr>
              <a:t> is still crucial</a:t>
            </a:r>
          </a:p>
          <a:p>
            <a:pPr marL="457200" lvl="0" indent="-368300" rtl="0">
              <a:lnSpc>
                <a:spcPct val="100000"/>
              </a:lnSpc>
              <a:spcBef>
                <a:spcPts val="0"/>
              </a:spcBef>
              <a:buClr>
                <a:srgbClr val="000000"/>
              </a:buClr>
              <a:buSzPct val="100000"/>
              <a:buFont typeface="Arial" panose="020B0604020202020204" pitchFamily="34" charset="0"/>
              <a:buChar char="•"/>
            </a:pPr>
            <a:r>
              <a:rPr lang="en" sz="3600" dirty="0">
                <a:solidFill>
                  <a:schemeClr val="accent3">
                    <a:lumMod val="60000"/>
                    <a:lumOff val="40000"/>
                  </a:schemeClr>
                </a:solidFill>
                <a:latin typeface="Times New Roman"/>
                <a:ea typeface="Times New Roman"/>
                <a:cs typeface="Times New Roman"/>
                <a:sym typeface="Times New Roman"/>
              </a:rPr>
              <a:t>Reporting</a:t>
            </a:r>
            <a:r>
              <a:rPr lang="en" sz="3600" dirty="0">
                <a:solidFill>
                  <a:srgbClr val="000000"/>
                </a:solidFill>
                <a:latin typeface="Times New Roman"/>
                <a:ea typeface="Times New Roman"/>
                <a:cs typeface="Times New Roman"/>
                <a:sym typeface="Times New Roman"/>
              </a:rPr>
              <a:t> is THE FOUNDATION of all great features</a:t>
            </a:r>
          </a:p>
          <a:p>
            <a:pPr marL="457200" lvl="0" indent="-368300" rtl="0">
              <a:lnSpc>
                <a:spcPct val="100000"/>
              </a:lnSpc>
              <a:spcBef>
                <a:spcPts val="0"/>
              </a:spcBef>
              <a:buClr>
                <a:srgbClr val="000000"/>
              </a:buClr>
              <a:buSzPct val="100000"/>
              <a:buFont typeface="Arial" panose="020B0604020202020204" pitchFamily="34" charset="0"/>
              <a:buChar char="•"/>
            </a:pPr>
            <a:r>
              <a:rPr lang="en" sz="3600" dirty="0">
                <a:solidFill>
                  <a:schemeClr val="accent3">
                    <a:lumMod val="60000"/>
                    <a:lumOff val="40000"/>
                  </a:schemeClr>
                </a:solidFill>
                <a:latin typeface="Times New Roman"/>
                <a:ea typeface="Times New Roman"/>
                <a:cs typeface="Times New Roman"/>
                <a:sym typeface="Times New Roman"/>
              </a:rPr>
              <a:t>Reporting</a:t>
            </a:r>
            <a:r>
              <a:rPr lang="en" sz="3600" dirty="0">
                <a:solidFill>
                  <a:srgbClr val="000000"/>
                </a:solidFill>
                <a:latin typeface="Times New Roman"/>
                <a:ea typeface="Times New Roman"/>
                <a:cs typeface="Times New Roman"/>
                <a:sym typeface="Times New Roman"/>
              </a:rPr>
              <a:t> provides the tools that a journalist needs to build a feature story</a:t>
            </a:r>
          </a:p>
          <a:p>
            <a:pPr marL="457200" lvl="0" indent="-368300" rtl="0">
              <a:lnSpc>
                <a:spcPct val="100000"/>
              </a:lnSpc>
              <a:spcBef>
                <a:spcPts val="0"/>
              </a:spcBef>
              <a:buClr>
                <a:srgbClr val="000000"/>
              </a:buClr>
              <a:buSzPct val="100000"/>
              <a:buFont typeface="Arial" panose="020B0604020202020204" pitchFamily="34" charset="0"/>
              <a:buChar char="•"/>
            </a:pPr>
            <a:r>
              <a:rPr lang="en" sz="3600" dirty="0">
                <a:solidFill>
                  <a:schemeClr val="accent3">
                    <a:lumMod val="60000"/>
                    <a:lumOff val="40000"/>
                  </a:schemeClr>
                </a:solidFill>
                <a:latin typeface="Times New Roman"/>
                <a:ea typeface="Times New Roman"/>
                <a:cs typeface="Times New Roman"/>
                <a:sym typeface="Times New Roman"/>
              </a:rPr>
              <a:t>REPORTING</a:t>
            </a:r>
            <a:r>
              <a:rPr lang="en" sz="3600" dirty="0">
                <a:solidFill>
                  <a:srgbClr val="000000"/>
                </a:solidFill>
                <a:latin typeface="Times New Roman"/>
                <a:ea typeface="Times New Roman"/>
                <a:cs typeface="Times New Roman"/>
                <a:sym typeface="Times New Roman"/>
              </a:rPr>
              <a:t> = Interviewing, research, observation</a:t>
            </a:r>
          </a:p>
          <a:p>
            <a:pPr lvl="0">
              <a:spcBef>
                <a:spcPts val="0"/>
              </a:spcBef>
              <a:buNone/>
            </a:pPr>
            <a:endParaRPr sz="2200" dirty="0">
              <a:solidFill>
                <a:srgbClr val="000000"/>
              </a:solidFill>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55825"/>
            <a:ext cx="8520600" cy="572700"/>
          </a:xfrm>
          <a:prstGeom prst="rect">
            <a:avLst/>
          </a:prstGeom>
        </p:spPr>
        <p:txBody>
          <a:bodyPr lIns="91425" tIns="91425" rIns="91425" bIns="91425" anchor="t" anchorCtr="0">
            <a:noAutofit/>
          </a:bodyPr>
          <a:lstStyle/>
          <a:p>
            <a:pPr lvl="0">
              <a:spcBef>
                <a:spcPts val="0"/>
              </a:spcBef>
              <a:buNone/>
            </a:pPr>
            <a:r>
              <a:rPr lang="en" dirty="0" smtClean="0">
                <a:latin typeface="Times New Roman"/>
                <a:ea typeface="Times New Roman"/>
                <a:cs typeface="Times New Roman"/>
                <a:sym typeface="Times New Roman"/>
              </a:rPr>
              <a:t>VARIATIONS </a:t>
            </a:r>
            <a:r>
              <a:rPr lang="en" dirty="0">
                <a:latin typeface="Times New Roman"/>
                <a:ea typeface="Times New Roman"/>
                <a:cs typeface="Times New Roman"/>
                <a:sym typeface="Times New Roman"/>
              </a:rPr>
              <a:t>ON THE LEDE</a:t>
            </a:r>
          </a:p>
          <a:p>
            <a:pPr lvl="0">
              <a:spcBef>
                <a:spcPts val="0"/>
              </a:spcBef>
              <a:buNone/>
            </a:pPr>
            <a:endParaRPr dirty="0">
              <a:latin typeface="Times New Roman"/>
              <a:ea typeface="Times New Roman"/>
              <a:cs typeface="Times New Roman"/>
              <a:sym typeface="Times New Roman"/>
            </a:endParaRPr>
          </a:p>
        </p:txBody>
      </p:sp>
      <p:sp>
        <p:nvSpPr>
          <p:cNvPr id="71" name="Shape 71"/>
          <p:cNvSpPr txBox="1">
            <a:spLocks noGrp="1"/>
          </p:cNvSpPr>
          <p:nvPr>
            <p:ph type="body" idx="1"/>
          </p:nvPr>
        </p:nvSpPr>
        <p:spPr>
          <a:xfrm>
            <a:off x="311700" y="997600"/>
            <a:ext cx="8520600" cy="3931588"/>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latin typeface="Times New Roman"/>
                <a:ea typeface="Times New Roman"/>
                <a:cs typeface="Times New Roman"/>
                <a:sym typeface="Times New Roman"/>
              </a:rPr>
              <a:t>Use when the news is not urgent or when the story is a feature story</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latin typeface="Times New Roman"/>
                <a:ea typeface="Times New Roman"/>
                <a:cs typeface="Times New Roman"/>
                <a:sym typeface="Times New Roman"/>
              </a:rPr>
              <a:t>Delayed </a:t>
            </a:r>
            <a:r>
              <a:rPr lang="en" sz="2400" dirty="0">
                <a:solidFill>
                  <a:srgbClr val="000000"/>
                </a:solidFill>
                <a:latin typeface="Times New Roman"/>
                <a:ea typeface="Times New Roman"/>
                <a:cs typeface="Times New Roman"/>
                <a:sym typeface="Times New Roman"/>
              </a:rPr>
              <a:t>lede</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Suspense lede</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Descriptive </a:t>
            </a:r>
            <a:r>
              <a:rPr lang="en" sz="2400" dirty="0" smtClean="0">
                <a:solidFill>
                  <a:srgbClr val="000000"/>
                </a:solidFill>
                <a:latin typeface="Times New Roman"/>
                <a:ea typeface="Times New Roman"/>
                <a:cs typeface="Times New Roman"/>
                <a:sym typeface="Times New Roman"/>
              </a:rPr>
              <a:t>lede</a:t>
            </a:r>
            <a:endParaRPr lang="en-US" sz="2400" dirty="0" smtClean="0">
              <a:solidFill>
                <a:srgbClr val="000000"/>
              </a:solidFill>
              <a:latin typeface="Times New Roman"/>
              <a:ea typeface="Times New Roman"/>
              <a:cs typeface="Times New Roman"/>
              <a:sym typeface="Times New Roman"/>
            </a:endParaRP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US" sz="2400" dirty="0" smtClean="0">
                <a:solidFill>
                  <a:srgbClr val="000000"/>
                </a:solidFill>
                <a:latin typeface="Times New Roman"/>
                <a:ea typeface="Times New Roman"/>
                <a:cs typeface="Times New Roman"/>
                <a:sym typeface="Times New Roman"/>
              </a:rPr>
              <a:t>Alternative </a:t>
            </a:r>
            <a:r>
              <a:rPr lang="en-US" sz="2400" dirty="0" err="1" smtClean="0">
                <a:solidFill>
                  <a:srgbClr val="000000"/>
                </a:solidFill>
                <a:latin typeface="Times New Roman"/>
                <a:ea typeface="Times New Roman"/>
                <a:cs typeface="Times New Roman"/>
                <a:sym typeface="Times New Roman"/>
              </a:rPr>
              <a:t>lede</a:t>
            </a:r>
            <a:endParaRPr lang="en" sz="2400" dirty="0">
              <a:solidFill>
                <a:srgbClr val="000000"/>
              </a:solidFill>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latin typeface="Times New Roman"/>
              <a:ea typeface="Times New Roman"/>
              <a:cs typeface="Times New Roman"/>
              <a:sym typeface="Times New Roman"/>
            </a:endParaRPr>
          </a:p>
          <a:p>
            <a:pPr marL="0" lvl="0" indent="0">
              <a:spcBef>
                <a:spcPts val="0"/>
              </a:spcBef>
              <a:buNone/>
            </a:pPr>
            <a:endParaRPr sz="30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48408645"/>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US" sz="2400" dirty="0" smtClean="0">
                <a:latin typeface="Times New Roman"/>
                <a:ea typeface="Times New Roman"/>
                <a:cs typeface="Times New Roman"/>
                <a:sym typeface="Times New Roman"/>
              </a:rPr>
              <a:t>DIFFERENCES OF </a:t>
            </a:r>
            <a:r>
              <a:rPr lang="en" sz="2400" dirty="0" smtClean="0">
                <a:latin typeface="Times New Roman"/>
                <a:ea typeface="Times New Roman"/>
                <a:cs typeface="Times New Roman"/>
                <a:sym typeface="Times New Roman"/>
              </a:rPr>
              <a:t>BREAKING </a:t>
            </a:r>
            <a:r>
              <a:rPr lang="en" sz="2400" dirty="0">
                <a:latin typeface="Times New Roman"/>
                <a:ea typeface="Times New Roman"/>
                <a:cs typeface="Times New Roman"/>
                <a:sym typeface="Times New Roman"/>
              </a:rPr>
              <a:t>NEWS </a:t>
            </a:r>
            <a:r>
              <a:rPr lang="en" sz="2400" dirty="0" smtClean="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VS. </a:t>
            </a:r>
            <a:r>
              <a:rPr lang="en" sz="2400" dirty="0" smtClean="0">
                <a:latin typeface="Times New Roman"/>
                <a:ea typeface="Times New Roman"/>
                <a:cs typeface="Times New Roman"/>
                <a:sym typeface="Times New Roman"/>
              </a:rPr>
              <a:t>FEATURE NEWS</a:t>
            </a:r>
            <a:endParaRPr lang="en" sz="2400" dirty="0">
              <a:latin typeface="Times New Roman"/>
              <a:ea typeface="Times New Roman"/>
              <a:cs typeface="Times New Roman"/>
              <a:sym typeface="Times New Roman"/>
            </a:endParaRPr>
          </a:p>
        </p:txBody>
      </p:sp>
      <p:sp>
        <p:nvSpPr>
          <p:cNvPr id="77" name="Shape 77"/>
          <p:cNvSpPr txBox="1">
            <a:spLocks noGrp="1"/>
          </p:cNvSpPr>
          <p:nvPr>
            <p:ph type="body" idx="1"/>
          </p:nvPr>
        </p:nvSpPr>
        <p:spPr>
          <a:xfrm>
            <a:off x="415350" y="1035199"/>
            <a:ext cx="7835032" cy="375501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BREAKING NEWS OR HARD NEWS</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Tells about </a:t>
            </a: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current events</a:t>
            </a:r>
            <a:r>
              <a:rPr lang="en" sz="2400" dirty="0">
                <a:solidFill>
                  <a:srgbClr val="000000"/>
                </a:solidFill>
                <a:highlight>
                  <a:srgbClr val="FFFFFF"/>
                </a:highlight>
                <a:latin typeface="Times New Roman"/>
                <a:ea typeface="Times New Roman"/>
                <a:cs typeface="Times New Roman"/>
                <a:sym typeface="Times New Roman"/>
              </a:rPr>
              <a:t> that affect the reader</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US" sz="2400" dirty="0">
                <a:solidFill>
                  <a:schemeClr val="accent3">
                    <a:lumMod val="60000"/>
                    <a:lumOff val="40000"/>
                  </a:schemeClr>
                </a:solidFill>
                <a:highlight>
                  <a:srgbClr val="FFFFFF"/>
                </a:highlight>
                <a:latin typeface="Times New Roman"/>
                <a:ea typeface="Times New Roman"/>
                <a:cs typeface="Times New Roman"/>
                <a:sym typeface="Times New Roman"/>
              </a:rPr>
              <a:t>T</a:t>
            </a:r>
            <a:r>
              <a:rPr lang="en" sz="2400" dirty="0" smtClean="0">
                <a:solidFill>
                  <a:schemeClr val="accent3">
                    <a:lumMod val="60000"/>
                    <a:lumOff val="40000"/>
                  </a:schemeClr>
                </a:solidFill>
                <a:highlight>
                  <a:srgbClr val="FFFFFF"/>
                </a:highlight>
                <a:latin typeface="Times New Roman"/>
                <a:ea typeface="Times New Roman"/>
                <a:cs typeface="Times New Roman"/>
                <a:sym typeface="Times New Roman"/>
              </a:rPr>
              <a:t>imely </a:t>
            </a:r>
            <a:r>
              <a:rPr lang="en" sz="2400" dirty="0">
                <a:solidFill>
                  <a:srgbClr val="000000"/>
                </a:solidFill>
                <a:highlight>
                  <a:srgbClr val="FFFFFF"/>
                </a:highlight>
                <a:latin typeface="Times New Roman"/>
                <a:ea typeface="Times New Roman"/>
                <a:cs typeface="Times New Roman"/>
                <a:sym typeface="Times New Roman"/>
              </a:rPr>
              <a:t>and </a:t>
            </a: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concise</a:t>
            </a:r>
          </a:p>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FEATURE NEWS OR SOFT NEWS</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Appeals to the </a:t>
            </a: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emotional</a:t>
            </a:r>
            <a:r>
              <a:rPr lang="en" sz="2400" dirty="0">
                <a:solidFill>
                  <a:srgbClr val="000000"/>
                </a:solidFill>
                <a:highlight>
                  <a:srgbClr val="FFFFFF"/>
                </a:highlight>
                <a:latin typeface="Times New Roman"/>
                <a:ea typeface="Times New Roman"/>
                <a:cs typeface="Times New Roman"/>
                <a:sym typeface="Times New Roman"/>
              </a:rPr>
              <a:t> side</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highlight>
                  <a:srgbClr val="FFFFFF"/>
                </a:highlight>
                <a:latin typeface="Times New Roman"/>
                <a:ea typeface="Times New Roman"/>
                <a:cs typeface="Times New Roman"/>
                <a:sym typeface="Times New Roman"/>
              </a:rPr>
              <a:t>Is </a:t>
            </a:r>
            <a:r>
              <a:rPr lang="en" sz="2400" dirty="0">
                <a:solidFill>
                  <a:srgbClr val="000000"/>
                </a:solidFill>
                <a:highlight>
                  <a:srgbClr val="FFFFFF"/>
                </a:highlight>
                <a:latin typeface="Times New Roman"/>
                <a:ea typeface="Times New Roman"/>
                <a:cs typeface="Times New Roman"/>
                <a:sym typeface="Times New Roman"/>
              </a:rPr>
              <a:t>not necessarily timely</a:t>
            </a:r>
          </a:p>
        </p:txBody>
      </p:sp>
    </p:spTree>
    <p:extLst>
      <p:ext uri="{BB962C8B-B14F-4D97-AF65-F5344CB8AC3E}">
        <p14:creationId xmlns:p14="http://schemas.microsoft.com/office/powerpoint/2010/main" val="3771484121"/>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THEY ARE WRITTEN DIFFERENTLY!!</a:t>
            </a:r>
          </a:p>
        </p:txBody>
      </p:sp>
      <p:sp>
        <p:nvSpPr>
          <p:cNvPr id="83" name="Shape 83"/>
          <p:cNvSpPr txBox="1"/>
          <p:nvPr/>
        </p:nvSpPr>
        <p:spPr>
          <a:xfrm>
            <a:off x="484800" y="1312475"/>
            <a:ext cx="8146800" cy="3594600"/>
          </a:xfrm>
          <a:prstGeom prst="rect">
            <a:avLst/>
          </a:prstGeom>
          <a:noFill/>
          <a:ln>
            <a:noFill/>
          </a:ln>
        </p:spPr>
        <p:txBody>
          <a:bodyPr lIns="91425" tIns="91425" rIns="91425" bIns="91425" anchor="t" anchorCtr="0">
            <a:noAutofit/>
          </a:bodyPr>
          <a:lstStyle/>
          <a:p>
            <a:pPr marL="342900" lvl="0" indent="-342900">
              <a:spcBef>
                <a:spcPts val="0"/>
              </a:spcBef>
              <a:buFont typeface="Wingdings" panose="05000000000000000000" pitchFamily="2" charset="2"/>
              <a:buChar char="§"/>
            </a:pPr>
            <a:r>
              <a:rPr lang="en" sz="2400" dirty="0">
                <a:solidFill>
                  <a:schemeClr val="accent3">
                    <a:lumMod val="60000"/>
                    <a:lumOff val="40000"/>
                  </a:schemeClr>
                </a:solidFill>
                <a:latin typeface="Times New Roman"/>
                <a:ea typeface="Times New Roman"/>
                <a:cs typeface="Times New Roman"/>
                <a:sym typeface="Times New Roman"/>
              </a:rPr>
              <a:t>Breaking </a:t>
            </a:r>
            <a:r>
              <a:rPr lang="en" sz="2400" dirty="0" smtClean="0">
                <a:solidFill>
                  <a:schemeClr val="accent3">
                    <a:lumMod val="60000"/>
                    <a:lumOff val="40000"/>
                  </a:schemeClr>
                </a:solidFill>
                <a:latin typeface="Times New Roman"/>
                <a:ea typeface="Times New Roman"/>
                <a:cs typeface="Times New Roman"/>
                <a:sym typeface="Times New Roman"/>
              </a:rPr>
              <a:t>news</a:t>
            </a:r>
            <a:r>
              <a:rPr lang="en" sz="2400" dirty="0" smtClean="0">
                <a:latin typeface="Times New Roman"/>
                <a:ea typeface="Times New Roman"/>
                <a:cs typeface="Times New Roman"/>
                <a:sym typeface="Times New Roman"/>
              </a:rPr>
              <a:t>: best </a:t>
            </a:r>
            <a:r>
              <a:rPr lang="en" sz="2400" dirty="0">
                <a:latin typeface="Times New Roman"/>
                <a:ea typeface="Times New Roman"/>
                <a:cs typeface="Times New Roman"/>
                <a:sym typeface="Times New Roman"/>
              </a:rPr>
              <a:t>written in inverted pyramid, no emotional involvement, just the facts, the reader can stop reading any time and STILL know the outcome of the story because THE LEDE is the outcome.</a:t>
            </a:r>
          </a:p>
          <a:p>
            <a:pPr marL="342900" lvl="0" indent="-342900">
              <a:spcBef>
                <a:spcPts val="0"/>
              </a:spcBef>
              <a:buFont typeface="Wingdings" panose="05000000000000000000" pitchFamily="2" charset="2"/>
              <a:buChar char="§"/>
            </a:pPr>
            <a:endParaRPr sz="2400" dirty="0">
              <a:latin typeface="Times New Roman"/>
              <a:ea typeface="Times New Roman"/>
              <a:cs typeface="Times New Roman"/>
              <a:sym typeface="Times New Roman"/>
            </a:endParaRPr>
          </a:p>
          <a:p>
            <a:pPr marL="342900" lvl="0" indent="-342900">
              <a:spcBef>
                <a:spcPts val="0"/>
              </a:spcBef>
              <a:buFont typeface="Wingdings" panose="05000000000000000000" pitchFamily="2" charset="2"/>
              <a:buChar char="§"/>
            </a:pPr>
            <a:r>
              <a:rPr lang="en" sz="2400" dirty="0">
                <a:solidFill>
                  <a:schemeClr val="accent3">
                    <a:lumMod val="60000"/>
                    <a:lumOff val="40000"/>
                  </a:schemeClr>
                </a:solidFill>
                <a:latin typeface="Times New Roman"/>
                <a:ea typeface="Times New Roman"/>
                <a:cs typeface="Times New Roman"/>
                <a:sym typeface="Times New Roman"/>
              </a:rPr>
              <a:t>Feature </a:t>
            </a:r>
            <a:r>
              <a:rPr lang="en" sz="2400" dirty="0" smtClean="0">
                <a:solidFill>
                  <a:schemeClr val="accent3">
                    <a:lumMod val="60000"/>
                    <a:lumOff val="40000"/>
                  </a:schemeClr>
                </a:solidFill>
                <a:latin typeface="Times New Roman"/>
                <a:ea typeface="Times New Roman"/>
                <a:cs typeface="Times New Roman"/>
                <a:sym typeface="Times New Roman"/>
              </a:rPr>
              <a:t>news</a:t>
            </a:r>
            <a:r>
              <a:rPr lang="en" sz="2400" dirty="0" smtClean="0">
                <a:latin typeface="Times New Roman"/>
                <a:ea typeface="Times New Roman"/>
                <a:cs typeface="Times New Roman"/>
                <a:sym typeface="Times New Roman"/>
              </a:rPr>
              <a:t>: various </a:t>
            </a:r>
            <a:r>
              <a:rPr lang="en" sz="2400" dirty="0">
                <a:latin typeface="Times New Roman"/>
                <a:ea typeface="Times New Roman"/>
                <a:cs typeface="Times New Roman"/>
                <a:sym typeface="Times New Roman"/>
              </a:rPr>
              <a:t>styles depending on the author’s “voice,” inverted pyramid is useless, emotional involvement from the reader, usual a withholding of information for effect</a:t>
            </a:r>
          </a:p>
        </p:txBody>
      </p:sp>
    </p:spTree>
    <p:extLst>
      <p:ext uri="{BB962C8B-B14F-4D97-AF65-F5344CB8AC3E}">
        <p14:creationId xmlns:p14="http://schemas.microsoft.com/office/powerpoint/2010/main" val="1733367763"/>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SOFT NEWS OR FEATURE LEDES:</a:t>
            </a:r>
          </a:p>
        </p:txBody>
      </p:sp>
      <p:sp>
        <p:nvSpPr>
          <p:cNvPr id="89" name="Shape 89"/>
          <p:cNvSpPr txBox="1">
            <a:spLocks noGrp="1"/>
          </p:cNvSpPr>
          <p:nvPr>
            <p:ph type="body" idx="1"/>
          </p:nvPr>
        </p:nvSpPr>
        <p:spPr>
          <a:xfrm>
            <a:off x="487950" y="1124275"/>
            <a:ext cx="7814386" cy="3629100"/>
          </a:xfrm>
          <a:prstGeom prst="rect">
            <a:avLst/>
          </a:prstGeom>
        </p:spPr>
        <p:txBody>
          <a:bodyPr lIns="91425" tIns="91425" rIns="91425" bIns="91425" anchor="t" anchorCtr="0">
            <a:noAutofit/>
          </a:bodyPr>
          <a:lstStyle/>
          <a:p>
            <a:pPr marL="228600" lvl="0" indent="0" rtl="0">
              <a:spcBef>
                <a:spcPts val="0"/>
              </a:spcBef>
              <a:buClr>
                <a:srgbClr val="000000"/>
              </a:buClr>
              <a:buSzPct val="100000"/>
              <a:buNone/>
            </a:pPr>
            <a:r>
              <a:rPr lang="en" sz="2000" dirty="0" smtClean="0">
                <a:solidFill>
                  <a:schemeClr val="accent3">
                    <a:lumMod val="60000"/>
                    <a:lumOff val="40000"/>
                  </a:schemeClr>
                </a:solidFill>
                <a:highlight>
                  <a:srgbClr val="FFFFFF"/>
                </a:highlight>
                <a:latin typeface="Times New Roman"/>
                <a:ea typeface="Times New Roman"/>
                <a:cs typeface="Times New Roman"/>
                <a:sym typeface="Times New Roman"/>
              </a:rPr>
              <a:t>Delayed </a:t>
            </a:r>
            <a:r>
              <a:rPr lang="en" sz="2000" dirty="0">
                <a:solidFill>
                  <a:schemeClr val="accent3">
                    <a:lumMod val="60000"/>
                    <a:lumOff val="40000"/>
                  </a:schemeClr>
                </a:solidFill>
                <a:highlight>
                  <a:srgbClr val="FFFFFF"/>
                </a:highlight>
                <a:latin typeface="Times New Roman"/>
                <a:ea typeface="Times New Roman"/>
                <a:cs typeface="Times New Roman"/>
                <a:sym typeface="Times New Roman"/>
              </a:rPr>
              <a:t>lede</a:t>
            </a:r>
          </a:p>
          <a:p>
            <a:pPr marL="914400" lvl="1" indent="-342900" rtl="0">
              <a:spcBef>
                <a:spcPts val="0"/>
              </a:spcBef>
              <a:buClr>
                <a:srgbClr val="000000"/>
              </a:buClr>
              <a:buSzPct val="100000"/>
              <a:buFont typeface="Wingdings" panose="05000000000000000000" pitchFamily="2" charset="2"/>
              <a:buChar char="§"/>
            </a:pPr>
            <a:r>
              <a:rPr lang="en" sz="2000" dirty="0">
                <a:solidFill>
                  <a:srgbClr val="000000"/>
                </a:solidFill>
                <a:highlight>
                  <a:srgbClr val="FFFFFF"/>
                </a:highlight>
                <a:latin typeface="Times New Roman"/>
                <a:ea typeface="Times New Roman"/>
                <a:cs typeface="Times New Roman"/>
                <a:sym typeface="Times New Roman"/>
              </a:rPr>
              <a:t>Triggers the reader’s curiosity or raises an important concern</a:t>
            </a:r>
          </a:p>
          <a:p>
            <a:pPr marL="76200" lvl="0" indent="0" rtl="0">
              <a:spcBef>
                <a:spcPts val="0"/>
              </a:spcBef>
              <a:buClr>
                <a:srgbClr val="000000"/>
              </a:buClr>
              <a:buSzPct val="100000"/>
              <a:buNone/>
            </a:pPr>
            <a:r>
              <a:rPr lang="en" sz="2000" dirty="0">
                <a:solidFill>
                  <a:srgbClr val="000000"/>
                </a:solidFill>
                <a:highlight>
                  <a:srgbClr val="FFFFFF"/>
                </a:highlight>
                <a:latin typeface="Times New Roman"/>
                <a:ea typeface="Times New Roman"/>
                <a:cs typeface="Times New Roman"/>
                <a:sym typeface="Times New Roman"/>
              </a:rPr>
              <a:t>EXAMPLE: </a:t>
            </a:r>
            <a:endParaRPr lang="en-US" sz="2000" dirty="0" smtClean="0">
              <a:solidFill>
                <a:srgbClr val="000000"/>
              </a:solidFill>
              <a:highlight>
                <a:srgbClr val="FFFFFF"/>
              </a:highlight>
              <a:latin typeface="Times New Roman"/>
              <a:ea typeface="Times New Roman"/>
              <a:cs typeface="Times New Roman"/>
              <a:sym typeface="Times New Roman"/>
            </a:endParaRPr>
          </a:p>
          <a:p>
            <a:pPr marL="361950" lvl="0" indent="-285750" rtl="0">
              <a:spcBef>
                <a:spcPts val="0"/>
              </a:spcBef>
              <a:buClr>
                <a:srgbClr val="000000"/>
              </a:buClr>
              <a:buSzPct val="100000"/>
              <a:buFont typeface="Wingdings" panose="05000000000000000000" pitchFamily="2" charset="2"/>
              <a:buChar char="§"/>
            </a:pPr>
            <a:r>
              <a:rPr lang="en" sz="2000" dirty="0" smtClean="0">
                <a:solidFill>
                  <a:srgbClr val="000000"/>
                </a:solidFill>
                <a:highlight>
                  <a:srgbClr val="FFFFFF"/>
                </a:highlight>
                <a:latin typeface="Times New Roman"/>
                <a:ea typeface="Times New Roman"/>
                <a:cs typeface="Times New Roman"/>
                <a:sym typeface="Times New Roman"/>
              </a:rPr>
              <a:t>Without </a:t>
            </a:r>
            <a:r>
              <a:rPr lang="en" sz="2000" dirty="0">
                <a:solidFill>
                  <a:srgbClr val="000000"/>
                </a:solidFill>
                <a:highlight>
                  <a:srgbClr val="FFFFFF"/>
                </a:highlight>
                <a:latin typeface="Times New Roman"/>
                <a:ea typeface="Times New Roman"/>
                <a:cs typeface="Times New Roman"/>
                <a:sym typeface="Times New Roman"/>
              </a:rPr>
              <a:t>the passage of the April tax levy, Mexico High School knew the odds were slim to none in favor of building a new computer lab. When the levy failed to pass, hope began to fail as well. </a:t>
            </a:r>
            <a:r>
              <a:rPr lang="en" sz="2000" i="1" dirty="0">
                <a:solidFill>
                  <a:srgbClr val="000000"/>
                </a:solidFill>
                <a:highlight>
                  <a:srgbClr val="FFFFFF"/>
                </a:highlight>
                <a:latin typeface="Times New Roman"/>
                <a:ea typeface="Times New Roman"/>
                <a:cs typeface="Times New Roman"/>
                <a:sym typeface="Times New Roman"/>
              </a:rPr>
              <a:t>But things took an upswing when local businessman and former English teacher Bill Hoskins presented the board with a check for the exact estimated amount of construction costs for the multi-million dollar facility.</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31202689"/>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SOFT NEWS OR FEATURE LEDES:</a:t>
            </a:r>
          </a:p>
        </p:txBody>
      </p:sp>
      <p:sp>
        <p:nvSpPr>
          <p:cNvPr id="95" name="Shape 95"/>
          <p:cNvSpPr txBox="1">
            <a:spLocks noGrp="1"/>
          </p:cNvSpPr>
          <p:nvPr>
            <p:ph type="body" idx="1"/>
          </p:nvPr>
        </p:nvSpPr>
        <p:spPr>
          <a:xfrm>
            <a:off x="476125" y="948231"/>
            <a:ext cx="8189893" cy="3830938"/>
          </a:xfrm>
          <a:prstGeom prst="rect">
            <a:avLst/>
          </a:prstGeom>
        </p:spPr>
        <p:txBody>
          <a:bodyPr lIns="91425" tIns="91425" rIns="91425" bIns="91425" anchor="t" anchorCtr="0">
            <a:noAutofit/>
          </a:bodyPr>
          <a:lstStyle/>
          <a:p>
            <a:pPr marL="228600" lvl="0" indent="0" rtl="0">
              <a:spcBef>
                <a:spcPts val="0"/>
              </a:spcBef>
              <a:buClr>
                <a:srgbClr val="000000"/>
              </a:buClr>
              <a:buNone/>
            </a:pPr>
            <a:r>
              <a:rPr lang="en" sz="2000" dirty="0">
                <a:solidFill>
                  <a:schemeClr val="accent3">
                    <a:lumMod val="60000"/>
                    <a:lumOff val="40000"/>
                  </a:schemeClr>
                </a:solidFill>
                <a:highlight>
                  <a:srgbClr val="FFFFFF"/>
                </a:highlight>
                <a:latin typeface="Times New Roman"/>
                <a:ea typeface="Times New Roman"/>
                <a:cs typeface="Times New Roman"/>
                <a:sym typeface="Times New Roman"/>
              </a:rPr>
              <a:t>Suspense lede</a:t>
            </a:r>
          </a:p>
          <a:p>
            <a:pPr marL="914400" lvl="1" indent="-342900" rtl="0">
              <a:spcBef>
                <a:spcPts val="0"/>
              </a:spcBef>
              <a:buClr>
                <a:srgbClr val="000000"/>
              </a:buClr>
              <a:buSzPct val="100000"/>
              <a:buFont typeface="Wingdings" panose="05000000000000000000" pitchFamily="2" charset="2"/>
              <a:buChar char="§"/>
            </a:pPr>
            <a:r>
              <a:rPr lang="en" sz="2000" dirty="0">
                <a:solidFill>
                  <a:srgbClr val="000000"/>
                </a:solidFill>
                <a:highlight>
                  <a:srgbClr val="FFFFFF"/>
                </a:highlight>
                <a:latin typeface="Times New Roman"/>
                <a:ea typeface="Times New Roman"/>
                <a:cs typeface="Times New Roman"/>
                <a:sym typeface="Times New Roman"/>
              </a:rPr>
              <a:t>Begins with a clever or interesting example that illustrates the story’s theme.</a:t>
            </a:r>
          </a:p>
          <a:p>
            <a:pPr marL="914400" lvl="1" indent="-342900" rtl="0">
              <a:spcBef>
                <a:spcPts val="0"/>
              </a:spcBef>
              <a:buClr>
                <a:srgbClr val="000000"/>
              </a:buClr>
              <a:buSzPct val="100000"/>
              <a:buFont typeface="Wingdings" panose="05000000000000000000" pitchFamily="2" charset="2"/>
              <a:buChar char="§"/>
            </a:pPr>
            <a:r>
              <a:rPr lang="en" sz="2000" dirty="0">
                <a:solidFill>
                  <a:srgbClr val="000000"/>
                </a:solidFill>
                <a:highlight>
                  <a:srgbClr val="FFFFFF"/>
                </a:highlight>
                <a:latin typeface="Times New Roman"/>
                <a:ea typeface="Times New Roman"/>
                <a:cs typeface="Times New Roman"/>
                <a:sym typeface="Times New Roman"/>
              </a:rPr>
              <a:t>The news is placed in the second sentence (delayed for one sentence to make room for the hook</a:t>
            </a:r>
            <a:r>
              <a:rPr lang="en" sz="2000" dirty="0" smtClean="0">
                <a:solidFill>
                  <a:srgbClr val="000000"/>
                </a:solidFill>
                <a:highlight>
                  <a:srgbClr val="FFFFFF"/>
                </a:highlight>
                <a:latin typeface="Times New Roman"/>
                <a:ea typeface="Times New Roman"/>
                <a:cs typeface="Times New Roman"/>
                <a:sym typeface="Times New Roman"/>
              </a:rPr>
              <a:t>)</a:t>
            </a:r>
            <a:r>
              <a:rPr lang="en-US" sz="2000" dirty="0" smtClean="0">
                <a:solidFill>
                  <a:srgbClr val="000000"/>
                </a:solidFill>
                <a:highlight>
                  <a:srgbClr val="FFFFFF"/>
                </a:highlight>
                <a:latin typeface="Times New Roman"/>
                <a:ea typeface="Times New Roman"/>
                <a:cs typeface="Times New Roman"/>
                <a:sym typeface="Times New Roman"/>
              </a:rPr>
              <a:t>.</a:t>
            </a:r>
            <a:endParaRPr lang="en" sz="2000" dirty="0">
              <a:solidFill>
                <a:srgbClr val="000000"/>
              </a:solidFill>
              <a:highlight>
                <a:srgbClr val="FFFFFF"/>
              </a:highlight>
              <a:latin typeface="Times New Roman"/>
              <a:ea typeface="Times New Roman"/>
              <a:cs typeface="Times New Roman"/>
              <a:sym typeface="Times New Roman"/>
            </a:endParaRPr>
          </a:p>
          <a:p>
            <a:pPr marL="76200" indent="0">
              <a:buClr>
                <a:srgbClr val="000000"/>
              </a:buClr>
              <a:buNone/>
            </a:pPr>
            <a:r>
              <a:rPr lang="en" sz="2000" dirty="0">
                <a:solidFill>
                  <a:srgbClr val="000000"/>
                </a:solidFill>
                <a:highlight>
                  <a:srgbClr val="FFFFFF"/>
                </a:highlight>
                <a:latin typeface="Times New Roman"/>
                <a:ea typeface="Times New Roman"/>
                <a:cs typeface="Times New Roman"/>
                <a:sym typeface="Times New Roman"/>
              </a:rPr>
              <a:t>EXAMPLE: </a:t>
            </a:r>
            <a:endParaRPr lang="en-US" sz="2000" dirty="0" smtClean="0">
              <a:solidFill>
                <a:srgbClr val="000000"/>
              </a:solidFill>
              <a:highlight>
                <a:srgbClr val="FFFFFF"/>
              </a:highlight>
              <a:latin typeface="Times New Roman"/>
              <a:ea typeface="Times New Roman"/>
              <a:cs typeface="Times New Roman"/>
              <a:sym typeface="Times New Roman"/>
            </a:endParaRPr>
          </a:p>
          <a:p>
            <a:pPr marL="361950" indent="-285750">
              <a:lnSpc>
                <a:spcPct val="100000"/>
              </a:lnSpc>
              <a:buClr>
                <a:srgbClr val="000000"/>
              </a:buClr>
              <a:buFont typeface="Wingdings" panose="05000000000000000000" pitchFamily="2" charset="2"/>
              <a:buChar char="§"/>
            </a:pPr>
            <a:r>
              <a:rPr lang="en" sz="2000" i="1" dirty="0" smtClean="0">
                <a:solidFill>
                  <a:srgbClr val="000000"/>
                </a:solidFill>
                <a:highlight>
                  <a:srgbClr val="FFFFFF"/>
                </a:highlight>
                <a:latin typeface="Times New Roman"/>
                <a:ea typeface="Times New Roman"/>
                <a:cs typeface="Times New Roman"/>
                <a:sym typeface="Times New Roman"/>
              </a:rPr>
              <a:t>Mexico </a:t>
            </a:r>
            <a:r>
              <a:rPr lang="en" sz="2000" i="1" dirty="0">
                <a:solidFill>
                  <a:srgbClr val="000000"/>
                </a:solidFill>
                <a:highlight>
                  <a:srgbClr val="FFFFFF"/>
                </a:highlight>
                <a:latin typeface="Times New Roman"/>
                <a:ea typeface="Times New Roman"/>
                <a:cs typeface="Times New Roman"/>
                <a:sym typeface="Times New Roman"/>
              </a:rPr>
              <a:t>High School may not have passed their April tax levy, but that doesn’t mean they won’t be building a new computer lab.</a:t>
            </a:r>
            <a:r>
              <a:rPr lang="en" sz="2000" dirty="0">
                <a:solidFill>
                  <a:srgbClr val="000000"/>
                </a:solidFill>
                <a:highlight>
                  <a:srgbClr val="FFFFFF"/>
                </a:highlight>
                <a:latin typeface="Times New Roman"/>
                <a:ea typeface="Times New Roman"/>
                <a:cs typeface="Times New Roman"/>
                <a:sym typeface="Times New Roman"/>
              </a:rPr>
              <a:t> Thanks to a generous donation from a local businessman and former </a:t>
            </a:r>
            <a:r>
              <a:rPr lang="en" sz="2000" dirty="0" smtClean="0">
                <a:solidFill>
                  <a:srgbClr val="000000"/>
                </a:solidFill>
                <a:highlight>
                  <a:srgbClr val="FFFFFF"/>
                </a:highlight>
                <a:latin typeface="Times New Roman"/>
                <a:ea typeface="Times New Roman"/>
                <a:cs typeface="Times New Roman"/>
                <a:sym typeface="Times New Roman"/>
              </a:rPr>
              <a:t>teacher,</a:t>
            </a:r>
            <a:r>
              <a:rPr lang="en-US" sz="2000" dirty="0">
                <a:solidFill>
                  <a:srgbClr val="000000"/>
                </a:solidFill>
                <a:highlight>
                  <a:srgbClr val="FFFFFF"/>
                </a:highlight>
                <a:latin typeface="Times New Roman"/>
                <a:ea typeface="Times New Roman"/>
                <a:cs typeface="Times New Roman"/>
                <a:sym typeface="Times New Roman"/>
              </a:rPr>
              <a:t> </a:t>
            </a:r>
            <a:r>
              <a:rPr lang="en-US" sz="2000" dirty="0" smtClean="0">
                <a:solidFill>
                  <a:srgbClr val="000000"/>
                </a:solidFill>
                <a:highlight>
                  <a:srgbClr val="FFFFFF"/>
                </a:highlight>
                <a:latin typeface="Times New Roman"/>
                <a:ea typeface="Times New Roman"/>
                <a:cs typeface="Times New Roman"/>
                <a:sym typeface="Times New Roman"/>
              </a:rPr>
              <a:t>c</a:t>
            </a:r>
            <a:r>
              <a:rPr lang="en" sz="2000" dirty="0" smtClean="0">
                <a:solidFill>
                  <a:srgbClr val="000000"/>
                </a:solidFill>
                <a:highlight>
                  <a:srgbClr val="FFFFFF"/>
                </a:highlight>
                <a:latin typeface="Times New Roman"/>
                <a:ea typeface="Times New Roman"/>
                <a:cs typeface="Times New Roman"/>
                <a:sym typeface="Times New Roman"/>
              </a:rPr>
              <a:t>onstruction </a:t>
            </a:r>
            <a:r>
              <a:rPr lang="en" sz="2000" dirty="0">
                <a:solidFill>
                  <a:srgbClr val="000000"/>
                </a:solidFill>
                <a:highlight>
                  <a:srgbClr val="FFFFFF"/>
                </a:highlight>
                <a:latin typeface="Times New Roman"/>
                <a:ea typeface="Times New Roman"/>
                <a:cs typeface="Times New Roman"/>
                <a:sym typeface="Times New Roman"/>
              </a:rPr>
              <a:t>will begin on </a:t>
            </a:r>
            <a:r>
              <a:rPr lang="en" sz="2000" dirty="0" smtClean="0">
                <a:solidFill>
                  <a:srgbClr val="000000"/>
                </a:solidFill>
                <a:highlight>
                  <a:srgbClr val="FFFFFF"/>
                </a:highlight>
                <a:latin typeface="Times New Roman"/>
                <a:ea typeface="Times New Roman"/>
                <a:cs typeface="Times New Roman"/>
                <a:sym typeface="Times New Roman"/>
              </a:rPr>
              <a:t>May </a:t>
            </a:r>
            <a:r>
              <a:rPr lang="en" sz="2000" dirty="0">
                <a:solidFill>
                  <a:srgbClr val="000000"/>
                </a:solidFill>
                <a:highlight>
                  <a:srgbClr val="FFFFFF"/>
                </a:highlight>
                <a:latin typeface="Times New Roman"/>
                <a:ea typeface="Times New Roman"/>
                <a:cs typeface="Times New Roman"/>
                <a:sym typeface="Times New Roman"/>
              </a:rPr>
              <a:t>30. </a:t>
            </a:r>
          </a:p>
          <a:p>
            <a:pPr marL="457200" lvl="0" indent="-381000" rtl="0">
              <a:spcBef>
                <a:spcPts val="0"/>
              </a:spcBef>
              <a:buClr>
                <a:srgbClr val="000000"/>
              </a:buClr>
              <a:buSzPct val="100000"/>
              <a:buFont typeface="Times New Roman"/>
            </a:pPr>
            <a:endParaRPr lang="en-US" dirty="0" smtClean="0">
              <a:solidFill>
                <a:srgbClr val="000000"/>
              </a:solidFill>
              <a:highlight>
                <a:srgbClr val="FFFFFF"/>
              </a:highlight>
              <a:latin typeface="Times New Roman"/>
              <a:ea typeface="Times New Roman"/>
              <a:cs typeface="Times New Roman"/>
              <a:sym typeface="Times New Roman"/>
            </a:endParaRPr>
          </a:p>
          <a:p>
            <a:pPr marL="76200" lvl="0" indent="0" rtl="0">
              <a:spcBef>
                <a:spcPts val="0"/>
              </a:spcBef>
              <a:spcAft>
                <a:spcPts val="0"/>
              </a:spcAft>
              <a:buClr>
                <a:srgbClr val="000000"/>
              </a:buClr>
              <a:buSzPct val="100000"/>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33146650"/>
      </p:ext>
    </p:extLst>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SOFT NEWS OR FEATURE LEDES:</a:t>
            </a:r>
          </a:p>
        </p:txBody>
      </p:sp>
      <p:sp>
        <p:nvSpPr>
          <p:cNvPr id="101" name="Shape 101"/>
          <p:cNvSpPr txBox="1">
            <a:spLocks noGrp="1"/>
          </p:cNvSpPr>
          <p:nvPr>
            <p:ph type="body" idx="1"/>
          </p:nvPr>
        </p:nvSpPr>
        <p:spPr>
          <a:xfrm>
            <a:off x="487950" y="1124275"/>
            <a:ext cx="7992662" cy="3629100"/>
          </a:xfrm>
          <a:prstGeom prst="rect">
            <a:avLst/>
          </a:prstGeom>
        </p:spPr>
        <p:txBody>
          <a:bodyPr lIns="91425" tIns="91425" rIns="91425" bIns="91425" anchor="t" anchorCtr="0">
            <a:noAutofit/>
          </a:bodyPr>
          <a:lstStyle/>
          <a:p>
            <a:pPr marL="228600" lvl="0" indent="0" rtl="0">
              <a:spcBef>
                <a:spcPts val="0"/>
              </a:spcBef>
              <a:buClr>
                <a:srgbClr val="000000"/>
              </a:buClr>
              <a:buSzPct val="100000"/>
              <a:buNone/>
            </a:pPr>
            <a:r>
              <a:rPr lang="en" dirty="0">
                <a:solidFill>
                  <a:schemeClr val="accent3">
                    <a:lumMod val="60000"/>
                    <a:lumOff val="40000"/>
                  </a:schemeClr>
                </a:solidFill>
                <a:highlight>
                  <a:srgbClr val="FFFFFF"/>
                </a:highlight>
                <a:latin typeface="Times New Roman"/>
                <a:ea typeface="Times New Roman"/>
                <a:cs typeface="Times New Roman"/>
                <a:sym typeface="Times New Roman"/>
              </a:rPr>
              <a:t>Descriptive ledes</a:t>
            </a:r>
          </a:p>
          <a:p>
            <a:pPr marL="1028700" lvl="1" indent="-457200" rtl="0">
              <a:spcBef>
                <a:spcPts val="0"/>
              </a:spcBef>
              <a:buClr>
                <a:srgbClr val="000000"/>
              </a:buClr>
              <a:buSzPct val="100000"/>
              <a:buFont typeface="Wingdings" panose="05000000000000000000" pitchFamily="2" charset="2"/>
              <a:buChar char="§"/>
            </a:pPr>
            <a:r>
              <a:rPr lang="en" sz="2400" dirty="0">
                <a:solidFill>
                  <a:srgbClr val="000000"/>
                </a:solidFill>
                <a:highlight>
                  <a:srgbClr val="FFFFFF"/>
                </a:highlight>
                <a:latin typeface="Times New Roman"/>
                <a:ea typeface="Times New Roman"/>
                <a:cs typeface="Times New Roman"/>
                <a:sym typeface="Times New Roman"/>
              </a:rPr>
              <a:t>Paint a picture for the reader before they reach the meat of the story.</a:t>
            </a:r>
          </a:p>
          <a:p>
            <a:pPr marL="76200" lvl="0" indent="0" rtl="0">
              <a:spcBef>
                <a:spcPts val="0"/>
              </a:spcBef>
              <a:buClr>
                <a:srgbClr val="000000"/>
              </a:buClr>
              <a:buSzPct val="100000"/>
              <a:buNone/>
            </a:pPr>
            <a:r>
              <a:rPr lang="en" dirty="0">
                <a:solidFill>
                  <a:srgbClr val="000000"/>
                </a:solidFill>
                <a:highlight>
                  <a:srgbClr val="FFFFFF"/>
                </a:highlight>
                <a:latin typeface="Times New Roman"/>
                <a:ea typeface="Times New Roman"/>
                <a:cs typeface="Times New Roman"/>
                <a:sym typeface="Times New Roman"/>
              </a:rPr>
              <a:t>EXAMPLE: </a:t>
            </a:r>
            <a:endParaRPr lang="en-US" dirty="0" smtClean="0">
              <a:solidFill>
                <a:srgbClr val="000000"/>
              </a:solidFill>
              <a:highlight>
                <a:srgbClr val="FFFFFF"/>
              </a:highlight>
              <a:latin typeface="Times New Roman"/>
              <a:ea typeface="Times New Roman"/>
              <a:cs typeface="Times New Roman"/>
              <a:sym typeface="Times New Roman"/>
            </a:endParaRPr>
          </a:p>
          <a:p>
            <a:pPr marL="361950" lvl="0" indent="-285750" rtl="0">
              <a:spcBef>
                <a:spcPts val="0"/>
              </a:spcBef>
              <a:buClr>
                <a:srgbClr val="000000"/>
              </a:buClr>
              <a:buSzPct val="100000"/>
              <a:buFont typeface="Wingdings" panose="05000000000000000000" pitchFamily="2" charset="2"/>
              <a:buChar char="§"/>
            </a:pPr>
            <a:r>
              <a:rPr lang="en" i="1" dirty="0" smtClean="0">
                <a:solidFill>
                  <a:srgbClr val="000000"/>
                </a:solidFill>
                <a:highlight>
                  <a:srgbClr val="FFFFFF"/>
                </a:highlight>
                <a:latin typeface="Times New Roman"/>
                <a:ea typeface="Times New Roman"/>
                <a:cs typeface="Times New Roman"/>
                <a:sym typeface="Times New Roman"/>
              </a:rPr>
              <a:t>Glass </a:t>
            </a:r>
            <a:r>
              <a:rPr lang="en" i="1" dirty="0">
                <a:solidFill>
                  <a:srgbClr val="000000"/>
                </a:solidFill>
                <a:highlight>
                  <a:srgbClr val="FFFFFF"/>
                </a:highlight>
                <a:latin typeface="Times New Roman"/>
                <a:ea typeface="Times New Roman"/>
                <a:cs typeface="Times New Roman"/>
                <a:sym typeface="Times New Roman"/>
              </a:rPr>
              <a:t>and steel, such a harsh contrast to the traditional red brick of the towering facade of Mexico High School. The planned computer lab would have been a juxtaposition to the overall appearance of the current facility.</a:t>
            </a:r>
            <a:r>
              <a:rPr lang="en"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r>
              <a:rPr lang="en" sz="3600"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endParaRPr sz="4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981573270"/>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THE NUT GRAPH:</a:t>
            </a:r>
          </a:p>
        </p:txBody>
      </p:sp>
      <p:sp>
        <p:nvSpPr>
          <p:cNvPr id="107" name="Shape 107"/>
          <p:cNvSpPr txBox="1">
            <a:spLocks noGrp="1"/>
          </p:cNvSpPr>
          <p:nvPr>
            <p:ph type="body" idx="1"/>
          </p:nvPr>
        </p:nvSpPr>
        <p:spPr>
          <a:xfrm>
            <a:off x="487950" y="1124275"/>
            <a:ext cx="7970250" cy="3629100"/>
          </a:xfrm>
          <a:prstGeom prst="rect">
            <a:avLst/>
          </a:prstGeom>
          <a:noFill/>
        </p:spPr>
        <p:txBody>
          <a:bodyPr lIns="91425" tIns="91425" rIns="91425" bIns="91425" anchor="t" anchorCtr="0">
            <a:noAutofit/>
          </a:bodyPr>
          <a:lstStyle/>
          <a:p>
            <a:pPr marL="76200" lvl="0" indent="0" rtl="0">
              <a:spcBef>
                <a:spcPts val="0"/>
              </a:spcBef>
              <a:buClrTx/>
              <a:buSzPct val="100000"/>
              <a:buNone/>
            </a:pPr>
            <a:r>
              <a:rPr lang="en" sz="2150" dirty="0">
                <a:solidFill>
                  <a:srgbClr val="000000"/>
                </a:solidFill>
                <a:highlight>
                  <a:srgbClr val="FFFFFF"/>
                </a:highlight>
                <a:latin typeface="Times New Roman" panose="02020603050405020304" pitchFamily="18" charset="0"/>
                <a:ea typeface="Times New Roman"/>
                <a:cs typeface="Times New Roman" panose="02020603050405020304" pitchFamily="18" charset="0"/>
                <a:sym typeface="Times New Roman"/>
              </a:rPr>
              <a:t>When a journalist uses an alternative lede, the next portion of the story is called a </a:t>
            </a:r>
            <a:r>
              <a:rPr lang="en" sz="2150" dirty="0" smtClean="0">
                <a:solidFill>
                  <a:schemeClr val="accent3">
                    <a:lumMod val="60000"/>
                    <a:lumOff val="40000"/>
                  </a:schemeClr>
                </a:solidFill>
                <a:highlight>
                  <a:srgbClr val="FFFFFF"/>
                </a:highlight>
                <a:latin typeface="Times New Roman" panose="02020603050405020304" pitchFamily="18" charset="0"/>
                <a:ea typeface="Times New Roman"/>
                <a:cs typeface="Times New Roman" panose="02020603050405020304" pitchFamily="18" charset="0"/>
                <a:sym typeface="Times New Roman"/>
              </a:rPr>
              <a:t>NUT GRAPH</a:t>
            </a:r>
            <a:endParaRPr lang="en" sz="2150" dirty="0">
              <a:solidFill>
                <a:srgbClr val="000000"/>
              </a:solidFill>
              <a:highlight>
                <a:srgbClr val="FFFFFF"/>
              </a:highlight>
              <a:latin typeface="Times New Roman" panose="02020603050405020304" pitchFamily="18" charset="0"/>
              <a:ea typeface="Times New Roman"/>
              <a:cs typeface="Times New Roman" panose="02020603050405020304" pitchFamily="18" charset="0"/>
              <a:sym typeface="Times New Roman"/>
            </a:endParaRPr>
          </a:p>
          <a:p>
            <a:pPr marL="914400" lvl="1" indent="-381000" rtl="0">
              <a:spcBef>
                <a:spcPts val="0"/>
              </a:spcBef>
              <a:buClrTx/>
              <a:buSzPct val="100000"/>
              <a:buFont typeface="Wingdings" panose="05000000000000000000" pitchFamily="2" charset="2"/>
              <a:buChar char="§"/>
            </a:pPr>
            <a:r>
              <a:rPr lang="en" sz="2150" dirty="0">
                <a:solidFill>
                  <a:srgbClr val="000000"/>
                </a:solidFill>
                <a:highlight>
                  <a:srgbClr val="FFFFFF"/>
                </a:highlight>
                <a:latin typeface="Times New Roman" panose="02020603050405020304" pitchFamily="18" charset="0"/>
                <a:ea typeface="Times New Roman"/>
                <a:cs typeface="Times New Roman" panose="02020603050405020304" pitchFamily="18" charset="0"/>
                <a:sym typeface="Times New Roman"/>
              </a:rPr>
              <a:t>The nut graph or nut graf explains the news value of the story.</a:t>
            </a:r>
          </a:p>
          <a:p>
            <a:pPr marL="0" lvl="0" indent="0" rtl="0">
              <a:spcBef>
                <a:spcPts val="0"/>
              </a:spcBef>
              <a:buClrTx/>
              <a:buSzPct val="100000"/>
              <a:buNone/>
            </a:pPr>
            <a:r>
              <a:rPr lang="en" sz="2150" dirty="0">
                <a:latin typeface="Times New Roman" panose="02020603050405020304" pitchFamily="18" charset="0"/>
                <a:ea typeface="Times New Roman"/>
                <a:cs typeface="Times New Roman" panose="02020603050405020304" pitchFamily="18" charset="0"/>
                <a:sym typeface="Times New Roman"/>
              </a:rPr>
              <a:t>EXAMPLE: </a:t>
            </a:r>
            <a:endParaRPr lang="en-US" sz="2150" dirty="0" smtClean="0">
              <a:latin typeface="Times New Roman" panose="02020603050405020304" pitchFamily="18" charset="0"/>
              <a:ea typeface="Times New Roman"/>
              <a:cs typeface="Times New Roman" panose="02020603050405020304" pitchFamily="18" charset="0"/>
              <a:sym typeface="Times New Roman"/>
            </a:endParaRPr>
          </a:p>
          <a:p>
            <a:pPr lvl="0" rtl="0">
              <a:spcBef>
                <a:spcPts val="0"/>
              </a:spcBef>
              <a:spcAft>
                <a:spcPts val="0"/>
              </a:spcAft>
              <a:buClrTx/>
              <a:buSzPct val="100000"/>
              <a:buFont typeface="Wingdings" panose="05000000000000000000" pitchFamily="2" charset="2"/>
              <a:buChar char="§"/>
            </a:pPr>
            <a:r>
              <a:rPr lang="en" sz="2150" i="1" dirty="0" smtClean="0">
                <a:latin typeface="Times New Roman" panose="02020603050405020304" pitchFamily="18" charset="0"/>
                <a:ea typeface="Times New Roman"/>
                <a:cs typeface="Times New Roman" panose="02020603050405020304" pitchFamily="18" charset="0"/>
                <a:sym typeface="Times New Roman"/>
              </a:rPr>
              <a:t>Mexico </a:t>
            </a:r>
            <a:r>
              <a:rPr lang="en" sz="2150" i="1" dirty="0">
                <a:latin typeface="Times New Roman" panose="02020603050405020304" pitchFamily="18" charset="0"/>
                <a:ea typeface="Times New Roman"/>
                <a:cs typeface="Times New Roman" panose="02020603050405020304" pitchFamily="18" charset="0"/>
                <a:sym typeface="Times New Roman"/>
              </a:rPr>
              <a:t>High School may not have passed their April tax levy, but that doesn’t mean they won’t be building a new computer lab.</a:t>
            </a:r>
            <a:r>
              <a:rPr lang="en" sz="2150" dirty="0">
                <a:latin typeface="Times New Roman" panose="02020603050405020304" pitchFamily="18" charset="0"/>
                <a:ea typeface="Times New Roman"/>
                <a:cs typeface="Times New Roman" panose="02020603050405020304" pitchFamily="18" charset="0"/>
                <a:sym typeface="Times New Roman"/>
              </a:rPr>
              <a:t> </a:t>
            </a:r>
            <a:r>
              <a:rPr lang="en" sz="2150" dirty="0">
                <a:latin typeface="Times New Roman" panose="02020603050405020304" pitchFamily="18" charset="0"/>
                <a:cs typeface="Times New Roman" panose="02020603050405020304" pitchFamily="18" charset="0"/>
                <a:sym typeface="Times New Roman"/>
              </a:rPr>
              <a:t>Thanks to a generous donation from a local</a:t>
            </a:r>
            <a:r>
              <a:rPr lang="en-US" sz="2150" dirty="0">
                <a:latin typeface="Times New Roman" panose="02020603050405020304" pitchFamily="18" charset="0"/>
                <a:cs typeface="Times New Roman" panose="02020603050405020304" pitchFamily="18" charset="0"/>
                <a:sym typeface="Times New Roman"/>
              </a:rPr>
              <a:t> </a:t>
            </a:r>
            <a:r>
              <a:rPr lang="en" sz="2150" dirty="0">
                <a:latin typeface="Times New Roman" panose="02020603050405020304" pitchFamily="18" charset="0"/>
                <a:cs typeface="Times New Roman" panose="02020603050405020304" pitchFamily="18" charset="0"/>
                <a:sym typeface="Times New Roman"/>
              </a:rPr>
              <a:t>businessman and former teacher, construction will begin on May 30. (This is the nut graph because it contains the news that there has been a donation and the outcome is that the lab will be built!)</a:t>
            </a:r>
            <a:r>
              <a:rPr lang="en" sz="1400" i="1" dirty="0">
                <a:solidFill>
                  <a:srgbClr val="000000"/>
                </a:solidFill>
                <a:highlight>
                  <a:srgbClr val="00FF00"/>
                </a:highlight>
                <a:latin typeface="Times New Roman"/>
                <a:ea typeface="Times New Roman"/>
                <a:cs typeface="Times New Roman"/>
                <a:sym typeface="Times New Roman"/>
              </a:rPr>
              <a:t/>
            </a:r>
            <a:br>
              <a:rPr lang="en" sz="1400" i="1" dirty="0">
                <a:solidFill>
                  <a:srgbClr val="000000"/>
                </a:solidFill>
                <a:highlight>
                  <a:srgbClr val="00FF00"/>
                </a:highlight>
                <a:latin typeface="Times New Roman"/>
                <a:ea typeface="Times New Roman"/>
                <a:cs typeface="Times New Roman"/>
                <a:sym typeface="Times New Roman"/>
              </a:rPr>
            </a:br>
            <a:endParaRPr lang="en" sz="1400" i="1" dirty="0">
              <a:solidFill>
                <a:srgbClr val="000000"/>
              </a:solidFill>
              <a:highlight>
                <a:srgbClr val="00FF00"/>
              </a:highlight>
              <a:latin typeface="Times New Roman"/>
              <a:ea typeface="Times New Roman"/>
              <a:cs typeface="Times New Roman"/>
              <a:sym typeface="Times New Roman"/>
            </a:endParaRPr>
          </a:p>
          <a:p>
            <a:pPr marL="457200" lvl="0" indent="0" rtl="0">
              <a:spcBef>
                <a:spcPts val="0"/>
              </a:spcBef>
              <a:spcAft>
                <a:spcPts val="0"/>
              </a:spcAft>
              <a:buNone/>
            </a:pPr>
            <a:endParaRPr sz="2400" dirty="0">
              <a:solidFill>
                <a:srgbClr val="000000"/>
              </a:solidFill>
              <a:highlight>
                <a:srgbClr val="FFFFFF"/>
              </a:highlight>
              <a:latin typeface="Times New Roman"/>
              <a:ea typeface="Times New Roman"/>
              <a:cs typeface="Times New Roman"/>
              <a:sym typeface="Times New Roman"/>
            </a:endParaRPr>
          </a:p>
          <a:p>
            <a:pPr lvl="0" rtl="0">
              <a:spcBef>
                <a:spcPts val="0"/>
              </a:spcBef>
              <a:spcAft>
                <a:spcPts val="0"/>
              </a:spcAft>
              <a:buNone/>
            </a:pPr>
            <a:r>
              <a:rPr lang="en" sz="2400"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3263968289"/>
      </p:ext>
    </p:extLst>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QUOTES DO’S AND DO NOT’S:</a:t>
            </a:r>
          </a:p>
        </p:txBody>
      </p:sp>
      <p:sp>
        <p:nvSpPr>
          <p:cNvPr id="113" name="Shape 113"/>
          <p:cNvSpPr txBox="1">
            <a:spLocks noGrp="1"/>
          </p:cNvSpPr>
          <p:nvPr>
            <p:ph type="body" idx="1"/>
          </p:nvPr>
        </p:nvSpPr>
        <p:spPr>
          <a:xfrm>
            <a:off x="270137" y="1124275"/>
            <a:ext cx="8406272" cy="3629100"/>
          </a:xfrm>
          <a:prstGeom prst="rect">
            <a:avLst/>
          </a:prstGeom>
        </p:spPr>
        <p:txBody>
          <a:bodyPr lIns="91425" tIns="91425" rIns="91425" bIns="91425" anchor="t" anchorCtr="0">
            <a:noAutofit/>
          </a:bodyPr>
          <a:lstStyle/>
          <a:p>
            <a:pPr marL="457200" lvl="0" indent="-381000" rtl="0">
              <a:spcBef>
                <a:spcPts val="0"/>
              </a:spcBef>
              <a:buClrTx/>
              <a:buSzPct val="100000"/>
              <a:buFont typeface="Wingdings" panose="05000000000000000000" pitchFamily="2" charset="2"/>
              <a:buChar char="§"/>
            </a:pPr>
            <a:r>
              <a:rPr lang="en" sz="3000" dirty="0">
                <a:latin typeface="Times New Roman"/>
                <a:ea typeface="Times New Roman"/>
                <a:cs typeface="Times New Roman"/>
                <a:sym typeface="Times New Roman"/>
              </a:rPr>
              <a:t>Do not use quotes as ledes; also do not use questions as </a:t>
            </a:r>
            <a:r>
              <a:rPr lang="en" sz="3000" dirty="0" smtClean="0">
                <a:latin typeface="Times New Roman"/>
                <a:ea typeface="Times New Roman"/>
                <a:cs typeface="Times New Roman"/>
                <a:sym typeface="Times New Roman"/>
              </a:rPr>
              <a:t>ledes</a:t>
            </a:r>
            <a:r>
              <a:rPr lang="en-US" sz="3000" dirty="0" smtClean="0">
                <a:latin typeface="Times New Roman"/>
                <a:ea typeface="Times New Roman"/>
                <a:cs typeface="Times New Roman"/>
                <a:sym typeface="Times New Roman"/>
              </a:rPr>
              <a:t>.</a:t>
            </a:r>
            <a:endParaRPr lang="en" sz="3000" dirty="0">
              <a:latin typeface="Times New Roman"/>
              <a:ea typeface="Times New Roman"/>
              <a:cs typeface="Times New Roman"/>
              <a:sym typeface="Times New Roman"/>
            </a:endParaRPr>
          </a:p>
          <a:p>
            <a:pPr marL="457200" lvl="0" indent="-381000" rtl="0">
              <a:spcBef>
                <a:spcPts val="0"/>
              </a:spcBef>
              <a:buClrTx/>
              <a:buSzPct val="100000"/>
              <a:buFont typeface="Wingdings" panose="05000000000000000000" pitchFamily="2" charset="2"/>
              <a:buChar char="§"/>
            </a:pPr>
            <a:r>
              <a:rPr lang="en" sz="3000" dirty="0" smtClean="0">
                <a:latin typeface="Times New Roman"/>
                <a:ea typeface="Times New Roman"/>
                <a:cs typeface="Times New Roman"/>
                <a:sym typeface="Times New Roman"/>
              </a:rPr>
              <a:t>Do </a:t>
            </a:r>
            <a:r>
              <a:rPr lang="en" sz="3000" dirty="0">
                <a:latin typeface="Times New Roman"/>
                <a:ea typeface="Times New Roman"/>
                <a:cs typeface="Times New Roman"/>
                <a:sym typeface="Times New Roman"/>
              </a:rPr>
              <a:t>not use quotes to explain something complex. Paraphrase the quote and break it down so that the audience can understand it.</a:t>
            </a:r>
          </a:p>
          <a:p>
            <a:pPr marL="457200" lvl="0" indent="-381000" rtl="0">
              <a:spcBef>
                <a:spcPts val="0"/>
              </a:spcBef>
              <a:buClrTx/>
              <a:buSzPct val="100000"/>
              <a:buFont typeface="Wingdings" panose="05000000000000000000" pitchFamily="2" charset="2"/>
              <a:buChar char="§"/>
            </a:pPr>
            <a:r>
              <a:rPr lang="en" sz="3000" dirty="0">
                <a:latin typeface="Times New Roman"/>
                <a:ea typeface="Times New Roman"/>
                <a:cs typeface="Times New Roman"/>
                <a:sym typeface="Times New Roman"/>
              </a:rPr>
              <a:t>ALWAYS make sure your quote has an attribution (is credited to the person who said it)</a:t>
            </a:r>
          </a:p>
        </p:txBody>
      </p:sp>
    </p:spTree>
    <p:extLst>
      <p:ext uri="{BB962C8B-B14F-4D97-AF65-F5344CB8AC3E}">
        <p14:creationId xmlns:p14="http://schemas.microsoft.com/office/powerpoint/2010/main" val="1316228773"/>
      </p:ext>
    </p:extLst>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2566554" y="1314449"/>
            <a:ext cx="6172200" cy="1420772"/>
          </a:xfrm>
          <a:prstGeom prst="rect">
            <a:avLst/>
          </a:prstGeom>
        </p:spPr>
        <p:txBody>
          <a:bodyPr lIns="91425" tIns="91425" rIns="91425" bIns="91425" anchor="ctr" anchorCtr="0">
            <a:noAutofit/>
          </a:bodyPr>
          <a:lstStyle/>
          <a:p>
            <a:pPr lvl="0">
              <a:spcBef>
                <a:spcPts val="0"/>
              </a:spcBef>
              <a:buNone/>
            </a:pPr>
            <a:endParaRPr sz="6000" dirty="0">
              <a:latin typeface="Times New Roman"/>
              <a:ea typeface="Times New Roman"/>
              <a:cs typeface="Times New Roman"/>
              <a:sym typeface="Times New Roman"/>
            </a:endParaRPr>
          </a:p>
          <a:p>
            <a:pPr lvl="0">
              <a:spcBef>
                <a:spcPts val="0"/>
              </a:spcBef>
              <a:buNone/>
            </a:pPr>
            <a:r>
              <a:rPr lang="en" sz="6000" dirty="0">
                <a:latin typeface="Times New Roman"/>
                <a:ea typeface="Times New Roman"/>
                <a:cs typeface="Times New Roman"/>
                <a:sym typeface="Times New Roman"/>
              </a:rPr>
              <a:t>Sports Reporting </a:t>
            </a:r>
          </a:p>
          <a:p>
            <a:pPr lvl="0">
              <a:spcBef>
                <a:spcPts val="0"/>
              </a:spcBef>
              <a:buNone/>
            </a:pPr>
            <a:r>
              <a:rPr lang="en" sz="6000" dirty="0">
                <a:latin typeface="Times New Roman"/>
                <a:ea typeface="Times New Roman"/>
                <a:cs typeface="Times New Roman"/>
                <a:sym typeface="Times New Roman"/>
              </a:rPr>
              <a:t>and Writing</a:t>
            </a:r>
          </a:p>
          <a:p>
            <a:pPr lvl="0">
              <a:spcBef>
                <a:spcPts val="0"/>
              </a:spcBef>
              <a:buNone/>
            </a:pPr>
            <a:endParaRPr sz="4800" dirty="0">
              <a:latin typeface="Times New Roman"/>
              <a:ea typeface="Times New Roman"/>
              <a:cs typeface="Times New Roman"/>
              <a:sym typeface="Times New Roman"/>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4979371"/>
      </p:ext>
    </p:extLst>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705394" y="173050"/>
            <a:ext cx="8126906"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SPORTS COVERAGE</a:t>
            </a:r>
          </a:p>
        </p:txBody>
      </p:sp>
      <p:sp>
        <p:nvSpPr>
          <p:cNvPr id="65" name="Shape 65"/>
          <p:cNvSpPr txBox="1">
            <a:spLocks noGrp="1"/>
          </p:cNvSpPr>
          <p:nvPr>
            <p:ph type="body" idx="1"/>
          </p:nvPr>
        </p:nvSpPr>
        <p:spPr>
          <a:xfrm>
            <a:off x="384166" y="1051145"/>
            <a:ext cx="7970151" cy="3623100"/>
          </a:xfrm>
          <a:prstGeom prst="rect">
            <a:avLst/>
          </a:prstGeom>
        </p:spPr>
        <p:txBody>
          <a:bodyPr lIns="91425" tIns="91425" rIns="91425" bIns="91425" anchor="t" anchorCtr="0">
            <a:noAutofit/>
          </a:bodyPr>
          <a:lstStyle/>
          <a:p>
            <a:pPr marL="533400" lvl="0" indent="-457200" rtl="0">
              <a:spcBef>
                <a:spcPts val="0"/>
              </a:spcBef>
              <a:buClr>
                <a:srgbClr val="000000"/>
              </a:buClr>
              <a:buSzPct val="100000"/>
              <a:buFont typeface="Wingdings" panose="05000000000000000000" pitchFamily="2" charset="2"/>
              <a:buChar char="§"/>
            </a:pPr>
            <a:r>
              <a:rPr lang="en" sz="2800" dirty="0">
                <a:sym typeface="Times New Roman"/>
              </a:rPr>
              <a:t>One of the most important parts of student media</a:t>
            </a:r>
          </a:p>
          <a:p>
            <a:pPr marL="990600" lvl="1" indent="-457200" rtl="0">
              <a:spcBef>
                <a:spcPts val="0"/>
              </a:spcBef>
              <a:buClr>
                <a:srgbClr val="000000"/>
              </a:buClr>
              <a:buSzPct val="100000"/>
              <a:buFont typeface="Wingdings" panose="05000000000000000000" pitchFamily="2" charset="2"/>
              <a:buChar char="§"/>
            </a:pPr>
            <a:r>
              <a:rPr lang="en" sz="2800" dirty="0">
                <a:sym typeface="Times New Roman"/>
              </a:rPr>
              <a:t>Followed closely by students</a:t>
            </a:r>
          </a:p>
          <a:p>
            <a:pPr marL="990600" lvl="1" indent="-457200" rtl="0">
              <a:spcBef>
                <a:spcPts val="0"/>
              </a:spcBef>
              <a:buClr>
                <a:srgbClr val="000000"/>
              </a:buClr>
              <a:buSzPct val="100000"/>
              <a:buFont typeface="Wingdings" panose="05000000000000000000" pitchFamily="2" charset="2"/>
              <a:buChar char="§"/>
            </a:pPr>
            <a:r>
              <a:rPr lang="en" sz="2800" dirty="0">
                <a:sym typeface="Times New Roman"/>
              </a:rPr>
              <a:t>Followed closely by community</a:t>
            </a:r>
          </a:p>
          <a:p>
            <a:pPr marL="990600" lvl="1" indent="-457200" rtl="0">
              <a:spcBef>
                <a:spcPts val="0"/>
              </a:spcBef>
              <a:buClr>
                <a:srgbClr val="000000"/>
              </a:buClr>
              <a:buSzPct val="100000"/>
              <a:buFont typeface="Wingdings" panose="05000000000000000000" pitchFamily="2" charset="2"/>
              <a:buChar char="§"/>
            </a:pPr>
            <a:r>
              <a:rPr lang="en" sz="2800" dirty="0">
                <a:sym typeface="Times New Roman"/>
              </a:rPr>
              <a:t>Can be used by colleges to look at athletes for scholarships and recruiting</a:t>
            </a:r>
          </a:p>
          <a:p>
            <a:pPr lvl="0" rtl="0">
              <a:spcBef>
                <a:spcPts val="0"/>
              </a:spcBef>
              <a:buNone/>
            </a:pPr>
            <a:endParaRPr sz="24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2629948534"/>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THE RULE FOR FEATURE WRITING:</a:t>
            </a:r>
          </a:p>
          <a:p>
            <a:pPr lvl="0" rtl="0">
              <a:spcBef>
                <a:spcPts val="0"/>
              </a:spcBef>
              <a:buNone/>
            </a:pPr>
            <a:endParaRPr>
              <a:latin typeface="Times New Roman"/>
              <a:ea typeface="Times New Roman"/>
              <a:cs typeface="Times New Roman"/>
              <a:sym typeface="Times New Roman"/>
            </a:endParaRPr>
          </a:p>
        </p:txBody>
      </p:sp>
      <p:sp>
        <p:nvSpPr>
          <p:cNvPr id="77" name="Shape 77"/>
          <p:cNvSpPr/>
          <p:nvPr/>
        </p:nvSpPr>
        <p:spPr>
          <a:xfrm>
            <a:off x="311700" y="1501650"/>
            <a:ext cx="3027000" cy="29916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8" name="Shape 78"/>
          <p:cNvSpPr txBox="1"/>
          <p:nvPr/>
        </p:nvSpPr>
        <p:spPr>
          <a:xfrm>
            <a:off x="744925" y="2317550"/>
            <a:ext cx="2305800" cy="1454400"/>
          </a:xfrm>
          <a:prstGeom prst="rect">
            <a:avLst/>
          </a:prstGeom>
          <a:noFill/>
          <a:ln>
            <a:noFill/>
          </a:ln>
        </p:spPr>
        <p:txBody>
          <a:bodyPr lIns="91425" tIns="91425" rIns="91425" bIns="91425" anchor="t" anchorCtr="0">
            <a:noAutofit/>
          </a:bodyPr>
          <a:lstStyle/>
          <a:p>
            <a:pPr lvl="0">
              <a:spcBef>
                <a:spcPts val="0"/>
              </a:spcBef>
              <a:buNone/>
            </a:pPr>
            <a:r>
              <a:rPr lang="en" sz="1800">
                <a:latin typeface="Times New Roman"/>
                <a:ea typeface="Times New Roman"/>
                <a:cs typeface="Times New Roman"/>
                <a:sym typeface="Times New Roman"/>
              </a:rPr>
              <a:t>40% OF THEIR TIME DOING RESEARCH TO FIND THE STORY IDEA</a:t>
            </a:r>
          </a:p>
        </p:txBody>
      </p:sp>
      <p:sp>
        <p:nvSpPr>
          <p:cNvPr id="79" name="Shape 79"/>
          <p:cNvSpPr/>
          <p:nvPr/>
        </p:nvSpPr>
        <p:spPr>
          <a:xfrm>
            <a:off x="3439525" y="1501650"/>
            <a:ext cx="3027000" cy="29916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0" name="Shape 80"/>
          <p:cNvSpPr/>
          <p:nvPr/>
        </p:nvSpPr>
        <p:spPr>
          <a:xfrm>
            <a:off x="6567350" y="2577650"/>
            <a:ext cx="1761900" cy="17826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1" name="Shape 81"/>
          <p:cNvSpPr txBox="1"/>
          <p:nvPr/>
        </p:nvSpPr>
        <p:spPr>
          <a:xfrm>
            <a:off x="3800125" y="2317550"/>
            <a:ext cx="2305800" cy="1454400"/>
          </a:xfrm>
          <a:prstGeom prst="rect">
            <a:avLst/>
          </a:prstGeom>
          <a:noFill/>
          <a:ln>
            <a:noFill/>
          </a:ln>
        </p:spPr>
        <p:txBody>
          <a:bodyPr lIns="91425" tIns="91425" rIns="91425" bIns="91425" anchor="t" anchorCtr="0">
            <a:noAutofit/>
          </a:bodyPr>
          <a:lstStyle/>
          <a:p>
            <a:pPr lvl="0" rtl="0">
              <a:spcBef>
                <a:spcPts val="0"/>
              </a:spcBef>
              <a:buNone/>
            </a:pPr>
            <a:r>
              <a:rPr lang="en" sz="1800">
                <a:latin typeface="Times New Roman"/>
                <a:ea typeface="Times New Roman"/>
                <a:cs typeface="Times New Roman"/>
                <a:sym typeface="Times New Roman"/>
              </a:rPr>
              <a:t>40% OF THEIR TIME DOING INTERVIEWS AND REPORTING</a:t>
            </a:r>
          </a:p>
        </p:txBody>
      </p:sp>
      <p:sp>
        <p:nvSpPr>
          <p:cNvPr id="82" name="Shape 82"/>
          <p:cNvSpPr txBox="1"/>
          <p:nvPr/>
        </p:nvSpPr>
        <p:spPr>
          <a:xfrm>
            <a:off x="6855325" y="2905850"/>
            <a:ext cx="1256100" cy="1454400"/>
          </a:xfrm>
          <a:prstGeom prst="rect">
            <a:avLst/>
          </a:prstGeom>
          <a:noFill/>
          <a:ln>
            <a:noFill/>
          </a:ln>
        </p:spPr>
        <p:txBody>
          <a:bodyPr lIns="91425" tIns="91425" rIns="91425" bIns="91425" anchor="t" anchorCtr="0">
            <a:noAutofit/>
          </a:bodyPr>
          <a:lstStyle/>
          <a:p>
            <a:pPr lvl="0" rtl="0">
              <a:spcBef>
                <a:spcPts val="0"/>
              </a:spcBef>
              <a:buNone/>
            </a:pPr>
            <a:r>
              <a:rPr lang="en" sz="1800">
                <a:latin typeface="Times New Roman"/>
                <a:ea typeface="Times New Roman"/>
                <a:cs typeface="Times New Roman"/>
                <a:sym typeface="Times New Roman"/>
              </a:rPr>
              <a:t>20% OF THEIR TIME WRITING</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87387" y="287805"/>
            <a:ext cx="8085139" cy="582857"/>
          </a:xfrm>
          <a:prstGeom prst="rect">
            <a:avLst/>
          </a:prstGeom>
        </p:spPr>
        <p:txBody>
          <a:bodyPr lIns="91425" tIns="91425" rIns="91425" bIns="91425" anchor="t" anchorCtr="0">
            <a:noAutofit/>
          </a:bodyPr>
          <a:lstStyle/>
          <a:p>
            <a:pPr lvl="0">
              <a:spcBef>
                <a:spcPts val="0"/>
              </a:spcBef>
              <a:buNone/>
            </a:pPr>
            <a:r>
              <a:rPr lang="en" dirty="0">
                <a:latin typeface="Times New Roman"/>
                <a:ea typeface="Times New Roman"/>
                <a:cs typeface="Times New Roman"/>
                <a:sym typeface="Times New Roman"/>
              </a:rPr>
              <a:t>COVERING SPORTS LIKE A PRO:</a:t>
            </a:r>
          </a:p>
        </p:txBody>
      </p:sp>
      <p:sp>
        <p:nvSpPr>
          <p:cNvPr id="71" name="Shape 71"/>
          <p:cNvSpPr txBox="1">
            <a:spLocks noGrp="1"/>
          </p:cNvSpPr>
          <p:nvPr>
            <p:ph type="body" idx="1"/>
          </p:nvPr>
        </p:nvSpPr>
        <p:spPr>
          <a:xfrm>
            <a:off x="523997" y="979404"/>
            <a:ext cx="8048529" cy="4018624"/>
          </a:xfrm>
          <a:prstGeom prst="rect">
            <a:avLst/>
          </a:prstGeom>
        </p:spPr>
        <p:txBody>
          <a:bodyPr lIns="91425" tIns="91425" rIns="91425" bIns="91425" anchor="t" anchorCtr="0">
            <a:noAutofit/>
          </a:bodyPr>
          <a:lstStyle/>
          <a:p>
            <a:pPr marL="387350" lvl="0" indent="-285750" rtl="0">
              <a:spcBef>
                <a:spcPts val="0"/>
              </a:spcBef>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KNOW the </a:t>
            </a:r>
            <a:r>
              <a:rPr lang="en" sz="1800" dirty="0">
                <a:solidFill>
                  <a:schemeClr val="accent3">
                    <a:lumMod val="60000"/>
                    <a:lumOff val="40000"/>
                  </a:schemeClr>
                </a:solidFill>
                <a:latin typeface="Times New Roman"/>
                <a:ea typeface="Times New Roman"/>
                <a:cs typeface="Times New Roman"/>
                <a:sym typeface="Times New Roman"/>
              </a:rPr>
              <a:t>sport</a:t>
            </a:r>
          </a:p>
          <a:p>
            <a:pPr marL="844550" lvl="1" indent="-285750" rtl="0">
              <a:spcBef>
                <a:spcPts val="0"/>
              </a:spcBef>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Rules and guidelines</a:t>
            </a:r>
          </a:p>
          <a:p>
            <a:pPr marL="844550" lvl="1" indent="-285750" rtl="0">
              <a:spcBef>
                <a:spcPts val="0"/>
              </a:spcBef>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Positions of players</a:t>
            </a:r>
          </a:p>
          <a:p>
            <a:pPr marL="844550" lvl="1" indent="-285750" rtl="0">
              <a:spcBef>
                <a:spcPts val="0"/>
              </a:spcBef>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Basic timeline of a match or </a:t>
            </a:r>
            <a:r>
              <a:rPr lang="en" sz="1800" dirty="0" smtClean="0">
                <a:solidFill>
                  <a:srgbClr val="000000"/>
                </a:solidFill>
                <a:latin typeface="Times New Roman"/>
                <a:ea typeface="Times New Roman"/>
                <a:cs typeface="Times New Roman"/>
                <a:sym typeface="Times New Roman"/>
              </a:rPr>
              <a:t>game</a:t>
            </a:r>
          </a:p>
          <a:p>
            <a:pPr marL="387350" lvl="0" indent="-285750">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KNOW the people who </a:t>
            </a:r>
            <a:r>
              <a:rPr lang="en" sz="1800" dirty="0">
                <a:solidFill>
                  <a:schemeClr val="accent3">
                    <a:lumMod val="60000"/>
                    <a:lumOff val="40000"/>
                  </a:schemeClr>
                </a:solidFill>
                <a:latin typeface="Times New Roman"/>
                <a:ea typeface="Times New Roman"/>
                <a:cs typeface="Times New Roman"/>
                <a:sym typeface="Times New Roman"/>
              </a:rPr>
              <a:t>involved</a:t>
            </a:r>
            <a:r>
              <a:rPr lang="en" sz="1800" dirty="0">
                <a:solidFill>
                  <a:srgbClr val="000000"/>
                </a:solidFill>
                <a:latin typeface="Times New Roman"/>
                <a:ea typeface="Times New Roman"/>
                <a:cs typeface="Times New Roman"/>
                <a:sym typeface="Times New Roman"/>
              </a:rPr>
              <a:t> in the sport</a:t>
            </a:r>
          </a:p>
          <a:p>
            <a:pPr marL="844550" lvl="1" indent="-285750">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A little about their background</a:t>
            </a:r>
          </a:p>
          <a:p>
            <a:pPr marL="844550" lvl="1" indent="-285750">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How to spell and pronounce their names</a:t>
            </a:r>
          </a:p>
          <a:p>
            <a:pPr marL="444500" lvl="0" indent="-342900">
              <a:buClr>
                <a:srgbClr val="000000"/>
              </a:buClr>
              <a:buSzPct val="100000"/>
              <a:buFont typeface="Wingdings" panose="05000000000000000000" pitchFamily="2" charset="2"/>
              <a:buChar char="§"/>
            </a:pPr>
            <a:r>
              <a:rPr lang="en" sz="2000" dirty="0">
                <a:solidFill>
                  <a:srgbClr val="000000"/>
                </a:solidFill>
                <a:latin typeface="Times New Roman"/>
                <a:ea typeface="Times New Roman"/>
                <a:cs typeface="Times New Roman"/>
                <a:sym typeface="Times New Roman"/>
              </a:rPr>
              <a:t>KNOW the </a:t>
            </a:r>
            <a:r>
              <a:rPr lang="en" sz="2000" dirty="0">
                <a:solidFill>
                  <a:schemeClr val="accent3">
                    <a:lumMod val="60000"/>
                    <a:lumOff val="40000"/>
                  </a:schemeClr>
                </a:solidFill>
                <a:latin typeface="Times New Roman"/>
                <a:ea typeface="Times New Roman"/>
                <a:cs typeface="Times New Roman"/>
                <a:sym typeface="Times New Roman"/>
              </a:rPr>
              <a:t>records</a:t>
            </a:r>
          </a:p>
          <a:p>
            <a:pPr marL="901700" lvl="1" indent="-342900">
              <a:buClr>
                <a:srgbClr val="000000"/>
              </a:buClr>
              <a:buSzPct val="100000"/>
              <a:buFont typeface="Wingdings" panose="05000000000000000000" pitchFamily="2" charset="2"/>
              <a:buChar char="§"/>
            </a:pPr>
            <a:r>
              <a:rPr lang="en" sz="2000" dirty="0">
                <a:solidFill>
                  <a:srgbClr val="000000"/>
                </a:solidFill>
                <a:latin typeface="Times New Roman"/>
                <a:ea typeface="Times New Roman"/>
                <a:cs typeface="Times New Roman"/>
                <a:sym typeface="Times New Roman"/>
              </a:rPr>
              <a:t>Are they coming off of a winning or losing year?</a:t>
            </a:r>
          </a:p>
          <a:p>
            <a:pPr marL="901700" lvl="1" indent="-342900">
              <a:buClr>
                <a:srgbClr val="000000"/>
              </a:buClr>
              <a:buSzPct val="100000"/>
              <a:buFont typeface="Wingdings" panose="05000000000000000000" pitchFamily="2" charset="2"/>
              <a:buChar char="§"/>
            </a:pPr>
            <a:r>
              <a:rPr lang="en" sz="2000" dirty="0">
                <a:solidFill>
                  <a:srgbClr val="000000"/>
                </a:solidFill>
                <a:latin typeface="Times New Roman"/>
                <a:ea typeface="Times New Roman"/>
                <a:cs typeface="Times New Roman"/>
                <a:sym typeface="Times New Roman"/>
              </a:rPr>
              <a:t>Are there individuals on-deck to break records</a:t>
            </a:r>
          </a:p>
          <a:p>
            <a:pPr marL="444500" lvl="0" indent="-342900">
              <a:buClr>
                <a:srgbClr val="000000"/>
              </a:buClr>
              <a:buSzPct val="100000"/>
              <a:buFont typeface="Wingdings" panose="05000000000000000000" pitchFamily="2" charset="2"/>
              <a:buChar char="§"/>
            </a:pPr>
            <a:r>
              <a:rPr lang="en" sz="2000" dirty="0">
                <a:solidFill>
                  <a:srgbClr val="000000"/>
                </a:solidFill>
                <a:latin typeface="Times New Roman"/>
                <a:ea typeface="Times New Roman"/>
                <a:cs typeface="Times New Roman"/>
                <a:sym typeface="Times New Roman"/>
              </a:rPr>
              <a:t>KNOW the </a:t>
            </a:r>
            <a:r>
              <a:rPr lang="en" sz="2000" dirty="0">
                <a:solidFill>
                  <a:schemeClr val="accent3">
                    <a:lumMod val="60000"/>
                    <a:lumOff val="40000"/>
                  </a:schemeClr>
                </a:solidFill>
                <a:latin typeface="Times New Roman"/>
                <a:ea typeface="Times New Roman"/>
                <a:cs typeface="Times New Roman"/>
                <a:sym typeface="Times New Roman"/>
              </a:rPr>
              <a:t>stats</a:t>
            </a:r>
          </a:p>
          <a:p>
            <a:pPr marL="901700" lvl="1" indent="-342900">
              <a:buClr>
                <a:srgbClr val="000000"/>
              </a:buClr>
              <a:buSzPct val="100000"/>
              <a:buFont typeface="Wingdings" panose="05000000000000000000" pitchFamily="2" charset="2"/>
              <a:buChar char="§"/>
            </a:pPr>
            <a:r>
              <a:rPr lang="en" sz="2000" dirty="0">
                <a:solidFill>
                  <a:srgbClr val="000000"/>
                </a:solidFill>
                <a:latin typeface="Times New Roman"/>
                <a:ea typeface="Times New Roman"/>
                <a:cs typeface="Times New Roman"/>
                <a:sym typeface="Times New Roman"/>
              </a:rPr>
              <a:t>Individual and/or team</a:t>
            </a:r>
          </a:p>
          <a:p>
            <a:pPr marL="914400" lvl="1" indent="-355600" rtl="0">
              <a:spcBef>
                <a:spcPts val="0"/>
              </a:spcBef>
              <a:buClr>
                <a:srgbClr val="000000"/>
              </a:buClr>
              <a:buSzPct val="100000"/>
              <a:buFont typeface="Times New Roman"/>
            </a:pPr>
            <a:endParaRPr lang="en" sz="2800" dirty="0">
              <a:solidFill>
                <a:srgbClr val="000000"/>
              </a:solidFill>
              <a:latin typeface="Times New Roman"/>
              <a:ea typeface="Times New Roman"/>
              <a:cs typeface="Times New Roman"/>
              <a:sym typeface="Times New Roman"/>
            </a:endParaRPr>
          </a:p>
          <a:p>
            <a:pPr lv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683160134"/>
      </p:ext>
    </p:extLst>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766354" y="78294"/>
            <a:ext cx="8065946" cy="495864"/>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TYPES OF SPORTS STORIES:</a:t>
            </a:r>
          </a:p>
          <a:p>
            <a:pPr lvl="0" rtl="0">
              <a:spcBef>
                <a:spcPts val="0"/>
              </a:spcBef>
              <a:buNone/>
            </a:pPr>
            <a:endParaRPr dirty="0">
              <a:latin typeface="Times New Roman"/>
              <a:ea typeface="Times New Roman"/>
              <a:cs typeface="Times New Roman"/>
              <a:sym typeface="Times New Roman"/>
            </a:endParaRPr>
          </a:p>
        </p:txBody>
      </p:sp>
      <p:sp>
        <p:nvSpPr>
          <p:cNvPr id="77" name="Shape 77"/>
          <p:cNvSpPr txBox="1">
            <a:spLocks noGrp="1"/>
          </p:cNvSpPr>
          <p:nvPr>
            <p:ph type="body" idx="1"/>
          </p:nvPr>
        </p:nvSpPr>
        <p:spPr>
          <a:xfrm>
            <a:off x="217455" y="574158"/>
            <a:ext cx="8614845" cy="4476642"/>
          </a:xfrm>
          <a:prstGeom prst="rect">
            <a:avLst/>
          </a:prstGeom>
        </p:spPr>
        <p:txBody>
          <a:bodyPr lIns="91425" tIns="91425" rIns="91425" bIns="91425" anchor="t" anchorCtr="0">
            <a:noAutofit/>
          </a:bodyPr>
          <a:lstStyle/>
          <a:p>
            <a:pPr marL="533400" marR="0" lvl="0" indent="-457200" algn="l" rtl="0">
              <a:lnSpc>
                <a:spcPct val="100000"/>
              </a:lnSpc>
              <a:spcBef>
                <a:spcPts val="0"/>
              </a:spcBef>
              <a:spcAft>
                <a:spcPts val="1600"/>
              </a:spcAft>
              <a:buClr>
                <a:srgbClr val="000000"/>
              </a:buClr>
              <a:buSzPct val="100000"/>
              <a:buFont typeface="Wingdings" panose="05000000000000000000" pitchFamily="2" charset="2"/>
              <a:buChar char="§"/>
            </a:pPr>
            <a:r>
              <a:rPr lang="en" sz="2000" dirty="0">
                <a:solidFill>
                  <a:schemeClr val="accent3">
                    <a:lumMod val="60000"/>
                    <a:lumOff val="40000"/>
                  </a:schemeClr>
                </a:solidFill>
                <a:latin typeface="Times New Roman"/>
                <a:ea typeface="Times New Roman"/>
                <a:cs typeface="Times New Roman"/>
                <a:sym typeface="Times New Roman"/>
              </a:rPr>
              <a:t>Game stories</a:t>
            </a:r>
          </a:p>
          <a:p>
            <a:pPr marL="914400" marR="0" lvl="1"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Summarizes a game or a match</a:t>
            </a:r>
          </a:p>
          <a:p>
            <a:pPr marL="914400" marR="0" lvl="1"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Most predictable sports story you will ever </a:t>
            </a:r>
            <a:r>
              <a:rPr lang="en" sz="1800" dirty="0" smtClean="0">
                <a:solidFill>
                  <a:srgbClr val="000000"/>
                </a:solidFill>
                <a:latin typeface="Times New Roman"/>
                <a:ea typeface="Times New Roman"/>
                <a:cs typeface="Times New Roman"/>
                <a:sym typeface="Times New Roman"/>
              </a:rPr>
              <a:t>write</a:t>
            </a:r>
            <a:endParaRPr lang="en" sz="1800" dirty="0">
              <a:solidFill>
                <a:srgbClr val="000000"/>
              </a:solidFill>
              <a:latin typeface="Times New Roman"/>
              <a:ea typeface="Times New Roman"/>
              <a:cs typeface="Times New Roman"/>
              <a:sym typeface="Times New Roman"/>
            </a:endParaRPr>
          </a:p>
          <a:p>
            <a:pPr marL="914400" marR="0" lvl="1"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USE the inverted pyramid</a:t>
            </a:r>
          </a:p>
          <a:p>
            <a:pPr marL="1371600" marR="0" lvl="2"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Lede includes outcome and basics</a:t>
            </a:r>
          </a:p>
          <a:p>
            <a:pPr marL="1371600" marR="0" lvl="2"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Nut graf will identify the game’s defining moments</a:t>
            </a:r>
          </a:p>
          <a:p>
            <a:pPr marL="1371600" marR="0" lvl="2"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Next, include a quote from player or </a:t>
            </a:r>
            <a:r>
              <a:rPr lang="en" sz="1800" dirty="0" smtClean="0">
                <a:solidFill>
                  <a:srgbClr val="000000"/>
                </a:solidFill>
                <a:latin typeface="Times New Roman"/>
                <a:ea typeface="Times New Roman"/>
                <a:cs typeface="Times New Roman"/>
                <a:sym typeface="Times New Roman"/>
              </a:rPr>
              <a:t>coach</a:t>
            </a:r>
            <a:r>
              <a:rPr lang="en-US" sz="1800" dirty="0" smtClean="0">
                <a:solidFill>
                  <a:srgbClr val="000000"/>
                </a:solidFill>
                <a:latin typeface="Times New Roman"/>
                <a:ea typeface="Times New Roman"/>
                <a:cs typeface="Times New Roman"/>
                <a:sym typeface="Times New Roman"/>
              </a:rPr>
              <a:t> -- </a:t>
            </a:r>
            <a:r>
              <a:rPr lang="en" sz="1800" dirty="0" smtClean="0">
                <a:solidFill>
                  <a:srgbClr val="000000"/>
                </a:solidFill>
                <a:latin typeface="Times New Roman"/>
                <a:ea typeface="Times New Roman"/>
                <a:cs typeface="Times New Roman"/>
                <a:sym typeface="Times New Roman"/>
              </a:rPr>
              <a:t>Look </a:t>
            </a:r>
            <a:r>
              <a:rPr lang="en" sz="1800" dirty="0">
                <a:solidFill>
                  <a:srgbClr val="000000"/>
                </a:solidFill>
                <a:latin typeface="Times New Roman"/>
                <a:ea typeface="Times New Roman"/>
                <a:cs typeface="Times New Roman"/>
                <a:sym typeface="Times New Roman"/>
              </a:rPr>
              <a:t>for the emotional response</a:t>
            </a:r>
          </a:p>
          <a:p>
            <a:pPr marL="1371600" marR="0" lvl="2"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1800" dirty="0">
                <a:solidFill>
                  <a:srgbClr val="000000"/>
                </a:solidFill>
                <a:latin typeface="Times New Roman"/>
                <a:ea typeface="Times New Roman"/>
                <a:cs typeface="Times New Roman"/>
                <a:sym typeface="Times New Roman"/>
              </a:rPr>
              <a:t>End with what is next for the team</a:t>
            </a:r>
          </a:p>
          <a:p>
            <a:pPr marL="0" marR="0" lvl="0" indent="0" algn="l" rtl="0">
              <a:lnSpc>
                <a:spcPct val="115000"/>
              </a:lnSpc>
              <a:spcBef>
                <a:spcPts val="0"/>
              </a:spcBef>
              <a:spcAft>
                <a:spcPts val="1600"/>
              </a:spcAft>
              <a:buNone/>
            </a:pPr>
            <a:endParaRPr dirty="0">
              <a:solidFill>
                <a:srgbClr val="000000"/>
              </a:solidFill>
              <a:latin typeface="Times New Roman"/>
              <a:ea typeface="Times New Roman"/>
              <a:cs typeface="Times New Roman"/>
              <a:sym typeface="Times New Roman"/>
            </a:endParaRPr>
          </a:p>
          <a:p>
            <a:pPr lvl="0" rtl="0">
              <a:spcBef>
                <a:spcPts val="0"/>
              </a:spcBef>
              <a:buNone/>
            </a:pPr>
            <a:endParaRPr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13142356"/>
      </p:ext>
    </p:extLst>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70560" y="220200"/>
            <a:ext cx="8161740"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TYPES OF SPORTS STORIES:</a:t>
            </a:r>
          </a:p>
          <a:p>
            <a:pPr lvl="0" rtl="0">
              <a:spcBef>
                <a:spcPts val="0"/>
              </a:spcBef>
              <a:buNone/>
            </a:pPr>
            <a:endParaRPr dirty="0">
              <a:latin typeface="Times New Roman"/>
              <a:ea typeface="Times New Roman"/>
              <a:cs typeface="Times New Roman"/>
              <a:sym typeface="Times New Roman"/>
            </a:endParaRPr>
          </a:p>
        </p:txBody>
      </p:sp>
      <p:sp>
        <p:nvSpPr>
          <p:cNvPr id="83" name="Shape 83"/>
          <p:cNvSpPr txBox="1">
            <a:spLocks noGrp="1"/>
          </p:cNvSpPr>
          <p:nvPr>
            <p:ph type="body" idx="1"/>
          </p:nvPr>
        </p:nvSpPr>
        <p:spPr>
          <a:xfrm>
            <a:off x="670560" y="792900"/>
            <a:ext cx="8161740" cy="3976527"/>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chemeClr val="accent3">
                    <a:lumMod val="60000"/>
                    <a:lumOff val="40000"/>
                  </a:schemeClr>
                </a:solidFill>
                <a:latin typeface="Times New Roman"/>
                <a:ea typeface="Times New Roman"/>
                <a:cs typeface="Times New Roman"/>
                <a:sym typeface="Times New Roman"/>
              </a:rPr>
              <a:t>Preview stories</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Previews an upcoming game or match</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How do the two teams match up</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What makes this game special</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Look for the most interesting short-term angle</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VERY timely</a:t>
            </a:r>
          </a:p>
          <a:p>
            <a:pPr marL="0" marR="0" lvl="0" indent="0" algn="l" rtl="0">
              <a:lnSpc>
                <a:spcPct val="115000"/>
              </a:lnSpc>
              <a:spcBef>
                <a:spcPts val="0"/>
              </a:spcBef>
              <a:spcAft>
                <a:spcPts val="1600"/>
              </a:spcAft>
              <a:buNone/>
            </a:pPr>
            <a:endParaRPr sz="24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826886398"/>
      </p:ext>
    </p:extLst>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644434" y="173050"/>
            <a:ext cx="8163516" cy="572700"/>
          </a:xfrm>
          <a:prstGeom prst="rect">
            <a:avLst/>
          </a:prstGeom>
        </p:spPr>
        <p:txBody>
          <a:bodyPr lIns="91425" tIns="91425" rIns="91425" bIns="91425" anchor="t" anchorCtr="0">
            <a:noAutofit/>
          </a:bodyPr>
          <a:lstStyle/>
          <a:p>
            <a:pPr lvl="0">
              <a:spcBef>
                <a:spcPts val="0"/>
              </a:spcBef>
              <a:buNone/>
            </a:pPr>
            <a:r>
              <a:rPr lang="en" dirty="0" smtClean="0">
                <a:latin typeface="Times New Roman"/>
                <a:ea typeface="Times New Roman"/>
                <a:cs typeface="Times New Roman"/>
                <a:sym typeface="Times New Roman"/>
              </a:rPr>
              <a:t>TYPES OF SPORT STORIES</a:t>
            </a:r>
            <a:endParaRPr lang="en" dirty="0">
              <a:latin typeface="Times New Roman"/>
              <a:ea typeface="Times New Roman"/>
              <a:cs typeface="Times New Roman"/>
              <a:sym typeface="Times New Roman"/>
            </a:endParaRPr>
          </a:p>
        </p:txBody>
      </p:sp>
      <p:sp>
        <p:nvSpPr>
          <p:cNvPr id="71" name="Shape 71"/>
          <p:cNvSpPr txBox="1">
            <a:spLocks noGrp="1"/>
          </p:cNvSpPr>
          <p:nvPr>
            <p:ph type="body" idx="1"/>
          </p:nvPr>
        </p:nvSpPr>
        <p:spPr>
          <a:xfrm>
            <a:off x="644434" y="745750"/>
            <a:ext cx="8187866" cy="4137977"/>
          </a:xfrm>
          <a:prstGeom prst="rect">
            <a:avLst/>
          </a:prstGeom>
        </p:spPr>
        <p:txBody>
          <a:bodyPr lIns="91425" tIns="91425" rIns="91425" bIns="91425" anchor="t" anchorCtr="0">
            <a:noAutofit/>
          </a:bodyPr>
          <a:lstStyle/>
          <a:p>
            <a:pPr marL="76200" marR="0" lvl="0" indent="0" algn="l" rtl="0">
              <a:lnSpc>
                <a:spcPct val="115000"/>
              </a:lnSpc>
              <a:spcBef>
                <a:spcPts val="0"/>
              </a:spcBef>
              <a:spcAft>
                <a:spcPts val="1600"/>
              </a:spcAft>
              <a:buClr>
                <a:srgbClr val="000000"/>
              </a:buClr>
              <a:buSzPct val="100000"/>
              <a:buNone/>
            </a:pPr>
            <a:r>
              <a:rPr lang="en" sz="2400" dirty="0" smtClean="0">
                <a:solidFill>
                  <a:schemeClr val="accent3">
                    <a:lumMod val="60000"/>
                    <a:lumOff val="40000"/>
                  </a:schemeClr>
                </a:solidFill>
                <a:latin typeface="Times New Roman"/>
                <a:ea typeface="Times New Roman"/>
                <a:cs typeface="Times New Roman"/>
                <a:sym typeface="Times New Roman"/>
              </a:rPr>
              <a:t>S</a:t>
            </a:r>
            <a:r>
              <a:rPr lang="en-US" sz="2400" dirty="0" smtClean="0">
                <a:solidFill>
                  <a:schemeClr val="accent3">
                    <a:lumMod val="60000"/>
                    <a:lumOff val="40000"/>
                  </a:schemeClr>
                </a:solidFill>
                <a:latin typeface="Times New Roman"/>
                <a:ea typeface="Times New Roman"/>
                <a:cs typeface="Times New Roman"/>
                <a:sym typeface="Times New Roman"/>
              </a:rPr>
              <a:t>p</a:t>
            </a:r>
            <a:r>
              <a:rPr lang="en" sz="2400" dirty="0" smtClean="0">
                <a:solidFill>
                  <a:schemeClr val="accent3">
                    <a:lumMod val="60000"/>
                    <a:lumOff val="40000"/>
                  </a:schemeClr>
                </a:solidFill>
                <a:latin typeface="Times New Roman"/>
                <a:ea typeface="Times New Roman"/>
                <a:cs typeface="Times New Roman"/>
                <a:sym typeface="Times New Roman"/>
              </a:rPr>
              <a:t>orts Column </a:t>
            </a:r>
          </a:p>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smtClean="0">
                <a:solidFill>
                  <a:srgbClr val="000000"/>
                </a:solidFill>
                <a:latin typeface="Times New Roman"/>
                <a:ea typeface="Times New Roman"/>
                <a:cs typeface="Times New Roman"/>
                <a:sym typeface="Times New Roman"/>
              </a:rPr>
              <a:t>Valuable </a:t>
            </a:r>
            <a:r>
              <a:rPr lang="en" sz="2400" dirty="0">
                <a:solidFill>
                  <a:srgbClr val="000000"/>
                </a:solidFill>
                <a:latin typeface="Times New Roman"/>
                <a:ea typeface="Times New Roman"/>
                <a:cs typeface="Times New Roman"/>
                <a:sym typeface="Times New Roman"/>
              </a:rPr>
              <a:t>asset to a student publication</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Allows </a:t>
            </a:r>
            <a:r>
              <a:rPr lang="en" sz="2400" dirty="0" smtClean="0">
                <a:solidFill>
                  <a:srgbClr val="000000"/>
                </a:solidFill>
                <a:latin typeface="Times New Roman"/>
                <a:ea typeface="Times New Roman"/>
                <a:cs typeface="Times New Roman"/>
                <a:sym typeface="Times New Roman"/>
              </a:rPr>
              <a:t>opinion and commentary</a:t>
            </a:r>
            <a:endParaRPr lang="en" sz="2400" dirty="0">
              <a:solidFill>
                <a:srgbClr val="000000"/>
              </a:solidFill>
              <a:latin typeface="Times New Roman"/>
              <a:ea typeface="Times New Roman"/>
              <a:cs typeface="Times New Roman"/>
              <a:sym typeface="Times New Roman"/>
            </a:endParaRPr>
          </a:p>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Write about school teams</a:t>
            </a:r>
          </a:p>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Write about national teams or sports happenings</a:t>
            </a:r>
          </a:p>
          <a:p>
            <a:pPr marR="0" lvl="0" algn="l" rtl="0">
              <a:lnSpc>
                <a:spcPct val="115000"/>
              </a:lnSpc>
              <a:spcBef>
                <a:spcPts val="0"/>
              </a:spcBef>
              <a:spcAft>
                <a:spcPts val="1600"/>
              </a:spcAft>
              <a:buNone/>
            </a:pPr>
            <a:endParaRPr sz="2400" dirty="0">
              <a:solidFill>
                <a:srgbClr val="000000"/>
              </a:solidFill>
              <a:latin typeface="Times New Roman"/>
              <a:ea typeface="Times New Roman"/>
              <a:cs typeface="Times New Roman"/>
              <a:sym typeface="Times New Roman"/>
            </a:endParaRPr>
          </a:p>
          <a:p>
            <a:pPr lv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12309440"/>
      </p:ext>
    </p:extLst>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Shape 89"/>
          <p:cNvSpPr txBox="1">
            <a:spLocks noGrp="1"/>
          </p:cNvSpPr>
          <p:nvPr>
            <p:ph type="title"/>
          </p:nvPr>
        </p:nvSpPr>
        <p:spPr>
          <a:xfrm>
            <a:off x="61625" y="467900"/>
            <a:ext cx="5018700" cy="4090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ASSIGNMENT:</a:t>
            </a:r>
          </a:p>
          <a:p>
            <a:pPr lvl="0">
              <a:spcBef>
                <a:spcPts val="0"/>
              </a:spcBef>
              <a:buNone/>
            </a:pPr>
            <a:r>
              <a:rPr lang="en">
                <a:latin typeface="Times New Roman"/>
                <a:ea typeface="Times New Roman"/>
                <a:cs typeface="Times New Roman"/>
                <a:sym typeface="Times New Roman"/>
              </a:rPr>
              <a:t>CHEAT SHEET</a:t>
            </a:r>
          </a:p>
        </p:txBody>
      </p:sp>
      <p:sp>
        <p:nvSpPr>
          <p:cNvPr id="88" name="Shape 88"/>
          <p:cNvSpPr txBox="1">
            <a:spLocks noGrp="1"/>
          </p:cNvSpPr>
          <p:nvPr>
            <p:ph type="body" idx="4294967295"/>
          </p:nvPr>
        </p:nvSpPr>
        <p:spPr>
          <a:xfrm>
            <a:off x="0" y="792163"/>
            <a:ext cx="8521700" cy="4259262"/>
          </a:xfrm>
          <a:prstGeom prst="rect">
            <a:avLst/>
          </a:prstGeom>
        </p:spPr>
        <p:txBody>
          <a:bodyPr lIns="91425" tIns="91425" rIns="91425" bIns="91425" anchor="t" anchorCtr="0">
            <a:noAutofit/>
          </a:bodyPr>
          <a:lstStyle/>
          <a:p>
            <a:pPr marR="0" lvl="0" algn="l" rtl="0">
              <a:lnSpc>
                <a:spcPct val="115000"/>
              </a:lnSpc>
              <a:spcBef>
                <a:spcPts val="0"/>
              </a:spcBef>
              <a:spcAft>
                <a:spcPts val="1600"/>
              </a:spcAft>
              <a:buNone/>
            </a:pPr>
            <a:endParaRPr sz="2400">
              <a:solidFill>
                <a:srgbClr val="000000"/>
              </a:solidFill>
              <a:latin typeface="Times New Roman"/>
              <a:ea typeface="Times New Roman"/>
              <a:cs typeface="Times New Roman"/>
              <a:sym typeface="Times New Roman"/>
            </a:endParaRPr>
          </a:p>
          <a:p>
            <a:pPr marL="0" marR="0" lvl="0" indent="0" algn="l" rtl="0">
              <a:lnSpc>
                <a:spcPct val="115000"/>
              </a:lnSpc>
              <a:spcBef>
                <a:spcPts val="0"/>
              </a:spcBef>
              <a:spcAft>
                <a:spcPts val="1600"/>
              </a:spcAft>
              <a:buNone/>
            </a:pPr>
            <a:endParaRPr sz="2400">
              <a:solidFill>
                <a:srgbClr val="000000"/>
              </a:solidFill>
              <a:latin typeface="Times New Roman"/>
              <a:ea typeface="Times New Roman"/>
              <a:cs typeface="Times New Roman"/>
              <a:sym typeface="Times New Roman"/>
            </a:endParaRPr>
          </a:p>
          <a:p>
            <a:pPr lvl="0" rtl="0">
              <a:spcBef>
                <a:spcPts val="0"/>
              </a:spcBef>
              <a:buNone/>
            </a:pPr>
            <a:endParaRPr sz="2200">
              <a:solidFill>
                <a:srgbClr val="000000"/>
              </a:solidFill>
              <a:latin typeface="Times New Roman"/>
              <a:ea typeface="Times New Roman"/>
              <a:cs typeface="Times New Roman"/>
              <a:sym typeface="Times New Roman"/>
            </a:endParaRPr>
          </a:p>
          <a:p>
            <a:pPr lvl="0" rtl="0">
              <a:spcBef>
                <a:spcPts val="0"/>
              </a:spcBef>
              <a:buNone/>
            </a:pPr>
            <a:endParaRPr sz="2200">
              <a:solidFill>
                <a:srgbClr val="000000"/>
              </a:solidFill>
              <a:latin typeface="Times New Roman"/>
              <a:ea typeface="Times New Roman"/>
              <a:cs typeface="Times New Roman"/>
              <a:sym typeface="Times New Roman"/>
            </a:endParaRPr>
          </a:p>
        </p:txBody>
      </p:sp>
      <p:sp>
        <p:nvSpPr>
          <p:cNvPr id="90" name="Shape 90"/>
          <p:cNvSpPr txBox="1"/>
          <p:nvPr/>
        </p:nvSpPr>
        <p:spPr>
          <a:xfrm>
            <a:off x="4763575" y="26900"/>
            <a:ext cx="4340100" cy="4972800"/>
          </a:xfrm>
          <a:prstGeom prst="rect">
            <a:avLst/>
          </a:prstGeom>
          <a:noFill/>
          <a:ln>
            <a:noFill/>
          </a:ln>
        </p:spPr>
        <p:txBody>
          <a:bodyPr lIns="91425" tIns="91425" rIns="91425" bIns="91425" anchor="t" anchorCtr="0">
            <a:noAutofit/>
          </a:bodyPr>
          <a:lstStyle/>
          <a:p>
            <a:pPr marL="457200" lvl="0"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Pick a partner</a:t>
            </a:r>
          </a:p>
          <a:p>
            <a:pPr marL="457200" lvl="0"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Draw a card</a:t>
            </a:r>
          </a:p>
          <a:p>
            <a:pPr marL="457200" lvl="0"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On that card is the name of a sports team that we have here at our school</a:t>
            </a:r>
          </a:p>
          <a:p>
            <a:pPr marL="457200" lvl="0"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YOUR ASSIGNMENT</a:t>
            </a:r>
          </a:p>
          <a:p>
            <a:pPr marL="914400" lvl="1"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To write the cheat sheet for that sport including:</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A roster</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A brief outline of the rules</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The timeline of a match or game</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How the scoring works</a:t>
            </a:r>
          </a:p>
          <a:p>
            <a:pPr marL="914400" lvl="1"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REQUIREMENTS</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Visually appealing</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At least 5 bullet points for your outline of the rules</a:t>
            </a:r>
          </a:p>
          <a:p>
            <a:pPr marL="1371600" lvl="2"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At least 5 bullet points for the timeline of a match</a:t>
            </a:r>
          </a:p>
        </p:txBody>
      </p:sp>
    </p:spTree>
    <p:extLst>
      <p:ext uri="{BB962C8B-B14F-4D97-AF65-F5344CB8AC3E}">
        <p14:creationId xmlns:p14="http://schemas.microsoft.com/office/powerpoint/2010/main" val="585001630"/>
      </p:ext>
    </p:extLst>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618308" y="0"/>
            <a:ext cx="8369841" cy="699200"/>
          </a:xfrm>
          <a:prstGeom prst="rect">
            <a:avLst/>
          </a:prstGeom>
        </p:spPr>
        <p:txBody>
          <a:bodyPr lIns="91425" tIns="91425" rIns="91425" bIns="91425" anchor="t" anchorCtr="0">
            <a:noAutofit/>
          </a:bodyPr>
          <a:lstStyle/>
          <a:p>
            <a:pPr lvl="0">
              <a:spcBef>
                <a:spcPts val="0"/>
              </a:spcBef>
              <a:buNone/>
            </a:pPr>
            <a:r>
              <a:rPr lang="en" sz="2400" dirty="0">
                <a:latin typeface="Times New Roman"/>
                <a:ea typeface="Times New Roman"/>
                <a:cs typeface="Times New Roman"/>
                <a:sym typeface="Times New Roman"/>
              </a:rPr>
              <a:t>THINGS TO </a:t>
            </a:r>
            <a:r>
              <a:rPr lang="en" sz="2400" dirty="0" smtClean="0">
                <a:latin typeface="Times New Roman"/>
                <a:ea typeface="Times New Roman"/>
                <a:cs typeface="Times New Roman"/>
                <a:sym typeface="Times New Roman"/>
              </a:rPr>
              <a:t>CONSIDER</a:t>
            </a:r>
            <a:endParaRPr dirty="0">
              <a:latin typeface="Times New Roman"/>
              <a:ea typeface="Times New Roman"/>
              <a:cs typeface="Times New Roman"/>
              <a:sym typeface="Times New Roman"/>
            </a:endParaRPr>
          </a:p>
          <a:p>
            <a:pPr lvl="0" rtl="0">
              <a:spcBef>
                <a:spcPts val="0"/>
              </a:spcBef>
              <a:buNone/>
            </a:pPr>
            <a:endParaRPr dirty="0">
              <a:latin typeface="Times New Roman"/>
              <a:ea typeface="Times New Roman"/>
              <a:cs typeface="Times New Roman"/>
              <a:sym typeface="Times New Roman"/>
            </a:endParaRPr>
          </a:p>
        </p:txBody>
      </p:sp>
      <p:sp>
        <p:nvSpPr>
          <p:cNvPr id="77" name="Shape 77"/>
          <p:cNvSpPr txBox="1">
            <a:spLocks noGrp="1"/>
          </p:cNvSpPr>
          <p:nvPr>
            <p:ph type="body" idx="1"/>
          </p:nvPr>
        </p:nvSpPr>
        <p:spPr>
          <a:xfrm>
            <a:off x="618308" y="699199"/>
            <a:ext cx="8213992" cy="4164225"/>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Carefully consider your </a:t>
            </a:r>
            <a:r>
              <a:rPr lang="en" sz="2400" dirty="0">
                <a:solidFill>
                  <a:schemeClr val="accent3">
                    <a:lumMod val="60000"/>
                    <a:lumOff val="40000"/>
                  </a:schemeClr>
                </a:solidFill>
                <a:latin typeface="Times New Roman"/>
                <a:ea typeface="Times New Roman"/>
                <a:cs typeface="Times New Roman"/>
                <a:sym typeface="Times New Roman"/>
              </a:rPr>
              <a:t>word choice</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Use </a:t>
            </a:r>
            <a:r>
              <a:rPr lang="en" sz="2400" dirty="0">
                <a:solidFill>
                  <a:schemeClr val="accent3">
                    <a:lumMod val="60000"/>
                    <a:lumOff val="40000"/>
                  </a:schemeClr>
                </a:solidFill>
                <a:latin typeface="Times New Roman"/>
                <a:ea typeface="Times New Roman"/>
                <a:cs typeface="Times New Roman"/>
                <a:sym typeface="Times New Roman"/>
              </a:rPr>
              <a:t>active verbs </a:t>
            </a:r>
            <a:r>
              <a:rPr lang="en" sz="2400" dirty="0">
                <a:solidFill>
                  <a:srgbClr val="000000"/>
                </a:solidFill>
                <a:latin typeface="Times New Roman"/>
                <a:ea typeface="Times New Roman"/>
                <a:cs typeface="Times New Roman"/>
                <a:sym typeface="Times New Roman"/>
              </a:rPr>
              <a:t>to keep your story moving with the </a:t>
            </a:r>
            <a:r>
              <a:rPr lang="en" sz="2400" dirty="0" smtClean="0">
                <a:solidFill>
                  <a:srgbClr val="000000"/>
                </a:solidFill>
                <a:latin typeface="Times New Roman"/>
                <a:ea typeface="Times New Roman"/>
                <a:cs typeface="Times New Roman"/>
                <a:sym typeface="Times New Roman"/>
              </a:rPr>
              <a:t>sam</a:t>
            </a:r>
            <a:r>
              <a:rPr lang="en-US" sz="2400" dirty="0" smtClean="0">
                <a:solidFill>
                  <a:srgbClr val="000000"/>
                </a:solidFill>
                <a:latin typeface="Times New Roman"/>
                <a:ea typeface="Times New Roman"/>
                <a:cs typeface="Times New Roman"/>
                <a:sym typeface="Times New Roman"/>
              </a:rPr>
              <a:t>e</a:t>
            </a:r>
            <a:r>
              <a:rPr lang="en" sz="2400" dirty="0" smtClean="0">
                <a:solidFill>
                  <a:srgbClr val="000000"/>
                </a:solidFill>
                <a:latin typeface="Times New Roman"/>
                <a:ea typeface="Times New Roman"/>
                <a:cs typeface="Times New Roman"/>
                <a:sym typeface="Times New Roman"/>
              </a:rPr>
              <a:t> </a:t>
            </a:r>
            <a:r>
              <a:rPr lang="en" sz="2400" dirty="0">
                <a:solidFill>
                  <a:srgbClr val="000000"/>
                </a:solidFill>
                <a:latin typeface="Times New Roman"/>
                <a:ea typeface="Times New Roman"/>
                <a:cs typeface="Times New Roman"/>
                <a:sym typeface="Times New Roman"/>
              </a:rPr>
              <a:t>pacing as the event itself</a:t>
            </a:r>
          </a:p>
          <a:p>
            <a:pPr marL="914400" marR="0" lvl="1"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Avoid </a:t>
            </a:r>
            <a:r>
              <a:rPr lang="en" sz="2400" dirty="0" smtClean="0">
                <a:solidFill>
                  <a:srgbClr val="000000"/>
                </a:solidFill>
                <a:latin typeface="Times New Roman"/>
                <a:ea typeface="Times New Roman"/>
                <a:cs typeface="Times New Roman"/>
                <a:sym typeface="Times New Roman"/>
              </a:rPr>
              <a:t>jargon</a:t>
            </a:r>
            <a:r>
              <a:rPr lang="en-US" sz="2400" dirty="0" smtClean="0">
                <a:solidFill>
                  <a:srgbClr val="000000"/>
                </a:solidFill>
                <a:latin typeface="Times New Roman"/>
                <a:ea typeface="Times New Roman"/>
                <a:cs typeface="Times New Roman"/>
                <a:sym typeface="Times New Roman"/>
              </a:rPr>
              <a:t> and </a:t>
            </a:r>
            <a:r>
              <a:rPr lang="en" sz="2400" dirty="0" smtClean="0">
                <a:solidFill>
                  <a:srgbClr val="000000"/>
                </a:solidFill>
                <a:latin typeface="Times New Roman"/>
                <a:ea typeface="Times New Roman"/>
                <a:cs typeface="Times New Roman"/>
                <a:sym typeface="Times New Roman"/>
              </a:rPr>
              <a:t>cliches </a:t>
            </a:r>
            <a:endParaRPr lang="en" sz="2400" dirty="0">
              <a:solidFill>
                <a:srgbClr val="000000"/>
              </a:solidFill>
              <a:latin typeface="Times New Roman"/>
              <a:ea typeface="Times New Roman"/>
              <a:cs typeface="Times New Roman"/>
              <a:sym typeface="Times New Roman"/>
            </a:endParaRPr>
          </a:p>
          <a:p>
            <a:pPr marL="1371600" marR="0" lvl="2"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“We’re like family.”</a:t>
            </a:r>
          </a:p>
          <a:p>
            <a:pPr marL="1371600" marR="0" lvl="2"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“It was a team effort.”</a:t>
            </a:r>
          </a:p>
          <a:p>
            <a:pPr marL="1371600" marR="0" lvl="2"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“Put points on the board.”</a:t>
            </a:r>
          </a:p>
          <a:p>
            <a:pPr marL="0" marR="0" lvl="0" indent="0" algn="l" rtl="0">
              <a:lnSpc>
                <a:spcPct val="115000"/>
              </a:lnSpc>
              <a:spcBef>
                <a:spcPts val="0"/>
              </a:spcBef>
              <a:spcAft>
                <a:spcPts val="1600"/>
              </a:spcAft>
              <a:buNone/>
            </a:pPr>
            <a:endParaRPr sz="24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06790289"/>
      </p:ext>
    </p:extLst>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775062" y="220200"/>
            <a:ext cx="8057238"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STYLE OF WRITING:</a:t>
            </a:r>
          </a:p>
          <a:p>
            <a:pPr lvl="0" rtl="0">
              <a:spcBef>
                <a:spcPts val="0"/>
              </a:spcBef>
              <a:buNone/>
            </a:pPr>
            <a:endParaRPr dirty="0">
              <a:latin typeface="Times New Roman"/>
              <a:ea typeface="Times New Roman"/>
              <a:cs typeface="Times New Roman"/>
              <a:sym typeface="Times New Roman"/>
            </a:endParaRPr>
          </a:p>
        </p:txBody>
      </p:sp>
      <p:sp>
        <p:nvSpPr>
          <p:cNvPr id="83" name="Shape 83"/>
          <p:cNvSpPr txBox="1">
            <a:spLocks noGrp="1"/>
          </p:cNvSpPr>
          <p:nvPr>
            <p:ph type="body" idx="1"/>
          </p:nvPr>
        </p:nvSpPr>
        <p:spPr>
          <a:xfrm>
            <a:off x="775062" y="792900"/>
            <a:ext cx="8057237" cy="4257900"/>
          </a:xfrm>
          <a:prstGeom prst="rect">
            <a:avLst/>
          </a:prstGeom>
        </p:spPr>
        <p:txBody>
          <a:bodyPr lIns="91425" tIns="91425" rIns="91425" bIns="91425" anchor="t" anchorCtr="0">
            <a:noAutofit/>
          </a:bodyPr>
          <a:lstStyle/>
          <a:p>
            <a:pPr marL="419100" indent="-342900">
              <a:lnSpc>
                <a:spcPct val="115000"/>
              </a:lnSpc>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Scores - always written as numerals, high score - hyphen - low </a:t>
            </a:r>
            <a:r>
              <a:rPr lang="en" sz="2400" dirty="0" smtClean="0">
                <a:solidFill>
                  <a:srgbClr val="000000"/>
                </a:solidFill>
                <a:latin typeface="Times New Roman"/>
                <a:ea typeface="Times New Roman"/>
                <a:cs typeface="Times New Roman"/>
                <a:sym typeface="Times New Roman"/>
              </a:rPr>
              <a:t>score </a:t>
            </a:r>
            <a:r>
              <a:rPr lang="en" sz="2400" dirty="0">
                <a:solidFill>
                  <a:srgbClr val="000000"/>
                </a:solidFill>
                <a:latin typeface="Times New Roman"/>
                <a:ea typeface="Times New Roman"/>
                <a:cs typeface="Times New Roman"/>
                <a:sym typeface="Times New Roman"/>
              </a:rPr>
              <a:t>(no consideration given for your home team)</a:t>
            </a:r>
          </a:p>
          <a:p>
            <a:pPr marL="419100" indent="-342900">
              <a:lnSpc>
                <a:spcPct val="115000"/>
              </a:lnSpc>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Team records are wins - losses - ties</a:t>
            </a:r>
          </a:p>
          <a:p>
            <a:pPr marL="419100" indent="-342900">
              <a:lnSpc>
                <a:spcPct val="115000"/>
              </a:lnSpc>
              <a:spcAft>
                <a:spcPts val="1600"/>
              </a:spcAft>
              <a:buClr>
                <a:srgbClr val="000000"/>
              </a:buClr>
              <a:buSzPct val="100000"/>
              <a:buFont typeface="Wingdings" panose="05000000000000000000" pitchFamily="2" charset="2"/>
              <a:buChar char="§"/>
            </a:pPr>
            <a:r>
              <a:rPr lang="en" sz="2400" dirty="0">
                <a:solidFill>
                  <a:srgbClr val="000000"/>
                </a:solidFill>
                <a:latin typeface="Times New Roman"/>
                <a:ea typeface="Times New Roman"/>
                <a:cs typeface="Times New Roman"/>
                <a:sym typeface="Times New Roman"/>
              </a:rPr>
              <a:t>How will you cover sports writing so that stories can be written quickly and efficiently with the same style and consistency?</a:t>
            </a:r>
          </a:p>
          <a:p>
            <a:pPr marR="0" lvl="0" algn="l" rtl="0">
              <a:lnSpc>
                <a:spcPct val="115000"/>
              </a:lnSpc>
              <a:spcBef>
                <a:spcPts val="0"/>
              </a:spcBef>
              <a:spcAft>
                <a:spcPts val="1600"/>
              </a:spcAft>
              <a:buNone/>
            </a:pPr>
            <a:endParaRPr sz="2400" dirty="0">
              <a:solidFill>
                <a:srgbClr val="000000"/>
              </a:solidFill>
              <a:latin typeface="Times New Roman"/>
              <a:ea typeface="Times New Roman"/>
              <a:cs typeface="Times New Roman"/>
              <a:sym typeface="Times New Roman"/>
            </a:endParaRPr>
          </a:p>
          <a:p>
            <a:pPr marL="0" marR="0" lvl="0" indent="0" algn="l" rtl="0">
              <a:lnSpc>
                <a:spcPct val="115000"/>
              </a:lnSpc>
              <a:spcBef>
                <a:spcPts val="0"/>
              </a:spcBef>
              <a:spcAft>
                <a:spcPts val="1600"/>
              </a:spcAft>
              <a:buNone/>
            </a:pPr>
            <a:endParaRPr sz="24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00665232"/>
      </p:ext>
    </p:extLst>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0118" y="402432"/>
            <a:ext cx="6126316" cy="2440781"/>
          </a:xfrm>
        </p:spPr>
        <p:txBody>
          <a:bodyPr>
            <a:noAutofit/>
          </a:bodyPr>
          <a:lstStyle/>
          <a:p>
            <a:pPr fontAlgn="auto">
              <a:spcAft>
                <a:spcPts val="0"/>
              </a:spcAft>
              <a:defRPr/>
            </a:pPr>
            <a:r>
              <a:rPr lang="en-US" sz="5400" dirty="0" smtClean="0"/>
              <a:t>That’s Entertainment!</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83783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en-US" smtClean="0"/>
              <a:t>What’s entertainment?</a:t>
            </a:r>
          </a:p>
        </p:txBody>
      </p:sp>
      <p:sp>
        <p:nvSpPr>
          <p:cNvPr id="7171" name="Rectangle 3"/>
          <p:cNvSpPr>
            <a:spLocks noGrp="1" noChangeArrowheads="1"/>
          </p:cNvSpPr>
          <p:nvPr>
            <p:ph sz="quarter" idx="1"/>
          </p:nvPr>
        </p:nvSpPr>
        <p:spPr>
          <a:xfrm>
            <a:off x="457199" y="1200150"/>
            <a:ext cx="8084127" cy="3655314"/>
          </a:xfrm>
        </p:spPr>
        <p:txBody>
          <a:bodyPr/>
          <a:lstStyle/>
          <a:p>
            <a:pPr marL="0" indent="0">
              <a:buNone/>
            </a:pPr>
            <a:r>
              <a:rPr lang="en-US" altLang="en-US" sz="4800" dirty="0" smtClean="0"/>
              <a:t>With your group, brainstorm all the various types of art that you could write about.</a:t>
            </a:r>
          </a:p>
        </p:txBody>
      </p:sp>
    </p:spTree>
    <p:extLst>
      <p:ext uri="{BB962C8B-B14F-4D97-AF65-F5344CB8AC3E}">
        <p14:creationId xmlns:p14="http://schemas.microsoft.com/office/powerpoint/2010/main" val="38892345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fontAlgn="auto">
              <a:spcAft>
                <a:spcPts val="0"/>
              </a:spcAft>
              <a:defRPr/>
            </a:pPr>
            <a:r>
              <a:rPr lang="en-US" sz="2400" dirty="0" smtClean="0"/>
              <a:t>Types of Entertainment Stories</a:t>
            </a:r>
          </a:p>
        </p:txBody>
      </p:sp>
      <p:sp>
        <p:nvSpPr>
          <p:cNvPr id="10243" name="Rectangle 3"/>
          <p:cNvSpPr>
            <a:spLocks noGrp="1" noChangeArrowheads="1"/>
          </p:cNvSpPr>
          <p:nvPr>
            <p:ph sz="quarter" idx="1"/>
          </p:nvPr>
        </p:nvSpPr>
        <p:spPr>
          <a:xfrm>
            <a:off x="457199" y="1200150"/>
            <a:ext cx="8167255" cy="3655314"/>
          </a:xfrm>
        </p:spPr>
        <p:txBody>
          <a:bodyPr>
            <a:normAutofit/>
          </a:bodyPr>
          <a:lstStyle/>
          <a:p>
            <a:pPr>
              <a:buClrTx/>
              <a:buSzPct val="100000"/>
              <a:buFont typeface="Wingdings" panose="05000000000000000000" pitchFamily="2" charset="2"/>
              <a:buChar char="§"/>
            </a:pPr>
            <a:r>
              <a:rPr lang="en-US" altLang="en-US" sz="3200" dirty="0" smtClean="0"/>
              <a:t>Behind-the-scenes</a:t>
            </a:r>
          </a:p>
          <a:p>
            <a:pPr>
              <a:buClrTx/>
              <a:buSzPct val="100000"/>
              <a:buFont typeface="Wingdings" panose="05000000000000000000" pitchFamily="2" charset="2"/>
              <a:buChar char="§"/>
            </a:pPr>
            <a:r>
              <a:rPr lang="en-US" altLang="en-US" sz="3200" dirty="0" smtClean="0"/>
              <a:t>Profiles of students or teachers engaged in one of the arts</a:t>
            </a:r>
          </a:p>
          <a:p>
            <a:pPr>
              <a:buClrTx/>
              <a:buSzPct val="100000"/>
              <a:buFont typeface="Wingdings" panose="05000000000000000000" pitchFamily="2" charset="2"/>
              <a:buChar char="§"/>
            </a:pPr>
            <a:r>
              <a:rPr lang="en-US" altLang="en-US" sz="3200" dirty="0" smtClean="0"/>
              <a:t>Reviews of student plays, performances</a:t>
            </a:r>
          </a:p>
          <a:p>
            <a:pPr>
              <a:buClrTx/>
              <a:buSzPct val="100000"/>
              <a:buFont typeface="Wingdings" panose="05000000000000000000" pitchFamily="2" charset="2"/>
              <a:buChar char="§"/>
            </a:pPr>
            <a:r>
              <a:rPr lang="en-US" altLang="en-US" sz="3200" dirty="0" smtClean="0"/>
              <a:t>Entertainment features</a:t>
            </a:r>
          </a:p>
          <a:p>
            <a:pPr>
              <a:buClrTx/>
              <a:buSzPct val="100000"/>
              <a:buFont typeface="Wingdings" panose="05000000000000000000" pitchFamily="2" charset="2"/>
              <a:buChar char="§"/>
            </a:pPr>
            <a:r>
              <a:rPr lang="en-US" altLang="en-US" sz="3200" dirty="0" smtClean="0"/>
              <a:t>Series of short reviews</a:t>
            </a:r>
          </a:p>
        </p:txBody>
      </p:sp>
    </p:spTree>
    <p:extLst>
      <p:ext uri="{BB962C8B-B14F-4D97-AF65-F5344CB8AC3E}">
        <p14:creationId xmlns:p14="http://schemas.microsoft.com/office/powerpoint/2010/main" val="2628233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125800"/>
            <a:ext cx="8520600" cy="572700"/>
          </a:xfrm>
          <a:prstGeom prst="rect">
            <a:avLst/>
          </a:prstGeom>
        </p:spPr>
        <p:txBody>
          <a:bodyPr lIns="91425" tIns="91425" rIns="91425" bIns="91425" anchor="t" anchorCtr="0">
            <a:noAutofit/>
          </a:bodyPr>
          <a:lstStyle/>
          <a:p>
            <a:pPr lvl="0" rtl="0">
              <a:spcBef>
                <a:spcPts val="0"/>
              </a:spcBef>
              <a:buNone/>
            </a:pPr>
            <a:r>
              <a:rPr lang="en" dirty="0" smtClean="0">
                <a:latin typeface="Times New Roman"/>
                <a:ea typeface="Times New Roman"/>
                <a:cs typeface="Times New Roman"/>
                <a:sym typeface="Times New Roman"/>
              </a:rPr>
              <a:t>WHAT </a:t>
            </a:r>
            <a:r>
              <a:rPr lang="en" dirty="0">
                <a:latin typeface="Times New Roman"/>
                <a:ea typeface="Times New Roman"/>
                <a:cs typeface="Times New Roman"/>
                <a:sym typeface="Times New Roman"/>
              </a:rPr>
              <a:t>DO I DO DIFFERENTLY:</a:t>
            </a:r>
          </a:p>
        </p:txBody>
      </p:sp>
      <p:sp>
        <p:nvSpPr>
          <p:cNvPr id="88" name="Shape 88"/>
          <p:cNvSpPr txBox="1">
            <a:spLocks noGrp="1"/>
          </p:cNvSpPr>
          <p:nvPr>
            <p:ph type="body" idx="1"/>
          </p:nvPr>
        </p:nvSpPr>
        <p:spPr>
          <a:xfrm>
            <a:off x="837074" y="864025"/>
            <a:ext cx="7852443" cy="3791102"/>
          </a:xfrm>
          <a:prstGeom prst="rect">
            <a:avLst/>
          </a:prstGeom>
        </p:spPr>
        <p:txBody>
          <a:bodyPr lIns="91425" tIns="91425" rIns="91425" bIns="91425" anchor="t" anchorCtr="0">
            <a:noAutofit/>
          </a:bodyPr>
          <a:lstStyle/>
          <a:p>
            <a:pPr marL="419100" indent="-342900">
              <a:spcAft>
                <a:spcPts val="1600"/>
              </a:spcAft>
              <a:buClr>
                <a:srgbClr val="000000"/>
              </a:buClr>
              <a:buSzPct val="100000"/>
              <a:buFont typeface="Wingdings" panose="05000000000000000000" pitchFamily="2" charset="2"/>
              <a:buChar char="§"/>
            </a:pPr>
            <a:r>
              <a:rPr lang="en" sz="3200" dirty="0">
                <a:solidFill>
                  <a:schemeClr val="accent3">
                    <a:lumMod val="60000"/>
                    <a:lumOff val="40000"/>
                  </a:schemeClr>
                </a:solidFill>
                <a:highlight>
                  <a:srgbClr val="FFFFFF"/>
                </a:highlight>
                <a:latin typeface="Times New Roman"/>
                <a:ea typeface="Times New Roman"/>
                <a:cs typeface="Times New Roman"/>
                <a:sym typeface="Times New Roman"/>
              </a:rPr>
              <a:t>Details</a:t>
            </a:r>
            <a:r>
              <a:rPr lang="en" sz="3200" dirty="0">
                <a:solidFill>
                  <a:srgbClr val="000000"/>
                </a:solidFill>
                <a:highlight>
                  <a:srgbClr val="FFFFFF"/>
                </a:highlight>
                <a:latin typeface="Times New Roman"/>
                <a:ea typeface="Times New Roman"/>
                <a:cs typeface="Times New Roman"/>
                <a:sym typeface="Times New Roman"/>
              </a:rPr>
              <a:t> are </a:t>
            </a:r>
            <a:r>
              <a:rPr lang="en" sz="3200" dirty="0" smtClean="0">
                <a:solidFill>
                  <a:srgbClr val="000000"/>
                </a:solidFill>
                <a:highlight>
                  <a:srgbClr val="FFFFFF"/>
                </a:highlight>
                <a:latin typeface="Times New Roman"/>
                <a:ea typeface="Times New Roman"/>
                <a:cs typeface="Times New Roman"/>
                <a:sym typeface="Times New Roman"/>
              </a:rPr>
              <a:t>fundamental</a:t>
            </a:r>
          </a:p>
          <a:p>
            <a:pPr marL="419100" indent="-342900">
              <a:spcAft>
                <a:spcPts val="1600"/>
              </a:spcAft>
              <a:buClr>
                <a:srgbClr val="000000"/>
              </a:buClr>
              <a:buSzPct val="100000"/>
              <a:buFont typeface="Wingdings" panose="05000000000000000000" pitchFamily="2" charset="2"/>
              <a:buChar char="§"/>
            </a:pPr>
            <a:r>
              <a:rPr lang="en" sz="3200" dirty="0" smtClean="0">
                <a:solidFill>
                  <a:srgbClr val="000000"/>
                </a:solidFill>
                <a:highlight>
                  <a:srgbClr val="FFFFFF"/>
                </a:highlight>
                <a:latin typeface="Times New Roman"/>
                <a:ea typeface="Times New Roman"/>
                <a:cs typeface="Times New Roman"/>
                <a:sym typeface="Times New Roman"/>
              </a:rPr>
              <a:t>They </a:t>
            </a:r>
            <a:r>
              <a:rPr lang="en" sz="3200" dirty="0">
                <a:solidFill>
                  <a:srgbClr val="000000"/>
                </a:solidFill>
                <a:highlight>
                  <a:srgbClr val="FFFFFF"/>
                </a:highlight>
                <a:latin typeface="Times New Roman"/>
                <a:ea typeface="Times New Roman"/>
                <a:cs typeface="Times New Roman"/>
                <a:sym typeface="Times New Roman"/>
              </a:rPr>
              <a:t>help capture a </a:t>
            </a:r>
            <a:r>
              <a:rPr lang="en" sz="3200" dirty="0">
                <a:solidFill>
                  <a:schemeClr val="accent3">
                    <a:lumMod val="60000"/>
                    <a:lumOff val="40000"/>
                  </a:schemeClr>
                </a:solidFill>
                <a:highlight>
                  <a:srgbClr val="FFFFFF"/>
                </a:highlight>
                <a:latin typeface="Times New Roman"/>
                <a:ea typeface="Times New Roman"/>
                <a:cs typeface="Times New Roman"/>
                <a:sym typeface="Times New Roman"/>
              </a:rPr>
              <a:t>reader’s </a:t>
            </a:r>
            <a:r>
              <a:rPr lang="en" sz="3200" dirty="0" smtClean="0">
                <a:solidFill>
                  <a:schemeClr val="accent3">
                    <a:lumMod val="60000"/>
                    <a:lumOff val="40000"/>
                  </a:schemeClr>
                </a:solidFill>
                <a:highlight>
                  <a:srgbClr val="FFFFFF"/>
                </a:highlight>
                <a:latin typeface="Times New Roman"/>
                <a:ea typeface="Times New Roman"/>
                <a:cs typeface="Times New Roman"/>
                <a:sym typeface="Times New Roman"/>
              </a:rPr>
              <a:t>attention</a:t>
            </a:r>
          </a:p>
          <a:p>
            <a:pPr marL="419100" indent="-342900">
              <a:spcAft>
                <a:spcPts val="1600"/>
              </a:spcAft>
              <a:buClr>
                <a:srgbClr val="000000"/>
              </a:buClr>
              <a:buSzPct val="100000"/>
              <a:buFont typeface="Wingdings" panose="05000000000000000000" pitchFamily="2" charset="2"/>
              <a:buChar char="§"/>
            </a:pPr>
            <a:r>
              <a:rPr lang="en" sz="3200" dirty="0" smtClean="0">
                <a:solidFill>
                  <a:srgbClr val="000000"/>
                </a:solidFill>
                <a:highlight>
                  <a:srgbClr val="FFFFFF"/>
                </a:highlight>
                <a:latin typeface="Times New Roman"/>
                <a:ea typeface="Times New Roman"/>
                <a:cs typeface="Times New Roman"/>
                <a:sym typeface="Times New Roman"/>
              </a:rPr>
              <a:t>They </a:t>
            </a:r>
            <a:r>
              <a:rPr lang="en" sz="3200" dirty="0">
                <a:solidFill>
                  <a:srgbClr val="000000"/>
                </a:solidFill>
                <a:highlight>
                  <a:srgbClr val="FFFFFF"/>
                </a:highlight>
                <a:latin typeface="Times New Roman"/>
                <a:ea typeface="Times New Roman"/>
                <a:cs typeface="Times New Roman"/>
                <a:sym typeface="Times New Roman"/>
              </a:rPr>
              <a:t>draw the reader into the </a:t>
            </a:r>
            <a:r>
              <a:rPr lang="en" sz="3200" dirty="0" smtClean="0">
                <a:solidFill>
                  <a:srgbClr val="000000"/>
                </a:solidFill>
                <a:highlight>
                  <a:srgbClr val="FFFFFF"/>
                </a:highlight>
                <a:latin typeface="Times New Roman"/>
                <a:ea typeface="Times New Roman"/>
                <a:cs typeface="Times New Roman"/>
                <a:sym typeface="Times New Roman"/>
              </a:rPr>
              <a:t>story</a:t>
            </a:r>
          </a:p>
          <a:p>
            <a:pPr marL="419100" indent="-342900">
              <a:spcAft>
                <a:spcPts val="1600"/>
              </a:spcAft>
              <a:buClr>
                <a:srgbClr val="000000"/>
              </a:buClr>
              <a:buSzPct val="100000"/>
              <a:buFont typeface="Wingdings" panose="05000000000000000000" pitchFamily="2" charset="2"/>
              <a:buChar char="§"/>
            </a:pPr>
            <a:r>
              <a:rPr lang="en" sz="3200" dirty="0" smtClean="0">
                <a:solidFill>
                  <a:srgbClr val="000000"/>
                </a:solidFill>
                <a:highlight>
                  <a:srgbClr val="FFFFFF"/>
                </a:highlight>
                <a:latin typeface="Times New Roman"/>
                <a:ea typeface="Times New Roman"/>
                <a:cs typeface="Times New Roman"/>
                <a:sym typeface="Times New Roman"/>
              </a:rPr>
              <a:t>THEY </a:t>
            </a:r>
            <a:r>
              <a:rPr lang="en" sz="3200" dirty="0">
                <a:solidFill>
                  <a:srgbClr val="000000"/>
                </a:solidFill>
                <a:highlight>
                  <a:srgbClr val="FFFFFF"/>
                </a:highlight>
                <a:latin typeface="Times New Roman"/>
                <a:ea typeface="Times New Roman"/>
                <a:cs typeface="Times New Roman"/>
                <a:sym typeface="Times New Roman"/>
              </a:rPr>
              <a:t>ALLOW WRITERS TO SHOW NOT TELL</a:t>
            </a:r>
          </a:p>
          <a:p>
            <a:pPr marR="0" lvl="0" algn="l" rtl="0">
              <a:lnSpc>
                <a:spcPct val="115000"/>
              </a:lnSpc>
              <a:spcBef>
                <a:spcPts val="0"/>
              </a:spcBef>
              <a:spcAft>
                <a:spcPts val="1600"/>
              </a:spcAft>
              <a:buNone/>
            </a:pPr>
            <a:endParaRPr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en-US" smtClean="0"/>
              <a:t>Reviews</a:t>
            </a:r>
          </a:p>
        </p:txBody>
      </p:sp>
      <p:sp>
        <p:nvSpPr>
          <p:cNvPr id="11267" name="Rectangle 3"/>
          <p:cNvSpPr>
            <a:spLocks noGrp="1" noChangeArrowheads="1"/>
          </p:cNvSpPr>
          <p:nvPr>
            <p:ph sz="quarter" idx="1"/>
          </p:nvPr>
        </p:nvSpPr>
        <p:spPr>
          <a:xfrm>
            <a:off x="457200" y="1200150"/>
            <a:ext cx="8302336" cy="3655314"/>
          </a:xfrm>
        </p:spPr>
        <p:txBody>
          <a:bodyPr>
            <a:normAutofit lnSpcReduction="10000"/>
          </a:bodyPr>
          <a:lstStyle/>
          <a:p>
            <a:pPr>
              <a:buClrTx/>
              <a:buSzPct val="100000"/>
              <a:buFont typeface="Wingdings" panose="05000000000000000000" pitchFamily="2" charset="2"/>
              <a:buChar char="§"/>
            </a:pPr>
            <a:r>
              <a:rPr lang="en-US" altLang="en-US" sz="2800" dirty="0" smtClean="0"/>
              <a:t>Original approach</a:t>
            </a:r>
          </a:p>
          <a:p>
            <a:pPr>
              <a:buClrTx/>
              <a:buSzPct val="100000"/>
              <a:buFont typeface="Wingdings" panose="05000000000000000000" pitchFamily="2" charset="2"/>
              <a:buChar char="§"/>
            </a:pPr>
            <a:r>
              <a:rPr lang="en-US" altLang="en-US" sz="2800" dirty="0" smtClean="0"/>
              <a:t>Primary sources (you need to experience it in order to write about it!)</a:t>
            </a:r>
          </a:p>
          <a:p>
            <a:pPr>
              <a:buClrTx/>
              <a:buSzPct val="100000"/>
              <a:buFont typeface="Wingdings" panose="05000000000000000000" pitchFamily="2" charset="2"/>
              <a:buChar char="§"/>
            </a:pPr>
            <a:r>
              <a:rPr lang="en-US" altLang="en-US" sz="2800" dirty="0" smtClean="0"/>
              <a:t>Offers info, not just opinion</a:t>
            </a:r>
          </a:p>
          <a:p>
            <a:pPr>
              <a:buClrTx/>
              <a:buSzPct val="100000"/>
              <a:buFont typeface="Wingdings" panose="05000000000000000000" pitchFamily="2" charset="2"/>
              <a:buChar char="§"/>
            </a:pPr>
            <a:r>
              <a:rPr lang="en-US" altLang="en-US" sz="2800" dirty="0" smtClean="0"/>
              <a:t>Keep to the point</a:t>
            </a:r>
          </a:p>
          <a:p>
            <a:pPr>
              <a:buClrTx/>
              <a:buSzPct val="100000"/>
              <a:buFont typeface="Wingdings" panose="05000000000000000000" pitchFamily="2" charset="2"/>
              <a:buChar char="§"/>
            </a:pPr>
            <a:r>
              <a:rPr lang="en-US" altLang="en-US" sz="2800" dirty="0" smtClean="0"/>
              <a:t>Knowledgeable (have a base of other experiences to compare it to)</a:t>
            </a:r>
          </a:p>
          <a:p>
            <a:pPr>
              <a:buClrTx/>
              <a:buSzPct val="100000"/>
              <a:buFont typeface="Wingdings" panose="05000000000000000000" pitchFamily="2" charset="2"/>
              <a:buChar char="§"/>
            </a:pPr>
            <a:r>
              <a:rPr lang="en-US" altLang="en-US" sz="2800" dirty="0" smtClean="0"/>
              <a:t>Awareness of readers’ interests </a:t>
            </a:r>
          </a:p>
        </p:txBody>
      </p:sp>
    </p:spTree>
    <p:extLst>
      <p:ext uri="{BB962C8B-B14F-4D97-AF65-F5344CB8AC3E}">
        <p14:creationId xmlns:p14="http://schemas.microsoft.com/office/powerpoint/2010/main" val="16450509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fontAlgn="auto">
              <a:spcAft>
                <a:spcPts val="0"/>
              </a:spcAft>
              <a:defRPr/>
            </a:pPr>
            <a:r>
              <a:rPr lang="en-US" smtClean="0"/>
              <a:t>Tips for Types of Reviews</a:t>
            </a:r>
          </a:p>
        </p:txBody>
      </p:sp>
      <p:sp>
        <p:nvSpPr>
          <p:cNvPr id="38915" name="Rectangle 3"/>
          <p:cNvSpPr>
            <a:spLocks noGrp="1" noChangeArrowheads="1"/>
          </p:cNvSpPr>
          <p:nvPr>
            <p:ph sz="quarter" idx="1"/>
          </p:nvPr>
        </p:nvSpPr>
        <p:spPr>
          <a:xfrm>
            <a:off x="457199" y="1200150"/>
            <a:ext cx="8239991" cy="3655314"/>
          </a:xfrm>
        </p:spPr>
        <p:txBody>
          <a:bodyPr rtlCol="0">
            <a:normAutofit fontScale="92500" lnSpcReduction="20000"/>
          </a:bodyPr>
          <a:lstStyle/>
          <a:p>
            <a:pPr fontAlgn="auto">
              <a:spcAft>
                <a:spcPts val="0"/>
              </a:spcAft>
              <a:buClrTx/>
              <a:buSzPct val="100000"/>
              <a:buFont typeface="Wingdings" panose="05000000000000000000" pitchFamily="2" charset="2"/>
              <a:buChar char="§"/>
              <a:defRPr/>
            </a:pPr>
            <a:r>
              <a:rPr lang="en-US" sz="2400" dirty="0" smtClean="0">
                <a:solidFill>
                  <a:schemeClr val="tx1"/>
                </a:solidFill>
              </a:rPr>
              <a:t>Restaurants – diff. kinds of ethnic restaurants or another purpose/theme for choices</a:t>
            </a:r>
          </a:p>
          <a:p>
            <a:pPr fontAlgn="auto">
              <a:spcAft>
                <a:spcPts val="0"/>
              </a:spcAft>
              <a:buClrTx/>
              <a:buSzPct val="100000"/>
              <a:buFont typeface="Wingdings" panose="05000000000000000000" pitchFamily="2" charset="2"/>
              <a:buChar char="§"/>
              <a:defRPr/>
            </a:pPr>
            <a:r>
              <a:rPr lang="en-US" sz="2400" dirty="0" smtClean="0">
                <a:solidFill>
                  <a:schemeClr val="tx1"/>
                </a:solidFill>
              </a:rPr>
              <a:t>CDs, music, videos – short and to-the-point (not copied from jackets, other reviews)</a:t>
            </a:r>
          </a:p>
          <a:p>
            <a:pPr fontAlgn="auto">
              <a:spcAft>
                <a:spcPts val="0"/>
              </a:spcAft>
              <a:buClrTx/>
              <a:buSzPct val="100000"/>
              <a:buFont typeface="Wingdings" panose="05000000000000000000" pitchFamily="2" charset="2"/>
              <a:buChar char="§"/>
              <a:defRPr/>
            </a:pPr>
            <a:r>
              <a:rPr lang="en-US" sz="2400" dirty="0" smtClean="0">
                <a:solidFill>
                  <a:schemeClr val="tx1"/>
                </a:solidFill>
              </a:rPr>
              <a:t>Movies – not just the blockbusters!  Have a theme:  classics, screen legends, foreign language, etc.</a:t>
            </a:r>
          </a:p>
          <a:p>
            <a:pPr fontAlgn="auto">
              <a:spcAft>
                <a:spcPts val="0"/>
              </a:spcAft>
              <a:buClrTx/>
              <a:buSzPct val="100000"/>
              <a:buFont typeface="Wingdings" panose="05000000000000000000" pitchFamily="2" charset="2"/>
              <a:buChar char="§"/>
              <a:defRPr/>
            </a:pPr>
            <a:r>
              <a:rPr lang="en-US" sz="2400" dirty="0" smtClean="0">
                <a:solidFill>
                  <a:schemeClr val="tx1"/>
                </a:solidFill>
              </a:rPr>
              <a:t>TV – avoid tackling subjects unless you have something really new to say</a:t>
            </a:r>
          </a:p>
          <a:p>
            <a:pPr fontAlgn="auto">
              <a:spcAft>
                <a:spcPts val="0"/>
              </a:spcAft>
              <a:buClrTx/>
              <a:buSzPct val="100000"/>
              <a:buFont typeface="Wingdings" panose="05000000000000000000" pitchFamily="2" charset="2"/>
              <a:buChar char="§"/>
              <a:defRPr/>
            </a:pPr>
            <a:r>
              <a:rPr lang="en-US" sz="2400" dirty="0" smtClean="0">
                <a:solidFill>
                  <a:schemeClr val="tx1"/>
                </a:solidFill>
              </a:rPr>
              <a:t>Internet, computer games – </a:t>
            </a:r>
            <a:r>
              <a:rPr lang="en-US" sz="2400" u="sng" dirty="0" smtClean="0">
                <a:solidFill>
                  <a:schemeClr val="tx1"/>
                </a:solidFill>
              </a:rPr>
              <a:t>short</a:t>
            </a:r>
            <a:r>
              <a:rPr lang="en-US" sz="2400" dirty="0" smtClean="0">
                <a:solidFill>
                  <a:schemeClr val="tx1"/>
                </a:solidFill>
              </a:rPr>
              <a:t> reviews</a:t>
            </a:r>
            <a:endParaRPr lang="en-US" sz="2400" u="sng" dirty="0" smtClean="0">
              <a:solidFill>
                <a:schemeClr val="tx1"/>
              </a:solidFill>
            </a:endParaRPr>
          </a:p>
          <a:p>
            <a:pPr fontAlgn="auto">
              <a:spcAft>
                <a:spcPts val="0"/>
              </a:spcAft>
              <a:buClrTx/>
              <a:buSzPct val="100000"/>
              <a:buFont typeface="Wingdings" panose="05000000000000000000" pitchFamily="2" charset="2"/>
              <a:buChar char="§"/>
              <a:defRPr/>
            </a:pPr>
            <a:r>
              <a:rPr lang="en-US" sz="2400" dirty="0" smtClean="0">
                <a:solidFill>
                  <a:schemeClr val="tx1"/>
                </a:solidFill>
              </a:rPr>
              <a:t>Local concerts, performances – without a special “inside” story--overlook </a:t>
            </a:r>
            <a:r>
              <a:rPr lang="en-US" sz="2400" dirty="0" smtClean="0">
                <a:solidFill>
                  <a:schemeClr val="bg1"/>
                </a:solidFill>
              </a:rPr>
              <a:t>them </a:t>
            </a:r>
          </a:p>
        </p:txBody>
      </p:sp>
    </p:spTree>
    <p:extLst>
      <p:ext uri="{BB962C8B-B14F-4D97-AF65-F5344CB8AC3E}">
        <p14:creationId xmlns:p14="http://schemas.microsoft.com/office/powerpoint/2010/main" val="41967753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fontAlgn="auto">
              <a:spcAft>
                <a:spcPts val="0"/>
              </a:spcAft>
              <a:defRPr/>
            </a:pPr>
            <a:r>
              <a:rPr lang="en-US" sz="2800" dirty="0" smtClean="0"/>
              <a:t>Sample sentences from student reviews:</a:t>
            </a:r>
          </a:p>
        </p:txBody>
      </p:sp>
      <p:sp>
        <p:nvSpPr>
          <p:cNvPr id="9219" name="Rectangle 3"/>
          <p:cNvSpPr>
            <a:spLocks noGrp="1" noChangeArrowheads="1"/>
          </p:cNvSpPr>
          <p:nvPr>
            <p:ph sz="quarter" idx="1"/>
          </p:nvPr>
        </p:nvSpPr>
        <p:spPr>
          <a:xfrm>
            <a:off x="457200" y="1200150"/>
            <a:ext cx="8188036" cy="3655314"/>
          </a:xfrm>
        </p:spPr>
        <p:txBody>
          <a:bodyPr>
            <a:normAutofit fontScale="92500"/>
          </a:bodyPr>
          <a:lstStyle/>
          <a:p>
            <a:pPr>
              <a:buClrTx/>
              <a:buSzPct val="100000"/>
              <a:buFont typeface="Wingdings" panose="05000000000000000000" pitchFamily="2" charset="2"/>
              <a:buChar char="§"/>
            </a:pPr>
            <a:r>
              <a:rPr lang="en-US" altLang="en-US" sz="3000" dirty="0" smtClean="0">
                <a:solidFill>
                  <a:schemeClr val="tx1"/>
                </a:solidFill>
              </a:rPr>
              <a:t>What do you think of the following?</a:t>
            </a:r>
          </a:p>
          <a:p>
            <a:pPr lvl="1">
              <a:buClrTx/>
              <a:buSzPct val="100000"/>
              <a:buFont typeface="Wingdings" panose="05000000000000000000" pitchFamily="2" charset="2"/>
              <a:buChar char="§"/>
            </a:pPr>
            <a:r>
              <a:rPr lang="en-US" altLang="en-US" sz="3000" dirty="0" smtClean="0">
                <a:solidFill>
                  <a:schemeClr val="tx1"/>
                </a:solidFill>
              </a:rPr>
              <a:t>I think One Direction did a really good job.</a:t>
            </a:r>
          </a:p>
          <a:p>
            <a:pPr lvl="1">
              <a:buClrTx/>
              <a:buSzPct val="100000"/>
              <a:buFont typeface="Wingdings" panose="05000000000000000000" pitchFamily="2" charset="2"/>
              <a:buChar char="§"/>
            </a:pPr>
            <a:r>
              <a:rPr lang="en-US" altLang="en-US" sz="3000" dirty="0" smtClean="0">
                <a:solidFill>
                  <a:schemeClr val="tx1"/>
                </a:solidFill>
              </a:rPr>
              <a:t>The album was one of the group’s greatest so far.</a:t>
            </a:r>
          </a:p>
          <a:p>
            <a:pPr lvl="1">
              <a:buClrTx/>
              <a:buSzPct val="100000"/>
              <a:buFont typeface="Wingdings" panose="05000000000000000000" pitchFamily="2" charset="2"/>
              <a:buChar char="§"/>
            </a:pPr>
            <a:r>
              <a:rPr lang="en-US" altLang="en-US" sz="3000" dirty="0" smtClean="0">
                <a:solidFill>
                  <a:schemeClr val="tx1"/>
                </a:solidFill>
              </a:rPr>
              <a:t>The third cut has some especially good lyrics.</a:t>
            </a:r>
          </a:p>
          <a:p>
            <a:pPr lvl="1">
              <a:buClrTx/>
              <a:buSzPct val="100000"/>
              <a:buFont typeface="Wingdings" panose="05000000000000000000" pitchFamily="2" charset="2"/>
              <a:buChar char="§"/>
            </a:pPr>
            <a:r>
              <a:rPr lang="en-US" altLang="en-US" sz="3000" dirty="0" smtClean="0">
                <a:solidFill>
                  <a:schemeClr val="tx1"/>
                </a:solidFill>
              </a:rPr>
              <a:t>All in all, the album was really not bad. </a:t>
            </a:r>
          </a:p>
        </p:txBody>
      </p:sp>
    </p:spTree>
    <p:extLst>
      <p:ext uri="{BB962C8B-B14F-4D97-AF65-F5344CB8AC3E}">
        <p14:creationId xmlns:p14="http://schemas.microsoft.com/office/powerpoint/2010/main" val="8743184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fontAlgn="auto">
              <a:spcAft>
                <a:spcPts val="0"/>
              </a:spcAft>
              <a:defRPr/>
            </a:pPr>
            <a:r>
              <a:rPr lang="en-US" smtClean="0"/>
              <a:t>Layout</a:t>
            </a:r>
          </a:p>
        </p:txBody>
      </p:sp>
      <p:sp>
        <p:nvSpPr>
          <p:cNvPr id="13315" name="Rectangle 3"/>
          <p:cNvSpPr>
            <a:spLocks noGrp="1" noChangeArrowheads="1"/>
          </p:cNvSpPr>
          <p:nvPr>
            <p:ph sz="quarter" idx="1"/>
          </p:nvPr>
        </p:nvSpPr>
        <p:spPr>
          <a:xfrm>
            <a:off x="457199" y="1200150"/>
            <a:ext cx="8052955" cy="3655314"/>
          </a:xfrm>
        </p:spPr>
        <p:txBody>
          <a:bodyPr>
            <a:normAutofit/>
          </a:bodyPr>
          <a:lstStyle/>
          <a:p>
            <a:pPr>
              <a:buClrTx/>
              <a:buSzPct val="100000"/>
              <a:buFont typeface="Wingdings" panose="05000000000000000000" pitchFamily="2" charset="2"/>
              <a:buChar char="§"/>
            </a:pPr>
            <a:r>
              <a:rPr lang="en-US" altLang="en-US" sz="3600" dirty="0" smtClean="0"/>
              <a:t>Reviews: several short reviews grouped together</a:t>
            </a:r>
          </a:p>
          <a:p>
            <a:pPr>
              <a:buClrTx/>
              <a:buSzPct val="100000"/>
              <a:buFont typeface="Wingdings" panose="05000000000000000000" pitchFamily="2" charset="2"/>
              <a:buChar char="§"/>
            </a:pPr>
            <a:r>
              <a:rPr lang="en-US" altLang="en-US" sz="3600" dirty="0" smtClean="0"/>
              <a:t>Avoid just getting the poster image from Google</a:t>
            </a:r>
          </a:p>
          <a:p>
            <a:pPr>
              <a:buClrTx/>
              <a:buSzPct val="100000"/>
              <a:buFont typeface="Wingdings" panose="05000000000000000000" pitchFamily="2" charset="2"/>
              <a:buChar char="§"/>
            </a:pPr>
            <a:r>
              <a:rPr lang="en-US" altLang="en-US" sz="3600" dirty="0" smtClean="0"/>
              <a:t>Make use of sidebars</a:t>
            </a:r>
          </a:p>
          <a:p>
            <a:pPr>
              <a:buClrTx/>
              <a:buSzPct val="100000"/>
              <a:buFont typeface="Wingdings" panose="05000000000000000000" pitchFamily="2" charset="2"/>
              <a:buChar char="§"/>
            </a:pPr>
            <a:r>
              <a:rPr lang="en-US" altLang="en-US" sz="3600" dirty="0" smtClean="0"/>
              <a:t>Be creative in use of graphics</a:t>
            </a:r>
          </a:p>
        </p:txBody>
      </p:sp>
    </p:spTree>
    <p:extLst>
      <p:ext uri="{BB962C8B-B14F-4D97-AF65-F5344CB8AC3E}">
        <p14:creationId xmlns:p14="http://schemas.microsoft.com/office/powerpoint/2010/main" val="28929691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prstGeom prst="rect">
            <a:avLst/>
          </a:prstGeom>
        </p:spPr>
        <p:txBody>
          <a:bodyPr lIns="91425" tIns="91425" rIns="91425" bIns="91425" anchor="ctr" anchorCtr="0">
            <a:noAutofit/>
          </a:bodyPr>
          <a:lstStyle/>
          <a:p>
            <a:pPr lvl="0">
              <a:spcBef>
                <a:spcPts val="0"/>
              </a:spcBef>
              <a:buNone/>
            </a:pPr>
            <a:r>
              <a:rPr lang="en" sz="7200">
                <a:latin typeface="Times New Roman"/>
                <a:ea typeface="Times New Roman"/>
                <a:cs typeface="Times New Roman"/>
                <a:sym typeface="Times New Roman"/>
              </a:rPr>
              <a:t>Opinion Writing</a:t>
            </a:r>
          </a:p>
          <a:p>
            <a:pPr lvl="0">
              <a:spcBef>
                <a:spcPts val="0"/>
              </a:spcBef>
              <a:buNone/>
            </a:pPr>
            <a:endParaRPr sz="4800">
              <a:latin typeface="Times New Roman"/>
              <a:ea typeface="Times New Roman"/>
              <a:cs typeface="Times New Roman"/>
              <a:sym typeface="Times New Roman"/>
            </a:endParaRPr>
          </a:p>
        </p:txBody>
      </p:sp>
      <p:sp>
        <p:nvSpPr>
          <p:cNvPr id="59" name="Shape 59"/>
          <p:cNvSpPr txBox="1">
            <a:spLocks noGrp="1"/>
          </p:cNvSpPr>
          <p:nvPr>
            <p:ph type="subTitle" idx="1"/>
          </p:nvPr>
        </p:nvSpPr>
        <p:spPr>
          <a:xfrm>
            <a:off x="3903239" y="3950250"/>
            <a:ext cx="4910100" cy="799200"/>
          </a:xfrm>
          <a:prstGeom prst="rect">
            <a:avLst/>
          </a:prstGeom>
        </p:spPr>
        <p:txBody>
          <a:bodyPr lIns="91425" tIns="91425" rIns="91425" bIns="91425" anchor="ctr" anchorCtr="0">
            <a:noAutofit/>
          </a:bodyPr>
          <a:lstStyle/>
          <a:p>
            <a:pPr lvl="0">
              <a:spcBef>
                <a:spcPts val="0"/>
              </a:spcBef>
              <a:buNone/>
            </a:pPr>
            <a:r>
              <a:rPr lang="en" dirty="0">
                <a:latin typeface="Times New Roman"/>
                <a:ea typeface="Times New Roman"/>
                <a:cs typeface="Times New Roman"/>
                <a:sym typeface="Times New Roman"/>
              </a:rPr>
              <a:t>It’s important to have one… sometimes...</a:t>
            </a:r>
          </a:p>
        </p:txBody>
      </p:sp>
    </p:spTree>
    <p:extLst>
      <p:ext uri="{BB962C8B-B14F-4D97-AF65-F5344CB8AC3E}">
        <p14:creationId xmlns:p14="http://schemas.microsoft.com/office/powerpoint/2010/main" val="3647199761"/>
      </p:ext>
    </p:extLst>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518868" y="551669"/>
            <a:ext cx="8520600"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OPINION WRITING VS. NEWS WRITING</a:t>
            </a:r>
          </a:p>
        </p:txBody>
      </p:sp>
      <p:sp>
        <p:nvSpPr>
          <p:cNvPr id="65" name="Shape 65"/>
          <p:cNvSpPr txBox="1">
            <a:spLocks noGrp="1"/>
          </p:cNvSpPr>
          <p:nvPr>
            <p:ph type="body" idx="1"/>
          </p:nvPr>
        </p:nvSpPr>
        <p:spPr>
          <a:xfrm>
            <a:off x="311700" y="1520400"/>
            <a:ext cx="8520600" cy="36231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Wingdings" panose="05000000000000000000" pitchFamily="2" charset="2"/>
              <a:buChar char="§"/>
            </a:pPr>
            <a:r>
              <a:rPr lang="en" sz="2400" dirty="0">
                <a:solidFill>
                  <a:schemeClr val="tx1"/>
                </a:solidFill>
                <a:sym typeface="Times New Roman"/>
              </a:rPr>
              <a:t>The stories are not structured the same way</a:t>
            </a:r>
          </a:p>
          <a:p>
            <a:pPr marL="457200" lvl="0" indent="-381000" rtl="0">
              <a:spcBef>
                <a:spcPts val="0"/>
              </a:spcBef>
              <a:buClr>
                <a:srgbClr val="000000"/>
              </a:buClr>
              <a:buSzPct val="100000"/>
              <a:buFont typeface="Wingdings" panose="05000000000000000000" pitchFamily="2" charset="2"/>
              <a:buChar char="§"/>
            </a:pPr>
            <a:r>
              <a:rPr lang="en" sz="2400" dirty="0">
                <a:solidFill>
                  <a:schemeClr val="tx1"/>
                </a:solidFill>
                <a:sym typeface="Times New Roman"/>
              </a:rPr>
              <a:t>There is a </a:t>
            </a:r>
            <a:r>
              <a:rPr lang="en" sz="2400" dirty="0">
                <a:solidFill>
                  <a:schemeClr val="accent1">
                    <a:lumMod val="75000"/>
                  </a:schemeClr>
                </a:solidFill>
                <a:sym typeface="Times New Roman"/>
              </a:rPr>
              <a:t>voice of persuasion </a:t>
            </a:r>
            <a:r>
              <a:rPr lang="en" sz="2400" dirty="0">
                <a:solidFill>
                  <a:schemeClr val="tx1"/>
                </a:solidFill>
                <a:sym typeface="Times New Roman"/>
              </a:rPr>
              <a:t>in an opinion piece that should not be found in news writin</a:t>
            </a:r>
            <a:r>
              <a:rPr lang="en-US" sz="2400" dirty="0">
                <a:solidFill>
                  <a:schemeClr val="tx1"/>
                </a:solidFill>
                <a:sym typeface="Times New Roman"/>
              </a:rPr>
              <a:t>g</a:t>
            </a:r>
            <a:endParaRPr lang="en" sz="2400" dirty="0">
              <a:solidFill>
                <a:schemeClr val="tx1"/>
              </a:solidFill>
              <a:sym typeface="Times New Roman"/>
            </a:endParaRPr>
          </a:p>
          <a:p>
            <a:pPr marL="457200" lvl="0" indent="-381000" rtl="0">
              <a:spcBef>
                <a:spcPts val="0"/>
              </a:spcBef>
              <a:buClr>
                <a:srgbClr val="000000"/>
              </a:buClr>
              <a:buSzPct val="100000"/>
              <a:buFont typeface="Wingdings" panose="05000000000000000000" pitchFamily="2" charset="2"/>
              <a:buChar char="§"/>
            </a:pPr>
            <a:r>
              <a:rPr lang="en" sz="2400" dirty="0">
                <a:solidFill>
                  <a:schemeClr val="tx1"/>
                </a:solidFill>
                <a:sym typeface="Times New Roman"/>
              </a:rPr>
              <a:t>Opinion writing/editorials are placed on a separate page AWAY from news stories</a:t>
            </a:r>
          </a:p>
          <a:p>
            <a:pPr marL="457200" lvl="0" indent="-381000" rtl="0">
              <a:spcBef>
                <a:spcPts val="0"/>
              </a:spcBef>
              <a:buClr>
                <a:srgbClr val="000000"/>
              </a:buClr>
              <a:buSzPct val="100000"/>
              <a:buFont typeface="Wingdings" panose="05000000000000000000" pitchFamily="2" charset="2"/>
              <a:buChar char="§"/>
            </a:pPr>
            <a:r>
              <a:rPr lang="en" sz="2400" dirty="0">
                <a:solidFill>
                  <a:schemeClr val="tx1"/>
                </a:solidFill>
                <a:sym typeface="Times New Roman"/>
              </a:rPr>
              <a:t>Opinion pages usually DO NOT include advertisements on the page to avoid the assertion that those advertisers are endorsing the same opinion</a:t>
            </a:r>
          </a:p>
        </p:txBody>
      </p:sp>
    </p:spTree>
    <p:extLst>
      <p:ext uri="{BB962C8B-B14F-4D97-AF65-F5344CB8AC3E}">
        <p14:creationId xmlns:p14="http://schemas.microsoft.com/office/powerpoint/2010/main" val="3215783828"/>
      </p:ext>
    </p:extLst>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61719" y="544525"/>
            <a:ext cx="8520600" cy="572700"/>
          </a:xfrm>
          <a:prstGeom prst="rect">
            <a:avLst/>
          </a:prstGeom>
        </p:spPr>
        <p:txBody>
          <a:bodyPr lIns="91425" tIns="91425" rIns="91425" bIns="91425" anchor="t" anchorCtr="0">
            <a:noAutofit/>
          </a:bodyPr>
          <a:lstStyle/>
          <a:p>
            <a:pPr lvl="0">
              <a:spcBef>
                <a:spcPts val="0"/>
              </a:spcBef>
              <a:buNone/>
            </a:pPr>
            <a:r>
              <a:rPr lang="en" dirty="0">
                <a:latin typeface="Times New Roman"/>
                <a:ea typeface="Times New Roman"/>
                <a:cs typeface="Times New Roman"/>
                <a:sym typeface="Times New Roman"/>
              </a:rPr>
              <a:t>WHAT DO THEY HAVE IN COMMON?</a:t>
            </a:r>
          </a:p>
        </p:txBody>
      </p:sp>
      <p:sp>
        <p:nvSpPr>
          <p:cNvPr id="71" name="Shape 71"/>
          <p:cNvSpPr txBox="1">
            <a:spLocks noGrp="1"/>
          </p:cNvSpPr>
          <p:nvPr>
            <p:ph type="body" idx="1"/>
          </p:nvPr>
        </p:nvSpPr>
        <p:spPr>
          <a:xfrm>
            <a:off x="311700" y="1371600"/>
            <a:ext cx="8520600" cy="3304309"/>
          </a:xfrm>
          <a:prstGeom prst="rect">
            <a:avLst/>
          </a:prstGeom>
        </p:spPr>
        <p:txBody>
          <a:bodyPr lIns="91425" tIns="91425" rIns="91425" bIns="91425" anchor="t" anchorCtr="0">
            <a:noAutofit/>
          </a:bodyPr>
          <a:lstStyle/>
          <a:p>
            <a:pPr>
              <a:lnSpc>
                <a:spcPct val="115000"/>
              </a:lnSpc>
              <a:spcAft>
                <a:spcPts val="1600"/>
              </a:spcAft>
              <a:buClrTx/>
              <a:buSzPct val="100000"/>
              <a:buFont typeface="Wingdings" panose="05000000000000000000" pitchFamily="2" charset="2"/>
              <a:buChar char="§"/>
            </a:pPr>
            <a:r>
              <a:rPr lang="en-US" sz="3000" dirty="0" smtClean="0">
                <a:solidFill>
                  <a:srgbClr val="000000"/>
                </a:solidFill>
                <a:latin typeface="Times New Roman"/>
                <a:ea typeface="Times New Roman"/>
                <a:cs typeface="Times New Roman"/>
                <a:sym typeface="Times New Roman"/>
              </a:rPr>
              <a:t>Journalists consider their work as a way to </a:t>
            </a:r>
            <a:r>
              <a:rPr lang="en-US" sz="3000" dirty="0" smtClean="0">
                <a:solidFill>
                  <a:schemeClr val="accent1">
                    <a:lumMod val="75000"/>
                  </a:schemeClr>
                </a:solidFill>
                <a:latin typeface="Times New Roman"/>
                <a:ea typeface="Times New Roman"/>
                <a:cs typeface="Times New Roman"/>
                <a:sym typeface="Times New Roman"/>
              </a:rPr>
              <a:t>speak</a:t>
            </a:r>
            <a:r>
              <a:rPr lang="en-US" sz="3000" dirty="0" smtClean="0">
                <a:solidFill>
                  <a:srgbClr val="000000"/>
                </a:solidFill>
                <a:latin typeface="Times New Roman"/>
                <a:ea typeface="Times New Roman"/>
                <a:cs typeface="Times New Roman"/>
                <a:sym typeface="Times New Roman"/>
              </a:rPr>
              <a:t> for the people who cannot speak for themselves, shedding light on dark areas of their communities</a:t>
            </a:r>
          </a:p>
          <a:p>
            <a:pPr>
              <a:lnSpc>
                <a:spcPct val="115000"/>
              </a:lnSpc>
              <a:spcAft>
                <a:spcPts val="1600"/>
              </a:spcAft>
              <a:buClrTx/>
              <a:buSzPct val="100000"/>
              <a:buFont typeface="Wingdings" panose="05000000000000000000" pitchFamily="2" charset="2"/>
              <a:buChar char="§"/>
            </a:pPr>
            <a:r>
              <a:rPr lang="en-US" sz="3000" dirty="0" smtClean="0">
                <a:solidFill>
                  <a:srgbClr val="000000"/>
                </a:solidFill>
                <a:latin typeface="Times New Roman"/>
                <a:ea typeface="Times New Roman"/>
                <a:cs typeface="Times New Roman"/>
                <a:sym typeface="Times New Roman"/>
              </a:rPr>
              <a:t>Opinion writing and editorials </a:t>
            </a:r>
            <a:r>
              <a:rPr lang="en-US" sz="3000" dirty="0" smtClean="0">
                <a:solidFill>
                  <a:schemeClr val="accent1">
                    <a:lumMod val="75000"/>
                  </a:schemeClr>
                </a:solidFill>
                <a:latin typeface="Times New Roman"/>
                <a:ea typeface="Times New Roman"/>
                <a:cs typeface="Times New Roman"/>
                <a:sym typeface="Times New Roman"/>
              </a:rPr>
              <a:t>advocate</a:t>
            </a:r>
            <a:r>
              <a:rPr lang="en-US" sz="3000" dirty="0" smtClean="0">
                <a:solidFill>
                  <a:srgbClr val="000000"/>
                </a:solidFill>
                <a:latin typeface="Times New Roman"/>
                <a:ea typeface="Times New Roman"/>
                <a:cs typeface="Times New Roman"/>
                <a:sym typeface="Times New Roman"/>
              </a:rPr>
              <a:t> for change, but in a different way</a:t>
            </a:r>
            <a:endParaRPr sz="2200" dirty="0">
              <a:solidFill>
                <a:srgbClr val="000000"/>
              </a:solidFill>
              <a:latin typeface="Times New Roman"/>
              <a:ea typeface="Times New Roman"/>
              <a:cs typeface="Times New Roman"/>
              <a:sym typeface="Times New Roman"/>
            </a:endParaRPr>
          </a:p>
          <a:p>
            <a:pPr lv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737765649"/>
      </p:ext>
    </p:extLst>
  </p:cSld>
  <p:clrMapOvr>
    <a:masterClrMapping/>
  </p:clrMapOvr>
  <p:transition spd="slow">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623400" y="506550"/>
            <a:ext cx="8520600"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ELEMENTS OF A GOOD EDITORIAL</a:t>
            </a:r>
          </a:p>
          <a:p>
            <a:pPr lvl="0" rtl="0">
              <a:spcBef>
                <a:spcPts val="0"/>
              </a:spcBef>
              <a:buNone/>
            </a:pPr>
            <a:endParaRPr dirty="0">
              <a:latin typeface="Times New Roman"/>
              <a:ea typeface="Times New Roman"/>
              <a:cs typeface="Times New Roman"/>
              <a:sym typeface="Times New Roman"/>
            </a:endParaRPr>
          </a:p>
        </p:txBody>
      </p:sp>
      <p:sp>
        <p:nvSpPr>
          <p:cNvPr id="77" name="Shape 77"/>
          <p:cNvSpPr txBox="1">
            <a:spLocks noGrp="1"/>
          </p:cNvSpPr>
          <p:nvPr>
            <p:ph type="body" idx="1"/>
          </p:nvPr>
        </p:nvSpPr>
        <p:spPr>
          <a:xfrm>
            <a:off x="311700" y="1657200"/>
            <a:ext cx="8520600" cy="3404400"/>
          </a:xfrm>
          <a:prstGeom prst="rect">
            <a:avLst/>
          </a:prstGeom>
        </p:spPr>
        <p:txBody>
          <a:bodyPr lIns="91425" tIns="91425" rIns="91425" bIns="91425" anchor="t" anchorCtr="0">
            <a:noAutofit/>
          </a:bodyPr>
          <a:lstStyle/>
          <a:p>
            <a:pPr marL="533400" marR="0" lvl="0" indent="-4572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chemeClr val="accent1">
                    <a:lumMod val="75000"/>
                  </a:schemeClr>
                </a:solidFill>
                <a:latin typeface="Times New Roman"/>
                <a:ea typeface="Times New Roman"/>
                <a:cs typeface="Times New Roman"/>
                <a:sym typeface="Times New Roman"/>
              </a:rPr>
              <a:t>Persuades </a:t>
            </a:r>
            <a:r>
              <a:rPr lang="en" sz="2400" dirty="0">
                <a:solidFill>
                  <a:schemeClr val="tx1"/>
                </a:solidFill>
                <a:latin typeface="Times New Roman"/>
                <a:ea typeface="Times New Roman"/>
                <a:cs typeface="Times New Roman"/>
                <a:sym typeface="Times New Roman"/>
              </a:rPr>
              <a:t>their audience to change their minds or take action</a:t>
            </a:r>
          </a:p>
          <a:p>
            <a:pPr marL="533400" marR="0" lvl="0" indent="-4572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chemeClr val="tx1"/>
                </a:solidFill>
                <a:latin typeface="Times New Roman"/>
                <a:ea typeface="Times New Roman"/>
                <a:cs typeface="Times New Roman"/>
                <a:sym typeface="Times New Roman"/>
              </a:rPr>
              <a:t>The matter they address is of local, state or national importance</a:t>
            </a:r>
          </a:p>
          <a:p>
            <a:pPr marL="533400" marR="0" lvl="0" indent="-4572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chemeClr val="tx1"/>
                </a:solidFill>
                <a:latin typeface="Times New Roman"/>
                <a:ea typeface="Times New Roman"/>
                <a:cs typeface="Times New Roman"/>
                <a:sym typeface="Times New Roman"/>
              </a:rPr>
              <a:t>The writer addresses the </a:t>
            </a:r>
            <a:r>
              <a:rPr lang="en" sz="2400" dirty="0">
                <a:solidFill>
                  <a:schemeClr val="accent1">
                    <a:lumMod val="75000"/>
                  </a:schemeClr>
                </a:solidFill>
                <a:latin typeface="Times New Roman"/>
                <a:ea typeface="Times New Roman"/>
                <a:cs typeface="Times New Roman"/>
                <a:sym typeface="Times New Roman"/>
              </a:rPr>
              <a:t>audience directly</a:t>
            </a:r>
          </a:p>
          <a:p>
            <a:pPr marL="533400" marR="0" lvl="0" indent="-457200" algn="l" rtl="0">
              <a:lnSpc>
                <a:spcPct val="115000"/>
              </a:lnSpc>
              <a:spcBef>
                <a:spcPts val="0"/>
              </a:spcBef>
              <a:spcAft>
                <a:spcPts val="1600"/>
              </a:spcAft>
              <a:buClr>
                <a:srgbClr val="000000"/>
              </a:buClr>
              <a:buSzPct val="100000"/>
              <a:buFont typeface="Wingdings" panose="05000000000000000000" pitchFamily="2" charset="2"/>
              <a:buChar char="§"/>
            </a:pPr>
            <a:r>
              <a:rPr lang="en" sz="2400" dirty="0">
                <a:solidFill>
                  <a:schemeClr val="tx1"/>
                </a:solidFill>
                <a:latin typeface="Times New Roman"/>
                <a:ea typeface="Times New Roman"/>
                <a:cs typeface="Times New Roman"/>
                <a:sym typeface="Times New Roman"/>
              </a:rPr>
              <a:t>The writer makes an </a:t>
            </a:r>
            <a:r>
              <a:rPr lang="en" sz="2400" dirty="0">
                <a:solidFill>
                  <a:schemeClr val="accent1">
                    <a:lumMod val="75000"/>
                  </a:schemeClr>
                </a:solidFill>
                <a:latin typeface="Times New Roman"/>
                <a:ea typeface="Times New Roman"/>
                <a:cs typeface="Times New Roman"/>
                <a:sym typeface="Times New Roman"/>
              </a:rPr>
              <a:t>emotional appeal </a:t>
            </a:r>
            <a:r>
              <a:rPr lang="en" sz="2400" dirty="0">
                <a:solidFill>
                  <a:schemeClr val="tx1"/>
                </a:solidFill>
                <a:latin typeface="Times New Roman"/>
                <a:ea typeface="Times New Roman"/>
                <a:cs typeface="Times New Roman"/>
                <a:sym typeface="Times New Roman"/>
              </a:rPr>
              <a:t>to the readers</a:t>
            </a:r>
          </a:p>
          <a:p>
            <a:pPr marL="457200" lvl="0" indent="-457200" rtl="0">
              <a:spcBef>
                <a:spcPts val="0"/>
              </a:spcBef>
              <a:buFont typeface="+mj-lt"/>
              <a:buAutoNum type="arabicPeriod"/>
            </a:pPr>
            <a:endParaRPr sz="2200" dirty="0">
              <a:solidFill>
                <a:schemeClr val="tx1"/>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985110171"/>
      </p:ext>
    </p:extLst>
  </p:cSld>
  <p:clrMapOvr>
    <a:masterClrMapping/>
  </p:clrMapOvr>
  <p:transition spd="slow">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23400" y="532994"/>
            <a:ext cx="8520600" cy="572700"/>
          </a:xfrm>
          <a:prstGeom prst="rect">
            <a:avLst/>
          </a:prstGeom>
        </p:spPr>
        <p:txBody>
          <a:bodyPr lIns="91425" tIns="91425" rIns="91425" bIns="91425" anchor="t" anchorCtr="0">
            <a:noAutofit/>
          </a:bodyPr>
          <a:lstStyle/>
          <a:p>
            <a:pPr lvl="0">
              <a:spcBef>
                <a:spcPts val="0"/>
              </a:spcBef>
              <a:buNone/>
            </a:pPr>
            <a:r>
              <a:rPr lang="en" dirty="0">
                <a:latin typeface="Times New Roman"/>
                <a:ea typeface="Times New Roman"/>
                <a:cs typeface="Times New Roman"/>
                <a:sym typeface="Times New Roman"/>
              </a:rPr>
              <a:t>WHAT IS AN EDITORIAL?</a:t>
            </a:r>
          </a:p>
          <a:p>
            <a:pPr lvl="0" rtl="0">
              <a:spcBef>
                <a:spcPts val="0"/>
              </a:spcBef>
              <a:buNone/>
            </a:pPr>
            <a:endParaRPr dirty="0">
              <a:latin typeface="Times New Roman"/>
              <a:ea typeface="Times New Roman"/>
              <a:cs typeface="Times New Roman"/>
              <a:sym typeface="Times New Roman"/>
            </a:endParaRPr>
          </a:p>
        </p:txBody>
      </p:sp>
      <p:sp>
        <p:nvSpPr>
          <p:cNvPr id="83" name="Shape 83"/>
          <p:cNvSpPr txBox="1">
            <a:spLocks noGrp="1"/>
          </p:cNvSpPr>
          <p:nvPr>
            <p:ph type="body" idx="1"/>
          </p:nvPr>
        </p:nvSpPr>
        <p:spPr>
          <a:xfrm>
            <a:off x="495798" y="1416424"/>
            <a:ext cx="8219815" cy="3325275"/>
          </a:xfrm>
          <a:prstGeom prst="rect">
            <a:avLst/>
          </a:prstGeom>
        </p:spPr>
        <p:txBody>
          <a:bodyPr lIns="91425" tIns="91425" rIns="91425" bIns="91425" anchor="t" anchorCtr="0">
            <a:noAutofit/>
          </a:bodyPr>
          <a:lstStyle/>
          <a:p>
            <a:pPr marL="457200" marR="0" lvl="0" indent="-381000" algn="l" rtl="0">
              <a:spcBef>
                <a:spcPts val="0"/>
              </a:spcBef>
              <a:spcAft>
                <a:spcPts val="1600"/>
              </a:spcAft>
              <a:buClr>
                <a:srgbClr val="000000"/>
              </a:buClr>
              <a:buSzPct val="100000"/>
              <a:buFont typeface="Wingdings" panose="05000000000000000000" pitchFamily="2" charset="2"/>
              <a:buChar char="§"/>
            </a:pPr>
            <a:r>
              <a:rPr lang="en" sz="2000" dirty="0">
                <a:latin typeface="Arial" panose="020B0604020202020204" pitchFamily="34" charset="0"/>
                <a:cs typeface="Arial" panose="020B0604020202020204" pitchFamily="34" charset="0"/>
                <a:sym typeface="Times New Roman"/>
              </a:rPr>
              <a:t>Editorial expresses the </a:t>
            </a:r>
            <a:r>
              <a:rPr lang="en" sz="2000" dirty="0">
                <a:solidFill>
                  <a:schemeClr val="accent1">
                    <a:lumMod val="75000"/>
                  </a:schemeClr>
                </a:solidFill>
                <a:latin typeface="Arial" panose="020B0604020202020204" pitchFamily="34" charset="0"/>
                <a:cs typeface="Arial" panose="020B0604020202020204" pitchFamily="34" charset="0"/>
                <a:sym typeface="Times New Roman"/>
              </a:rPr>
              <a:t>opinion</a:t>
            </a:r>
            <a:r>
              <a:rPr lang="en" sz="2000" dirty="0">
                <a:latin typeface="Arial" panose="020B0604020202020204" pitchFamily="34" charset="0"/>
                <a:cs typeface="Arial" panose="020B0604020202020204" pitchFamily="34" charset="0"/>
                <a:sym typeface="Times New Roman"/>
              </a:rPr>
              <a:t> of the editorial board or the newspaper as an entity</a:t>
            </a:r>
          </a:p>
          <a:p>
            <a:pPr marL="457200" marR="0" lvl="0" indent="-381000" algn="l" rtl="0">
              <a:spcBef>
                <a:spcPts val="0"/>
              </a:spcBef>
              <a:spcAft>
                <a:spcPts val="1600"/>
              </a:spcAft>
              <a:buClr>
                <a:srgbClr val="000000"/>
              </a:buClr>
              <a:buSzPct val="100000"/>
              <a:buFont typeface="Wingdings" panose="05000000000000000000" pitchFamily="2" charset="2"/>
              <a:buChar char="§"/>
            </a:pPr>
            <a:r>
              <a:rPr lang="en" sz="2000" dirty="0">
                <a:latin typeface="Arial" panose="020B0604020202020204" pitchFamily="34" charset="0"/>
                <a:cs typeface="Arial" panose="020B0604020202020204" pitchFamily="34" charset="0"/>
                <a:sym typeface="Times New Roman"/>
              </a:rPr>
              <a:t>They tell people what they should be angry about or what should be happening but isn’t</a:t>
            </a:r>
          </a:p>
          <a:p>
            <a:pPr marL="457200" marR="0" lvl="0" indent="-381000" algn="l" rtl="0">
              <a:spcBef>
                <a:spcPts val="0"/>
              </a:spcBef>
              <a:spcAft>
                <a:spcPts val="1600"/>
              </a:spcAft>
              <a:buClr>
                <a:srgbClr val="000000"/>
              </a:buClr>
              <a:buSzPct val="100000"/>
              <a:buFont typeface="Wingdings" panose="05000000000000000000" pitchFamily="2" charset="2"/>
              <a:buChar char="§"/>
            </a:pPr>
            <a:r>
              <a:rPr lang="en" sz="2000" dirty="0">
                <a:latin typeface="Arial" panose="020B0604020202020204" pitchFamily="34" charset="0"/>
                <a:cs typeface="Arial" panose="020B0604020202020204" pitchFamily="34" charset="0"/>
                <a:sym typeface="Times New Roman"/>
              </a:rPr>
              <a:t>Presents </a:t>
            </a:r>
            <a:r>
              <a:rPr lang="en" sz="2000" dirty="0">
                <a:solidFill>
                  <a:schemeClr val="accent1">
                    <a:lumMod val="75000"/>
                  </a:schemeClr>
                </a:solidFill>
                <a:latin typeface="Arial" panose="020B0604020202020204" pitchFamily="34" charset="0"/>
                <a:cs typeface="Arial" panose="020B0604020202020204" pitchFamily="34" charset="0"/>
                <a:sym typeface="Times New Roman"/>
              </a:rPr>
              <a:t>facts</a:t>
            </a:r>
            <a:r>
              <a:rPr lang="en" sz="2000" dirty="0">
                <a:latin typeface="Arial" panose="020B0604020202020204" pitchFamily="34" charset="0"/>
                <a:cs typeface="Arial" panose="020B0604020202020204" pitchFamily="34" charset="0"/>
                <a:sym typeface="Times New Roman"/>
              </a:rPr>
              <a:t> and offer a </a:t>
            </a:r>
            <a:r>
              <a:rPr lang="en" sz="2000" dirty="0">
                <a:solidFill>
                  <a:schemeClr val="accent1">
                    <a:lumMod val="75000"/>
                  </a:schemeClr>
                </a:solidFill>
                <a:latin typeface="Arial" panose="020B0604020202020204" pitchFamily="34" charset="0"/>
                <a:cs typeface="Arial" panose="020B0604020202020204" pitchFamily="34" charset="0"/>
                <a:sym typeface="Times New Roman"/>
              </a:rPr>
              <a:t>perspective</a:t>
            </a:r>
            <a:r>
              <a:rPr lang="en" sz="2000" dirty="0">
                <a:latin typeface="Arial" panose="020B0604020202020204" pitchFamily="34" charset="0"/>
                <a:cs typeface="Arial" panose="020B0604020202020204" pitchFamily="34" charset="0"/>
                <a:sym typeface="Times New Roman"/>
              </a:rPr>
              <a:t> for ways to solve a problem</a:t>
            </a:r>
          </a:p>
          <a:p>
            <a:pPr marL="457200" marR="0" lvl="0" indent="-381000" algn="l" rtl="0">
              <a:spcBef>
                <a:spcPts val="0"/>
              </a:spcBef>
              <a:spcAft>
                <a:spcPts val="1600"/>
              </a:spcAft>
              <a:buClr>
                <a:srgbClr val="000000"/>
              </a:buClr>
              <a:buSzPct val="100000"/>
              <a:buFont typeface="Wingdings" panose="05000000000000000000" pitchFamily="2" charset="2"/>
              <a:buChar char="§"/>
            </a:pPr>
            <a:r>
              <a:rPr lang="en" sz="2000" dirty="0">
                <a:latin typeface="Arial" panose="020B0604020202020204" pitchFamily="34" charset="0"/>
                <a:cs typeface="Arial" panose="020B0604020202020204" pitchFamily="34" charset="0"/>
                <a:sym typeface="Times New Roman"/>
              </a:rPr>
              <a:t>Written in a </a:t>
            </a:r>
            <a:r>
              <a:rPr lang="en" sz="2000" dirty="0">
                <a:solidFill>
                  <a:schemeClr val="accent1">
                    <a:lumMod val="75000"/>
                  </a:schemeClr>
                </a:solidFill>
                <a:latin typeface="Arial" panose="020B0604020202020204" pitchFamily="34" charset="0"/>
                <a:cs typeface="Arial" panose="020B0604020202020204" pitchFamily="34" charset="0"/>
                <a:sym typeface="Times New Roman"/>
              </a:rPr>
              <a:t>persuasive voice </a:t>
            </a:r>
            <a:r>
              <a:rPr lang="en" sz="2000" dirty="0">
                <a:latin typeface="Arial" panose="020B0604020202020204" pitchFamily="34" charset="0"/>
                <a:cs typeface="Arial" panose="020B0604020202020204" pitchFamily="34" charset="0"/>
                <a:sym typeface="Times New Roman"/>
              </a:rPr>
              <a:t>that asks readers to change their mind, consider other options or confirm their convictions</a:t>
            </a:r>
          </a:p>
          <a:p>
            <a:pPr>
              <a:lnSpc>
                <a:spcPct val="115000"/>
              </a:lnSpc>
              <a:spcAft>
                <a:spcPts val="1600"/>
              </a:spcAft>
              <a:buFont typeface="Wingdings" panose="05000000000000000000" pitchFamily="2" charset="2"/>
              <a:buChar char="§"/>
            </a:pPr>
            <a:endParaRPr sz="24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3665571792"/>
      </p:ext>
    </p:extLst>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5958" y="519364"/>
            <a:ext cx="8520600" cy="504563"/>
          </a:xfrm>
          <a:prstGeom prst="rect">
            <a:avLst/>
          </a:prstGeom>
        </p:spPr>
        <p:txBody>
          <a:bodyPr lIns="91425" tIns="91425" rIns="91425" bIns="91425" anchor="t" anchorCtr="0">
            <a:noAutofit/>
          </a:bodyPr>
          <a:lstStyle/>
          <a:p>
            <a:pPr lvl="0" rtl="0">
              <a:spcBef>
                <a:spcPts val="0"/>
              </a:spcBef>
              <a:buNone/>
            </a:pPr>
            <a:r>
              <a:rPr lang="en" sz="2600" dirty="0">
                <a:latin typeface="Times New Roman"/>
                <a:ea typeface="Times New Roman"/>
                <a:cs typeface="Times New Roman"/>
                <a:sym typeface="Times New Roman"/>
              </a:rPr>
              <a:t>WHAT IS AN EDITORIAL?</a:t>
            </a:r>
          </a:p>
        </p:txBody>
      </p:sp>
      <p:sp>
        <p:nvSpPr>
          <p:cNvPr id="89" name="Shape 89"/>
          <p:cNvSpPr txBox="1">
            <a:spLocks noGrp="1"/>
          </p:cNvSpPr>
          <p:nvPr>
            <p:ph type="body" idx="1"/>
          </p:nvPr>
        </p:nvSpPr>
        <p:spPr>
          <a:xfrm>
            <a:off x="167116" y="1414462"/>
            <a:ext cx="8880879" cy="3017294"/>
          </a:xfrm>
          <a:prstGeom prst="rect">
            <a:avLst/>
          </a:prstGeom>
        </p:spPr>
        <p:txBody>
          <a:bodyPr lIns="91425" tIns="91425" rIns="91425" bIns="91425" anchor="t" anchorCtr="0">
            <a:noAutofit/>
          </a:bodyPr>
          <a:lstStyle/>
          <a:p>
            <a:pPr marL="514350" marR="0" lvl="0" indent="-285750" algn="l" rtl="0">
              <a:lnSpc>
                <a:spcPct val="115000"/>
              </a:lnSpc>
              <a:spcBef>
                <a:spcPts val="0"/>
              </a:spcBef>
              <a:spcAft>
                <a:spcPts val="1600"/>
              </a:spcAft>
              <a:buClr>
                <a:srgbClr val="000000"/>
              </a:buClr>
              <a:buFont typeface="Wingdings" panose="05000000000000000000" pitchFamily="2" charset="2"/>
              <a:buChar char="§"/>
            </a:pPr>
            <a:r>
              <a:rPr lang="en" sz="2800" dirty="0">
                <a:solidFill>
                  <a:schemeClr val="tx1"/>
                </a:solidFill>
                <a:sym typeface="Times New Roman"/>
              </a:rPr>
              <a:t>Tell readers what you want them to do, give them information, tell them what you told them</a:t>
            </a:r>
          </a:p>
          <a:p>
            <a:pPr marL="514350" marR="0" lvl="0" indent="-285750" algn="l" rtl="0">
              <a:lnSpc>
                <a:spcPct val="115000"/>
              </a:lnSpc>
              <a:spcBef>
                <a:spcPts val="0"/>
              </a:spcBef>
              <a:spcAft>
                <a:spcPts val="1600"/>
              </a:spcAft>
              <a:buClr>
                <a:srgbClr val="000000"/>
              </a:buClr>
              <a:buFont typeface="Wingdings" panose="05000000000000000000" pitchFamily="2" charset="2"/>
              <a:buChar char="§"/>
            </a:pPr>
            <a:r>
              <a:rPr lang="en" sz="2800" dirty="0">
                <a:solidFill>
                  <a:schemeClr val="tx1"/>
                </a:solidFill>
                <a:sym typeface="Times New Roman"/>
              </a:rPr>
              <a:t>The purpose isn’t always to criticize</a:t>
            </a:r>
            <a:r>
              <a:rPr lang="en" sz="2800" dirty="0" smtClean="0">
                <a:solidFill>
                  <a:schemeClr val="tx1"/>
                </a:solidFill>
                <a:sym typeface="Times New Roman"/>
              </a:rPr>
              <a:t>: </a:t>
            </a:r>
            <a:r>
              <a:rPr lang="en" sz="2800" dirty="0" smtClean="0">
                <a:solidFill>
                  <a:schemeClr val="accent1">
                    <a:lumMod val="75000"/>
                  </a:schemeClr>
                </a:solidFill>
                <a:sym typeface="Times New Roman"/>
              </a:rPr>
              <a:t>Teach</a:t>
            </a:r>
            <a:r>
              <a:rPr lang="en-US" sz="2800" dirty="0" smtClean="0">
                <a:solidFill>
                  <a:schemeClr val="accent1">
                    <a:lumMod val="75000"/>
                  </a:schemeClr>
                </a:solidFill>
                <a:sym typeface="Times New Roman"/>
              </a:rPr>
              <a:t>, </a:t>
            </a:r>
            <a:r>
              <a:rPr lang="en" sz="2800" dirty="0" smtClean="0">
                <a:solidFill>
                  <a:schemeClr val="accent1">
                    <a:lumMod val="75000"/>
                  </a:schemeClr>
                </a:solidFill>
                <a:sym typeface="Times New Roman"/>
              </a:rPr>
              <a:t>Attack, Defend</a:t>
            </a:r>
            <a:r>
              <a:rPr lang="en-US" sz="2800" dirty="0" smtClean="0">
                <a:solidFill>
                  <a:schemeClr val="accent1">
                    <a:lumMod val="75000"/>
                  </a:schemeClr>
                </a:solidFill>
                <a:sym typeface="Times New Roman"/>
              </a:rPr>
              <a:t>, </a:t>
            </a:r>
            <a:r>
              <a:rPr lang="en" sz="2800" dirty="0" smtClean="0">
                <a:solidFill>
                  <a:schemeClr val="accent1">
                    <a:lumMod val="75000"/>
                  </a:schemeClr>
                </a:solidFill>
                <a:sym typeface="Times New Roman"/>
              </a:rPr>
              <a:t>Recommend, Questio</a:t>
            </a:r>
            <a:r>
              <a:rPr lang="en-US" sz="2800" dirty="0" smtClean="0">
                <a:solidFill>
                  <a:schemeClr val="accent1">
                    <a:lumMod val="75000"/>
                  </a:schemeClr>
                </a:solidFill>
                <a:sym typeface="Times New Roman"/>
              </a:rPr>
              <a:t>n, </a:t>
            </a:r>
            <a:r>
              <a:rPr lang="en" sz="2800" dirty="0" smtClean="0">
                <a:solidFill>
                  <a:schemeClr val="accent1">
                    <a:lumMod val="75000"/>
                  </a:schemeClr>
                </a:solidFill>
                <a:sym typeface="Times New Roman"/>
              </a:rPr>
              <a:t>Prod, Entertain, Advocate, Expose</a:t>
            </a:r>
            <a:endParaRPr lang="en" sz="2800" dirty="0">
              <a:solidFill>
                <a:schemeClr val="accent1">
                  <a:lumMod val="75000"/>
                </a:schemeClr>
              </a:solidFill>
              <a:sym typeface="Times New Roman"/>
            </a:endParaRPr>
          </a:p>
        </p:txBody>
      </p:sp>
    </p:spTree>
    <p:extLst>
      <p:ext uri="{BB962C8B-B14F-4D97-AF65-F5344CB8AC3E}">
        <p14:creationId xmlns:p14="http://schemas.microsoft.com/office/powerpoint/2010/main" val="1864440121"/>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243925"/>
            <a:ext cx="8520600" cy="572700"/>
          </a:xfrm>
          <a:prstGeom prst="rect">
            <a:avLst/>
          </a:prstGeom>
        </p:spPr>
        <p:txBody>
          <a:bodyPr lIns="91425" tIns="91425" rIns="91425" bIns="91425" anchor="t" anchorCtr="0">
            <a:noAutofit/>
          </a:bodyPr>
          <a:lstStyle/>
          <a:p>
            <a:pPr lvl="0" rtl="0">
              <a:spcBef>
                <a:spcPts val="0"/>
              </a:spcBef>
              <a:buNone/>
            </a:pPr>
            <a:r>
              <a:rPr lang="en" sz="2600">
                <a:latin typeface="Times New Roman"/>
                <a:ea typeface="Times New Roman"/>
                <a:cs typeface="Times New Roman"/>
                <a:sym typeface="Times New Roman"/>
              </a:rPr>
              <a:t>HOW DO I GET THE DETAILS?</a:t>
            </a:r>
          </a:p>
        </p:txBody>
      </p:sp>
      <p:sp>
        <p:nvSpPr>
          <p:cNvPr id="94" name="Shape 94"/>
          <p:cNvSpPr txBox="1">
            <a:spLocks noGrp="1"/>
          </p:cNvSpPr>
          <p:nvPr>
            <p:ph type="body" idx="1"/>
          </p:nvPr>
        </p:nvSpPr>
        <p:spPr>
          <a:xfrm>
            <a:off x="311699" y="713348"/>
            <a:ext cx="8264741" cy="4039877"/>
          </a:xfrm>
          <a:prstGeom prst="rect">
            <a:avLst/>
          </a:prstGeom>
        </p:spPr>
        <p:txBody>
          <a:bodyPr lIns="91425" tIns="91425" rIns="91425" bIns="91425" anchor="t" anchorCtr="0">
            <a:noAutofit/>
          </a:bodyPr>
          <a:lstStyle/>
          <a:p>
            <a:pPr marL="457200" lvl="0" indent="-419100" rtl="0">
              <a:lnSpc>
                <a:spcPct val="100000"/>
              </a:lnSpc>
              <a:spcBef>
                <a:spcPts val="0"/>
              </a:spcBef>
              <a:buClr>
                <a:srgbClr val="000000"/>
              </a:buClr>
              <a:buSzPct val="125000"/>
              <a:buFont typeface="Arial" panose="020B0604020202020204" pitchFamily="34" charset="0"/>
              <a:buChar char="•"/>
            </a:pPr>
            <a:r>
              <a:rPr lang="en" sz="3200" dirty="0">
                <a:solidFill>
                  <a:schemeClr val="accent3">
                    <a:lumMod val="60000"/>
                    <a:lumOff val="40000"/>
                  </a:schemeClr>
                </a:solidFill>
                <a:highlight>
                  <a:srgbClr val="FFFFFF"/>
                </a:highlight>
                <a:latin typeface="Times New Roman"/>
                <a:ea typeface="Times New Roman"/>
                <a:cs typeface="Times New Roman"/>
                <a:sym typeface="Times New Roman"/>
              </a:rPr>
              <a:t>Interview</a:t>
            </a:r>
            <a:r>
              <a:rPr lang="en" sz="3200" dirty="0">
                <a:solidFill>
                  <a:srgbClr val="000000"/>
                </a:solidFill>
                <a:highlight>
                  <a:srgbClr val="FFFFFF"/>
                </a:highlight>
                <a:latin typeface="Times New Roman"/>
                <a:ea typeface="Times New Roman"/>
                <a:cs typeface="Times New Roman"/>
                <a:sym typeface="Times New Roman"/>
              </a:rPr>
              <a:t> in person </a:t>
            </a:r>
            <a:r>
              <a:rPr lang="en" sz="3200" dirty="0" smtClean="0">
                <a:solidFill>
                  <a:srgbClr val="000000"/>
                </a:solidFill>
                <a:highlight>
                  <a:srgbClr val="FFFFFF"/>
                </a:highlight>
                <a:latin typeface="Times New Roman"/>
                <a:ea typeface="Times New Roman"/>
                <a:cs typeface="Times New Roman"/>
                <a:sym typeface="Times New Roman"/>
              </a:rPr>
              <a:t>if possible so </a:t>
            </a:r>
            <a:r>
              <a:rPr lang="en" sz="3200" dirty="0">
                <a:solidFill>
                  <a:srgbClr val="000000"/>
                </a:solidFill>
                <a:highlight>
                  <a:srgbClr val="FFFFFF"/>
                </a:highlight>
                <a:latin typeface="Times New Roman"/>
                <a:ea typeface="Times New Roman"/>
                <a:cs typeface="Times New Roman"/>
                <a:sym typeface="Times New Roman"/>
              </a:rPr>
              <a:t>you can observe the person in their own environment with their own things</a:t>
            </a:r>
          </a:p>
          <a:p>
            <a:pPr marL="457200" lvl="0" indent="-381000" rtl="0">
              <a:lnSpc>
                <a:spcPct val="100000"/>
              </a:lnSpc>
              <a:spcBef>
                <a:spcPts val="0"/>
              </a:spcBef>
              <a:buClr>
                <a:srgbClr val="000000"/>
              </a:buClr>
              <a:buSzPct val="100000"/>
              <a:buFont typeface="Arial" panose="020B0604020202020204" pitchFamily="34" charset="0"/>
              <a:buChar char="•"/>
            </a:pPr>
            <a:r>
              <a:rPr lang="en" sz="3200" dirty="0">
                <a:solidFill>
                  <a:srgbClr val="000000"/>
                </a:solidFill>
                <a:highlight>
                  <a:srgbClr val="FFFFFF"/>
                </a:highlight>
                <a:latin typeface="Times New Roman"/>
                <a:ea typeface="Times New Roman"/>
                <a:cs typeface="Times New Roman"/>
                <a:sym typeface="Times New Roman"/>
              </a:rPr>
              <a:t>Gather </a:t>
            </a:r>
            <a:r>
              <a:rPr lang="en" sz="3200" dirty="0">
                <a:solidFill>
                  <a:schemeClr val="accent3">
                    <a:lumMod val="60000"/>
                    <a:lumOff val="40000"/>
                  </a:schemeClr>
                </a:solidFill>
                <a:highlight>
                  <a:srgbClr val="FFFFFF"/>
                </a:highlight>
                <a:latin typeface="Times New Roman"/>
                <a:ea typeface="Times New Roman"/>
                <a:cs typeface="Times New Roman"/>
                <a:sym typeface="Times New Roman"/>
              </a:rPr>
              <a:t>more details </a:t>
            </a:r>
            <a:r>
              <a:rPr lang="en" sz="3200" dirty="0">
                <a:solidFill>
                  <a:srgbClr val="000000"/>
                </a:solidFill>
                <a:highlight>
                  <a:srgbClr val="FFFFFF"/>
                </a:highlight>
                <a:latin typeface="Times New Roman"/>
                <a:ea typeface="Times New Roman"/>
                <a:cs typeface="Times New Roman"/>
                <a:sym typeface="Times New Roman"/>
              </a:rPr>
              <a:t>than necessary</a:t>
            </a:r>
          </a:p>
          <a:p>
            <a:pPr marL="914400" lvl="1" indent="-381000" rtl="0">
              <a:lnSpc>
                <a:spcPct val="100000"/>
              </a:lnSpc>
              <a:spcBef>
                <a:spcPts val="0"/>
              </a:spcBef>
              <a:buClr>
                <a:srgbClr val="000000"/>
              </a:buClr>
              <a:buSzPct val="100000"/>
              <a:buFont typeface="Arial" panose="020B0604020202020204" pitchFamily="34" charset="0"/>
              <a:buChar char="•"/>
            </a:pPr>
            <a:r>
              <a:rPr lang="en" sz="3200" dirty="0">
                <a:solidFill>
                  <a:srgbClr val="000000"/>
                </a:solidFill>
                <a:highlight>
                  <a:srgbClr val="FFFFFF"/>
                </a:highlight>
                <a:latin typeface="Times New Roman"/>
                <a:ea typeface="Times New Roman"/>
                <a:cs typeface="Times New Roman"/>
                <a:sym typeface="Times New Roman"/>
              </a:rPr>
              <a:t>Record EVERYTHING</a:t>
            </a:r>
          </a:p>
          <a:p>
            <a:pPr marL="914400" lvl="1" indent="-381000" rtl="0">
              <a:lnSpc>
                <a:spcPct val="100000"/>
              </a:lnSpc>
              <a:spcBef>
                <a:spcPts val="0"/>
              </a:spcBef>
              <a:buClr>
                <a:srgbClr val="000000"/>
              </a:buClr>
              <a:buSzPct val="100000"/>
              <a:buFont typeface="Arial" panose="020B0604020202020204" pitchFamily="34" charset="0"/>
              <a:buChar char="•"/>
            </a:pPr>
            <a:r>
              <a:rPr lang="en" sz="3200" dirty="0">
                <a:solidFill>
                  <a:srgbClr val="000000"/>
                </a:solidFill>
                <a:highlight>
                  <a:srgbClr val="FFFFFF"/>
                </a:highlight>
                <a:latin typeface="Times New Roman"/>
                <a:ea typeface="Times New Roman"/>
                <a:cs typeface="Times New Roman"/>
                <a:sym typeface="Times New Roman"/>
              </a:rPr>
              <a:t>Shoot photos</a:t>
            </a:r>
          </a:p>
          <a:p>
            <a:pPr marL="914400" lvl="1" indent="-381000" rtl="0">
              <a:lnSpc>
                <a:spcPct val="100000"/>
              </a:lnSpc>
              <a:spcBef>
                <a:spcPts val="0"/>
              </a:spcBef>
              <a:buClr>
                <a:srgbClr val="000000"/>
              </a:buClr>
              <a:buSzPct val="100000"/>
              <a:buFont typeface="Arial" panose="020B0604020202020204" pitchFamily="34" charset="0"/>
              <a:buChar char="•"/>
            </a:pPr>
            <a:r>
              <a:rPr lang="en" sz="3200" dirty="0">
                <a:solidFill>
                  <a:srgbClr val="000000"/>
                </a:solidFill>
                <a:highlight>
                  <a:srgbClr val="FFFFFF"/>
                </a:highlight>
                <a:latin typeface="Times New Roman"/>
                <a:ea typeface="Times New Roman"/>
                <a:cs typeface="Times New Roman"/>
                <a:sym typeface="Times New Roman"/>
              </a:rPr>
              <a:t>Ask a lot of questions</a:t>
            </a:r>
          </a:p>
          <a:p>
            <a:pPr marL="914400" lvl="1" indent="-381000" rtl="0">
              <a:lnSpc>
                <a:spcPct val="100000"/>
              </a:lnSpc>
              <a:spcBef>
                <a:spcPts val="0"/>
              </a:spcBef>
              <a:buClr>
                <a:srgbClr val="000000"/>
              </a:buClr>
              <a:buSzPct val="100000"/>
              <a:buFont typeface="Arial" panose="020B0604020202020204" pitchFamily="34" charset="0"/>
              <a:buChar char="•"/>
            </a:pPr>
            <a:r>
              <a:rPr lang="en" sz="3200" dirty="0">
                <a:solidFill>
                  <a:srgbClr val="000000"/>
                </a:solidFill>
                <a:highlight>
                  <a:srgbClr val="FFFFFF"/>
                </a:highlight>
                <a:latin typeface="Times New Roman"/>
                <a:ea typeface="Times New Roman"/>
                <a:cs typeface="Times New Roman"/>
                <a:sym typeface="Times New Roman"/>
              </a:rPr>
              <a:t>Take a lot of notes </a:t>
            </a:r>
          </a:p>
        </p:txBody>
      </p:sp>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63227" y="461066"/>
            <a:ext cx="8520600" cy="539361"/>
          </a:xfrm>
          <a:prstGeom prst="rect">
            <a:avLst/>
          </a:prstGeom>
        </p:spPr>
        <p:txBody>
          <a:bodyPr lIns="91425" tIns="91425" rIns="91425" bIns="91425" anchor="t" anchorCtr="0">
            <a:noAutofit/>
          </a:bodyPr>
          <a:lstStyle/>
          <a:p>
            <a:pPr lvl="0" rtl="0">
              <a:spcBef>
                <a:spcPts val="0"/>
              </a:spcBef>
              <a:buNone/>
            </a:pPr>
            <a:r>
              <a:rPr lang="en" sz="2400" dirty="0">
                <a:latin typeface="Times New Roman"/>
                <a:ea typeface="Times New Roman"/>
                <a:cs typeface="Times New Roman"/>
                <a:sym typeface="Times New Roman"/>
              </a:rPr>
              <a:t>CHOOSING A TOPIC AND WRITING AN EDITORIAL</a:t>
            </a:r>
          </a:p>
        </p:txBody>
      </p:sp>
      <p:sp>
        <p:nvSpPr>
          <p:cNvPr id="95" name="Shape 95"/>
          <p:cNvSpPr txBox="1">
            <a:spLocks noGrp="1"/>
          </p:cNvSpPr>
          <p:nvPr>
            <p:ph type="body" idx="1"/>
          </p:nvPr>
        </p:nvSpPr>
        <p:spPr>
          <a:xfrm>
            <a:off x="487950" y="1278731"/>
            <a:ext cx="8271154" cy="3615998"/>
          </a:xfrm>
          <a:prstGeom prst="rect">
            <a:avLst/>
          </a:prstGeom>
        </p:spPr>
        <p:txBody>
          <a:bodyPr lIns="91425" tIns="91425" rIns="91425" bIns="91425" anchor="t" anchorCtr="0">
            <a:noAutofit/>
          </a:bodyPr>
          <a:lstStyle/>
          <a:p>
            <a:pPr marL="361950" indent="-285750">
              <a:lnSpc>
                <a:spcPct val="115000"/>
              </a:lnSpc>
              <a:spcAft>
                <a:spcPts val="1600"/>
              </a:spcAft>
              <a:buClr>
                <a:srgbClr val="000000"/>
              </a:buClr>
              <a:buFont typeface="Wingdings" panose="05000000000000000000" pitchFamily="2" charset="2"/>
              <a:buChar char="§"/>
            </a:pPr>
            <a:r>
              <a:rPr lang="en" sz="1800" dirty="0">
                <a:solidFill>
                  <a:schemeClr val="tx1"/>
                </a:solidFill>
                <a:latin typeface="Times New Roman" panose="02020603050405020304" pitchFamily="18" charset="0"/>
                <a:cs typeface="Times New Roman" panose="02020603050405020304" pitchFamily="18" charset="0"/>
                <a:sym typeface="Times New Roman"/>
              </a:rPr>
              <a:t>Pick a topic that would be on the front page of the paper</a:t>
            </a:r>
          </a:p>
          <a:p>
            <a:pPr marL="361950" indent="-285750">
              <a:lnSpc>
                <a:spcPct val="115000"/>
              </a:lnSpc>
              <a:spcAft>
                <a:spcPts val="1600"/>
              </a:spcAft>
              <a:buClr>
                <a:srgbClr val="000000"/>
              </a:buClr>
              <a:buFont typeface="Wingdings" panose="05000000000000000000" pitchFamily="2" charset="2"/>
              <a:buChar char="§"/>
            </a:pPr>
            <a:r>
              <a:rPr lang="en" sz="1800" dirty="0">
                <a:solidFill>
                  <a:schemeClr val="tx1"/>
                </a:solidFill>
                <a:latin typeface="Times New Roman" panose="02020603050405020304" pitchFamily="18" charset="0"/>
                <a:cs typeface="Times New Roman" panose="02020603050405020304" pitchFamily="18" charset="0"/>
                <a:sym typeface="Times New Roman"/>
              </a:rPr>
              <a:t>Pick something that is </a:t>
            </a:r>
            <a:r>
              <a:rPr lang="en" sz="1800" dirty="0">
                <a:solidFill>
                  <a:schemeClr val="accent1">
                    <a:lumMod val="75000"/>
                  </a:schemeClr>
                </a:solidFill>
                <a:latin typeface="Times New Roman" panose="02020603050405020304" pitchFamily="18" charset="0"/>
                <a:cs typeface="Times New Roman" panose="02020603050405020304" pitchFamily="18" charset="0"/>
                <a:sym typeface="Times New Roman"/>
              </a:rPr>
              <a:t>important </a:t>
            </a:r>
            <a:r>
              <a:rPr lang="en" sz="1800" dirty="0">
                <a:solidFill>
                  <a:schemeClr val="tx1"/>
                </a:solidFill>
                <a:latin typeface="Times New Roman" panose="02020603050405020304" pitchFamily="18" charset="0"/>
                <a:cs typeface="Times New Roman" panose="02020603050405020304" pitchFamily="18" charset="0"/>
                <a:sym typeface="Times New Roman"/>
              </a:rPr>
              <a:t>enough for your editorial board to take a </a:t>
            </a:r>
            <a:r>
              <a:rPr lang="en" sz="1800" dirty="0">
                <a:solidFill>
                  <a:schemeClr val="accent1">
                    <a:lumMod val="75000"/>
                  </a:schemeClr>
                </a:solidFill>
                <a:latin typeface="Times New Roman" panose="02020603050405020304" pitchFamily="18" charset="0"/>
                <a:cs typeface="Times New Roman" panose="02020603050405020304" pitchFamily="18" charset="0"/>
                <a:sym typeface="Times New Roman"/>
              </a:rPr>
              <a:t>stance</a:t>
            </a:r>
            <a:r>
              <a:rPr lang="en" sz="1800" dirty="0">
                <a:solidFill>
                  <a:schemeClr val="tx1"/>
                </a:solidFill>
                <a:latin typeface="Times New Roman" panose="02020603050405020304" pitchFamily="18" charset="0"/>
                <a:cs typeface="Times New Roman" panose="02020603050405020304" pitchFamily="18" charset="0"/>
                <a:sym typeface="Times New Roman"/>
              </a:rPr>
              <a:t> on</a:t>
            </a:r>
          </a:p>
          <a:p>
            <a:pPr marL="361950" indent="-285750">
              <a:lnSpc>
                <a:spcPct val="115000"/>
              </a:lnSpc>
              <a:spcAft>
                <a:spcPts val="1600"/>
              </a:spcAft>
              <a:buClr>
                <a:srgbClr val="000000"/>
              </a:buClr>
              <a:buFont typeface="Wingdings" panose="05000000000000000000" pitchFamily="2" charset="2"/>
              <a:buChar char="§"/>
            </a:pPr>
            <a:r>
              <a:rPr lang="en" sz="1800" dirty="0">
                <a:solidFill>
                  <a:schemeClr val="tx1"/>
                </a:solidFill>
                <a:latin typeface="Times New Roman" panose="02020603050405020304" pitchFamily="18" charset="0"/>
                <a:cs typeface="Times New Roman" panose="02020603050405020304" pitchFamily="18" charset="0"/>
                <a:sym typeface="Times New Roman"/>
              </a:rPr>
              <a:t>Pick something that is of interest to your audience</a:t>
            </a:r>
          </a:p>
          <a:p>
            <a:pPr marL="819150" lvl="1" indent="-285750">
              <a:lnSpc>
                <a:spcPct val="115000"/>
              </a:lnSpc>
              <a:spcAft>
                <a:spcPts val="1600"/>
              </a:spcAft>
              <a:buClr>
                <a:srgbClr val="000000"/>
              </a:buClr>
              <a:buSzPct val="100000"/>
              <a:buFont typeface="Wingdings" panose="05000000000000000000" pitchFamily="2" charset="2"/>
              <a:buChar char="§"/>
            </a:pPr>
            <a:r>
              <a:rPr lang="en" sz="1600" dirty="0">
                <a:solidFill>
                  <a:schemeClr val="tx1"/>
                </a:solidFill>
                <a:latin typeface="Times New Roman" panose="02020603050405020304" pitchFamily="18" charset="0"/>
                <a:cs typeface="Times New Roman" panose="02020603050405020304" pitchFamily="18" charset="0"/>
                <a:sym typeface="Times New Roman"/>
              </a:rPr>
              <a:t>Who is </a:t>
            </a:r>
            <a:r>
              <a:rPr lang="en" sz="1600" u="sng" dirty="0">
                <a:solidFill>
                  <a:schemeClr val="accent1">
                    <a:lumMod val="75000"/>
                  </a:schemeClr>
                </a:solidFill>
                <a:latin typeface="Times New Roman" panose="02020603050405020304" pitchFamily="18" charset="0"/>
                <a:cs typeface="Times New Roman" panose="02020603050405020304" pitchFamily="18" charset="0"/>
                <a:sym typeface="Times New Roman"/>
              </a:rPr>
              <a:t>our audience</a:t>
            </a:r>
            <a:r>
              <a:rPr lang="en" sz="1600" dirty="0">
                <a:solidFill>
                  <a:schemeClr val="accent1">
                    <a:lumMod val="75000"/>
                  </a:schemeClr>
                </a:solidFill>
                <a:latin typeface="Times New Roman" panose="02020603050405020304" pitchFamily="18" charset="0"/>
                <a:cs typeface="Times New Roman" panose="02020603050405020304" pitchFamily="18" charset="0"/>
                <a:sym typeface="Times New Roman"/>
              </a:rPr>
              <a:t> </a:t>
            </a:r>
            <a:r>
              <a:rPr lang="en" sz="1600" dirty="0">
                <a:solidFill>
                  <a:schemeClr val="tx1"/>
                </a:solidFill>
                <a:latin typeface="Times New Roman" panose="02020603050405020304" pitchFamily="18" charset="0"/>
                <a:cs typeface="Times New Roman" panose="02020603050405020304" pitchFamily="18" charset="0"/>
                <a:sym typeface="Times New Roman"/>
              </a:rPr>
              <a:t>again?</a:t>
            </a:r>
          </a:p>
          <a:p>
            <a:pPr marL="361950" indent="-285750">
              <a:lnSpc>
                <a:spcPct val="115000"/>
              </a:lnSpc>
              <a:spcAft>
                <a:spcPts val="1600"/>
              </a:spcAft>
              <a:buClr>
                <a:srgbClr val="000000"/>
              </a:buClr>
              <a:buFont typeface="Wingdings" panose="05000000000000000000" pitchFamily="2" charset="2"/>
              <a:buChar char="§"/>
            </a:pPr>
            <a:r>
              <a:rPr lang="en" sz="1800" dirty="0">
                <a:solidFill>
                  <a:schemeClr val="tx1"/>
                </a:solidFill>
                <a:latin typeface="Times New Roman" panose="02020603050405020304" pitchFamily="18" charset="0"/>
                <a:cs typeface="Times New Roman" panose="02020603050405020304" pitchFamily="18" charset="0"/>
                <a:sym typeface="Times New Roman"/>
              </a:rPr>
              <a:t>Make sure it is </a:t>
            </a:r>
            <a:r>
              <a:rPr lang="en" sz="1800" dirty="0">
                <a:solidFill>
                  <a:schemeClr val="accent1">
                    <a:lumMod val="75000"/>
                  </a:schemeClr>
                </a:solidFill>
                <a:latin typeface="Times New Roman" panose="02020603050405020304" pitchFamily="18" charset="0"/>
                <a:cs typeface="Times New Roman" panose="02020603050405020304" pitchFamily="18" charset="0"/>
                <a:sym typeface="Times New Roman"/>
              </a:rPr>
              <a:t>local</a:t>
            </a:r>
          </a:p>
          <a:p>
            <a:pPr marL="819150" lvl="1" indent="-285750">
              <a:lnSpc>
                <a:spcPct val="115000"/>
              </a:lnSpc>
              <a:spcAft>
                <a:spcPts val="1600"/>
              </a:spcAft>
              <a:buClr>
                <a:srgbClr val="000000"/>
              </a:buClr>
              <a:buSzPct val="100000"/>
              <a:buFont typeface="Wingdings" panose="05000000000000000000" pitchFamily="2" charset="2"/>
              <a:buChar char="§"/>
            </a:pPr>
            <a:r>
              <a:rPr lang="en" sz="1600" dirty="0">
                <a:solidFill>
                  <a:schemeClr val="tx1"/>
                </a:solidFill>
                <a:latin typeface="Times New Roman" panose="02020603050405020304" pitchFamily="18" charset="0"/>
                <a:cs typeface="Times New Roman" panose="02020603050405020304" pitchFamily="18" charset="0"/>
                <a:sym typeface="Times New Roman"/>
              </a:rPr>
              <a:t>This gives readers a reason to act and a means to act </a:t>
            </a:r>
          </a:p>
          <a:p>
            <a:pPr marR="0" lvl="0" algn="l" rtl="0">
              <a:lnSpc>
                <a:spcPct val="115000"/>
              </a:lnSpc>
              <a:spcBef>
                <a:spcPts val="0"/>
              </a:spcBef>
              <a:spcAft>
                <a:spcPts val="1600"/>
              </a:spcAft>
              <a:buNone/>
            </a:pPr>
            <a:endParaRPr sz="3000" dirty="0">
              <a:solidFill>
                <a:schemeClr val="tx1"/>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chemeClr val="tx1"/>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chemeClr val="tx1"/>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4087959280"/>
      </p:ext>
    </p:extLst>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60981"/>
            <a:ext cx="8520600" cy="556759"/>
          </a:xfrm>
          <a:prstGeom prst="rect">
            <a:avLst/>
          </a:prstGeom>
        </p:spPr>
        <p:txBody>
          <a:bodyPr lIns="91425" tIns="91425" rIns="91425" bIns="91425" anchor="t" anchorCtr="0">
            <a:noAutofit/>
          </a:bodyPr>
          <a:lstStyle/>
          <a:p>
            <a:pPr lvl="0" rtl="0">
              <a:spcBef>
                <a:spcPts val="0"/>
              </a:spcBef>
              <a:buNone/>
            </a:pPr>
            <a:r>
              <a:rPr lang="en" sz="2400" dirty="0">
                <a:latin typeface="Times New Roman"/>
                <a:ea typeface="Times New Roman"/>
                <a:cs typeface="Times New Roman"/>
                <a:sym typeface="Times New Roman"/>
              </a:rPr>
              <a:t>WRITING THE EDITORIAL:</a:t>
            </a:r>
          </a:p>
        </p:txBody>
      </p:sp>
      <p:sp>
        <p:nvSpPr>
          <p:cNvPr id="101" name="Shape 101"/>
          <p:cNvSpPr txBox="1">
            <a:spLocks noGrp="1"/>
          </p:cNvSpPr>
          <p:nvPr>
            <p:ph type="body" idx="1"/>
          </p:nvPr>
        </p:nvSpPr>
        <p:spPr>
          <a:xfrm>
            <a:off x="311700" y="817740"/>
            <a:ext cx="8520600" cy="393571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Wingdings" panose="05000000000000000000" pitchFamily="2" charset="2"/>
              <a:buChar char="§"/>
            </a:pPr>
            <a:r>
              <a:rPr lang="en" sz="1450" dirty="0">
                <a:solidFill>
                  <a:srgbClr val="000000"/>
                </a:solidFill>
                <a:highlight>
                  <a:srgbClr val="FFFFFF"/>
                </a:highlight>
                <a:latin typeface="Times New Roman"/>
                <a:ea typeface="Times New Roman"/>
                <a:cs typeface="Times New Roman"/>
                <a:sym typeface="Times New Roman"/>
              </a:rPr>
              <a:t>WRITE IN THE </a:t>
            </a:r>
            <a:r>
              <a:rPr lang="en" sz="1450" dirty="0">
                <a:solidFill>
                  <a:schemeClr val="accent1">
                    <a:lumMod val="75000"/>
                  </a:schemeClr>
                </a:solidFill>
                <a:highlight>
                  <a:srgbClr val="FFFFFF"/>
                </a:highlight>
                <a:latin typeface="Times New Roman"/>
                <a:ea typeface="Times New Roman"/>
                <a:cs typeface="Times New Roman"/>
                <a:sym typeface="Times New Roman"/>
              </a:rPr>
              <a:t>THIRD PERSON</a:t>
            </a:r>
          </a:p>
          <a:p>
            <a:pPr marL="876300" lvl="1" indent="-342900">
              <a:lnSpc>
                <a:spcPct val="115000"/>
              </a:lnSpc>
              <a:spcAft>
                <a:spcPts val="1600"/>
              </a:spcAft>
              <a:buClr>
                <a:srgbClr val="000000"/>
              </a:buClr>
              <a:buSzPct val="100000"/>
              <a:buFont typeface="Wingdings" panose="05000000000000000000" pitchFamily="2" charset="2"/>
              <a:buChar char="§"/>
            </a:pPr>
            <a:r>
              <a:rPr lang="en" sz="1450" dirty="0">
                <a:solidFill>
                  <a:srgbClr val="000000"/>
                </a:solidFill>
                <a:highlight>
                  <a:srgbClr val="FFFFFF"/>
                </a:highlight>
                <a:latin typeface="Times New Roman"/>
                <a:ea typeface="Times New Roman"/>
                <a:cs typeface="Times New Roman"/>
                <a:sym typeface="Times New Roman"/>
              </a:rPr>
              <a:t>In a column or a review, you can write in the first person, but an editorial is written in third </a:t>
            </a:r>
            <a:r>
              <a:rPr lang="en" sz="1450" dirty="0" smtClean="0">
                <a:solidFill>
                  <a:srgbClr val="000000"/>
                </a:solidFill>
                <a:highlight>
                  <a:srgbClr val="FFFFFF"/>
                </a:highlight>
                <a:latin typeface="Times New Roman"/>
                <a:ea typeface="Times New Roman"/>
                <a:cs typeface="Times New Roman"/>
                <a:sym typeface="Times New Roman"/>
              </a:rPr>
              <a:t>person</a:t>
            </a:r>
          </a:p>
          <a:p>
            <a:pPr marL="876300" lvl="1" indent="-342900">
              <a:lnSpc>
                <a:spcPct val="115000"/>
              </a:lnSpc>
              <a:spcAft>
                <a:spcPts val="1600"/>
              </a:spcAft>
              <a:buClr>
                <a:srgbClr val="000000"/>
              </a:buClr>
              <a:buSzPct val="100000"/>
              <a:buFont typeface="Wingdings" panose="05000000000000000000" pitchFamily="2" charset="2"/>
              <a:buChar char="§"/>
            </a:pPr>
            <a:r>
              <a:rPr lang="en" sz="1450" dirty="0" smtClean="0">
                <a:solidFill>
                  <a:srgbClr val="000000"/>
                </a:solidFill>
                <a:highlight>
                  <a:srgbClr val="FFFFFF"/>
                </a:highlight>
                <a:latin typeface="Times New Roman"/>
                <a:ea typeface="Times New Roman"/>
                <a:cs typeface="Times New Roman"/>
                <a:sym typeface="Times New Roman"/>
              </a:rPr>
              <a:t>Write </a:t>
            </a:r>
            <a:r>
              <a:rPr lang="en" sz="1450" dirty="0">
                <a:solidFill>
                  <a:srgbClr val="000000"/>
                </a:solidFill>
                <a:highlight>
                  <a:srgbClr val="FFFFFF"/>
                </a:highlight>
                <a:latin typeface="Times New Roman"/>
                <a:ea typeface="Times New Roman"/>
                <a:cs typeface="Times New Roman"/>
                <a:sym typeface="Times New Roman"/>
              </a:rPr>
              <a:t>concisely editing out unnecessary words, phrases or </a:t>
            </a:r>
            <a:r>
              <a:rPr lang="en" sz="1450" dirty="0" smtClean="0">
                <a:solidFill>
                  <a:srgbClr val="000000"/>
                </a:solidFill>
                <a:highlight>
                  <a:srgbClr val="FFFFFF"/>
                </a:highlight>
                <a:latin typeface="Times New Roman"/>
                <a:ea typeface="Times New Roman"/>
                <a:cs typeface="Times New Roman"/>
                <a:sym typeface="Times New Roman"/>
              </a:rPr>
              <a:t>sentences</a:t>
            </a:r>
          </a:p>
          <a:p>
            <a:pPr marL="457200" lvl="0" indent="-381000">
              <a:lnSpc>
                <a:spcPct val="115000"/>
              </a:lnSpc>
              <a:spcAft>
                <a:spcPts val="1600"/>
              </a:spcAft>
              <a:buClr>
                <a:srgbClr val="000000"/>
              </a:buClr>
              <a:buSzPct val="100000"/>
              <a:buFont typeface="Wingdings" panose="05000000000000000000" pitchFamily="2" charset="2"/>
              <a:buChar char="§"/>
            </a:pPr>
            <a:r>
              <a:rPr lang="en" sz="1450" dirty="0">
                <a:latin typeface="Times New Roman" panose="02020603050405020304" pitchFamily="18" charset="0"/>
                <a:cs typeface="Times New Roman" panose="02020603050405020304" pitchFamily="18" charset="0"/>
                <a:sym typeface="Times New Roman"/>
              </a:rPr>
              <a:t>Make sure you can </a:t>
            </a:r>
            <a:r>
              <a:rPr lang="en" sz="1450" dirty="0">
                <a:solidFill>
                  <a:schemeClr val="accent1">
                    <a:lumMod val="75000"/>
                  </a:schemeClr>
                </a:solidFill>
                <a:latin typeface="Times New Roman" panose="02020603050405020304" pitchFamily="18" charset="0"/>
                <a:cs typeface="Times New Roman" panose="02020603050405020304" pitchFamily="18" charset="0"/>
                <a:sym typeface="Times New Roman"/>
              </a:rPr>
              <a:t>answer “YES!” </a:t>
            </a:r>
            <a:r>
              <a:rPr lang="en" sz="1450" dirty="0">
                <a:latin typeface="Times New Roman" panose="02020603050405020304" pitchFamily="18" charset="0"/>
                <a:cs typeface="Times New Roman" panose="02020603050405020304" pitchFamily="18" charset="0"/>
                <a:sym typeface="Times New Roman"/>
              </a:rPr>
              <a:t>to the following questions:</a:t>
            </a:r>
          </a:p>
          <a:p>
            <a:pPr marL="914400" lvl="1" indent="-381000">
              <a:lnSpc>
                <a:spcPct val="115000"/>
              </a:lnSpc>
              <a:spcAft>
                <a:spcPts val="1600"/>
              </a:spcAft>
              <a:buClr>
                <a:srgbClr val="000000"/>
              </a:buClr>
              <a:buSzPct val="100000"/>
              <a:buFont typeface="Wingdings" panose="05000000000000000000" pitchFamily="2" charset="2"/>
              <a:buChar char="§"/>
            </a:pPr>
            <a:r>
              <a:rPr lang="en" sz="1450" dirty="0">
                <a:latin typeface="Times New Roman" panose="02020603050405020304" pitchFamily="18" charset="0"/>
                <a:cs typeface="Times New Roman" panose="02020603050405020304" pitchFamily="18" charset="0"/>
                <a:sym typeface="Times New Roman"/>
              </a:rPr>
              <a:t>Is the topic interesting</a:t>
            </a:r>
            <a:r>
              <a:rPr lang="en" sz="1450" dirty="0" smtClean="0">
                <a:latin typeface="Times New Roman" panose="02020603050405020304" pitchFamily="18" charset="0"/>
                <a:cs typeface="Times New Roman" panose="02020603050405020304" pitchFamily="18" charset="0"/>
                <a:sym typeface="Times New Roman"/>
              </a:rPr>
              <a:t>? If </a:t>
            </a:r>
            <a:r>
              <a:rPr lang="en" sz="1450" dirty="0">
                <a:latin typeface="Times New Roman" panose="02020603050405020304" pitchFamily="18" charset="0"/>
                <a:cs typeface="Times New Roman" panose="02020603050405020304" pitchFamily="18" charset="0"/>
                <a:sym typeface="Times New Roman"/>
              </a:rPr>
              <a:t>it is not, why bother?</a:t>
            </a:r>
          </a:p>
          <a:p>
            <a:pPr marL="914400" lvl="1" indent="-381000">
              <a:lnSpc>
                <a:spcPct val="115000"/>
              </a:lnSpc>
              <a:spcAft>
                <a:spcPts val="1600"/>
              </a:spcAft>
              <a:buClr>
                <a:srgbClr val="000000"/>
              </a:buClr>
              <a:buSzPct val="100000"/>
              <a:buFont typeface="Wingdings" panose="05000000000000000000" pitchFamily="2" charset="2"/>
              <a:buChar char="§"/>
            </a:pPr>
            <a:r>
              <a:rPr lang="en" sz="1450" dirty="0">
                <a:latin typeface="Times New Roman" panose="02020603050405020304" pitchFamily="18" charset="0"/>
                <a:cs typeface="Times New Roman" panose="02020603050405020304" pitchFamily="18" charset="0"/>
                <a:sym typeface="Times New Roman"/>
              </a:rPr>
              <a:t>Is your stand clear? Will the reader know exactly where you stand? There can be NO wiggle room.</a:t>
            </a:r>
          </a:p>
          <a:p>
            <a:pPr marL="914400" lvl="1" indent="-381000">
              <a:lnSpc>
                <a:spcPct val="115000"/>
              </a:lnSpc>
              <a:spcAft>
                <a:spcPts val="1600"/>
              </a:spcAft>
              <a:buClr>
                <a:srgbClr val="000000"/>
              </a:buClr>
              <a:buSzPct val="100000"/>
              <a:buFont typeface="Wingdings" panose="05000000000000000000" pitchFamily="2" charset="2"/>
              <a:buChar char="§"/>
            </a:pPr>
            <a:r>
              <a:rPr lang="en" sz="1450" dirty="0">
                <a:latin typeface="Times New Roman" panose="02020603050405020304" pitchFamily="18" charset="0"/>
                <a:cs typeface="Times New Roman" panose="02020603050405020304" pitchFamily="18" charset="0"/>
                <a:sym typeface="Times New Roman"/>
              </a:rPr>
              <a:t>Are there FACTS to support the stand?</a:t>
            </a:r>
          </a:p>
          <a:p>
            <a:pPr marL="914400" lvl="1" indent="-381000">
              <a:lnSpc>
                <a:spcPct val="115000"/>
              </a:lnSpc>
              <a:spcAft>
                <a:spcPts val="1600"/>
              </a:spcAft>
              <a:buClr>
                <a:srgbClr val="000000"/>
              </a:buClr>
              <a:buSzPct val="100000"/>
              <a:buFont typeface="Wingdings" panose="05000000000000000000" pitchFamily="2" charset="2"/>
              <a:buChar char="§"/>
            </a:pPr>
            <a:r>
              <a:rPr lang="en" sz="1450" dirty="0">
                <a:latin typeface="Times New Roman" panose="02020603050405020304" pitchFamily="18" charset="0"/>
                <a:cs typeface="Times New Roman" panose="02020603050405020304" pitchFamily="18" charset="0"/>
                <a:sym typeface="Times New Roman"/>
              </a:rPr>
              <a:t>Will the headline grab the reader’s attention?</a:t>
            </a:r>
          </a:p>
          <a:p>
            <a:pPr marL="419100" indent="-342900">
              <a:lnSpc>
                <a:spcPct val="115000"/>
              </a:lnSpc>
              <a:spcAft>
                <a:spcPts val="1600"/>
              </a:spcAft>
              <a:buClr>
                <a:srgbClr val="000000"/>
              </a:buClr>
              <a:buFont typeface="Wingdings" panose="05000000000000000000" pitchFamily="2" charset="2"/>
              <a:buChar char="§"/>
            </a:pPr>
            <a:endParaRPr lang="en" sz="2400" dirty="0">
              <a:solidFill>
                <a:srgbClr val="000000"/>
              </a:solidFill>
              <a:highlight>
                <a:srgbClr val="FFFFFF"/>
              </a:highlight>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467649578"/>
      </p:ext>
    </p:extLst>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sz="2400">
                <a:latin typeface="Times New Roman"/>
                <a:ea typeface="Times New Roman"/>
                <a:cs typeface="Times New Roman"/>
                <a:sym typeface="Times New Roman"/>
              </a:rPr>
              <a:t>EDITORIAL CARTOONS:</a:t>
            </a:r>
          </a:p>
        </p:txBody>
      </p:sp>
      <p:sp>
        <p:nvSpPr>
          <p:cNvPr id="119" name="Shape 119"/>
          <p:cNvSpPr txBox="1">
            <a:spLocks noGrp="1"/>
          </p:cNvSpPr>
          <p:nvPr>
            <p:ph type="body" idx="1"/>
          </p:nvPr>
        </p:nvSpPr>
        <p:spPr>
          <a:xfrm>
            <a:off x="487950" y="1428750"/>
            <a:ext cx="7752300" cy="3324700"/>
          </a:xfrm>
          <a:prstGeom prst="rect">
            <a:avLst/>
          </a:prstGeom>
        </p:spPr>
        <p:txBody>
          <a:bodyPr lIns="91425" tIns="91425" rIns="91425" bIns="91425" anchor="t" anchorCtr="0">
            <a:noAutofit/>
          </a:bodyPr>
          <a:lstStyle/>
          <a:p>
            <a:pPr marL="419100" indent="-342900">
              <a:lnSpc>
                <a:spcPct val="115000"/>
              </a:lnSpc>
              <a:spcAft>
                <a:spcPts val="1600"/>
              </a:spcAft>
              <a:buClr>
                <a:srgbClr val="000000"/>
              </a:buClr>
              <a:buFont typeface="Wingdings" panose="05000000000000000000" pitchFamily="2" charset="2"/>
              <a:buChar char="§"/>
            </a:pPr>
            <a:r>
              <a:rPr lang="en" dirty="0">
                <a:solidFill>
                  <a:schemeClr val="tx1"/>
                </a:solidFill>
                <a:latin typeface="Times New Roman" panose="02020603050405020304" pitchFamily="18" charset="0"/>
                <a:cs typeface="Times New Roman" panose="02020603050405020304" pitchFamily="18" charset="0"/>
                <a:sym typeface="Times New Roman"/>
              </a:rPr>
              <a:t>Can either </a:t>
            </a:r>
            <a:r>
              <a:rPr lang="en" dirty="0">
                <a:solidFill>
                  <a:schemeClr val="accent1">
                    <a:lumMod val="75000"/>
                  </a:schemeClr>
                </a:solidFill>
                <a:latin typeface="Times New Roman" panose="02020603050405020304" pitchFamily="18" charset="0"/>
                <a:cs typeface="Times New Roman" panose="02020603050405020304" pitchFamily="18" charset="0"/>
                <a:sym typeface="Times New Roman"/>
              </a:rPr>
              <a:t>accompany</a:t>
            </a:r>
            <a:r>
              <a:rPr lang="en" dirty="0">
                <a:solidFill>
                  <a:schemeClr val="tx1"/>
                </a:solidFill>
                <a:latin typeface="Times New Roman" panose="02020603050405020304" pitchFamily="18" charset="0"/>
                <a:cs typeface="Times New Roman" panose="02020603050405020304" pitchFamily="18" charset="0"/>
                <a:sym typeface="Times New Roman"/>
              </a:rPr>
              <a:t> an editorial or </a:t>
            </a:r>
            <a:r>
              <a:rPr lang="en" dirty="0">
                <a:solidFill>
                  <a:schemeClr val="accent1">
                    <a:lumMod val="75000"/>
                  </a:schemeClr>
                </a:solidFill>
                <a:latin typeface="Times New Roman" panose="02020603050405020304" pitchFamily="18" charset="0"/>
                <a:cs typeface="Times New Roman" panose="02020603050405020304" pitchFamily="18" charset="0"/>
                <a:sym typeface="Times New Roman"/>
              </a:rPr>
              <a:t>stand alone</a:t>
            </a:r>
          </a:p>
          <a:p>
            <a:pPr marL="419100" indent="-342900">
              <a:lnSpc>
                <a:spcPct val="115000"/>
              </a:lnSpc>
              <a:spcAft>
                <a:spcPts val="1600"/>
              </a:spcAft>
              <a:buClr>
                <a:srgbClr val="000000"/>
              </a:buClr>
              <a:buFont typeface="Wingdings" panose="05000000000000000000" pitchFamily="2" charset="2"/>
              <a:buChar char="§"/>
            </a:pPr>
            <a:r>
              <a:rPr lang="en" dirty="0">
                <a:solidFill>
                  <a:schemeClr val="tx1"/>
                </a:solidFill>
                <a:latin typeface="Times New Roman" panose="02020603050405020304" pitchFamily="18" charset="0"/>
                <a:cs typeface="Times New Roman" panose="02020603050405020304" pitchFamily="18" charset="0"/>
                <a:sym typeface="Times New Roman"/>
              </a:rPr>
              <a:t>They should be </a:t>
            </a:r>
            <a:r>
              <a:rPr lang="en" dirty="0">
                <a:solidFill>
                  <a:schemeClr val="accent1">
                    <a:lumMod val="75000"/>
                  </a:schemeClr>
                </a:solidFill>
                <a:latin typeface="Times New Roman" panose="02020603050405020304" pitchFamily="18" charset="0"/>
                <a:cs typeface="Times New Roman" panose="02020603050405020304" pitchFamily="18" charset="0"/>
                <a:sym typeface="Times New Roman"/>
              </a:rPr>
              <a:t>investigative</a:t>
            </a:r>
            <a:r>
              <a:rPr lang="en" dirty="0">
                <a:solidFill>
                  <a:schemeClr val="tx1"/>
                </a:solidFill>
                <a:latin typeface="Times New Roman" panose="02020603050405020304" pitchFamily="18" charset="0"/>
                <a:cs typeface="Times New Roman" panose="02020603050405020304" pitchFamily="18" charset="0"/>
                <a:sym typeface="Times New Roman"/>
              </a:rPr>
              <a:t> at some level</a:t>
            </a:r>
          </a:p>
          <a:p>
            <a:pPr marL="819150" lvl="1" indent="-285750">
              <a:lnSpc>
                <a:spcPct val="115000"/>
              </a:lnSpc>
              <a:spcAft>
                <a:spcPts val="1600"/>
              </a:spcAft>
              <a:buClr>
                <a:srgbClr val="000000"/>
              </a:buClr>
              <a:buSzPct val="100000"/>
              <a:buFont typeface="Wingdings" panose="05000000000000000000" pitchFamily="2" charset="2"/>
              <a:buChar char="§"/>
            </a:pPr>
            <a:r>
              <a:rPr lang="en" sz="2000" dirty="0">
                <a:solidFill>
                  <a:schemeClr val="tx1"/>
                </a:solidFill>
                <a:latin typeface="Times New Roman" panose="02020603050405020304" pitchFamily="18" charset="0"/>
                <a:cs typeface="Times New Roman" panose="02020603050405020304" pitchFamily="18" charset="0"/>
                <a:sym typeface="Times New Roman"/>
              </a:rPr>
              <a:t>They should make the reader feel something and react</a:t>
            </a:r>
          </a:p>
          <a:p>
            <a:pPr marL="419100" indent="-342900">
              <a:lnSpc>
                <a:spcPct val="115000"/>
              </a:lnSpc>
              <a:spcAft>
                <a:spcPts val="1600"/>
              </a:spcAft>
              <a:buClr>
                <a:srgbClr val="000000"/>
              </a:buClr>
              <a:buFont typeface="Wingdings" panose="05000000000000000000" pitchFamily="2" charset="2"/>
              <a:buChar char="§"/>
            </a:pPr>
            <a:r>
              <a:rPr lang="en" dirty="0">
                <a:solidFill>
                  <a:schemeClr val="tx1"/>
                </a:solidFill>
                <a:latin typeface="Times New Roman" panose="02020603050405020304" pitchFamily="18" charset="0"/>
                <a:cs typeface="Times New Roman" panose="02020603050405020304" pitchFamily="18" charset="0"/>
                <a:sym typeface="Times New Roman"/>
              </a:rPr>
              <a:t>MUST have a </a:t>
            </a:r>
            <a:r>
              <a:rPr lang="en" dirty="0">
                <a:solidFill>
                  <a:schemeClr val="accent1">
                    <a:lumMod val="75000"/>
                  </a:schemeClr>
                </a:solidFill>
                <a:latin typeface="Times New Roman" panose="02020603050405020304" pitchFamily="18" charset="0"/>
                <a:cs typeface="Times New Roman" panose="02020603050405020304" pitchFamily="18" charset="0"/>
                <a:sym typeface="Times New Roman"/>
              </a:rPr>
              <a:t>strong artist</a:t>
            </a:r>
          </a:p>
          <a:p>
            <a:pPr marL="819150" lvl="1" indent="-285750">
              <a:lnSpc>
                <a:spcPct val="115000"/>
              </a:lnSpc>
              <a:spcAft>
                <a:spcPts val="1600"/>
              </a:spcAft>
              <a:buClr>
                <a:srgbClr val="000000"/>
              </a:buClr>
              <a:buSzPct val="100000"/>
              <a:buFont typeface="Wingdings" panose="05000000000000000000" pitchFamily="2" charset="2"/>
              <a:buChar char="§"/>
            </a:pPr>
            <a:r>
              <a:rPr lang="en" sz="2000" dirty="0">
                <a:solidFill>
                  <a:schemeClr val="tx1"/>
                </a:solidFill>
                <a:latin typeface="Times New Roman" panose="02020603050405020304" pitchFamily="18" charset="0"/>
                <a:cs typeface="Times New Roman" panose="02020603050405020304" pitchFamily="18" charset="0"/>
                <a:sym typeface="Times New Roman"/>
              </a:rPr>
              <a:t>If there is not one on staff, recruit from art class</a:t>
            </a:r>
          </a:p>
          <a:p>
            <a:pPr marR="0" lvl="0" algn="l" rtl="0">
              <a:lnSpc>
                <a:spcPct val="115000"/>
              </a:lnSpc>
              <a:spcBef>
                <a:spcPts val="0"/>
              </a:spcBef>
              <a:spcAft>
                <a:spcPts val="1600"/>
              </a:spcAft>
              <a:buNone/>
            </a:pPr>
            <a:endParaRPr sz="2400" dirty="0">
              <a:solidFill>
                <a:schemeClr val="tx1"/>
              </a:solidFill>
              <a:highlight>
                <a:srgbClr val="FFFFFF"/>
              </a:highlight>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chemeClr val="tx1"/>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chemeClr val="tx1"/>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chemeClr val="tx1"/>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597138664"/>
      </p:ext>
    </p:extLst>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Your Turn!</a:t>
            </a:r>
          </a:p>
        </p:txBody>
      </p:sp>
      <p:sp>
        <p:nvSpPr>
          <p:cNvPr id="26627" name="Rectangle 3"/>
          <p:cNvSpPr>
            <a:spLocks noGrp="1" noChangeArrowheads="1"/>
          </p:cNvSpPr>
          <p:nvPr>
            <p:ph sz="quarter" idx="1"/>
          </p:nvPr>
        </p:nvSpPr>
        <p:spPr/>
        <p:txBody>
          <a:bodyPr>
            <a:normAutofit/>
          </a:bodyPr>
          <a:lstStyle/>
          <a:p>
            <a:pPr eaLnBrk="1" hangingPunct="1">
              <a:defRPr/>
            </a:pPr>
            <a:r>
              <a:rPr lang="en-US" sz="2400" dirty="0" smtClean="0">
                <a:solidFill>
                  <a:schemeClr val="tx1"/>
                </a:solidFill>
              </a:rPr>
              <a:t>You will draw a one-square cartoon.  It does not have to be fancy.  Do your best with the drawing—your </a:t>
            </a:r>
            <a:r>
              <a:rPr lang="en-US" sz="2400" u="sng" dirty="0" smtClean="0">
                <a:solidFill>
                  <a:schemeClr val="tx1"/>
                </a:solidFill>
              </a:rPr>
              <a:t>idea</a:t>
            </a:r>
            <a:r>
              <a:rPr lang="en-US" sz="2400" dirty="0" smtClean="0">
                <a:solidFill>
                  <a:schemeClr val="tx1"/>
                </a:solidFill>
              </a:rPr>
              <a:t> is the main focus, not the artwork.</a:t>
            </a:r>
          </a:p>
          <a:p>
            <a:pPr eaLnBrk="1" hangingPunct="1">
              <a:defRPr/>
            </a:pPr>
            <a:endParaRPr lang="en-US" sz="2400" dirty="0">
              <a:solidFill>
                <a:schemeClr val="tx1"/>
              </a:solidFill>
            </a:endParaRPr>
          </a:p>
          <a:p>
            <a:pPr eaLnBrk="1" hangingPunct="1">
              <a:defRPr/>
            </a:pPr>
            <a:r>
              <a:rPr lang="en-US" sz="2400" dirty="0" smtClean="0">
                <a:solidFill>
                  <a:schemeClr val="tx1"/>
                </a:solidFill>
              </a:rPr>
              <a:t>Remember the District policies about what you can and cannot put in a school newspaper! </a:t>
            </a:r>
          </a:p>
        </p:txBody>
      </p:sp>
    </p:spTree>
    <p:extLst>
      <p:ext uri="{BB962C8B-B14F-4D97-AF65-F5344CB8AC3E}">
        <p14:creationId xmlns:p14="http://schemas.microsoft.com/office/powerpoint/2010/main" val="11691225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sz="quarter" idx="1"/>
          </p:nvPr>
        </p:nvSpPr>
        <p:spPr/>
        <p:txBody>
          <a:bodyPr/>
          <a:lstStyle/>
          <a:p>
            <a:r>
              <a:rPr lang="en-US" dirty="0" smtClean="0"/>
              <a:t>Grab a laptop, and look up different articles in the different genres: news, features, entertainment, sports, and opinion</a:t>
            </a:r>
          </a:p>
          <a:p>
            <a:r>
              <a:rPr lang="en-US" dirty="0" smtClean="0"/>
              <a:t>Come up with a list of all the things that section needs (think characteristics)</a:t>
            </a:r>
          </a:p>
          <a:p>
            <a:r>
              <a:rPr lang="en-US" dirty="0" smtClean="0"/>
              <a:t>Your table group will then be completing an assignment based on </a:t>
            </a:r>
            <a:r>
              <a:rPr lang="en-US" smtClean="0"/>
              <a:t>a section</a:t>
            </a:r>
            <a:endParaRPr lang="en-US"/>
          </a:p>
        </p:txBody>
      </p:sp>
    </p:spTree>
    <p:extLst>
      <p:ext uri="{BB962C8B-B14F-4D97-AF65-F5344CB8AC3E}">
        <p14:creationId xmlns:p14="http://schemas.microsoft.com/office/powerpoint/2010/main" val="3198334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475339"/>
          </a:xfrm>
        </p:spPr>
        <p:txBody>
          <a:bodyPr>
            <a:normAutofit fontScale="90000"/>
          </a:bodyPr>
          <a:lstStyle/>
          <a:p>
            <a:r>
              <a:rPr lang="en-US" dirty="0" smtClean="0"/>
              <a:t>Your group task</a:t>
            </a:r>
            <a:endParaRPr lang="en-US" dirty="0"/>
          </a:p>
        </p:txBody>
      </p:sp>
      <p:sp>
        <p:nvSpPr>
          <p:cNvPr id="3" name="Content Placeholder 2"/>
          <p:cNvSpPr>
            <a:spLocks noGrp="1"/>
          </p:cNvSpPr>
          <p:nvPr>
            <p:ph sz="quarter" idx="1"/>
          </p:nvPr>
        </p:nvSpPr>
        <p:spPr>
          <a:xfrm>
            <a:off x="457200" y="887506"/>
            <a:ext cx="8157882" cy="3967958"/>
          </a:xfrm>
        </p:spPr>
        <p:txBody>
          <a:bodyPr>
            <a:normAutofit/>
          </a:bodyPr>
          <a:lstStyle/>
          <a:p>
            <a:pPr marL="457200" indent="-457200">
              <a:buFont typeface="+mj-lt"/>
              <a:buAutoNum type="arabicPeriod"/>
            </a:pPr>
            <a:r>
              <a:rPr lang="en-US" sz="2800" dirty="0" smtClean="0"/>
              <a:t>Definition of the section</a:t>
            </a:r>
          </a:p>
          <a:p>
            <a:pPr marL="457200" indent="-457200">
              <a:buFont typeface="+mj-lt"/>
              <a:buAutoNum type="arabicPeriod"/>
            </a:pPr>
            <a:r>
              <a:rPr lang="en-US" sz="2800" dirty="0" smtClean="0"/>
              <a:t>Important do’s and </a:t>
            </a:r>
            <a:r>
              <a:rPr lang="en-US" sz="2800" dirty="0" smtClean="0"/>
              <a:t>don'ts's </a:t>
            </a:r>
            <a:r>
              <a:rPr lang="en-US" sz="2800" dirty="0" smtClean="0"/>
              <a:t>for the section</a:t>
            </a:r>
          </a:p>
          <a:p>
            <a:pPr marL="457200" indent="-457200">
              <a:buFont typeface="+mj-lt"/>
              <a:buAutoNum type="arabicPeriod"/>
            </a:pPr>
            <a:r>
              <a:rPr lang="en-US" sz="2800" dirty="0" smtClean="0"/>
              <a:t>What types of articles you can put in the section</a:t>
            </a:r>
          </a:p>
          <a:p>
            <a:pPr marL="457200" indent="-457200">
              <a:buFont typeface="+mj-lt"/>
              <a:buAutoNum type="arabicPeriod"/>
            </a:pPr>
            <a:r>
              <a:rPr lang="en-US" sz="2800" dirty="0" smtClean="0"/>
              <a:t>What wording/writing style/person you use in the section</a:t>
            </a:r>
          </a:p>
          <a:p>
            <a:pPr marL="457200" indent="-457200">
              <a:buFont typeface="+mj-lt"/>
              <a:buAutoNum type="arabicPeriod"/>
            </a:pPr>
            <a:r>
              <a:rPr lang="en-US" sz="2800" dirty="0" smtClean="0"/>
              <a:t>Visual representation of the section </a:t>
            </a:r>
          </a:p>
          <a:p>
            <a:pPr marL="0" indent="0">
              <a:buNone/>
            </a:pPr>
            <a:r>
              <a:rPr lang="en-US" dirty="0" smtClean="0"/>
              <a:t> </a:t>
            </a:r>
          </a:p>
          <a:p>
            <a:endParaRPr lang="en-US" dirty="0" smtClean="0"/>
          </a:p>
          <a:p>
            <a:endParaRPr lang="en-US" dirty="0" smtClean="0"/>
          </a:p>
        </p:txBody>
      </p:sp>
    </p:spTree>
    <p:extLst>
      <p:ext uri="{BB962C8B-B14F-4D97-AF65-F5344CB8AC3E}">
        <p14:creationId xmlns:p14="http://schemas.microsoft.com/office/powerpoint/2010/main" val="2223312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sz="2400" dirty="0">
                <a:latin typeface="Times New Roman"/>
                <a:ea typeface="Times New Roman"/>
                <a:cs typeface="Times New Roman"/>
                <a:sym typeface="Times New Roman"/>
              </a:rPr>
              <a:t>ALL OF THIS WILL HELP YOU DEVELOP THE THEME</a:t>
            </a:r>
          </a:p>
        </p:txBody>
      </p:sp>
      <p:sp>
        <p:nvSpPr>
          <p:cNvPr id="100" name="Shape 100"/>
          <p:cNvSpPr txBox="1">
            <a:spLocks noGrp="1"/>
          </p:cNvSpPr>
          <p:nvPr>
            <p:ph type="body" idx="1"/>
          </p:nvPr>
        </p:nvSpPr>
        <p:spPr>
          <a:xfrm>
            <a:off x="487950" y="1071250"/>
            <a:ext cx="8271154" cy="3682200"/>
          </a:xfrm>
          <a:prstGeom prst="rect">
            <a:avLst/>
          </a:prstGeom>
        </p:spPr>
        <p:txBody>
          <a:bodyPr lIns="91425" tIns="91425" rIns="91425" bIns="91425" anchor="t" anchorCtr="0">
            <a:noAutofit/>
          </a:bodyPr>
          <a:lstStyle/>
          <a:p>
            <a:pPr marL="457200" marR="0" lvl="0"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highlight>
                  <a:srgbClr val="FFFFFF"/>
                </a:highlight>
                <a:latin typeface="Times New Roman"/>
                <a:ea typeface="Times New Roman"/>
                <a:cs typeface="Times New Roman"/>
                <a:sym typeface="Times New Roman"/>
              </a:rPr>
              <a:t>Once you’ve completed research and reporting, figure out what it all means by </a:t>
            </a:r>
            <a:r>
              <a:rPr lang="en" sz="2400" dirty="0" smtClean="0">
                <a:highlight>
                  <a:srgbClr val="FFFFFF"/>
                </a:highlight>
                <a:latin typeface="Times New Roman"/>
                <a:ea typeface="Times New Roman"/>
                <a:cs typeface="Times New Roman"/>
                <a:sym typeface="Times New Roman"/>
              </a:rPr>
              <a:t>asking:</a:t>
            </a:r>
          </a:p>
          <a:p>
            <a:pPr marL="457200" marR="0" lvl="0"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smtClean="0">
                <a:solidFill>
                  <a:schemeClr val="accent3">
                    <a:lumMod val="60000"/>
                    <a:lumOff val="40000"/>
                  </a:schemeClr>
                </a:solidFill>
                <a:highlight>
                  <a:srgbClr val="FFFFFF"/>
                </a:highlight>
                <a:latin typeface="Times New Roman"/>
                <a:ea typeface="Times New Roman"/>
                <a:cs typeface="Times New Roman"/>
                <a:sym typeface="Times New Roman"/>
              </a:rPr>
              <a:t>WHAT </a:t>
            </a: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IS THE STORY REALLY ABOUT??? </a:t>
            </a:r>
          </a:p>
          <a:p>
            <a:pPr marL="457200" marR="0" lvl="0"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highlight>
                  <a:srgbClr val="FFFFFF"/>
                </a:highlight>
                <a:latin typeface="Times New Roman"/>
                <a:ea typeface="Times New Roman"/>
                <a:cs typeface="Times New Roman"/>
                <a:sym typeface="Times New Roman"/>
              </a:rPr>
              <a:t>This is the most critical but often overlooked step</a:t>
            </a:r>
          </a:p>
          <a:p>
            <a:pPr marL="914400" marR="0" lvl="1" indent="-381000" algn="l" rtl="0">
              <a:lnSpc>
                <a:spcPct val="100000"/>
              </a:lnSpc>
              <a:spcBef>
                <a:spcPts val="0"/>
              </a:spcBef>
              <a:spcAft>
                <a:spcPts val="1600"/>
              </a:spcAft>
              <a:buClr>
                <a:srgbClr val="000000"/>
              </a:buClr>
              <a:buSzPct val="100000"/>
              <a:buFont typeface="Wingdings" panose="05000000000000000000" pitchFamily="2" charset="2"/>
              <a:buChar char="§"/>
            </a:pPr>
            <a:r>
              <a:rPr lang="en" sz="2400" dirty="0">
                <a:highlight>
                  <a:srgbClr val="FFFFFF"/>
                </a:highlight>
                <a:latin typeface="Times New Roman"/>
                <a:ea typeface="Times New Roman"/>
                <a:cs typeface="Times New Roman"/>
                <a:sym typeface="Times New Roman"/>
              </a:rPr>
              <a:t>Develop your </a:t>
            </a:r>
            <a:r>
              <a:rPr lang="en" sz="2400" dirty="0">
                <a:solidFill>
                  <a:schemeClr val="accent3">
                    <a:lumMod val="60000"/>
                    <a:lumOff val="40000"/>
                  </a:schemeClr>
                </a:solidFill>
                <a:highlight>
                  <a:srgbClr val="FFFFFF"/>
                </a:highlight>
                <a:latin typeface="Times New Roman"/>
                <a:ea typeface="Times New Roman"/>
                <a:cs typeface="Times New Roman"/>
                <a:sym typeface="Times New Roman"/>
              </a:rPr>
              <a:t>focus statement </a:t>
            </a:r>
            <a:r>
              <a:rPr lang="en" sz="2400" dirty="0">
                <a:highlight>
                  <a:srgbClr val="FFFFFF"/>
                </a:highlight>
                <a:latin typeface="Times New Roman"/>
                <a:ea typeface="Times New Roman"/>
                <a:cs typeface="Times New Roman"/>
                <a:sym typeface="Times New Roman"/>
              </a:rPr>
              <a:t>and write toward that focus statement</a:t>
            </a:r>
          </a:p>
          <a:p>
            <a:pPr marR="0" lvl="0" algn="l" rtl="0">
              <a:lnSpc>
                <a:spcPct val="115000"/>
              </a:lnSpc>
              <a:spcBef>
                <a:spcPts val="0"/>
              </a:spcBef>
              <a:spcAft>
                <a:spcPts val="1600"/>
              </a:spcAft>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sz="2400">
                <a:latin typeface="Times New Roman"/>
                <a:ea typeface="Times New Roman"/>
                <a:cs typeface="Times New Roman"/>
                <a:sym typeface="Times New Roman"/>
              </a:rPr>
              <a:t>SO NOW YOU HAVE SOME STUFF TO WORK WITH...</a:t>
            </a:r>
          </a:p>
        </p:txBody>
      </p:sp>
      <p:sp>
        <p:nvSpPr>
          <p:cNvPr id="65" name="Shape 65"/>
          <p:cNvSpPr txBox="1">
            <a:spLocks noGrp="1"/>
          </p:cNvSpPr>
          <p:nvPr>
            <p:ph type="body" idx="1"/>
          </p:nvPr>
        </p:nvSpPr>
        <p:spPr>
          <a:xfrm>
            <a:off x="311700" y="945925"/>
            <a:ext cx="8520600" cy="3623100"/>
          </a:xfrm>
          <a:prstGeom prst="rect">
            <a:avLst/>
          </a:prstGeom>
        </p:spPr>
        <p:txBody>
          <a:bodyPr lIns="91425" tIns="91425" rIns="91425" bIns="91425" anchor="t" anchorCtr="0">
            <a:noAutofit/>
          </a:bodyPr>
          <a:lstStyle/>
          <a:p>
            <a:pPr marL="0" lvl="0" indent="0" rtl="0">
              <a:lnSpc>
                <a:spcPct val="100000"/>
              </a:lnSpc>
              <a:spcBef>
                <a:spcPts val="0"/>
              </a:spcBef>
              <a:buNone/>
            </a:pPr>
            <a:r>
              <a:rPr lang="en" sz="3200" dirty="0" smtClean="0">
                <a:solidFill>
                  <a:srgbClr val="000000"/>
                </a:solidFill>
                <a:highlight>
                  <a:srgbClr val="FFFFFF"/>
                </a:highlight>
                <a:latin typeface="Times New Roman"/>
                <a:ea typeface="Times New Roman"/>
                <a:cs typeface="Times New Roman"/>
                <a:sym typeface="Times New Roman"/>
              </a:rPr>
              <a:t>Information from your interviews should include:</a:t>
            </a:r>
          </a:p>
          <a:p>
            <a:pPr marL="514350" lvl="0" indent="-514350" rtl="0">
              <a:lnSpc>
                <a:spcPct val="100000"/>
              </a:lnSpc>
              <a:spcBef>
                <a:spcPts val="0"/>
              </a:spcBef>
              <a:buFont typeface="+mj-lt"/>
              <a:buAutoNum type="arabicPeriod"/>
            </a:pPr>
            <a:r>
              <a:rPr lang="en" sz="3600" dirty="0" smtClean="0">
                <a:solidFill>
                  <a:srgbClr val="000000"/>
                </a:solidFill>
                <a:highlight>
                  <a:srgbClr val="FFFFFF"/>
                </a:highlight>
                <a:latin typeface="Times New Roman"/>
                <a:ea typeface="Times New Roman"/>
                <a:cs typeface="Times New Roman"/>
                <a:sym typeface="Times New Roman"/>
              </a:rPr>
              <a:t>Descriptions</a:t>
            </a:r>
          </a:p>
          <a:p>
            <a:pPr marL="514350" lvl="0" indent="-514350" rtl="0">
              <a:lnSpc>
                <a:spcPct val="100000"/>
              </a:lnSpc>
              <a:spcBef>
                <a:spcPts val="0"/>
              </a:spcBef>
              <a:buFont typeface="+mj-lt"/>
              <a:buAutoNum type="arabicPeriod"/>
            </a:pPr>
            <a:r>
              <a:rPr lang="en" sz="3600" dirty="0" smtClean="0">
                <a:solidFill>
                  <a:srgbClr val="000000"/>
                </a:solidFill>
                <a:highlight>
                  <a:srgbClr val="FFFFFF"/>
                </a:highlight>
                <a:latin typeface="Times New Roman"/>
                <a:ea typeface="Times New Roman"/>
                <a:cs typeface="Times New Roman"/>
                <a:sym typeface="Times New Roman"/>
              </a:rPr>
              <a:t>Reporting (actual questions and information)</a:t>
            </a:r>
          </a:p>
          <a:p>
            <a:pPr marL="514350" lvl="0" indent="-514350" rtl="0">
              <a:lnSpc>
                <a:spcPct val="100000"/>
              </a:lnSpc>
              <a:spcBef>
                <a:spcPts val="0"/>
              </a:spcBef>
              <a:buFont typeface="+mj-lt"/>
              <a:buAutoNum type="arabicPeriod"/>
            </a:pPr>
            <a:r>
              <a:rPr lang="en-US" sz="3600" dirty="0" smtClean="0">
                <a:solidFill>
                  <a:srgbClr val="000000"/>
                </a:solidFill>
                <a:highlight>
                  <a:srgbClr val="FFFFFF"/>
                </a:highlight>
                <a:latin typeface="Times New Roman"/>
                <a:ea typeface="Times New Roman"/>
                <a:cs typeface="Times New Roman"/>
                <a:sym typeface="Times New Roman"/>
              </a:rPr>
              <a:t>Observations</a:t>
            </a:r>
            <a:endParaRPr lang="en" sz="3600" dirty="0">
              <a:solidFill>
                <a:srgbClr val="000000"/>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264578988"/>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173050"/>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SETTING AND CHARACTER:</a:t>
            </a:r>
          </a:p>
        </p:txBody>
      </p:sp>
      <p:sp>
        <p:nvSpPr>
          <p:cNvPr id="71" name="Shape 71"/>
          <p:cNvSpPr txBox="1">
            <a:spLocks noGrp="1"/>
          </p:cNvSpPr>
          <p:nvPr>
            <p:ph type="body" idx="1"/>
          </p:nvPr>
        </p:nvSpPr>
        <p:spPr>
          <a:xfrm>
            <a:off x="311700" y="745750"/>
            <a:ext cx="8520600" cy="3950941"/>
          </a:xfrm>
          <a:prstGeom prst="rect">
            <a:avLst/>
          </a:prstGeom>
        </p:spPr>
        <p:txBody>
          <a:bodyPr lIns="91425" tIns="91425" rIns="91425" bIns="91425" anchor="t" anchorCtr="0">
            <a:noAutofit/>
          </a:bodyPr>
          <a:lstStyle/>
          <a:p>
            <a:pPr marL="76200" lvl="0" indent="0" rtl="0">
              <a:lnSpc>
                <a:spcPct val="100000"/>
              </a:lnSpc>
              <a:spcBef>
                <a:spcPts val="0"/>
              </a:spcBef>
              <a:buClr>
                <a:srgbClr val="000000"/>
              </a:buClr>
              <a:buSzPct val="100000"/>
              <a:buNone/>
            </a:pPr>
            <a:r>
              <a:rPr lang="en" sz="2400" dirty="0">
                <a:solidFill>
                  <a:schemeClr val="accent3">
                    <a:lumMod val="60000"/>
                    <a:lumOff val="40000"/>
                  </a:schemeClr>
                </a:solidFill>
                <a:latin typeface="Times New Roman"/>
                <a:ea typeface="Times New Roman"/>
                <a:cs typeface="Times New Roman"/>
                <a:sym typeface="Times New Roman"/>
              </a:rPr>
              <a:t>Setting</a:t>
            </a:r>
            <a:r>
              <a:rPr lang="en" sz="2400" dirty="0">
                <a:solidFill>
                  <a:srgbClr val="000000"/>
                </a:solidFill>
                <a:latin typeface="Times New Roman"/>
                <a:ea typeface="Times New Roman"/>
                <a:cs typeface="Times New Roman"/>
                <a:sym typeface="Times New Roman"/>
              </a:rPr>
              <a:t> relies on the writer’s skills of observation and interviewing</a:t>
            </a:r>
          </a:p>
          <a:p>
            <a:pPr marL="990600" lvl="1" indent="-457200" rtl="0">
              <a:lnSpc>
                <a:spcPct val="100000"/>
              </a:lnSpc>
              <a:spcBef>
                <a:spcPts val="0"/>
              </a:spcBef>
              <a:buClr>
                <a:srgbClr val="000000"/>
              </a:buClr>
              <a:buSzPct val="100000"/>
              <a:buFont typeface="+mj-lt"/>
              <a:buAutoNum type="arabicPeriod"/>
            </a:pPr>
            <a:r>
              <a:rPr lang="en" sz="2400" dirty="0">
                <a:solidFill>
                  <a:srgbClr val="000000"/>
                </a:solidFill>
                <a:latin typeface="Times New Roman"/>
                <a:ea typeface="Times New Roman"/>
                <a:cs typeface="Times New Roman"/>
                <a:sym typeface="Times New Roman"/>
              </a:rPr>
              <a:t>Did you take note of the setting and environment?</a:t>
            </a:r>
          </a:p>
          <a:p>
            <a:pPr marL="990600" lvl="1" indent="-457200" rtl="0">
              <a:lnSpc>
                <a:spcPct val="100000"/>
              </a:lnSpc>
              <a:spcBef>
                <a:spcPts val="0"/>
              </a:spcBef>
              <a:buClr>
                <a:srgbClr val="000000"/>
              </a:buClr>
              <a:buSzPct val="100000"/>
              <a:buFont typeface="+mj-lt"/>
              <a:buAutoNum type="arabicPeriod"/>
            </a:pPr>
            <a:r>
              <a:rPr lang="en" sz="2400" dirty="0">
                <a:solidFill>
                  <a:srgbClr val="000000"/>
                </a:solidFill>
                <a:latin typeface="Times New Roman"/>
                <a:ea typeface="Times New Roman"/>
                <a:cs typeface="Times New Roman"/>
                <a:sym typeface="Times New Roman"/>
              </a:rPr>
              <a:t>Did you write down some descriptions</a:t>
            </a:r>
            <a:r>
              <a:rPr lang="en" sz="2400" dirty="0" smtClean="0">
                <a:solidFill>
                  <a:srgbClr val="000000"/>
                </a:solidFill>
                <a:latin typeface="Times New Roman"/>
                <a:ea typeface="Times New Roman"/>
                <a:cs typeface="Times New Roman"/>
                <a:sym typeface="Times New Roman"/>
              </a:rPr>
              <a:t>?</a:t>
            </a:r>
          </a:p>
          <a:p>
            <a:pPr marL="76200" lvl="0" indent="0">
              <a:lnSpc>
                <a:spcPct val="100000"/>
              </a:lnSpc>
              <a:buClr>
                <a:srgbClr val="000000"/>
              </a:buClr>
              <a:buNone/>
            </a:pPr>
            <a:r>
              <a:rPr lang="en" sz="2400" dirty="0">
                <a:solidFill>
                  <a:srgbClr val="000000"/>
                </a:solidFill>
                <a:latin typeface="Times New Roman"/>
                <a:ea typeface="Times New Roman"/>
                <a:cs typeface="Times New Roman"/>
                <a:sym typeface="Times New Roman"/>
              </a:rPr>
              <a:t>Did the setting figure into your questions?</a:t>
            </a:r>
          </a:p>
          <a:p>
            <a:pPr marL="990600" lvl="1" indent="-457200">
              <a:lnSpc>
                <a:spcPct val="100000"/>
              </a:lnSpc>
              <a:buClr>
                <a:srgbClr val="000000"/>
              </a:buClr>
              <a:buSzPct val="100000"/>
              <a:buFont typeface="+mj-lt"/>
              <a:buAutoNum type="arabicPeriod"/>
            </a:pPr>
            <a:r>
              <a:rPr lang="en" sz="2400" dirty="0">
                <a:solidFill>
                  <a:srgbClr val="000000"/>
                </a:solidFill>
                <a:latin typeface="Times New Roman"/>
                <a:ea typeface="Times New Roman"/>
                <a:cs typeface="Times New Roman"/>
                <a:sym typeface="Times New Roman"/>
              </a:rPr>
              <a:t>If you saw something that you were curious about, did you ask about it? Where did it take you? What did it give you?</a:t>
            </a:r>
          </a:p>
          <a:p>
            <a:pPr marL="76200" lvl="0" indent="0">
              <a:lnSpc>
                <a:spcPct val="100000"/>
              </a:lnSpc>
              <a:buClr>
                <a:srgbClr val="000000"/>
              </a:buClr>
              <a:buNone/>
            </a:pPr>
            <a:r>
              <a:rPr lang="en" sz="2400" dirty="0">
                <a:solidFill>
                  <a:srgbClr val="000000"/>
                </a:solidFill>
                <a:latin typeface="Times New Roman"/>
                <a:ea typeface="Times New Roman"/>
                <a:cs typeface="Times New Roman"/>
                <a:sym typeface="Times New Roman"/>
              </a:rPr>
              <a:t>Establishing the setting helps establish the </a:t>
            </a:r>
            <a:r>
              <a:rPr lang="en" sz="2400" dirty="0">
                <a:solidFill>
                  <a:schemeClr val="accent3">
                    <a:lumMod val="60000"/>
                    <a:lumOff val="40000"/>
                  </a:schemeClr>
                </a:solidFill>
                <a:latin typeface="Times New Roman"/>
                <a:ea typeface="Times New Roman"/>
                <a:cs typeface="Times New Roman"/>
                <a:sym typeface="Times New Roman"/>
              </a:rPr>
              <a:t>MOOD</a:t>
            </a:r>
            <a:r>
              <a:rPr lang="en" sz="2400" dirty="0">
                <a:solidFill>
                  <a:srgbClr val="000000"/>
                </a:solidFill>
                <a:latin typeface="Times New Roman"/>
                <a:ea typeface="Times New Roman"/>
                <a:cs typeface="Times New Roman"/>
                <a:sym typeface="Times New Roman"/>
              </a:rPr>
              <a:t> of the story</a:t>
            </a:r>
          </a:p>
          <a:p>
            <a:pPr marL="990600" lvl="1" indent="-457200">
              <a:lnSpc>
                <a:spcPct val="100000"/>
              </a:lnSpc>
              <a:buClr>
                <a:srgbClr val="000000"/>
              </a:buClr>
              <a:buSzPct val="100000"/>
              <a:buFont typeface="+mj-lt"/>
              <a:buAutoNum type="arabicPeriod"/>
            </a:pPr>
            <a:r>
              <a:rPr lang="en" sz="2400" dirty="0">
                <a:solidFill>
                  <a:srgbClr val="000000"/>
                </a:solidFill>
                <a:latin typeface="Times New Roman"/>
                <a:ea typeface="Times New Roman"/>
                <a:cs typeface="Times New Roman"/>
                <a:sym typeface="Times New Roman"/>
              </a:rPr>
              <a:t>It’s a challenge to write a fairy tale about prison - the setting must make the story believable - it is an integral part</a:t>
            </a:r>
          </a:p>
          <a:p>
            <a:pPr marL="914400" lvl="1" indent="-381000" rtl="0">
              <a:lnSpc>
                <a:spcPct val="100000"/>
              </a:lnSpc>
              <a:spcBef>
                <a:spcPts val="0"/>
              </a:spcBef>
              <a:buClr>
                <a:srgbClr val="000000"/>
              </a:buClr>
              <a:buSzPct val="100000"/>
              <a:buFont typeface="Arial" panose="020B0604020202020204" pitchFamily="34" charset="0"/>
              <a:buChar char="•"/>
            </a:pPr>
            <a:endParaRPr lang="en" sz="2400" dirty="0">
              <a:solidFill>
                <a:srgbClr val="000000"/>
              </a:solidFill>
              <a:latin typeface="Times New Roman"/>
              <a:ea typeface="Times New Roman"/>
              <a:cs typeface="Times New Roman"/>
              <a:sym typeface="Times New Roman"/>
            </a:endParaRPr>
          </a:p>
          <a:p>
            <a:pPr lvl="0" rtl="0">
              <a:spcBef>
                <a:spcPts val="0"/>
              </a:spcBef>
              <a:buNone/>
            </a:pPr>
            <a:endParaRPr sz="2200" dirty="0">
              <a:solidFill>
                <a:srgbClr val="000000"/>
              </a:solidFill>
              <a:latin typeface="Times New Roman"/>
              <a:ea typeface="Times New Roman"/>
              <a:cs typeface="Times New Roman"/>
              <a:sym typeface="Times New Roman"/>
            </a:endParaRPr>
          </a:p>
          <a:p>
            <a:pPr lvl="0">
              <a:spcBef>
                <a:spcPts val="0"/>
              </a:spcBef>
              <a:buNone/>
            </a:pPr>
            <a:endParaRPr sz="22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24206922"/>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186</TotalTime>
  <Words>3175</Words>
  <Application>Microsoft Office PowerPoint</Application>
  <PresentationFormat>On-screen Show (16:9)</PresentationFormat>
  <Paragraphs>392</Paragraphs>
  <Slides>65</Slides>
  <Notes>55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Times New Roman</vt:lpstr>
      <vt:lpstr>Arial</vt:lpstr>
      <vt:lpstr>Century Schoolbook</vt:lpstr>
      <vt:lpstr>Wingdings</vt:lpstr>
      <vt:lpstr>Wingdings 2</vt:lpstr>
      <vt:lpstr>Playfair Display</vt:lpstr>
      <vt:lpstr>Oriel</vt:lpstr>
      <vt:lpstr>Feature Writing</vt:lpstr>
      <vt:lpstr>FEATURE WRITING VS. HARD OR STRAIGHT NEWS</vt:lpstr>
      <vt:lpstr>FEATURE WRITING</vt:lpstr>
      <vt:lpstr>THE RULE FOR FEATURE WRITING: </vt:lpstr>
      <vt:lpstr>WHAT DO I DO DIFFERENTLY:</vt:lpstr>
      <vt:lpstr>HOW DO I GET THE DETAILS?</vt:lpstr>
      <vt:lpstr>ALL OF THIS WILL HELP YOU DEVELOP THE THEME</vt:lpstr>
      <vt:lpstr>SO NOW YOU HAVE SOME STUFF TO WORK WITH...</vt:lpstr>
      <vt:lpstr>SETTING AND CHARACTER:</vt:lpstr>
      <vt:lpstr>SETTINGS AND CHARACTERS </vt:lpstr>
      <vt:lpstr>USING DIALOGUE AND ACTION</vt:lpstr>
      <vt:lpstr>DESCRIBING THE ACTION:</vt:lpstr>
      <vt:lpstr>DESCRIPTIVE LANGUAGE, SIMILES AND METAPHORS:</vt:lpstr>
      <vt:lpstr>SIMILES AND METAPHORS: Comparison = enhanced understanding </vt:lpstr>
      <vt:lpstr>Feature Don’t’s</vt:lpstr>
      <vt:lpstr>Ways to Approach a Feature</vt:lpstr>
      <vt:lpstr>News Writing</vt:lpstr>
      <vt:lpstr>WHY is news reported?</vt:lpstr>
      <vt:lpstr>HOW is news reported?</vt:lpstr>
      <vt:lpstr>INVERTED PYRAMID STYLE</vt:lpstr>
      <vt:lpstr>APPLY THE INVERTED PYRAMID: </vt:lpstr>
      <vt:lpstr>APPLYING THE INVERTED PYRAMID:</vt:lpstr>
      <vt:lpstr>APPLYING THE INVERTED PYRAMID:</vt:lpstr>
      <vt:lpstr>APPLYING THE INVERTED PYRAMID:</vt:lpstr>
      <vt:lpstr>APPLYING THE INVERTED PYRAMID:</vt:lpstr>
      <vt:lpstr>APPLYING THE INVERTED PYRAMID</vt:lpstr>
      <vt:lpstr>THE WHOLE STORY LOOKS LIKE THIS:</vt:lpstr>
      <vt:lpstr>OTHER LEDES AND QUOTES</vt:lpstr>
      <vt:lpstr>WHEN TO USE INVERTED PYRAMID:</vt:lpstr>
      <vt:lpstr>VARIATIONS ON THE LEDE </vt:lpstr>
      <vt:lpstr>DIFFERENCES OF BREAKING NEWS  VS. FEATURE NEWS</vt:lpstr>
      <vt:lpstr>THEY ARE WRITTEN DIFFERENTLY!!</vt:lpstr>
      <vt:lpstr>SOFT NEWS OR FEATURE LEDES:</vt:lpstr>
      <vt:lpstr>SOFT NEWS OR FEATURE LEDES:</vt:lpstr>
      <vt:lpstr>SOFT NEWS OR FEATURE LEDES:</vt:lpstr>
      <vt:lpstr>THE NUT GRAPH:</vt:lpstr>
      <vt:lpstr>QUOTES DO’S AND DO NOT’S:</vt:lpstr>
      <vt:lpstr> Sports Reporting  and Writing </vt:lpstr>
      <vt:lpstr>SPORTS COVERAGE</vt:lpstr>
      <vt:lpstr>COVERING SPORTS LIKE A PRO:</vt:lpstr>
      <vt:lpstr>TYPES OF SPORTS STORIES: </vt:lpstr>
      <vt:lpstr>TYPES OF SPORTS STORIES: </vt:lpstr>
      <vt:lpstr>TYPES OF SPORT STORIES</vt:lpstr>
      <vt:lpstr>ASSIGNMENT: CHEAT SHEET</vt:lpstr>
      <vt:lpstr>THINGS TO CONSIDER </vt:lpstr>
      <vt:lpstr>STYLE OF WRITING: </vt:lpstr>
      <vt:lpstr>That’s Entertainment!</vt:lpstr>
      <vt:lpstr>What’s entertainment?</vt:lpstr>
      <vt:lpstr>Types of Entertainment Stories</vt:lpstr>
      <vt:lpstr>Reviews</vt:lpstr>
      <vt:lpstr>Tips for Types of Reviews</vt:lpstr>
      <vt:lpstr>Sample sentences from student reviews:</vt:lpstr>
      <vt:lpstr>Layout</vt:lpstr>
      <vt:lpstr>Opinion Writing </vt:lpstr>
      <vt:lpstr>OPINION WRITING VS. NEWS WRITING</vt:lpstr>
      <vt:lpstr>WHAT DO THEY HAVE IN COMMON?</vt:lpstr>
      <vt:lpstr>ELEMENTS OF A GOOD EDITORIAL </vt:lpstr>
      <vt:lpstr>WHAT IS AN EDITORIAL? </vt:lpstr>
      <vt:lpstr>WHAT IS AN EDITORIAL?</vt:lpstr>
      <vt:lpstr>CHOOSING A TOPIC AND WRITING AN EDITORIAL</vt:lpstr>
      <vt:lpstr>WRITING THE EDITORIAL:</vt:lpstr>
      <vt:lpstr>EDITORIAL CARTOONS:</vt:lpstr>
      <vt:lpstr>Your Turn!</vt:lpstr>
      <vt:lpstr>Practice </vt:lpstr>
      <vt:lpstr>Your group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Writing</dc:title>
  <dc:creator>Woldendorp, Kirsten    SHS-Staff</dc:creator>
  <cp:lastModifiedBy>Woldendorp, Kirsten    SHS-Staff</cp:lastModifiedBy>
  <cp:revision>27</cp:revision>
  <dcterms:modified xsi:type="dcterms:W3CDTF">2018-09-12T19:11:28Z</dcterms:modified>
</cp:coreProperties>
</file>