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sldIdLst>
    <p:sldId id="300" r:id="rId2"/>
    <p:sldId id="301" r:id="rId3"/>
    <p:sldId id="302" r:id="rId4"/>
    <p:sldId id="303" r:id="rId5"/>
    <p:sldId id="304" r:id="rId6"/>
    <p:sldId id="305" r:id="rId7"/>
    <p:sldId id="306" r:id="rId8"/>
    <p:sldId id="311" r:id="rId9"/>
    <p:sldId id="312" r:id="rId10"/>
    <p:sldId id="313" r:id="rId11"/>
    <p:sldId id="307" r:id="rId12"/>
    <p:sldId id="308" r:id="rId13"/>
    <p:sldId id="309" r:id="rId14"/>
    <p:sldId id="310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7" autoAdjust="0"/>
    <p:restoredTop sz="94660"/>
  </p:normalViewPr>
  <p:slideViewPr>
    <p:cSldViewPr>
      <p:cViewPr varScale="1">
        <p:scale>
          <a:sx n="105" d="100"/>
          <a:sy n="105" d="100"/>
        </p:scale>
        <p:origin x="117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3AD5-29C2-4B60-8F1A-BC84058252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0345-6155-412C-8A2D-439BE98902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F2D61-C088-48AD-8EF9-6A4F4E5AC0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BFCE9C4-B6E1-4B8C-A8D9-BA5EE1FD51E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15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71020-4C0C-48B7-815E-6D1EDC3020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BFD58-48BE-49AD-B39C-517166197B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8E6C4-F588-43E5-A79D-8400A40693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383CA-EFE0-44E3-95AE-3E3B6C6B11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095A-D8B8-4C69-910F-17571F0B2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9066-048D-48F4-A6EB-C511DF712C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7175-3314-4EB1-9283-20119FA24A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E1FF7-703D-4DC5-BEE5-026B760AEE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56434F87-599A-4A9E-9309-576147B87BF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upload.wikimedia.org/wikipedia/commons/8/85/JackLondon02.jpeg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en.wikipedia.org/wiki/Image:HenryJamesPhotograph.png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hyperlink" Target="http://en.wikipedia.org/wiki/Image:Chopin1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upload.wikimedia.org/wikipedia/commons/3/38/Black-white_photograph_of_Emily_Dickinson2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upload.wikimedia.org/wikipedia/commons/2/2d/Whitman-leavesofgrass.gif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3/38/Black-white_photograph_of_Emily_Dickinson2.jpg" TargetMode="External"/><Relationship Id="rId13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12" Type="http://schemas.openxmlformats.org/officeDocument/2006/relationships/hyperlink" Target="http://upload.wikimedia.org/wikipedia/commons/8/85/JackLondon02.jpe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Image:HenryJamesPhotograph.png" TargetMode="External"/><Relationship Id="rId11" Type="http://schemas.openxmlformats.org/officeDocument/2006/relationships/image" Target="../media/image7.jpeg"/><Relationship Id="rId5" Type="http://schemas.openxmlformats.org/officeDocument/2006/relationships/image" Target="../media/image4.png"/><Relationship Id="rId10" Type="http://schemas.openxmlformats.org/officeDocument/2006/relationships/hyperlink" Target="http://en.wikipedia.org/wiki/Image:Chopin1.jpg" TargetMode="External"/><Relationship Id="rId4" Type="http://schemas.openxmlformats.org/officeDocument/2006/relationships/hyperlink" Target="http://upload.wikimedia.org/wikipedia/commons/2/2d/Whitman-leavesofgrass.gif" TargetMode="External"/><Relationship Id="rId9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Realism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 intro to Mark Twain and </a:t>
            </a:r>
            <a:r>
              <a:rPr lang="en-US" i="1" dirty="0" smtClean="0"/>
              <a:t>Huck Finn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821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75724"/>
            <a:ext cx="7827723" cy="924475"/>
          </a:xfrm>
        </p:spPr>
        <p:txBody>
          <a:bodyPr>
            <a:normAutofit/>
          </a:bodyPr>
          <a:lstStyle/>
          <a:p>
            <a:r>
              <a:rPr lang="en-US" dirty="0" smtClean="0"/>
              <a:t>Regionalism and Naturalism 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09749"/>
            <a:ext cx="4023519" cy="4591051"/>
          </a:xfrm>
        </p:spPr>
        <p:txBody>
          <a:bodyPr>
            <a:normAutofit/>
          </a:bodyPr>
          <a:lstStyle/>
          <a:p>
            <a:r>
              <a:rPr lang="en-US" sz="2000" u="sng" dirty="0"/>
              <a:t>Naturalism</a:t>
            </a:r>
            <a:r>
              <a:rPr lang="en-US" sz="2000" dirty="0"/>
              <a:t>: Showed life as the </a:t>
            </a:r>
            <a:r>
              <a:rPr lang="en-US" sz="2000" dirty="0" smtClean="0"/>
              <a:t>unavoidable working </a:t>
            </a:r>
            <a:r>
              <a:rPr lang="en-US" sz="2000" dirty="0"/>
              <a:t>out of natural forces beyond our power to control.</a:t>
            </a:r>
          </a:p>
          <a:p>
            <a:r>
              <a:rPr lang="en-US" sz="2000" u="sng" dirty="0"/>
              <a:t>Regionalism</a:t>
            </a:r>
            <a:r>
              <a:rPr lang="en-US" sz="2000" dirty="0"/>
              <a:t>: blended Realism with Romanticism: emphasized place, and the elements that create local “color”: customs, dress, speech, and other local differences.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76399"/>
            <a:ext cx="3352800" cy="4003343"/>
          </a:xfrm>
        </p:spPr>
      </p:pic>
    </p:spTree>
    <p:extLst>
      <p:ext uri="{BB962C8B-B14F-4D97-AF65-F5344CB8AC3E}">
        <p14:creationId xmlns:p14="http://schemas.microsoft.com/office/powerpoint/2010/main" val="142190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0"/>
            <a:ext cx="8077200" cy="909638"/>
          </a:xfrm>
        </p:spPr>
        <p:txBody>
          <a:bodyPr>
            <a:normAutofit/>
          </a:bodyPr>
          <a:lstStyle/>
          <a:p>
            <a:r>
              <a:rPr lang="en-US" dirty="0" smtClean="0"/>
              <a:t>Naturalism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5791200" cy="5334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Went </a:t>
            </a:r>
            <a:r>
              <a:rPr lang="en-US" sz="3200" dirty="0"/>
              <a:t>Beyond Realism </a:t>
            </a:r>
            <a:r>
              <a:rPr lang="en-US" sz="3200" dirty="0" smtClean="0"/>
              <a:t>in </a:t>
            </a:r>
            <a:r>
              <a:rPr lang="en-US" sz="3200" dirty="0"/>
              <a:t>attempt to describe life as it </a:t>
            </a:r>
            <a:r>
              <a:rPr lang="en-US" sz="3200" dirty="0" smtClean="0"/>
              <a:t>really was</a:t>
            </a:r>
            <a:r>
              <a:rPr lang="en-US" sz="3200" dirty="0"/>
              <a:t>.</a:t>
            </a:r>
          </a:p>
          <a:p>
            <a:r>
              <a:rPr lang="en-US" sz="3200" dirty="0" smtClean="0"/>
              <a:t>Tended </a:t>
            </a:r>
            <a:r>
              <a:rPr lang="en-US" sz="3200" dirty="0"/>
              <a:t>to view life as a grim, losing battle where people have few choices and live according to natural laws out of their control</a:t>
            </a:r>
            <a:r>
              <a:rPr lang="en-US" sz="3200" dirty="0" smtClean="0"/>
              <a:t>.</a:t>
            </a:r>
          </a:p>
        </p:txBody>
      </p:sp>
      <p:pic>
        <p:nvPicPr>
          <p:cNvPr id="11271" name="Picture 7" descr="Image:JackLondon02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457199"/>
            <a:ext cx="2528887" cy="3486723"/>
          </a:xfrm>
          <a:prstGeom prst="rect">
            <a:avLst/>
          </a:prstGeom>
          <a:noFill/>
        </p:spPr>
      </p:pic>
      <p:pic>
        <p:nvPicPr>
          <p:cNvPr id="11272" name="Picture 8" descr="cra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3352800"/>
            <a:ext cx="2514600" cy="3428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939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228600"/>
            <a:ext cx="8001000" cy="82296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Regionalism</a:t>
            </a:r>
            <a:endParaRPr lang="en-US" sz="4000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610600" cy="5334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Realists </a:t>
            </a:r>
            <a:r>
              <a:rPr lang="en-US" sz="2800" dirty="0">
                <a:solidFill>
                  <a:schemeClr val="tx1"/>
                </a:solidFill>
              </a:rPr>
              <a:t>no longer ashamed of American “provincial” roots </a:t>
            </a:r>
            <a:endParaRPr lang="en-US" sz="2800" dirty="0" smtClean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Provincial: the regions outside the capital city of a country; seen as unsophisticated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Portrayed, as accurately as possible: speech patterns, customs, daily life, environment, and music of the region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Goals </a:t>
            </a:r>
            <a:r>
              <a:rPr lang="en-US" sz="2800" dirty="0">
                <a:solidFill>
                  <a:schemeClr val="tx1"/>
                </a:solidFill>
              </a:rPr>
              <a:t>varied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Showcase </a:t>
            </a:r>
            <a:r>
              <a:rPr lang="en-US" sz="2800" dirty="0">
                <a:solidFill>
                  <a:schemeClr val="tx1"/>
                </a:solidFill>
              </a:rPr>
              <a:t>unique American character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Expose American </a:t>
            </a:r>
            <a:r>
              <a:rPr lang="en-US" sz="2800" dirty="0">
                <a:solidFill>
                  <a:schemeClr val="tx1"/>
                </a:solidFill>
              </a:rPr>
              <a:t>flaws in order to bring social </a:t>
            </a:r>
            <a:r>
              <a:rPr lang="en-US" sz="2800" dirty="0" smtClean="0">
                <a:solidFill>
                  <a:schemeClr val="tx1"/>
                </a:solidFill>
              </a:rPr>
              <a:t>change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8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228600"/>
            <a:ext cx="9372600" cy="6858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Psychological </a:t>
            </a:r>
            <a:r>
              <a:rPr lang="en-US" sz="4000" dirty="0"/>
              <a:t>Fiction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5791200" cy="5257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Henry </a:t>
            </a:r>
            <a:r>
              <a:rPr lang="en-US" sz="2800" dirty="0">
                <a:solidFill>
                  <a:schemeClr val="tx1"/>
                </a:solidFill>
              </a:rPr>
              <a:t>James, Kate Chopin</a:t>
            </a:r>
          </a:p>
          <a:p>
            <a:r>
              <a:rPr lang="en-US" sz="2800" dirty="0">
                <a:solidFill>
                  <a:schemeClr val="tx1"/>
                </a:solidFill>
              </a:rPr>
              <a:t>Disagreed with </a:t>
            </a:r>
            <a:r>
              <a:rPr lang="en-US" sz="2800" dirty="0" smtClean="0">
                <a:solidFill>
                  <a:schemeClr val="tx1"/>
                </a:solidFill>
              </a:rPr>
              <a:t>Naturalists idea </a:t>
            </a:r>
            <a:r>
              <a:rPr lang="en-US" sz="2800" dirty="0">
                <a:solidFill>
                  <a:schemeClr val="tx1"/>
                </a:solidFill>
              </a:rPr>
              <a:t>that people driven only by crude </a:t>
            </a:r>
            <a:r>
              <a:rPr lang="en-US" sz="2800" dirty="0" smtClean="0">
                <a:solidFill>
                  <a:schemeClr val="tx1"/>
                </a:solidFill>
              </a:rPr>
              <a:t>instinct or what is natural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Concentrated </a:t>
            </a:r>
            <a:r>
              <a:rPr lang="en-US" sz="2800" dirty="0">
                <a:solidFill>
                  <a:schemeClr val="tx1"/>
                </a:solidFill>
              </a:rPr>
              <a:t>on detailed studies of characters’ </a:t>
            </a:r>
            <a:r>
              <a:rPr lang="en-US" sz="2800" dirty="0" smtClean="0">
                <a:solidFill>
                  <a:schemeClr val="tx1"/>
                </a:solidFill>
              </a:rPr>
              <a:t>motivations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Emotional/mental reasons for doing things instead of nature impacting one’s actions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5367" name="Picture 7" descr="200px-HenryJamesPhotograph">
            <a:hlinkClick r:id="rId2" tooltip="HenryJamesPhotograph.png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6138" y="1219200"/>
            <a:ext cx="1947862" cy="2590800"/>
          </a:xfrm>
          <a:prstGeom prst="rect">
            <a:avLst/>
          </a:prstGeom>
          <a:noFill/>
        </p:spPr>
      </p:pic>
      <p:pic>
        <p:nvPicPr>
          <p:cNvPr id="15368" name="Picture 8" descr="200px-Chopin1">
            <a:hlinkClick r:id="rId4" tooltip="Chopin1.jpg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3276600"/>
            <a:ext cx="2019300" cy="289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773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733800" y="134983"/>
            <a:ext cx="4495800" cy="7620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Realist poets</a:t>
            </a:r>
            <a:endParaRPr lang="en-US" sz="4000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114800" y="914400"/>
            <a:ext cx="4419600" cy="5562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Pioneers </a:t>
            </a:r>
            <a:r>
              <a:rPr lang="en-US" sz="2400" dirty="0"/>
              <a:t>of American Poetry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Both abandoned European forms- wrote in “free verse”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Gave </a:t>
            </a:r>
            <a:r>
              <a:rPr lang="en-US" sz="2400" dirty="0"/>
              <a:t>two new “jobs” for poetry: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Whitman- celebratory, troublemaking (like Regionalists)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Dickinson- subversive, mental mindset(like </a:t>
            </a:r>
            <a:r>
              <a:rPr lang="en-US" sz="2000" dirty="0"/>
              <a:t>psychological fiction)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22534" name="Picture 6" descr="Image:Black-white photograph of Emily Dickinson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455988" cy="4114800"/>
          </a:xfrm>
          <a:prstGeom prst="rect">
            <a:avLst/>
          </a:prstGeom>
          <a:noFill/>
        </p:spPr>
      </p:pic>
      <p:pic>
        <p:nvPicPr>
          <p:cNvPr id="22533" name="Picture 5" descr="Image:Whitman-leavesofgrass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81000" y="2743200"/>
            <a:ext cx="325120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202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ulien_Dupre_DUJ004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0" y="0"/>
            <a:ext cx="987777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9600" b="1" dirty="0">
                <a:solidFill>
                  <a:schemeClr val="tx1"/>
                </a:solidFill>
              </a:rPr>
              <a:t>Naturalism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NATURALISM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Social conditions and events are inescapable and not because of the supernatural/God</a:t>
            </a:r>
          </a:p>
          <a:p>
            <a:r>
              <a:rPr lang="en-US" sz="2400" dirty="0" smtClean="0"/>
              <a:t>Portrays things as they actually are</a:t>
            </a:r>
          </a:p>
          <a:p>
            <a:r>
              <a:rPr lang="en-US" sz="2400" dirty="0" smtClean="0"/>
              <a:t>Naturalism literature is a literary movement that seeks to represent an everyday reality</a:t>
            </a:r>
          </a:p>
          <a:p>
            <a:pPr lvl="1"/>
            <a:r>
              <a:rPr lang="en-US" sz="2000" dirty="0" smtClean="0"/>
              <a:t>More realistic and believable </a:t>
            </a:r>
          </a:p>
          <a:p>
            <a:pPr lvl="1"/>
            <a:r>
              <a:rPr lang="en-US" sz="2000" dirty="0" smtClean="0"/>
              <a:t>Drawing/writing of realistic objects in a natural setting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task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You will be writing about each of the Naturalist paintings presented.</a:t>
            </a:r>
          </a:p>
          <a:p>
            <a:r>
              <a:rPr lang="en-US" sz="2400" dirty="0" smtClean="0"/>
              <a:t>You need to write about what you see, and what you think is happening in the painting. </a:t>
            </a:r>
          </a:p>
          <a:p>
            <a:r>
              <a:rPr lang="en-US" sz="2400" dirty="0" smtClean="0"/>
              <a:t>You will have 1 minute for each painting, and  you are expected to write for the full minute.</a:t>
            </a:r>
          </a:p>
          <a:p>
            <a:r>
              <a:rPr lang="en-US" sz="2400" dirty="0" smtClean="0"/>
              <a:t>Painting notes and the overall reflection question will go in the homework packet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 descr="Milkmaid and cow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7824"/>
          <a:stretch>
            <a:fillRect/>
          </a:stretch>
        </p:blipFill>
        <p:spPr>
          <a:xfrm>
            <a:off x="0" y="0"/>
            <a:ext cx="9144000" cy="72967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eorge Claus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658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381000"/>
            <a:ext cx="7628467" cy="2262781"/>
          </a:xfrm>
        </p:spPr>
        <p:txBody>
          <a:bodyPr/>
          <a:lstStyle/>
          <a:p>
            <a:pPr algn="ctr"/>
            <a:r>
              <a:rPr lang="en-US" dirty="0" smtClean="0"/>
              <a:t>The </a:t>
            </a:r>
            <a:r>
              <a:rPr lang="en-US" dirty="0"/>
              <a:t>Realists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(1860s- </a:t>
            </a:r>
            <a:r>
              <a:rPr lang="en-US" dirty="0"/>
              <a:t>1900)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5715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irl at the Ga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7399" y="0"/>
            <a:ext cx="517778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hepherdess with her Floc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80205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the-angelus-by-millet-ca-18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5883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he%20Foundl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315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51267-John%20George%20Brown-Eyeing%20the%20Fruit%20Sta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0"/>
            <a:ext cx="4572000" cy="68974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6a00d8348eeb4a53ef00e54f74c9058834-800w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207698" y="0"/>
            <a:ext cx="10351698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643" y="533400"/>
            <a:ext cx="7125113" cy="619676"/>
          </a:xfrm>
        </p:spPr>
        <p:txBody>
          <a:bodyPr/>
          <a:lstStyle/>
          <a:p>
            <a:r>
              <a:rPr lang="en-US" dirty="0" smtClean="0"/>
              <a:t>Reflection (5 minutes)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07361"/>
            <a:ext cx="8229600" cy="4745839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US" sz="4000" dirty="0" smtClean="0"/>
              <a:t>What similarities AND difference can you see between Rationalism, Romanticism, Dark Romanticism, Transcendentalism, and Realism (and all of its branches)?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20606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09442" y="675724"/>
            <a:ext cx="7125113" cy="54347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Romantics </a:t>
            </a:r>
            <a:r>
              <a:rPr lang="en-US" dirty="0"/>
              <a:t>Review</a:t>
            </a:r>
          </a:p>
        </p:txBody>
      </p:sp>
      <p:sp>
        <p:nvSpPr>
          <p:cNvPr id="7172" name="Rectangle 4"/>
          <p:cNvSpPr>
            <a:spLocks noGrp="1" noRot="1" noChangeArrowheads="1"/>
          </p:cNvSpPr>
          <p:nvPr>
            <p:ph idx="1"/>
          </p:nvPr>
        </p:nvSpPr>
        <p:spPr>
          <a:xfrm>
            <a:off x="1009443" y="1371600"/>
            <a:ext cx="7524957" cy="5029200"/>
          </a:xfrm>
          <a:noFill/>
          <a:ln/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Could find “higher </a:t>
            </a:r>
            <a:r>
              <a:rPr lang="en-US" sz="2800" dirty="0"/>
              <a:t>truths” </a:t>
            </a:r>
            <a:r>
              <a:rPr lang="en-US" sz="2800" dirty="0" smtClean="0"/>
              <a:t>in the natural world</a:t>
            </a:r>
            <a:endParaRPr lang="en-US" sz="2800" dirty="0"/>
          </a:p>
          <a:p>
            <a:r>
              <a:rPr lang="en-US" sz="2800" dirty="0" smtClean="0"/>
              <a:t>City was the site of corruption and moral decay; nature was site of renewal, truth</a:t>
            </a:r>
            <a:endParaRPr lang="en-US" sz="2800" dirty="0"/>
          </a:p>
          <a:p>
            <a:r>
              <a:rPr lang="en-US" sz="2800" dirty="0" smtClean="0"/>
              <a:t>Feelings/intuition/imagination over reason or logic</a:t>
            </a:r>
            <a:endParaRPr lang="en-US" sz="2800" dirty="0"/>
          </a:p>
          <a:p>
            <a:r>
              <a:rPr lang="en-US" sz="2800" dirty="0" smtClean="0"/>
              <a:t>Experiences over school education</a:t>
            </a:r>
            <a:endParaRPr lang="en-US" sz="2800" dirty="0"/>
          </a:p>
          <a:p>
            <a:r>
              <a:rPr lang="en-US" sz="2800" dirty="0"/>
              <a:t>Poetry thought to be highest form of expression</a:t>
            </a:r>
          </a:p>
          <a:p>
            <a:r>
              <a:rPr lang="en-US" sz="2800" dirty="0" smtClean="0"/>
              <a:t>Use traditional European themes/style to promote American way of writing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678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47800" y="533400"/>
            <a:ext cx="7123080" cy="467276"/>
          </a:xfrm>
        </p:spPr>
        <p:txBody>
          <a:bodyPr>
            <a:normAutofit fontScale="90000"/>
          </a:bodyPr>
          <a:lstStyle/>
          <a:p>
            <a:r>
              <a:rPr lang="en-US" dirty="0"/>
              <a:t>Realism 		vs. 		Romantics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09600" y="1447800"/>
            <a:ext cx="3871119" cy="472439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Real life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Not really interested in lofty ideas of “higher truth”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Nurture (people products of </a:t>
            </a:r>
            <a:r>
              <a:rPr lang="en-US" sz="2800" dirty="0" smtClean="0"/>
              <a:t>environment)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Satire and irony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American uniqueness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Language how people actually talk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63280" y="1524000"/>
            <a:ext cx="3794919" cy="4495800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80000"/>
              </a:lnSpc>
              <a:buClr>
                <a:schemeClr val="tx1"/>
              </a:buClr>
              <a:buSzPct val="70000"/>
            </a:pPr>
            <a:r>
              <a:rPr lang="en-US" sz="3000" dirty="0" smtClean="0"/>
              <a:t>Feelings and intuition</a:t>
            </a:r>
          </a:p>
          <a:p>
            <a:pPr marL="342900" indent="-342900">
              <a:lnSpc>
                <a:spcPct val="80000"/>
              </a:lnSpc>
              <a:buClr>
                <a:schemeClr val="tx1"/>
              </a:buClr>
              <a:buSzPct val="70000"/>
            </a:pPr>
            <a:r>
              <a:rPr lang="en-US" sz="3000" dirty="0" smtClean="0"/>
              <a:t> Fascinated with  “higher truth”</a:t>
            </a:r>
          </a:p>
          <a:p>
            <a:pPr marL="342900" indent="-342900">
              <a:lnSpc>
                <a:spcPct val="80000"/>
              </a:lnSpc>
              <a:buClr>
                <a:schemeClr val="tx1"/>
              </a:buClr>
              <a:buSzPct val="70000"/>
            </a:pPr>
            <a:r>
              <a:rPr lang="en-US" sz="3000" dirty="0" smtClean="0"/>
              <a:t>Nature (Good and Evil.)</a:t>
            </a:r>
          </a:p>
          <a:p>
            <a:pPr marL="342900" indent="-342900">
              <a:lnSpc>
                <a:spcPct val="80000"/>
              </a:lnSpc>
              <a:buClr>
                <a:schemeClr val="tx1"/>
              </a:buClr>
              <a:buSzPct val="70000"/>
            </a:pPr>
            <a:r>
              <a:rPr lang="en-US" sz="3000" dirty="0" smtClean="0"/>
              <a:t>Serious and Straightforward</a:t>
            </a:r>
          </a:p>
          <a:p>
            <a:pPr marL="342900" indent="-342900">
              <a:lnSpc>
                <a:spcPct val="80000"/>
              </a:lnSpc>
              <a:buClr>
                <a:schemeClr val="tx1"/>
              </a:buClr>
              <a:buSzPct val="70000"/>
            </a:pPr>
            <a:r>
              <a:rPr lang="en-US" sz="3000" dirty="0" smtClean="0"/>
              <a:t>European Traditionalism </a:t>
            </a:r>
          </a:p>
          <a:p>
            <a:pPr marL="342900" indent="-342900">
              <a:lnSpc>
                <a:spcPct val="80000"/>
              </a:lnSpc>
              <a:buClr>
                <a:schemeClr val="tx1"/>
              </a:buClr>
              <a:buSzPct val="70000"/>
            </a:pPr>
            <a:r>
              <a:rPr lang="en-US" sz="3000" dirty="0" smtClean="0"/>
              <a:t>Language fancy and European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99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381000"/>
            <a:ext cx="8115713" cy="61967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Romantics and Realists: Similarities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009442" y="1752600"/>
            <a:ext cx="7753557" cy="4800600"/>
          </a:xfrm>
        </p:spPr>
        <p:txBody>
          <a:bodyPr/>
          <a:lstStyle/>
          <a:p>
            <a:r>
              <a:rPr lang="en-US" sz="2800" dirty="0"/>
              <a:t>Both felt cities sites of corruption, death, etc.</a:t>
            </a:r>
          </a:p>
          <a:p>
            <a:r>
              <a:rPr lang="en-US" sz="2800" dirty="0"/>
              <a:t>Both value lived experience over philosophy</a:t>
            </a:r>
          </a:p>
          <a:p>
            <a:r>
              <a:rPr lang="en-US" sz="2800" dirty="0"/>
              <a:t>Believe that people are </a:t>
            </a:r>
            <a:r>
              <a:rPr lang="en-US" sz="2800" dirty="0" smtClean="0"/>
              <a:t>improvable, we can be changed</a:t>
            </a:r>
            <a:endParaRPr lang="en-US" sz="2800" dirty="0"/>
          </a:p>
          <a:p>
            <a:r>
              <a:rPr lang="en-US" sz="2800" dirty="0"/>
              <a:t>Reject predestination, direct involvement of divine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22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09443" y="228600"/>
            <a:ext cx="7123080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Realist hero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09600" y="1219200"/>
            <a:ext cx="3871119" cy="518159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700" dirty="0" smtClean="0"/>
              <a:t>Not focused on “high truth”, instead focusing on life and getting by</a:t>
            </a:r>
            <a:endParaRPr lang="en-US" sz="2700" dirty="0"/>
          </a:p>
          <a:p>
            <a:pPr>
              <a:lnSpc>
                <a:spcPct val="80000"/>
              </a:lnSpc>
            </a:pPr>
            <a:r>
              <a:rPr lang="en-US" sz="2700" dirty="0" smtClean="0"/>
              <a:t>Realistic or real portrayal</a:t>
            </a:r>
            <a:endParaRPr lang="en-US" sz="2700" dirty="0"/>
          </a:p>
          <a:p>
            <a:pPr>
              <a:lnSpc>
                <a:spcPct val="80000"/>
              </a:lnSpc>
            </a:pPr>
            <a:r>
              <a:rPr lang="en-US" sz="2700" dirty="0"/>
              <a:t>Often an outcast or a </a:t>
            </a:r>
            <a:r>
              <a:rPr lang="en-US" sz="2700" dirty="0" smtClean="0"/>
              <a:t>rebel; uneducated</a:t>
            </a:r>
            <a:r>
              <a:rPr lang="en-US" sz="2700" dirty="0"/>
              <a:t>, uncultured, powerless, or </a:t>
            </a:r>
            <a:r>
              <a:rPr lang="en-US" sz="2700" dirty="0" smtClean="0"/>
              <a:t>poor</a:t>
            </a:r>
          </a:p>
          <a:p>
            <a:pPr>
              <a:lnSpc>
                <a:spcPct val="80000"/>
              </a:lnSpc>
            </a:pPr>
            <a:endParaRPr lang="en-US" sz="2700" dirty="0" smtClean="0"/>
          </a:p>
          <a:p>
            <a:pPr>
              <a:lnSpc>
                <a:spcPct val="80000"/>
              </a:lnSpc>
            </a:pPr>
            <a:endParaRPr lang="en-US" sz="27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4" name="Picture 3" descr="imagesCAN33D3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935" y="0"/>
            <a:ext cx="44245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80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Realism</a:t>
            </a:r>
          </a:p>
        </p:txBody>
      </p:sp>
      <p:pic>
        <p:nvPicPr>
          <p:cNvPr id="24580" name="Picture 4" descr="Tw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67000"/>
            <a:ext cx="1576388" cy="2057400"/>
          </a:xfrm>
          <a:prstGeom prst="rect">
            <a:avLst/>
          </a:prstGeom>
          <a:noFill/>
        </p:spPr>
      </p:pic>
      <p:pic>
        <p:nvPicPr>
          <p:cNvPr id="24581" name="Picture 5" descr="cra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886200"/>
            <a:ext cx="1285875" cy="1752600"/>
          </a:xfrm>
          <a:prstGeom prst="rect">
            <a:avLst/>
          </a:prstGeom>
          <a:noFill/>
        </p:spPr>
      </p:pic>
      <p:pic>
        <p:nvPicPr>
          <p:cNvPr id="24583" name="Picture 7" descr="Image:Whitman-leavesofgrass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3962400"/>
            <a:ext cx="1246188" cy="1752600"/>
          </a:xfrm>
          <a:prstGeom prst="rect">
            <a:avLst/>
          </a:prstGeom>
          <a:noFill/>
        </p:spPr>
      </p:pic>
      <p:pic>
        <p:nvPicPr>
          <p:cNvPr id="24585" name="Picture 9" descr="200px-HenryJamesPhotograph">
            <a:hlinkClick r:id="rId6" tooltip="HenryJamesPhotograph.png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2286000"/>
            <a:ext cx="1317625" cy="1752600"/>
          </a:xfrm>
          <a:prstGeom prst="rect">
            <a:avLst/>
          </a:prstGeom>
          <a:noFill/>
        </p:spPr>
      </p:pic>
      <p:pic>
        <p:nvPicPr>
          <p:cNvPr id="24587" name="Picture 11" descr="Image:Black-white photograph of Emily Dickinson2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27975" y="4800600"/>
            <a:ext cx="1216025" cy="1447800"/>
          </a:xfrm>
          <a:prstGeom prst="rect">
            <a:avLst/>
          </a:prstGeom>
          <a:noFill/>
        </p:spPr>
      </p:pic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0" y="2209800"/>
            <a:ext cx="1812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Regionalism</a:t>
            </a: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1905000" y="3352800"/>
            <a:ext cx="165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Naturalism</a:t>
            </a: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4648200" y="1828800"/>
            <a:ext cx="1968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Psychological</a:t>
            </a:r>
          </a:p>
          <a:p>
            <a:r>
              <a:rPr lang="en-US" sz="2400" b="1"/>
              <a:t>Fiction</a:t>
            </a: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7467600" y="3124200"/>
            <a:ext cx="1371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b="1"/>
              <a:t>“Realist”</a:t>
            </a:r>
          </a:p>
          <a:p>
            <a:pPr algn="ctr"/>
            <a:r>
              <a:rPr lang="en-US" sz="2400" b="1"/>
              <a:t>Poets</a:t>
            </a:r>
          </a:p>
        </p:txBody>
      </p:sp>
      <p:pic>
        <p:nvPicPr>
          <p:cNvPr id="24594" name="Picture 18" descr="200px-Chopin1">
            <a:hlinkClick r:id="rId10" tooltip="Chopin1.jpg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95800" y="3200400"/>
            <a:ext cx="1381125" cy="1981200"/>
          </a:xfrm>
          <a:prstGeom prst="rect">
            <a:avLst/>
          </a:prstGeom>
          <a:noFill/>
        </p:spPr>
      </p:pic>
      <p:pic>
        <p:nvPicPr>
          <p:cNvPr id="24596" name="Picture 20" descr="Image:JackLondon02.jpe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95600" y="4648200"/>
            <a:ext cx="1104900" cy="1524000"/>
          </a:xfrm>
          <a:prstGeom prst="rect">
            <a:avLst/>
          </a:prstGeom>
          <a:noFill/>
        </p:spPr>
      </p:pic>
      <p:sp>
        <p:nvSpPr>
          <p:cNvPr id="24597" name="Line 21"/>
          <p:cNvSpPr>
            <a:spLocks noChangeShapeType="1"/>
          </p:cNvSpPr>
          <p:nvPr/>
        </p:nvSpPr>
        <p:spPr bwMode="auto">
          <a:xfrm>
            <a:off x="914400" y="1371600"/>
            <a:ext cx="7315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98" name="Line 22"/>
          <p:cNvSpPr>
            <a:spLocks noChangeShapeType="1"/>
          </p:cNvSpPr>
          <p:nvPr/>
        </p:nvSpPr>
        <p:spPr bwMode="auto">
          <a:xfrm>
            <a:off x="914400" y="13716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99" name="Line 23"/>
          <p:cNvSpPr>
            <a:spLocks noChangeShapeType="1"/>
          </p:cNvSpPr>
          <p:nvPr/>
        </p:nvSpPr>
        <p:spPr bwMode="auto">
          <a:xfrm>
            <a:off x="2743200" y="1371600"/>
            <a:ext cx="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600" name="Line 24"/>
          <p:cNvSpPr>
            <a:spLocks noChangeShapeType="1"/>
          </p:cNvSpPr>
          <p:nvPr/>
        </p:nvSpPr>
        <p:spPr bwMode="auto">
          <a:xfrm>
            <a:off x="8229600" y="1371600"/>
            <a:ext cx="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601" name="Line 25"/>
          <p:cNvSpPr>
            <a:spLocks noChangeShapeType="1"/>
          </p:cNvSpPr>
          <p:nvPr/>
        </p:nvSpPr>
        <p:spPr bwMode="auto">
          <a:xfrm>
            <a:off x="5791200" y="13716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602" name="Line 26"/>
          <p:cNvSpPr>
            <a:spLocks noChangeShapeType="1"/>
          </p:cNvSpPr>
          <p:nvPr/>
        </p:nvSpPr>
        <p:spPr bwMode="auto">
          <a:xfrm>
            <a:off x="4495800" y="9144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603" name="Text Box 27"/>
          <p:cNvSpPr txBox="1">
            <a:spLocks noChangeArrowheads="1"/>
          </p:cNvSpPr>
          <p:nvPr/>
        </p:nvSpPr>
        <p:spPr bwMode="auto">
          <a:xfrm>
            <a:off x="0" y="4800600"/>
            <a:ext cx="1009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Twain</a:t>
            </a:r>
          </a:p>
        </p:txBody>
      </p:sp>
      <p:sp>
        <p:nvSpPr>
          <p:cNvPr id="24604" name="Text Box 28"/>
          <p:cNvSpPr txBox="1">
            <a:spLocks noChangeArrowheads="1"/>
          </p:cNvSpPr>
          <p:nvPr/>
        </p:nvSpPr>
        <p:spPr bwMode="auto">
          <a:xfrm>
            <a:off x="1371600" y="6172200"/>
            <a:ext cx="3105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Crane, Bierce, London</a:t>
            </a:r>
          </a:p>
        </p:txBody>
      </p:sp>
      <p:sp>
        <p:nvSpPr>
          <p:cNvPr id="24605" name="Text Box 29"/>
          <p:cNvSpPr txBox="1">
            <a:spLocks noChangeArrowheads="1"/>
          </p:cNvSpPr>
          <p:nvPr/>
        </p:nvSpPr>
        <p:spPr bwMode="auto">
          <a:xfrm>
            <a:off x="4572000" y="5334000"/>
            <a:ext cx="208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James, Chopin</a:t>
            </a:r>
          </a:p>
        </p:txBody>
      </p:sp>
      <p:sp>
        <p:nvSpPr>
          <p:cNvPr id="24606" name="Text Box 30"/>
          <p:cNvSpPr txBox="1">
            <a:spLocks noChangeArrowheads="1"/>
          </p:cNvSpPr>
          <p:nvPr/>
        </p:nvSpPr>
        <p:spPr bwMode="auto">
          <a:xfrm>
            <a:off x="6629400" y="6035675"/>
            <a:ext cx="155279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/>
              <a:t>Whitman, </a:t>
            </a:r>
          </a:p>
          <a:p>
            <a:r>
              <a:rPr lang="en-US" sz="2400" b="1" dirty="0" smtClean="0"/>
              <a:t>Dickinson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4108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75724"/>
            <a:ext cx="7827723" cy="924475"/>
          </a:xfrm>
        </p:spPr>
        <p:txBody>
          <a:bodyPr/>
          <a:lstStyle/>
          <a:p>
            <a:r>
              <a:rPr lang="en-US" dirty="0" smtClean="0"/>
              <a:t>Realism: </a:t>
            </a:r>
            <a:r>
              <a:rPr lang="en-US" i="1" dirty="0" smtClean="0"/>
              <a:t>Huck Finn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93817"/>
            <a:ext cx="3471277" cy="4859383"/>
          </a:xfrm>
        </p:spPr>
        <p:txBody>
          <a:bodyPr>
            <a:noAutofit/>
          </a:bodyPr>
          <a:lstStyle/>
          <a:p>
            <a:r>
              <a:rPr lang="en-US" sz="2400" dirty="0" smtClean="0"/>
              <a:t>From 1865 to 1915, writers turned away from Romanticism and strove to portray life as it was actually lived.</a:t>
            </a:r>
          </a:p>
          <a:p>
            <a:r>
              <a:rPr lang="en-US" sz="2400" dirty="0" smtClean="0"/>
              <a:t>The major literary movements of the period were Naturalism, Regionalism, and Realism.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99" y="1752600"/>
            <a:ext cx="4187593" cy="3657600"/>
          </a:xfrm>
        </p:spPr>
      </p:pic>
    </p:spTree>
    <p:extLst>
      <p:ext uri="{BB962C8B-B14F-4D97-AF65-F5344CB8AC3E}">
        <p14:creationId xmlns:p14="http://schemas.microsoft.com/office/powerpoint/2010/main" val="323833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75724"/>
            <a:ext cx="7827723" cy="924475"/>
          </a:xfrm>
        </p:spPr>
        <p:txBody>
          <a:bodyPr/>
          <a:lstStyle/>
          <a:p>
            <a:r>
              <a:rPr lang="en-US" dirty="0" smtClean="0"/>
              <a:t>Realism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809749"/>
            <a:ext cx="4175919" cy="4667251"/>
          </a:xfrm>
        </p:spPr>
        <p:txBody>
          <a:bodyPr>
            <a:normAutofit/>
          </a:bodyPr>
          <a:lstStyle/>
          <a:p>
            <a:r>
              <a:rPr lang="en-US" sz="2800" dirty="0"/>
              <a:t>A</a:t>
            </a:r>
            <a:r>
              <a:rPr lang="en-US" sz="2800" dirty="0" smtClean="0"/>
              <a:t>ttempted to present a “slice of life”:  sought to portray ordinary life as real people live it and attempted to show characters and events in an objective, almost factual way.</a:t>
            </a:r>
          </a:p>
          <a:p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286000"/>
            <a:ext cx="4308847" cy="2667000"/>
          </a:xfrm>
        </p:spPr>
      </p:pic>
    </p:spTree>
    <p:extLst>
      <p:ext uri="{BB962C8B-B14F-4D97-AF65-F5344CB8AC3E}">
        <p14:creationId xmlns:p14="http://schemas.microsoft.com/office/powerpoint/2010/main" val="316096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Autumn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Autumn</Template>
  <TotalTime>1028</TotalTime>
  <Words>672</Words>
  <Application>Microsoft Office PowerPoint</Application>
  <PresentationFormat>On-screen Show (4:3)</PresentationFormat>
  <Paragraphs>88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Courier New</vt:lpstr>
      <vt:lpstr>Garamond</vt:lpstr>
      <vt:lpstr>Trebuchet MS</vt:lpstr>
      <vt:lpstr>Verdana</vt:lpstr>
      <vt:lpstr>Wingdings 2</vt:lpstr>
      <vt:lpstr>Autumn</vt:lpstr>
      <vt:lpstr>Realism</vt:lpstr>
      <vt:lpstr>The Realists  (1860s- 1900)</vt:lpstr>
      <vt:lpstr>Romantics Review</vt:lpstr>
      <vt:lpstr>Realism   vs.   Romantics</vt:lpstr>
      <vt:lpstr>Romantics and Realists: Similarities</vt:lpstr>
      <vt:lpstr>Realist hero</vt:lpstr>
      <vt:lpstr>Realism</vt:lpstr>
      <vt:lpstr>Realism: Huck Finn</vt:lpstr>
      <vt:lpstr>Realism</vt:lpstr>
      <vt:lpstr>Regionalism and Naturalism </vt:lpstr>
      <vt:lpstr>Naturalism</vt:lpstr>
      <vt:lpstr>Regionalism</vt:lpstr>
      <vt:lpstr>Psychological Fiction</vt:lpstr>
      <vt:lpstr>Realist poets</vt:lpstr>
      <vt:lpstr>PowerPoint Presentation</vt:lpstr>
      <vt:lpstr>NATURALISM </vt:lpstr>
      <vt:lpstr>Your task today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Reflection (5 minutes)</vt:lpstr>
    </vt:vector>
  </TitlesOfParts>
  <Company>Issaquah School District 411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4: The Realists (1860’s- 1900)</dc:title>
  <dc:creator>OlsenA</dc:creator>
  <cp:lastModifiedBy>Woldendorp, Kirsten    SHS-Staff</cp:lastModifiedBy>
  <cp:revision>48</cp:revision>
  <dcterms:created xsi:type="dcterms:W3CDTF">2007-10-28T18:57:52Z</dcterms:created>
  <dcterms:modified xsi:type="dcterms:W3CDTF">2017-09-26T21:09:11Z</dcterms:modified>
</cp:coreProperties>
</file>