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7" r:id="rId3"/>
    <p:sldId id="268" r:id="rId4"/>
    <p:sldId id="274" r:id="rId5"/>
    <p:sldId id="275" r:id="rId6"/>
    <p:sldId id="276" r:id="rId7"/>
    <p:sldId id="269" r:id="rId8"/>
    <p:sldId id="271" r:id="rId9"/>
    <p:sldId id="260" r:id="rId10"/>
    <p:sldId id="280" r:id="rId11"/>
    <p:sldId id="261" r:id="rId12"/>
    <p:sldId id="262" r:id="rId13"/>
    <p:sldId id="263" r:id="rId14"/>
    <p:sldId id="277" r:id="rId15"/>
    <p:sldId id="264" r:id="rId16"/>
    <p:sldId id="265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1C133-2A54-43A2-B9E6-76E6EE74BDE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490E5-1C58-4ECD-8474-663ADFC7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6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n.edu/kwheeler/logic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eb.cn.edu/kwheeler/ethos.html" TargetMode="External"/><Relationship Id="rId4" Type="http://schemas.openxmlformats.org/officeDocument/2006/relationships/hyperlink" Target="http://web.cn.edu/kwheeler/pathos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 algn="l"/>
            <a:r>
              <a:rPr lang="en-US" b="1" dirty="0" smtClean="0">
                <a:hlinkClick r:id="rId3" action="ppaction://hlinkfile"/>
              </a:rPr>
              <a:t>Logos</a:t>
            </a:r>
            <a:r>
              <a:rPr lang="en-US" b="1" dirty="0" smtClean="0"/>
              <a:t> (using logical arguments such as induction and deduction) </a:t>
            </a:r>
          </a:p>
          <a:p>
            <a:pPr lvl="2"/>
            <a:r>
              <a:rPr lang="en-US" b="1" dirty="0" smtClean="0">
                <a:hlinkClick r:id="rId4" action="ppaction://hlinkfile"/>
              </a:rPr>
              <a:t>Pathos</a:t>
            </a:r>
            <a:r>
              <a:rPr lang="en-US" b="1" dirty="0" smtClean="0"/>
              <a:t> (creating an emotional reaction in the audience) </a:t>
            </a:r>
          </a:p>
          <a:p>
            <a:pPr lvl="2"/>
            <a:r>
              <a:rPr lang="en-US" b="1" dirty="0" smtClean="0">
                <a:hlinkClick r:id="rId5" action="ppaction://hlinkfile"/>
              </a:rPr>
              <a:t>Ethos</a:t>
            </a:r>
            <a:r>
              <a:rPr lang="en-US" b="1" dirty="0" smtClean="0"/>
              <a:t> (projecting a trustworthy, authoritative, or charismatic image)</a:t>
            </a:r>
            <a:br>
              <a:rPr lang="en-US" b="1" dirty="0" smtClean="0"/>
            </a:br>
            <a:endParaRPr lang="en-US" b="1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1B765-57C3-496D-BA57-9B4A9EC74BD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4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7989-D25B-4A0C-990A-92BDF2AF465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837E-38C3-4F1F-9835-C8F9E1C0C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7989-D25B-4A0C-990A-92BDF2AF465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837E-38C3-4F1F-9835-C8F9E1C0C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7989-D25B-4A0C-990A-92BDF2AF465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837E-38C3-4F1F-9835-C8F9E1C0C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7989-D25B-4A0C-990A-92BDF2AF465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837E-38C3-4F1F-9835-C8F9E1C0C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7989-D25B-4A0C-990A-92BDF2AF465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837E-38C3-4F1F-9835-C8F9E1C0C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7989-D25B-4A0C-990A-92BDF2AF465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837E-38C3-4F1F-9835-C8F9E1C0CE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7989-D25B-4A0C-990A-92BDF2AF465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837E-38C3-4F1F-9835-C8F9E1C0C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7989-D25B-4A0C-990A-92BDF2AF465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837E-38C3-4F1F-9835-C8F9E1C0C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7989-D25B-4A0C-990A-92BDF2AF465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837E-38C3-4F1F-9835-C8F9E1C0C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7989-D25B-4A0C-990A-92BDF2AF465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D6837E-38C3-4F1F-9835-C8F9E1C0C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7989-D25B-4A0C-990A-92BDF2AF465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837E-38C3-4F1F-9835-C8F9E1C0C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24E7989-D25B-4A0C-990A-92BDF2AF465E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CD6837E-38C3-4F1F-9835-C8F9E1C0CE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graphy.com/people/benjamin-franklin-9301234/videos/benjamin-franklin-mini-biography-216576058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Rationalism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reaction to puritan thought</a:t>
            </a:r>
            <a:endParaRPr lang="en-US" dirty="0"/>
          </a:p>
        </p:txBody>
      </p:sp>
      <p:pic>
        <p:nvPicPr>
          <p:cNvPr id="5122" name="Picture 2" descr="Image result for american ration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82" y="3200400"/>
            <a:ext cx="4419600" cy="336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13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sense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0628"/>
            <a:ext cx="8534400" cy="3699972"/>
          </a:xfrm>
        </p:spPr>
        <p:txBody>
          <a:bodyPr>
            <a:noAutofit/>
          </a:bodyPr>
          <a:lstStyle/>
          <a:p>
            <a:r>
              <a:rPr lang="en-US" sz="2800" dirty="0" smtClean="0"/>
              <a:t>Read Thomas Paine’s “Common Sense” (pages 376-378).</a:t>
            </a:r>
          </a:p>
          <a:p>
            <a:r>
              <a:rPr lang="en-US" sz="2800" dirty="0" smtClean="0"/>
              <a:t>As a table group, answer questions 1 and 4 on a separate sheet of paper</a:t>
            </a:r>
          </a:p>
          <a:p>
            <a:r>
              <a:rPr lang="en-US" sz="2800" dirty="0" smtClean="0"/>
              <a:t>Focus: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Determine what Paine wants the 13 colonies to 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Evaluate his goals for government and society.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To what extent is this a Rationalist piece of writing?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827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en frank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9" y="533399"/>
            <a:ext cx="9161799" cy="396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000" y="54102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hlinkClick r:id="rId3"/>
              </a:rPr>
              <a:t>http://www.biography.com/people/benjamin-franklin-9301234/videos/benjamin-franklin-mini-biography-2165760584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153400" cy="548640"/>
          </a:xfrm>
        </p:spPr>
        <p:txBody>
          <a:bodyPr/>
          <a:lstStyle/>
          <a:p>
            <a:r>
              <a:rPr lang="en-US" smtClean="0"/>
              <a:t>‘13 Virtues’ of </a:t>
            </a:r>
            <a:r>
              <a:rPr lang="en-US" dirty="0" smtClean="0"/>
              <a:t>a leading rationalist figure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0628"/>
            <a:ext cx="8763000" cy="3579849"/>
          </a:xfrm>
        </p:spPr>
        <p:txBody>
          <a:bodyPr>
            <a:noAutofit/>
          </a:bodyPr>
          <a:lstStyle/>
          <a:p>
            <a:r>
              <a:rPr lang="en-US" sz="2400" b="0" dirty="0"/>
              <a:t>In 1726, at the age of 20, Benjamin Franklin created a system to develop his character. </a:t>
            </a:r>
            <a:endParaRPr lang="en-US" sz="2400" b="0" dirty="0" smtClean="0"/>
          </a:p>
          <a:p>
            <a:endParaRPr lang="en-US" sz="2400" b="0" dirty="0"/>
          </a:p>
          <a:p>
            <a:r>
              <a:rPr lang="en-US" sz="2400" b="0" i="1" dirty="0"/>
              <a:t>"I </a:t>
            </a:r>
            <a:r>
              <a:rPr lang="en-US" sz="2400" b="0" i="1" dirty="0" err="1"/>
              <a:t>propos’d</a:t>
            </a:r>
            <a:r>
              <a:rPr lang="en-US" sz="2400" b="0" i="1" dirty="0"/>
              <a:t> to myself, for the sake of clearness, to use rather more names, with fewer ideas </a:t>
            </a:r>
            <a:r>
              <a:rPr lang="en-US" sz="2400" b="0" i="1" dirty="0" err="1"/>
              <a:t>annex’d</a:t>
            </a:r>
            <a:r>
              <a:rPr lang="en-US" sz="2400" b="0" i="1" dirty="0"/>
              <a:t> to each, than a few names with more ideas; and I included under thirteen names of virtues all that at that time </a:t>
            </a:r>
            <a:r>
              <a:rPr lang="en-US" sz="2400" b="0" i="1" dirty="0" err="1"/>
              <a:t>occurr’d</a:t>
            </a:r>
            <a:r>
              <a:rPr lang="en-US" sz="2400" b="0" i="1" dirty="0"/>
              <a:t> to me as necessary or desirable, and annexed to each a short precept, which fully </a:t>
            </a:r>
            <a:r>
              <a:rPr lang="en-US" sz="2400" b="0" i="1" dirty="0" err="1"/>
              <a:t>express’d</a:t>
            </a:r>
            <a:r>
              <a:rPr lang="en-US" sz="2400" b="0" i="1" dirty="0"/>
              <a:t> the extent I gave to its meaning." </a:t>
            </a:r>
            <a:endParaRPr lang="en-US" sz="2400" b="0" dirty="0"/>
          </a:p>
          <a:p>
            <a:r>
              <a:rPr lang="en-US" sz="2400" b="0" i="1" dirty="0"/>
              <a:t>- Benjamin Franklin</a:t>
            </a:r>
            <a:endParaRPr lang="en-US" sz="2400" dirty="0"/>
          </a:p>
        </p:txBody>
      </p:sp>
      <p:pic>
        <p:nvPicPr>
          <p:cNvPr id="1026" name="Picture 2" descr="https://lh3.googleusercontent.com/tcHtrqJ-TmIgXwOP1C8i6Okfu1bmQw3O-HpxMekoSlvNyKSZ-qfj8XqUUR8k2hSeJnF1Fr60VOe8XKIwAqOpPbyZwJ6KVqjdYHFsH3uJhJlP9aD29SKz363mvhAB-qK5ShT1nJcMmK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95800"/>
            <a:ext cx="1752600" cy="216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4.googleusercontent.com/bllXjB_Hkb-drT8w1wEtbGxnJPmUGImwRDI2oluaIYgSm7VUc4wUxfB8C-r-nppXDUOaxpCn8nBQRjIS1-XFnFFvztLCAIcwRmzNjvdbGoD0lqsVQ1U5K7-aOV_uiQEK9DquaThTl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32" y="0"/>
            <a:ext cx="3505200" cy="67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43173"/>
            <a:ext cx="285908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9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430" y="228600"/>
            <a:ext cx="7520940" cy="396240"/>
          </a:xfrm>
        </p:spPr>
        <p:txBody>
          <a:bodyPr/>
          <a:lstStyle/>
          <a:p>
            <a:pPr algn="ctr"/>
            <a:r>
              <a:rPr lang="en-US" dirty="0" smtClean="0"/>
              <a:t>Thirteen Virtues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867400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US" sz="1800" dirty="0"/>
              <a:t>Temperance</a:t>
            </a:r>
            <a:r>
              <a:rPr lang="en-US" sz="1800" b="0" dirty="0"/>
              <a:t>. Eat not to dullness; drink not to elevation.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Silence</a:t>
            </a:r>
            <a:r>
              <a:rPr lang="en-US" sz="1800" b="0" dirty="0"/>
              <a:t>. Speak not but what may benefit others or yourself; avoid trifling conversation.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Order</a:t>
            </a:r>
            <a:r>
              <a:rPr lang="en-US" sz="1800" b="0" dirty="0"/>
              <a:t>. Let all your things have their places; let each part of your business have its time.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Resolution</a:t>
            </a:r>
            <a:r>
              <a:rPr lang="en-US" sz="1800" b="0" dirty="0"/>
              <a:t>. Resolve to perform what you ought; perform without fail what you resolve.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Frugality</a:t>
            </a:r>
            <a:r>
              <a:rPr lang="en-US" sz="1800" b="0" dirty="0"/>
              <a:t>. Make no expense but to do good to others or yourself; i.e., waste nothing.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Industry</a:t>
            </a:r>
            <a:r>
              <a:rPr lang="en-US" sz="1800" b="0" dirty="0"/>
              <a:t>. Lose no time; be always </a:t>
            </a:r>
            <a:r>
              <a:rPr lang="en-US" sz="1800" b="0" dirty="0" err="1"/>
              <a:t>employ'd</a:t>
            </a:r>
            <a:r>
              <a:rPr lang="en-US" sz="1800" b="0" dirty="0"/>
              <a:t> in something useful; cut off all unnecessary actions.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Sincerity</a:t>
            </a:r>
            <a:r>
              <a:rPr lang="en-US" sz="1800" b="0" dirty="0"/>
              <a:t>. Use no hurtful deceit; think innocently and justly, and, if you speak, speak accordingly.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Justice</a:t>
            </a:r>
            <a:r>
              <a:rPr lang="en-US" sz="1800" b="0" dirty="0"/>
              <a:t>. Wrong none by doing injuries, or omitting the benefits that are your duty.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Moderation</a:t>
            </a:r>
            <a:r>
              <a:rPr lang="en-US" sz="1800" b="0" dirty="0"/>
              <a:t>. Avoid extremes; forbear resenting injuries so much as you think they deserve.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Cleanliness</a:t>
            </a:r>
            <a:r>
              <a:rPr lang="en-US" sz="1800" b="0" dirty="0"/>
              <a:t>. Tolerate no uncleanliness in body, </a:t>
            </a:r>
            <a:r>
              <a:rPr lang="en-US" sz="1800" b="0" dirty="0" err="1"/>
              <a:t>cloaths</a:t>
            </a:r>
            <a:r>
              <a:rPr lang="en-US" sz="1800" b="0" dirty="0"/>
              <a:t>, or habitation.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Tranquility</a:t>
            </a:r>
            <a:r>
              <a:rPr lang="en-US" sz="1800" b="0" dirty="0" smtClean="0"/>
              <a:t>. </a:t>
            </a:r>
            <a:r>
              <a:rPr lang="en-US" sz="1800" b="0" dirty="0"/>
              <a:t>Be not disturbed at trifles, or at accidents common or unavoidable.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Chastity</a:t>
            </a:r>
            <a:r>
              <a:rPr lang="en-US" sz="1800" b="0" dirty="0"/>
              <a:t>. Rarely use venery but for health or offspring, never to dullness, weakness, or the injury of your own or another's peace or reputation.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Humility</a:t>
            </a:r>
            <a:r>
              <a:rPr lang="en-US" sz="1800" b="0" dirty="0"/>
              <a:t>. Imitate Jesus and Socrates.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 virtues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0628"/>
            <a:ext cx="8610600" cy="3852372"/>
          </a:xfrm>
        </p:spPr>
        <p:txBody>
          <a:bodyPr/>
          <a:lstStyle/>
          <a:p>
            <a:r>
              <a:rPr lang="en-US" sz="2800" b="0" dirty="0"/>
              <a:t>Go around the table reading the text, </a:t>
            </a:r>
            <a:r>
              <a:rPr lang="en-US" sz="2800" dirty="0"/>
              <a:t>paraphrasing each in your own words</a:t>
            </a:r>
            <a:r>
              <a:rPr lang="en-US" sz="2800" b="0" dirty="0"/>
              <a:t>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800" b="0" dirty="0" smtClean="0"/>
              <a:t>Determine how these </a:t>
            </a:r>
            <a:r>
              <a:rPr lang="en-US" sz="2800" b="0" dirty="0"/>
              <a:t>compare to Edwards’ </a:t>
            </a:r>
            <a:r>
              <a:rPr lang="en-US" sz="2800" b="0" dirty="0" smtClean="0"/>
              <a:t>resolutions (Puritan work last Thursday).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800" b="0" dirty="0" smtClean="0"/>
              <a:t>Conclude what </a:t>
            </a:r>
            <a:r>
              <a:rPr lang="en-US" sz="2800" b="0" dirty="0"/>
              <a:t>pieces of these reflect the ideals of rationalists at the </a:t>
            </a:r>
            <a:r>
              <a:rPr lang="en-US" sz="2800" b="0" dirty="0" smtClean="0"/>
              <a:t>time.</a:t>
            </a:r>
            <a:endParaRPr lang="en-US" sz="2800" b="0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sz="2800" b="0" dirty="0" smtClean="0"/>
              <a:t>To what extent do we see </a:t>
            </a:r>
            <a:r>
              <a:rPr lang="en-US" sz="2800" b="0" dirty="0"/>
              <a:t>these virtues </a:t>
            </a:r>
            <a:r>
              <a:rPr lang="en-US" sz="2800" b="0" dirty="0" smtClean="0"/>
              <a:t>present </a:t>
            </a:r>
            <a:r>
              <a:rPr lang="en-US" sz="2800" b="0" dirty="0"/>
              <a:t>in our society today?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8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your own!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4157172"/>
          </a:xfrm>
        </p:spPr>
        <p:txBody>
          <a:bodyPr>
            <a:normAutofit fontScale="85000" lnSpcReduction="20000"/>
          </a:bodyPr>
          <a:lstStyle/>
          <a:p>
            <a:r>
              <a:rPr lang="en-US" sz="2800" b="0" dirty="0"/>
              <a:t>Think of several beliefs or ideas that you hold strongly.</a:t>
            </a:r>
          </a:p>
          <a:p>
            <a:r>
              <a:rPr lang="en-US" sz="2800" dirty="0"/>
              <a:t>Come up with at least 4 “virtues” as Franklin did.</a:t>
            </a:r>
          </a:p>
          <a:p>
            <a:r>
              <a:rPr lang="en-US" sz="2800" b="0" dirty="0"/>
              <a:t>Then, use one of your virtues to create a bumper sticker or meme or motivational something that we can put outside our door.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Requirements:</a:t>
            </a:r>
          </a:p>
          <a:p>
            <a:pPr fontAlgn="base">
              <a:buFont typeface="Arial" pitchFamily="34" charset="0"/>
              <a:buChar char="•"/>
            </a:pPr>
            <a:r>
              <a:rPr lang="en-US" sz="2800" b="0" dirty="0" smtClean="0"/>
              <a:t>4 </a:t>
            </a:r>
            <a:r>
              <a:rPr lang="en-US" sz="2800" b="0" dirty="0"/>
              <a:t>virtues (on back)</a:t>
            </a:r>
          </a:p>
          <a:p>
            <a:pPr fontAlgn="base">
              <a:buFont typeface="Arial" pitchFamily="34" charset="0"/>
              <a:buChar char="•"/>
            </a:pPr>
            <a:r>
              <a:rPr lang="en-US" sz="2800" b="0" dirty="0"/>
              <a:t>1 Thoughtful, meaningful, clever statement</a:t>
            </a:r>
          </a:p>
          <a:p>
            <a:pPr fontAlgn="base">
              <a:buFont typeface="Arial" pitchFamily="34" charset="0"/>
              <a:buChar char="•"/>
            </a:pPr>
            <a:r>
              <a:rPr lang="en-US" sz="2800" b="0" dirty="0"/>
              <a:t>Thematic illustration</a:t>
            </a:r>
          </a:p>
          <a:p>
            <a:pPr fontAlgn="base">
              <a:buFont typeface="Arial" pitchFamily="34" charset="0"/>
              <a:buChar char="•"/>
            </a:pPr>
            <a:r>
              <a:rPr lang="en-US" sz="2800" b="0" dirty="0"/>
              <a:t>Color</a:t>
            </a:r>
          </a:p>
          <a:p>
            <a:pPr fontAlgn="base">
              <a:buFont typeface="Arial" pitchFamily="34" charset="0"/>
              <a:buChar char="•"/>
            </a:pPr>
            <a:r>
              <a:rPr lang="en-US" sz="2800" b="0" dirty="0"/>
              <a:t>Use all the space!</a:t>
            </a:r>
          </a:p>
          <a:p>
            <a:endParaRPr lang="en-US" dirty="0"/>
          </a:p>
        </p:txBody>
      </p:sp>
      <p:pic>
        <p:nvPicPr>
          <p:cNvPr id="3074" name="Picture 2" descr="https://lh5.googleusercontent.com/YBlXCk7cu1jNI9vu4j0KaUkbSHb2K2kZBZm8V-iByqYcwH3CO1IXm0P7XSBsIn6d_Ivz2yVe4Z_LZli9tkkasTTTECWK5DdlORwT0mNDq76s5_JxEreGYXYkesPIV6Vck_DdzeyJq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4495800" cy="256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0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 of Independence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00628"/>
            <a:ext cx="8686800" cy="3852372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Outline the argument 	</a:t>
            </a:r>
          </a:p>
          <a:p>
            <a:pPr marL="742950" lvl="1" indent="-742950">
              <a:buFont typeface="+mj-lt"/>
              <a:buAutoNum type="arabicPeriod"/>
            </a:pPr>
            <a:r>
              <a:rPr lang="en-US" sz="3600" dirty="0" smtClean="0"/>
              <a:t>Determine to whom this was this directed.</a:t>
            </a:r>
          </a:p>
          <a:p>
            <a:pPr marL="742950" lvl="1" indent="-742950">
              <a:buFont typeface="+mj-lt"/>
              <a:buAutoNum type="arabicPeriod"/>
            </a:pPr>
            <a:r>
              <a:rPr lang="en-US" sz="3600" dirty="0" smtClean="0"/>
              <a:t>Conclude the purpose/goal of the Declaration.</a:t>
            </a:r>
          </a:p>
          <a:p>
            <a:pPr marL="742950" lvl="1" indent="-742950">
              <a:buFont typeface="+mj-lt"/>
              <a:buAutoNum type="arabicPeriod"/>
            </a:pPr>
            <a:r>
              <a:rPr lang="en-US" sz="3600" dirty="0" smtClean="0"/>
              <a:t>Investigate the points they made to prove their point.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88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we finished with the Puritans…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00628"/>
            <a:ext cx="8382000" cy="41571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were Puritan values?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Who was most important in their life?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did they base all knowledge around/on?</a:t>
            </a:r>
          </a:p>
          <a:p>
            <a:endParaRPr lang="en-US" sz="2800" dirty="0"/>
          </a:p>
          <a:p>
            <a:r>
              <a:rPr lang="en-US" sz="2800" dirty="0" smtClean="0"/>
              <a:t>As a reaction to Puritans we get the Rationalists…</a:t>
            </a:r>
          </a:p>
          <a:p>
            <a:endParaRPr lang="en-US" sz="2800" dirty="0"/>
          </a:p>
          <a:p>
            <a:r>
              <a:rPr lang="en-US" sz="2800" dirty="0"/>
              <a:t>If you think for yourself and no one else has anything to do with your success…you are a rationalist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Rhetoric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00628"/>
            <a:ext cx="7886700" cy="400477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Aristotle described rhetoric as “observing in any given case the available means of persuasion”.</a:t>
            </a:r>
          </a:p>
          <a:p>
            <a:r>
              <a:rPr lang="en-US" sz="2800" dirty="0" smtClean="0"/>
              <a:t>Use rhetorical appeals: ethos, pathos, logos</a:t>
            </a:r>
          </a:p>
          <a:p>
            <a:r>
              <a:rPr lang="en-US" sz="2800" dirty="0" smtClean="0"/>
              <a:t>Make use of shared assumptions</a:t>
            </a:r>
          </a:p>
          <a:p>
            <a:pPr lvl="1"/>
            <a:r>
              <a:rPr lang="en-US" sz="2800" dirty="0" smtClean="0"/>
              <a:t>At least pieces of an argument to gain the trust</a:t>
            </a:r>
          </a:p>
          <a:p>
            <a:r>
              <a:rPr lang="en-US" sz="2800" dirty="0" smtClean="0"/>
              <a:t>Use language as an art…think of eloquent speakers</a:t>
            </a:r>
          </a:p>
          <a:p>
            <a:r>
              <a:rPr lang="en-US" sz="2800" dirty="0" smtClean="0"/>
              <a:t>Used to get people to do something, convince someone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Rationalism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0628"/>
            <a:ext cx="8763000" cy="49191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By the end of the 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</a:t>
            </a:r>
            <a:r>
              <a:rPr lang="en-US" sz="2800" dirty="0" smtClean="0"/>
              <a:t> began to present a challenge to the unshakeable and inflexible faith of the Puritans.</a:t>
            </a:r>
          </a:p>
          <a:p>
            <a:r>
              <a:rPr lang="en-US" sz="2800" dirty="0" smtClean="0"/>
              <a:t>Unlike the Puritans </a:t>
            </a:r>
            <a:r>
              <a:rPr lang="en-US" sz="2800" u="sng" dirty="0" smtClean="0"/>
              <a:t>the Rationalists believed all people were able to perfect themselves </a:t>
            </a:r>
            <a:r>
              <a:rPr lang="en-US" sz="2800" dirty="0" smtClean="0"/>
              <a:t>through good works and self-effort</a:t>
            </a:r>
          </a:p>
          <a:p>
            <a:r>
              <a:rPr lang="en-US" sz="2800" dirty="0"/>
              <a:t>REASON and LOGIC become more important than only living by FAITH and </a:t>
            </a:r>
            <a:r>
              <a:rPr lang="en-US" sz="2800" dirty="0" smtClean="0"/>
              <a:t>RELIGION</a:t>
            </a:r>
          </a:p>
          <a:p>
            <a:endParaRPr lang="en-US" sz="2800" dirty="0"/>
          </a:p>
          <a:p>
            <a:pPr algn="ctr"/>
            <a:r>
              <a:rPr lang="en-US" sz="36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Roughly 1750-1800</a:t>
            </a:r>
            <a:endParaRPr lang="en-US" sz="36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37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"/>
            <a:ext cx="7962900" cy="548640"/>
          </a:xfrm>
        </p:spPr>
        <p:txBody>
          <a:bodyPr/>
          <a:lstStyle/>
          <a:p>
            <a:r>
              <a:rPr lang="en-US" dirty="0" smtClean="0"/>
              <a:t>“The Age of reason” or “The enlightenment”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0628"/>
            <a:ext cx="8382000" cy="3928572"/>
          </a:xfrm>
        </p:spPr>
        <p:txBody>
          <a:bodyPr>
            <a:noAutofit/>
          </a:bodyPr>
          <a:lstStyle/>
          <a:p>
            <a:r>
              <a:rPr lang="en-US" sz="2000" dirty="0"/>
              <a:t>Less focus on hell or life after death and more concern with creating a better life on earth…and yet, Christian beliefs still play a central role for the thinkers of the time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God’s gift to humanity was considered to be REASON.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belief in God and science was NOT seen as a contradiction.</a:t>
            </a:r>
          </a:p>
          <a:p>
            <a:r>
              <a:rPr lang="en-US" sz="2000" dirty="0" smtClean="0"/>
              <a:t>Thomas Jefferson’s Bible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/>
              <a:t>Jefferson </a:t>
            </a:r>
            <a:r>
              <a:rPr lang="en-US" sz="2000" dirty="0"/>
              <a:t>changed parts of the Bible to create a new version that removed what he considered to be the supernatural aspects: miracles, angels, and the divinity and resurrection of Jesus</a:t>
            </a:r>
            <a:r>
              <a:rPr lang="en-US" sz="2000" dirty="0" smtClean="0"/>
              <a:t>.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/>
              <a:t>He </a:t>
            </a:r>
            <a:r>
              <a:rPr lang="en-US" sz="2000" dirty="0"/>
              <a:t>wanted a Bible that showed Jesus as a great moral teacher, but nothing more.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5033818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All of this was particularly significant because these Rationalist ideas were being tested as a NEW NATION was formed!!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910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Rationalist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257800"/>
          </a:xfrm>
        </p:spPr>
        <p:txBody>
          <a:bodyPr>
            <a:normAutofit fontScale="62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400" dirty="0" smtClean="0"/>
              <a:t>Mostly devoted to politics, science, philosophy, and ethics</a:t>
            </a:r>
          </a:p>
          <a:p>
            <a:pPr lvl="1">
              <a:buFont typeface="Arial" pitchFamily="34" charset="0"/>
              <a:buChar char="•"/>
            </a:pPr>
            <a:r>
              <a:rPr lang="en-US" sz="3400" dirty="0" smtClean="0"/>
              <a:t>Persuasive essays and pamphlets</a:t>
            </a:r>
          </a:p>
          <a:p>
            <a:pPr lvl="1">
              <a:buFont typeface="Arial" pitchFamily="34" charset="0"/>
              <a:buChar char="•"/>
            </a:pPr>
            <a:r>
              <a:rPr lang="en-US" sz="3400" dirty="0" smtClean="0"/>
              <a:t>Songs</a:t>
            </a:r>
          </a:p>
          <a:p>
            <a:pPr lvl="1">
              <a:buFont typeface="Arial" pitchFamily="34" charset="0"/>
              <a:buChar char="•"/>
            </a:pPr>
            <a:r>
              <a:rPr lang="en-US" sz="3400" dirty="0" smtClean="0"/>
              <a:t>Speeches</a:t>
            </a:r>
          </a:p>
          <a:p>
            <a:pPr>
              <a:buFont typeface="Arial" pitchFamily="34" charset="0"/>
              <a:buChar char="•"/>
            </a:pPr>
            <a:endParaRPr lang="en-US" sz="3400" dirty="0"/>
          </a:p>
          <a:p>
            <a:pPr>
              <a:buFont typeface="Arial" pitchFamily="34" charset="0"/>
              <a:buChar char="•"/>
            </a:pPr>
            <a:r>
              <a:rPr lang="en-US" sz="3400" dirty="0" smtClean="0"/>
              <a:t>Known for their use of powerful persuasive rhetoric</a:t>
            </a:r>
          </a:p>
          <a:p>
            <a:pPr>
              <a:buFont typeface="Arial" pitchFamily="34" charset="0"/>
              <a:buChar char="•"/>
            </a:pPr>
            <a:r>
              <a:rPr lang="en-US" sz="3400" dirty="0" smtClean="0"/>
              <a:t>Rationalism thrived on freedom of speech and the freedom to question…everything</a:t>
            </a:r>
          </a:p>
          <a:p>
            <a:pPr>
              <a:buFont typeface="Arial" pitchFamily="34" charset="0"/>
              <a:buChar char="•"/>
            </a:pPr>
            <a:r>
              <a:rPr lang="en-US" sz="3400" dirty="0" smtClean="0"/>
              <a:t>Highly </a:t>
            </a:r>
            <a:r>
              <a:rPr lang="en-US" sz="3400" dirty="0"/>
              <a:t>ornate writing style </a:t>
            </a:r>
            <a:endParaRPr lang="en-US" sz="3400" dirty="0" smtClean="0"/>
          </a:p>
          <a:p>
            <a:pPr>
              <a:buFont typeface="Arial" pitchFamily="34" charset="0"/>
              <a:buChar char="•"/>
            </a:pPr>
            <a:r>
              <a:rPr lang="en-US" sz="3400" dirty="0" smtClean="0"/>
              <a:t>Fiction </a:t>
            </a:r>
            <a:r>
              <a:rPr lang="en-US" sz="3400" dirty="0"/>
              <a:t>uses generic plots and characters </a:t>
            </a:r>
            <a:endParaRPr lang="en-US" sz="3400" dirty="0" smtClean="0"/>
          </a:p>
          <a:p>
            <a:pPr>
              <a:buFont typeface="Arial" pitchFamily="34" charset="0"/>
              <a:buChar char="•"/>
            </a:pPr>
            <a:r>
              <a:rPr lang="en-US" sz="3400" dirty="0" smtClean="0"/>
              <a:t>Fiction </a:t>
            </a:r>
            <a:r>
              <a:rPr lang="en-US" sz="3400" dirty="0"/>
              <a:t>often tells the story of how an innocent young woman is tested by a seductive male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 marL="0" indent="0"/>
            <a:r>
              <a:rPr lang="en-US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/>
              <a:t>Ben Franklin, Thomas Paine, Thomas Jefferson,  Phyllis </a:t>
            </a:r>
            <a:r>
              <a:rPr lang="en-US" sz="2800" dirty="0" err="1"/>
              <a:t>Wheatly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073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00"/>
            <a:ext cx="7520940" cy="914400"/>
          </a:xfrm>
        </p:spPr>
        <p:txBody>
          <a:bodyPr/>
          <a:lstStyle/>
          <a:p>
            <a:r>
              <a:rPr lang="en-US" sz="4000" b="1" dirty="0" smtClean="0"/>
              <a:t>Beliefs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534400" cy="556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Belief that was opposite of the Puritans</a:t>
            </a:r>
          </a:p>
          <a:p>
            <a:r>
              <a:rPr lang="en-US" sz="3200" dirty="0" smtClean="0"/>
              <a:t>Reasoning not religion would lead humans to arrive to the truth of life. </a:t>
            </a:r>
          </a:p>
          <a:p>
            <a:r>
              <a:rPr lang="en-US" sz="3200" dirty="0" smtClean="0"/>
              <a:t>Believed that God gave humans the ability to think</a:t>
            </a:r>
          </a:p>
          <a:p>
            <a:pPr lvl="1"/>
            <a:r>
              <a:rPr lang="en-US" sz="3200" dirty="0" smtClean="0"/>
              <a:t>Humans should exploit this gift </a:t>
            </a:r>
          </a:p>
          <a:p>
            <a:pPr lvl="1"/>
            <a:r>
              <a:rPr lang="en-US" sz="3200" dirty="0" smtClean="0"/>
              <a:t>Rationalism becoming a point taken by numerous scientists.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0"/>
            <a:ext cx="7520940" cy="548640"/>
          </a:xfrm>
        </p:spPr>
        <p:txBody>
          <a:bodyPr/>
          <a:lstStyle/>
          <a:p>
            <a:r>
              <a:rPr lang="en-US" dirty="0" smtClean="0"/>
              <a:t>Characteristics (and themes in writing)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686800" cy="437567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Emphasis on self-knowledge and self-control</a:t>
            </a:r>
          </a:p>
          <a:p>
            <a:r>
              <a:rPr lang="en-US" sz="3600" dirty="0" smtClean="0"/>
              <a:t>Reason and scientific observation</a:t>
            </a:r>
          </a:p>
          <a:p>
            <a:r>
              <a:rPr lang="en-US" sz="3600" dirty="0" smtClean="0"/>
              <a:t>Rule of law and order</a:t>
            </a:r>
          </a:p>
          <a:p>
            <a:r>
              <a:rPr lang="en-US" sz="3600" dirty="0" smtClean="0"/>
              <a:t>Man’s ability to perfect himself and the world</a:t>
            </a:r>
          </a:p>
          <a:p>
            <a:r>
              <a:rPr lang="en-US" sz="3600" dirty="0" smtClean="0"/>
              <a:t>Freedom from restrictive laws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writing changed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48768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0" dirty="0"/>
              <a:t>Writing was less private and religiously based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/>
              <a:t>Writing came away from the Plain Style and became full of flourish and colorful language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/>
              <a:t>Writing was influenced by the Revolutionary War and the growing American spirit of individualism and self-reliance</a:t>
            </a:r>
            <a:r>
              <a:rPr lang="en-US" sz="2800" b="0" dirty="0" smtClean="0"/>
              <a:t>.</a:t>
            </a:r>
          </a:p>
          <a:p>
            <a:pPr fontAlgn="base">
              <a:buFont typeface="Arial" pitchFamily="34" charset="0"/>
              <a:buChar char="•"/>
            </a:pPr>
            <a:r>
              <a:rPr lang="en-US" sz="2800" i="1" u="sng" dirty="0" smtClean="0"/>
              <a:t>Not </a:t>
            </a:r>
            <a:r>
              <a:rPr lang="en-US" sz="2800" i="1" u="sng" dirty="0"/>
              <a:t>against God</a:t>
            </a:r>
            <a:r>
              <a:rPr lang="en-US" sz="2800" b="0" dirty="0"/>
              <a:t>, but saw reason as both spiritual and logical (Jefferson Bible)</a:t>
            </a:r>
          </a:p>
          <a:p>
            <a:pPr marL="0" indent="0" algn="ctr" fontAlgn="base"/>
            <a:endParaRPr lang="en-US" sz="3200" dirty="0" smtClean="0"/>
          </a:p>
          <a:p>
            <a:pPr marL="0" indent="0" algn="ctr" fontAlgn="base"/>
            <a:r>
              <a:rPr lang="en-US" sz="3900" dirty="0" smtClean="0"/>
              <a:t>How </a:t>
            </a:r>
            <a:r>
              <a:rPr lang="en-US" sz="3900" dirty="0"/>
              <a:t>do we create a better life on earth?</a:t>
            </a:r>
          </a:p>
          <a:p>
            <a:pPr>
              <a:buFont typeface="Arial" pitchFamily="34" charset="0"/>
              <a:buChar char="•"/>
            </a:pPr>
            <a:endParaRPr lang="en-US" sz="3000" b="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3769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143</TotalTime>
  <Words>1087</Words>
  <Application>Microsoft Office PowerPoint</Application>
  <PresentationFormat>On-screen Show (4:3)</PresentationFormat>
  <Paragraphs>115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Tunga</vt:lpstr>
      <vt:lpstr>Wingdings</vt:lpstr>
      <vt:lpstr>Angles</vt:lpstr>
      <vt:lpstr>Rationalism</vt:lpstr>
      <vt:lpstr>So we finished with the Puritans…</vt:lpstr>
      <vt:lpstr>Rhetoric</vt:lpstr>
      <vt:lpstr>Rationalism Definition</vt:lpstr>
      <vt:lpstr>“The Age of reason” or “The enlightenment”</vt:lpstr>
      <vt:lpstr>Rationalist Literature</vt:lpstr>
      <vt:lpstr>Beliefs</vt:lpstr>
      <vt:lpstr>Characteristics (and themes in writing)</vt:lpstr>
      <vt:lpstr>How writing changed</vt:lpstr>
      <vt:lpstr>Common sense </vt:lpstr>
      <vt:lpstr>PowerPoint Presentation</vt:lpstr>
      <vt:lpstr>‘13 Virtues’ of a leading rationalist figure</vt:lpstr>
      <vt:lpstr>PowerPoint Presentation</vt:lpstr>
      <vt:lpstr>Thirteen Virtues</vt:lpstr>
      <vt:lpstr>13 virtues</vt:lpstr>
      <vt:lpstr>Make your own!</vt:lpstr>
      <vt:lpstr>Declaration of Independence 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Rationalism</dc:title>
  <dc:creator>Windows User</dc:creator>
  <cp:lastModifiedBy>Woldendorp, Kirsten    SHS-Staff</cp:lastModifiedBy>
  <cp:revision>26</cp:revision>
  <dcterms:created xsi:type="dcterms:W3CDTF">2016-09-13T15:33:43Z</dcterms:created>
  <dcterms:modified xsi:type="dcterms:W3CDTF">2019-09-12T16:23:12Z</dcterms:modified>
</cp:coreProperties>
</file>