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1" r:id="rId3"/>
    <p:sldId id="258" r:id="rId4"/>
    <p:sldId id="259" r:id="rId5"/>
    <p:sldId id="260" r:id="rId6"/>
    <p:sldId id="261" r:id="rId7"/>
    <p:sldId id="263" r:id="rId8"/>
    <p:sldId id="262" r:id="rId9"/>
    <p:sldId id="264" r:id="rId10"/>
    <p:sldId id="269" r:id="rId11"/>
    <p:sldId id="272"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9/26/2019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9/26/2019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m75aEhm-BYw"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www.ricks-bricks.com/wolfsid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0322" y="3017519"/>
            <a:ext cx="8144134" cy="1089259"/>
          </a:xfrm>
        </p:spPr>
        <p:txBody>
          <a:bodyPr/>
          <a:lstStyle/>
          <a:p>
            <a:pPr>
              <a:defRPr/>
            </a:pPr>
            <a:r>
              <a:rPr lang="en-US" dirty="0" smtClean="0"/>
              <a:t/>
            </a:r>
            <a:br>
              <a:rPr lang="en-US" dirty="0" smtClean="0"/>
            </a:br>
            <a:r>
              <a:rPr lang="en-US" dirty="0"/>
              <a:t>Point of View</a:t>
            </a:r>
            <a:endParaRPr lang="en-US" dirty="0" smtClean="0"/>
          </a:p>
        </p:txBody>
      </p:sp>
      <p:sp>
        <p:nvSpPr>
          <p:cNvPr id="5" name="Content Placeholder 4"/>
          <p:cNvSpPr>
            <a:spLocks noGrp="1"/>
          </p:cNvSpPr>
          <p:nvPr>
            <p:ph type="subTitle" idx="1"/>
          </p:nvPr>
        </p:nvSpPr>
        <p:spPr/>
        <p:txBody>
          <a:bodyPr>
            <a:normAutofit/>
          </a:bodyPr>
          <a:lstStyle/>
          <a:p>
            <a:pPr eaLnBrk="1" hangingPunct="1">
              <a:defRPr/>
            </a:pPr>
            <a:r>
              <a:rPr lang="en-US" sz="2400" dirty="0"/>
              <a:t>And Multiple Narratives</a:t>
            </a:r>
          </a:p>
        </p:txBody>
      </p:sp>
    </p:spTree>
    <p:extLst>
      <p:ext uri="{BB962C8B-B14F-4D97-AF65-F5344CB8AC3E}">
        <p14:creationId xmlns:p14="http://schemas.microsoft.com/office/powerpoint/2010/main" val="2631291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634562" y="813816"/>
            <a:ext cx="6589199" cy="671290"/>
          </a:xfrm>
        </p:spPr>
        <p:txBody>
          <a:bodyPr/>
          <a:lstStyle/>
          <a:p>
            <a:pPr eaLnBrk="1" hangingPunct="1">
              <a:defRPr/>
            </a:pPr>
            <a:r>
              <a:rPr lang="en-US" altLang="en-US" dirty="0" smtClean="0"/>
              <a:t>Point of View</a:t>
            </a:r>
          </a:p>
        </p:txBody>
      </p:sp>
      <p:sp>
        <p:nvSpPr>
          <p:cNvPr id="22531" name="Rectangle 3"/>
          <p:cNvSpPr>
            <a:spLocks noGrp="1" noRot="1" noChangeArrowheads="1"/>
          </p:cNvSpPr>
          <p:nvPr>
            <p:ph idx="1"/>
          </p:nvPr>
        </p:nvSpPr>
        <p:spPr>
          <a:xfrm>
            <a:off x="237744" y="2167128"/>
            <a:ext cx="11695176" cy="4538472"/>
          </a:xfrm>
        </p:spPr>
        <p:txBody>
          <a:bodyPr>
            <a:noAutofit/>
          </a:bodyPr>
          <a:lstStyle/>
          <a:p>
            <a:pPr eaLnBrk="1" hangingPunct="1">
              <a:lnSpc>
                <a:spcPct val="90000"/>
              </a:lnSpc>
              <a:buFont typeface="Arial" charset="0"/>
              <a:buChar char="►"/>
              <a:defRPr/>
            </a:pPr>
            <a:r>
              <a:rPr lang="en-US" altLang="en-US" sz="2800" dirty="0" smtClean="0"/>
              <a:t>Remember</a:t>
            </a:r>
            <a:r>
              <a:rPr lang="en-US" altLang="en-US" sz="2800" dirty="0"/>
              <a:t>: an author chooses a point of view in which to write. If the author wants YOU to analyze the motives for the characters, he or she might use dramatic point of view so that you have no clues in the thoughts of the characters. </a:t>
            </a:r>
          </a:p>
          <a:p>
            <a:pPr eaLnBrk="1" hangingPunct="1">
              <a:lnSpc>
                <a:spcPct val="90000"/>
              </a:lnSpc>
              <a:buFont typeface="Arial" charset="0"/>
              <a:buChar char="►"/>
              <a:defRPr/>
            </a:pPr>
            <a:r>
              <a:rPr lang="en-US" altLang="en-US" sz="2800" dirty="0"/>
              <a:t>If the author, like in </a:t>
            </a:r>
            <a:r>
              <a:rPr lang="en-US" altLang="en-US" sz="2800" i="1" dirty="0"/>
              <a:t>The Hunger Games</a:t>
            </a:r>
            <a:r>
              <a:rPr lang="en-US" altLang="en-US" sz="2800" dirty="0"/>
              <a:t>, wants you to see reality NOT objectively, but through the eyes of the main character, then he or she might use first person, or third person limited point of view.</a:t>
            </a:r>
          </a:p>
        </p:txBody>
      </p:sp>
    </p:spTree>
    <p:extLst>
      <p:ext uri="{BB962C8B-B14F-4D97-AF65-F5344CB8AC3E}">
        <p14:creationId xmlns:p14="http://schemas.microsoft.com/office/powerpoint/2010/main" val="3008126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ircle(in)">
                                      <p:cBhvr>
                                        <p:cTn id="7" dur="20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circle(in)">
                                      <p:cBhvr>
                                        <p:cTn id="12" dur="2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87096"/>
            <a:ext cx="7016750" cy="914400"/>
          </a:xfrm>
        </p:spPr>
        <p:txBody>
          <a:bodyPr/>
          <a:lstStyle/>
          <a:p>
            <a:pPr>
              <a:defRPr/>
            </a:pPr>
            <a:r>
              <a:rPr lang="en-US" dirty="0" smtClean="0"/>
              <a:t>Multiple Point of Views</a:t>
            </a:r>
            <a:endParaRPr lang="en-US" dirty="0"/>
          </a:p>
        </p:txBody>
      </p:sp>
      <p:sp>
        <p:nvSpPr>
          <p:cNvPr id="3" name="Content Placeholder 2"/>
          <p:cNvSpPr>
            <a:spLocks noGrp="1"/>
          </p:cNvSpPr>
          <p:nvPr>
            <p:ph idx="1"/>
          </p:nvPr>
        </p:nvSpPr>
        <p:spPr>
          <a:xfrm>
            <a:off x="137160" y="2176272"/>
            <a:ext cx="9683495" cy="3975292"/>
          </a:xfrm>
        </p:spPr>
        <p:txBody>
          <a:bodyPr>
            <a:noAutofit/>
          </a:bodyPr>
          <a:lstStyle/>
          <a:p>
            <a:pPr>
              <a:buFont typeface="Arial" charset="0"/>
              <a:buChar char="►"/>
              <a:defRPr/>
            </a:pPr>
            <a:r>
              <a:rPr lang="en-US" sz="3200" dirty="0"/>
              <a:t>Who knows the story of the Three Little Pigs?</a:t>
            </a:r>
          </a:p>
          <a:p>
            <a:pPr>
              <a:buFont typeface="Arial" charset="0"/>
              <a:buChar char="►"/>
              <a:defRPr/>
            </a:pPr>
            <a:endParaRPr lang="en-US" sz="3200" dirty="0"/>
          </a:p>
          <a:p>
            <a:pPr>
              <a:buFont typeface="Arial" charset="0"/>
              <a:buChar char="►"/>
              <a:defRPr/>
            </a:pPr>
            <a:r>
              <a:rPr lang="en-US" sz="3200" dirty="0">
                <a:hlinkClick r:id="rId2"/>
              </a:rPr>
              <a:t>Three Little Pigs from the Wolf’s Perspective/Point of View:</a:t>
            </a:r>
            <a:endParaRPr lang="en-US" sz="3200" dirty="0"/>
          </a:p>
          <a:p>
            <a:pPr marL="114300" indent="0">
              <a:buNone/>
              <a:defRPr/>
            </a:pPr>
            <a:endParaRPr lang="en-US" sz="3200" dirty="0"/>
          </a:p>
          <a:p>
            <a:pPr lvl="1">
              <a:defRPr/>
            </a:pPr>
            <a:endParaRPr lang="en-US" sz="1800" dirty="0"/>
          </a:p>
          <a:p>
            <a:pPr>
              <a:buFont typeface="Arial" charset="0"/>
              <a:buChar char="►"/>
              <a:defRPr/>
            </a:pPr>
            <a:r>
              <a:rPr lang="en-US" sz="3200" dirty="0"/>
              <a:t>How can different point of views and narratives impact a story?</a:t>
            </a:r>
            <a:endParaRPr lang="en-US" sz="3200" dirty="0"/>
          </a:p>
        </p:txBody>
      </p:sp>
      <p:pic>
        <p:nvPicPr>
          <p:cNvPr id="17412" name="Picture 2" descr="C:\Users\woldendorpk\AppData\Local\Microsoft\Windows\Temporary Internet Files\Content.IE5\W0TUSPUF\ThreeLittlePig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850" y="2112264"/>
            <a:ext cx="22193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woldendorpk\AppData\Local\Microsoft\Windows\Temporary Internet Files\Content.IE5\8VMPA58L\big_bad_wolf[1].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7876" y="4163918"/>
            <a:ext cx="1781299"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106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ircle(in)">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a:xfrm>
            <a:off x="283464" y="2336872"/>
            <a:ext cx="11713463" cy="4292527"/>
          </a:xfrm>
        </p:spPr>
        <p:txBody>
          <a:bodyPr>
            <a:normAutofit fontScale="92500" lnSpcReduction="10000"/>
          </a:bodyPr>
          <a:lstStyle/>
          <a:p>
            <a:r>
              <a:rPr lang="en-US" sz="3600" dirty="0" smtClean="0"/>
              <a:t>I will give you an event, and you will describe the event from a first person and third person (you can choose limited, dramatic, or omniscient)</a:t>
            </a:r>
          </a:p>
          <a:p>
            <a:r>
              <a:rPr lang="en-US" sz="3600" dirty="0" smtClean="0"/>
              <a:t>Must be 750-1000 words</a:t>
            </a:r>
          </a:p>
          <a:p>
            <a:r>
              <a:rPr lang="en-US" sz="3600" dirty="0" smtClean="0"/>
              <a:t>Event:</a:t>
            </a:r>
          </a:p>
          <a:p>
            <a:pPr lvl="1"/>
            <a:r>
              <a:rPr lang="en-US" sz="3600" dirty="0" smtClean="0"/>
              <a:t>Busy street in Sammamish on a Wednesday evening. It is raining. Lots of traffic. There is a traffic accident involving a mom with her two children and a teenage boy. </a:t>
            </a:r>
          </a:p>
          <a:p>
            <a:endParaRPr lang="en-US" dirty="0"/>
          </a:p>
        </p:txBody>
      </p:sp>
    </p:spTree>
    <p:extLst>
      <p:ext uri="{BB962C8B-B14F-4D97-AF65-F5344CB8AC3E}">
        <p14:creationId xmlns:p14="http://schemas.microsoft.com/office/powerpoint/2010/main" val="357940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94" y="880142"/>
            <a:ext cx="6589199" cy="747490"/>
          </a:xfrm>
        </p:spPr>
        <p:txBody>
          <a:bodyPr/>
          <a:lstStyle/>
          <a:p>
            <a:r>
              <a:rPr lang="en-US" dirty="0" smtClean="0"/>
              <a:t>Learning Targets</a:t>
            </a:r>
            <a:endParaRPr lang="en-US" dirty="0"/>
          </a:p>
        </p:txBody>
      </p:sp>
      <p:sp>
        <p:nvSpPr>
          <p:cNvPr id="3" name="Content Placeholder 2"/>
          <p:cNvSpPr>
            <a:spLocks noGrp="1"/>
          </p:cNvSpPr>
          <p:nvPr>
            <p:ph idx="1"/>
          </p:nvPr>
        </p:nvSpPr>
        <p:spPr>
          <a:xfrm>
            <a:off x="204794" y="2057400"/>
            <a:ext cx="11728126" cy="4572000"/>
          </a:xfrm>
        </p:spPr>
        <p:txBody>
          <a:bodyPr>
            <a:normAutofit/>
          </a:bodyPr>
          <a:lstStyle/>
          <a:p>
            <a:pPr>
              <a:buFont typeface="+mj-lt"/>
              <a:buAutoNum type="arabicPeriod"/>
            </a:pPr>
            <a:r>
              <a:rPr lang="en-US" sz="5400" dirty="0"/>
              <a:t>I can demonstrate an understanding of </a:t>
            </a:r>
            <a:r>
              <a:rPr lang="en-US" sz="5400" dirty="0" smtClean="0"/>
              <a:t>point </a:t>
            </a:r>
            <a:r>
              <a:rPr lang="en-US" sz="5400" dirty="0"/>
              <a:t>of view</a:t>
            </a:r>
          </a:p>
          <a:p>
            <a:pPr>
              <a:buFont typeface="+mj-lt"/>
              <a:buAutoNum type="arabicPeriod"/>
            </a:pPr>
            <a:r>
              <a:rPr lang="en-US" sz="5400" dirty="0"/>
              <a:t>I can </a:t>
            </a:r>
            <a:r>
              <a:rPr lang="en-US" sz="5400" dirty="0" smtClean="0"/>
              <a:t>accurately use point of view with first, second, and third person </a:t>
            </a:r>
            <a:endParaRPr lang="en-US" sz="5400" dirty="0"/>
          </a:p>
        </p:txBody>
      </p:sp>
    </p:spTree>
    <p:extLst>
      <p:ext uri="{BB962C8B-B14F-4D97-AF65-F5344CB8AC3E}">
        <p14:creationId xmlns:p14="http://schemas.microsoft.com/office/powerpoint/2010/main" val="382122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a:xfrm>
            <a:off x="384048" y="2084832"/>
            <a:ext cx="11375136" cy="4462272"/>
          </a:xfrm>
        </p:spPr>
        <p:txBody>
          <a:bodyPr>
            <a:normAutofit/>
          </a:bodyPr>
          <a:lstStyle/>
          <a:p>
            <a:pPr eaLnBrk="1" hangingPunct="1">
              <a:buFont typeface="Arial" charset="0"/>
              <a:buChar char="►"/>
              <a:defRPr/>
            </a:pPr>
            <a:r>
              <a:rPr lang="en-US" altLang="en-US" sz="3600" dirty="0"/>
              <a:t>Common mistake - especially in first-person narration</a:t>
            </a:r>
          </a:p>
          <a:p>
            <a:pPr eaLnBrk="1" hangingPunct="1">
              <a:buFont typeface="Arial" charset="0"/>
              <a:buChar char="►"/>
              <a:defRPr/>
            </a:pPr>
            <a:r>
              <a:rPr lang="en-US" altLang="en-US" sz="3600" dirty="0"/>
              <a:t>Narrator (or other characters) is/are often ignorant of many things author knows or has radically different opinion than author</a:t>
            </a:r>
          </a:p>
          <a:p>
            <a:pPr eaLnBrk="1" hangingPunct="1">
              <a:buFont typeface="Arial" charset="0"/>
              <a:buChar char="►"/>
              <a:defRPr/>
            </a:pPr>
            <a:r>
              <a:rPr lang="en-US" altLang="en-US" sz="3600" dirty="0"/>
              <a:t>Examples: </a:t>
            </a:r>
          </a:p>
          <a:p>
            <a:pPr lvl="1" eaLnBrk="1" hangingPunct="1">
              <a:defRPr/>
            </a:pPr>
            <a:r>
              <a:rPr lang="en-US" altLang="en-US" sz="3200" i="1" dirty="0"/>
              <a:t>Adventures of Huckleberry Finn </a:t>
            </a:r>
            <a:r>
              <a:rPr lang="en-US" altLang="en-US" sz="3200" dirty="0"/>
              <a:t>(Huck v. Twain)</a:t>
            </a:r>
          </a:p>
          <a:p>
            <a:pPr lvl="1" eaLnBrk="1" hangingPunct="1">
              <a:defRPr/>
            </a:pPr>
            <a:r>
              <a:rPr lang="en-US" altLang="en-US" sz="3200" i="1" dirty="0"/>
              <a:t>The Great Gatsby </a:t>
            </a:r>
            <a:r>
              <a:rPr lang="en-US" altLang="en-US" sz="3200" dirty="0"/>
              <a:t>(Nick v. Fitzgerald)</a:t>
            </a:r>
          </a:p>
        </p:txBody>
      </p:sp>
      <p:sp>
        <p:nvSpPr>
          <p:cNvPr id="8196" name="Rectangle 4"/>
          <p:cNvSpPr>
            <a:spLocks noChangeArrowheads="1"/>
          </p:cNvSpPr>
          <p:nvPr/>
        </p:nvSpPr>
        <p:spPr bwMode="auto">
          <a:xfrm>
            <a:off x="-1031530" y="688848"/>
            <a:ext cx="7543800" cy="1143000"/>
          </a:xfrm>
          <a:prstGeom prst="rect">
            <a:avLst/>
          </a:prstGeom>
          <a:noFill/>
          <a:ln>
            <a:noFill/>
          </a:ln>
          <a:effectLst/>
          <a:extLst/>
        </p:spPr>
        <p:txBody>
          <a:bodyPr anchor="ctr"/>
          <a:lstStyle>
            <a:lvl1pPr algn="ctr">
              <a:defRPr sz="4400">
                <a:solidFill>
                  <a:schemeClr val="tx2"/>
                </a:solidFill>
                <a:effectLst>
                  <a:outerShdw blurRad="38100" dist="38100" dir="2700000" algn="tl">
                    <a:srgbClr val="000000"/>
                  </a:outerShdw>
                </a:effectLst>
                <a:latin typeface="Tahoma" pitchFamily="34" charset="0"/>
              </a:defRPr>
            </a:lvl1pPr>
            <a:lvl2pPr algn="ctr">
              <a:defRPr sz="4400">
                <a:solidFill>
                  <a:schemeClr val="tx2"/>
                </a:solidFill>
                <a:effectLst>
                  <a:outerShdw blurRad="38100" dist="38100" dir="2700000" algn="tl">
                    <a:srgbClr val="000000"/>
                  </a:outerShdw>
                </a:effectLst>
                <a:latin typeface="Tahoma" pitchFamily="34" charset="0"/>
              </a:defRPr>
            </a:lvl2pPr>
            <a:lvl3pPr algn="ctr">
              <a:defRPr sz="4400">
                <a:solidFill>
                  <a:schemeClr val="tx2"/>
                </a:solidFill>
                <a:effectLst>
                  <a:outerShdw blurRad="38100" dist="38100" dir="2700000" algn="tl">
                    <a:srgbClr val="000000"/>
                  </a:outerShdw>
                </a:effectLst>
                <a:latin typeface="Tahoma" pitchFamily="34" charset="0"/>
              </a:defRPr>
            </a:lvl3pPr>
            <a:lvl4pPr algn="ctr">
              <a:defRPr sz="4400">
                <a:solidFill>
                  <a:schemeClr val="tx2"/>
                </a:solidFill>
                <a:effectLst>
                  <a:outerShdw blurRad="38100" dist="38100" dir="2700000" algn="tl">
                    <a:srgbClr val="000000"/>
                  </a:outerShdw>
                </a:effectLst>
                <a:latin typeface="Tahoma" pitchFamily="34" charset="0"/>
              </a:defRPr>
            </a:lvl4pPr>
            <a:lvl5pPr algn="ct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eaLnBrk="1" hangingPunct="1">
              <a:defRPr/>
            </a:pPr>
            <a:r>
              <a:rPr lang="en-US" altLang="en-US" sz="4000" dirty="0"/>
              <a:t>Narrator </a:t>
            </a:r>
            <a:r>
              <a:rPr lang="en-US" altLang="en-US" sz="4000" dirty="0">
                <a:cs typeface="Arial" charset="0"/>
              </a:rPr>
              <a:t>≠ Author, </a:t>
            </a:r>
          </a:p>
          <a:p>
            <a:pPr eaLnBrk="1" hangingPunct="1">
              <a:defRPr/>
            </a:pPr>
            <a:r>
              <a:rPr lang="en-US" altLang="en-US" sz="4000" dirty="0">
                <a:cs typeface="Arial" charset="0"/>
              </a:rPr>
              <a:t>Author ≠ </a:t>
            </a:r>
            <a:r>
              <a:rPr lang="en-US" altLang="en-US" sz="4000" dirty="0"/>
              <a:t>Narrator</a:t>
            </a:r>
          </a:p>
        </p:txBody>
      </p:sp>
    </p:spTree>
    <p:extLst>
      <p:ext uri="{BB962C8B-B14F-4D97-AF65-F5344CB8AC3E}">
        <p14:creationId xmlns:p14="http://schemas.microsoft.com/office/powerpoint/2010/main" val="1628981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213360" y="685800"/>
            <a:ext cx="7245350" cy="1143000"/>
          </a:xfrm>
        </p:spPr>
        <p:txBody>
          <a:bodyPr/>
          <a:lstStyle/>
          <a:p>
            <a:pPr eaLnBrk="1" hangingPunct="1">
              <a:defRPr/>
            </a:pPr>
            <a:r>
              <a:rPr lang="en-US" altLang="en-US" dirty="0" smtClean="0">
                <a:solidFill>
                  <a:schemeClr val="tx1"/>
                </a:solidFill>
              </a:rPr>
              <a:t>Voice- </a:t>
            </a:r>
            <a:r>
              <a:rPr lang="en-US" altLang="en-US" i="1" dirty="0" smtClean="0">
                <a:solidFill>
                  <a:schemeClr val="tx1"/>
                </a:solidFill>
              </a:rPr>
              <a:t>how</a:t>
            </a:r>
            <a:r>
              <a:rPr lang="en-US" altLang="en-US" dirty="0" smtClean="0">
                <a:solidFill>
                  <a:schemeClr val="tx1"/>
                </a:solidFill>
              </a:rPr>
              <a:t> a character talks</a:t>
            </a:r>
          </a:p>
        </p:txBody>
      </p:sp>
      <p:sp>
        <p:nvSpPr>
          <p:cNvPr id="27651" name="Rectangle 3"/>
          <p:cNvSpPr>
            <a:spLocks noGrp="1" noRot="1" noChangeArrowheads="1"/>
          </p:cNvSpPr>
          <p:nvPr>
            <p:ph idx="1"/>
          </p:nvPr>
        </p:nvSpPr>
        <p:spPr>
          <a:xfrm>
            <a:off x="723900" y="2121408"/>
            <a:ext cx="4191000" cy="4480560"/>
          </a:xfrm>
        </p:spPr>
        <p:txBody>
          <a:bodyPr>
            <a:normAutofit fontScale="92500"/>
          </a:bodyPr>
          <a:lstStyle/>
          <a:p>
            <a:pPr eaLnBrk="1" hangingPunct="1">
              <a:lnSpc>
                <a:spcPct val="90000"/>
              </a:lnSpc>
              <a:buFont typeface="Arial" charset="0"/>
              <a:buNone/>
              <a:defRPr/>
            </a:pPr>
            <a:r>
              <a:rPr lang="en-US" altLang="en-US" b="1" dirty="0"/>
              <a:t>Voice of a character consists of many things- including:</a:t>
            </a:r>
          </a:p>
          <a:p>
            <a:pPr eaLnBrk="1" hangingPunct="1">
              <a:lnSpc>
                <a:spcPct val="90000"/>
              </a:lnSpc>
              <a:buFont typeface="Arial" charset="0"/>
              <a:buChar char="►"/>
              <a:defRPr/>
            </a:pPr>
            <a:r>
              <a:rPr lang="en-US" altLang="en-US" b="1" dirty="0"/>
              <a:t>Age/Experience Level</a:t>
            </a:r>
          </a:p>
          <a:p>
            <a:pPr eaLnBrk="1" hangingPunct="1">
              <a:lnSpc>
                <a:spcPct val="90000"/>
              </a:lnSpc>
              <a:buFont typeface="Arial" charset="0"/>
              <a:buChar char="►"/>
              <a:defRPr/>
            </a:pPr>
            <a:r>
              <a:rPr lang="en-US" altLang="en-US" b="1" dirty="0"/>
              <a:t>Profession/Area of Expertise</a:t>
            </a:r>
          </a:p>
          <a:p>
            <a:pPr eaLnBrk="1" hangingPunct="1">
              <a:lnSpc>
                <a:spcPct val="90000"/>
              </a:lnSpc>
              <a:buFont typeface="Arial" charset="0"/>
              <a:buChar char="►"/>
              <a:defRPr/>
            </a:pPr>
            <a:r>
              <a:rPr lang="en-US" altLang="en-US" b="1" dirty="0"/>
              <a:t>Education </a:t>
            </a:r>
          </a:p>
          <a:p>
            <a:pPr eaLnBrk="1" hangingPunct="1">
              <a:lnSpc>
                <a:spcPct val="90000"/>
              </a:lnSpc>
              <a:buFont typeface="Arial" charset="0"/>
              <a:buChar char="►"/>
              <a:defRPr/>
            </a:pPr>
            <a:r>
              <a:rPr lang="en-US" altLang="en-US" b="1" dirty="0"/>
              <a:t>Culture/Ethnicity </a:t>
            </a:r>
          </a:p>
          <a:p>
            <a:pPr eaLnBrk="1" hangingPunct="1">
              <a:lnSpc>
                <a:spcPct val="90000"/>
              </a:lnSpc>
              <a:buFont typeface="Arial" charset="0"/>
              <a:buChar char="►"/>
              <a:defRPr/>
            </a:pPr>
            <a:r>
              <a:rPr lang="en-US" altLang="en-US" b="1" dirty="0"/>
              <a:t>Audience (who they are speaking to)</a:t>
            </a:r>
          </a:p>
          <a:p>
            <a:pPr eaLnBrk="1" hangingPunct="1">
              <a:lnSpc>
                <a:spcPct val="90000"/>
              </a:lnSpc>
              <a:buFont typeface="Arial" charset="0"/>
              <a:buChar char="►"/>
              <a:defRPr/>
            </a:pPr>
            <a:r>
              <a:rPr lang="en-US" altLang="en-US" b="1" dirty="0"/>
              <a:t>Historical Period</a:t>
            </a:r>
          </a:p>
          <a:p>
            <a:pPr eaLnBrk="1" hangingPunct="1">
              <a:lnSpc>
                <a:spcPct val="90000"/>
              </a:lnSpc>
              <a:buFont typeface="Arial" charset="0"/>
              <a:buChar char="►"/>
              <a:defRPr/>
            </a:pPr>
            <a:r>
              <a:rPr lang="en-US" altLang="en-US" b="1" dirty="0"/>
              <a:t>Gender</a:t>
            </a:r>
          </a:p>
          <a:p>
            <a:pPr eaLnBrk="1" hangingPunct="1">
              <a:lnSpc>
                <a:spcPct val="90000"/>
              </a:lnSpc>
              <a:buFont typeface="Arial" charset="0"/>
              <a:buChar char="►"/>
              <a:defRPr/>
            </a:pPr>
            <a:r>
              <a:rPr lang="en-US" altLang="en-US" b="1" dirty="0"/>
              <a:t>Interests</a:t>
            </a:r>
          </a:p>
        </p:txBody>
      </p:sp>
      <p:sp>
        <p:nvSpPr>
          <p:cNvPr id="5128" name="Text Box 4"/>
          <p:cNvSpPr txBox="1">
            <a:spLocks noChangeArrowheads="1"/>
          </p:cNvSpPr>
          <p:nvPr/>
        </p:nvSpPr>
        <p:spPr bwMode="auto">
          <a:xfrm>
            <a:off x="6626352" y="2350009"/>
            <a:ext cx="4114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Tahoma" panose="020B0604030504040204" pitchFamily="34" charset="0"/>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u="sng" dirty="0">
                <a:latin typeface="Arial" panose="020B0604020202020204" pitchFamily="34" charset="0"/>
              </a:rPr>
              <a:t>Ways this is expressed:</a:t>
            </a:r>
          </a:p>
          <a:p>
            <a:pPr eaLnBrk="1" hangingPunct="1">
              <a:spcBef>
                <a:spcPct val="0"/>
              </a:spcBef>
              <a:buClrTx/>
              <a:buSzTx/>
              <a:buFontTx/>
              <a:buNone/>
            </a:pPr>
            <a:endParaRPr lang="en-US" altLang="en-US" sz="2400" b="1" dirty="0">
              <a:latin typeface="Arial" panose="020B0604020202020204" pitchFamily="34" charset="0"/>
            </a:endParaRPr>
          </a:p>
          <a:p>
            <a:pPr eaLnBrk="1" hangingPunct="1">
              <a:spcBef>
                <a:spcPct val="0"/>
              </a:spcBef>
              <a:buClrTx/>
              <a:buSzTx/>
              <a:buFontTx/>
              <a:buChar char="•"/>
            </a:pPr>
            <a:r>
              <a:rPr lang="en-US" altLang="en-US" sz="2400" b="1" dirty="0">
                <a:latin typeface="Arial" panose="020B0604020202020204" pitchFamily="34" charset="0"/>
              </a:rPr>
              <a:t> Vocabulary- how large or small, how jargon filled</a:t>
            </a:r>
          </a:p>
          <a:p>
            <a:pPr eaLnBrk="1" hangingPunct="1">
              <a:spcBef>
                <a:spcPct val="0"/>
              </a:spcBef>
              <a:buClrTx/>
              <a:buSzTx/>
              <a:buFontTx/>
              <a:buChar char="•"/>
            </a:pPr>
            <a:r>
              <a:rPr lang="en-US" altLang="en-US" sz="2400" b="1" dirty="0">
                <a:latin typeface="Arial" panose="020B0604020202020204" pitchFamily="34" charset="0"/>
              </a:rPr>
              <a:t> Use of slang or jargon</a:t>
            </a:r>
          </a:p>
          <a:p>
            <a:pPr eaLnBrk="1" hangingPunct="1">
              <a:spcBef>
                <a:spcPct val="0"/>
              </a:spcBef>
              <a:buClrTx/>
              <a:buSzTx/>
              <a:buFontTx/>
              <a:buChar char="•"/>
            </a:pPr>
            <a:r>
              <a:rPr lang="en-US" altLang="en-US" sz="2400" b="1" dirty="0">
                <a:latin typeface="Arial" panose="020B0604020202020204" pitchFamily="34" charset="0"/>
              </a:rPr>
              <a:t> Dialect/accent</a:t>
            </a:r>
          </a:p>
          <a:p>
            <a:pPr eaLnBrk="1" hangingPunct="1">
              <a:spcBef>
                <a:spcPct val="0"/>
              </a:spcBef>
              <a:buClrTx/>
              <a:buSzTx/>
              <a:buFontTx/>
              <a:buChar char="•"/>
            </a:pPr>
            <a:r>
              <a:rPr lang="en-US" altLang="en-US" sz="2400" b="1" dirty="0">
                <a:latin typeface="Arial" panose="020B0604020202020204" pitchFamily="34" charset="0"/>
              </a:rPr>
              <a:t> Length of speech</a:t>
            </a:r>
          </a:p>
          <a:p>
            <a:pPr eaLnBrk="1" hangingPunct="1">
              <a:spcBef>
                <a:spcPct val="0"/>
              </a:spcBef>
              <a:buClrTx/>
              <a:buSzTx/>
              <a:buFontTx/>
              <a:buChar char="•"/>
            </a:pPr>
            <a:r>
              <a:rPr lang="en-US" altLang="en-US" sz="2400" b="1" dirty="0">
                <a:latin typeface="Arial" panose="020B0604020202020204" pitchFamily="34" charset="0"/>
              </a:rPr>
              <a:t> Content of speech</a:t>
            </a:r>
          </a:p>
          <a:p>
            <a:pPr eaLnBrk="1" hangingPunct="1">
              <a:spcBef>
                <a:spcPct val="0"/>
              </a:spcBef>
              <a:buClrTx/>
              <a:buSzTx/>
              <a:buFontTx/>
              <a:buChar char="•"/>
            </a:pPr>
            <a:r>
              <a:rPr lang="en-US" altLang="en-US" sz="2400" b="1" dirty="0">
                <a:latin typeface="Arial" panose="020B0604020202020204" pitchFamily="34" charset="0"/>
              </a:rPr>
              <a:t> Emotion of speech</a:t>
            </a:r>
          </a:p>
          <a:p>
            <a:pPr eaLnBrk="1" hangingPunct="1">
              <a:spcBef>
                <a:spcPct val="0"/>
              </a:spcBef>
              <a:buClrTx/>
              <a:buSzTx/>
              <a:buFontTx/>
              <a:buChar char="•"/>
            </a:pPr>
            <a:r>
              <a:rPr lang="en-US" altLang="en-US" sz="2400" b="1" dirty="0">
                <a:latin typeface="Arial" panose="020B0604020202020204" pitchFamily="34" charset="0"/>
              </a:rPr>
              <a:t> Etc. etc.</a:t>
            </a:r>
          </a:p>
          <a:p>
            <a:pPr eaLnBrk="1" hangingPunct="1">
              <a:spcBef>
                <a:spcPct val="50000"/>
              </a:spcBef>
              <a:buClrTx/>
              <a:buSzTx/>
              <a:buFontTx/>
              <a:buNone/>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247497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title"/>
          </p:nvPr>
        </p:nvSpPr>
        <p:spPr/>
        <p:txBody>
          <a:bodyPr/>
          <a:lstStyle/>
          <a:p>
            <a:pPr eaLnBrk="1" hangingPunct="1">
              <a:defRPr/>
            </a:pPr>
            <a:r>
              <a:rPr lang="en-US" altLang="en-US" dirty="0" smtClean="0">
                <a:solidFill>
                  <a:schemeClr val="tx1"/>
                </a:solidFill>
              </a:rPr>
              <a:t>Types of Point of View</a:t>
            </a:r>
          </a:p>
        </p:txBody>
      </p:sp>
      <p:sp>
        <p:nvSpPr>
          <p:cNvPr id="12290" name="Rectangle 2"/>
          <p:cNvSpPr>
            <a:spLocks noGrp="1" noRot="1" noChangeArrowheads="1"/>
          </p:cNvSpPr>
          <p:nvPr>
            <p:ph idx="1"/>
          </p:nvPr>
        </p:nvSpPr>
        <p:spPr>
          <a:xfrm>
            <a:off x="237744" y="2194560"/>
            <a:ext cx="10056438" cy="4416552"/>
          </a:xfrm>
        </p:spPr>
        <p:txBody>
          <a:bodyPr>
            <a:normAutofit/>
          </a:bodyPr>
          <a:lstStyle/>
          <a:p>
            <a:pPr eaLnBrk="1" hangingPunct="1">
              <a:lnSpc>
                <a:spcPct val="90000"/>
              </a:lnSpc>
              <a:buFont typeface="Arial" charset="0"/>
              <a:buChar char="►"/>
              <a:defRPr/>
            </a:pPr>
            <a:r>
              <a:rPr lang="en-US" altLang="en-US" sz="2800" b="1" dirty="0"/>
              <a:t>First Person</a:t>
            </a:r>
          </a:p>
          <a:p>
            <a:pPr lvl="1" eaLnBrk="1" hangingPunct="1">
              <a:lnSpc>
                <a:spcPct val="90000"/>
              </a:lnSpc>
              <a:defRPr/>
            </a:pPr>
            <a:r>
              <a:rPr lang="en-US" altLang="en-US" sz="2400" b="1" dirty="0"/>
              <a:t>Autobiographical</a:t>
            </a:r>
          </a:p>
          <a:p>
            <a:pPr lvl="1" eaLnBrk="1" hangingPunct="1">
              <a:lnSpc>
                <a:spcPct val="90000"/>
              </a:lnSpc>
              <a:defRPr/>
            </a:pPr>
            <a:r>
              <a:rPr lang="en-US" altLang="en-US" sz="2400" b="1" dirty="0"/>
              <a:t>Fictional</a:t>
            </a:r>
          </a:p>
          <a:p>
            <a:pPr eaLnBrk="1" hangingPunct="1">
              <a:lnSpc>
                <a:spcPct val="90000"/>
              </a:lnSpc>
              <a:buFont typeface="Arial" charset="0"/>
              <a:buChar char="►"/>
              <a:defRPr/>
            </a:pPr>
            <a:r>
              <a:rPr lang="en-US" altLang="en-US" sz="2800" b="1" dirty="0"/>
              <a:t>Third Person</a:t>
            </a:r>
          </a:p>
          <a:p>
            <a:pPr lvl="1" eaLnBrk="1" hangingPunct="1">
              <a:lnSpc>
                <a:spcPct val="90000"/>
              </a:lnSpc>
              <a:defRPr/>
            </a:pPr>
            <a:r>
              <a:rPr lang="en-US" altLang="en-US" sz="2400" b="1" dirty="0"/>
              <a:t>Omniscient</a:t>
            </a:r>
          </a:p>
          <a:p>
            <a:pPr lvl="1" eaLnBrk="1" hangingPunct="1">
              <a:lnSpc>
                <a:spcPct val="90000"/>
              </a:lnSpc>
              <a:defRPr/>
            </a:pPr>
            <a:r>
              <a:rPr lang="en-US" altLang="en-US" sz="2400" b="1" dirty="0"/>
              <a:t>Limited</a:t>
            </a:r>
          </a:p>
          <a:p>
            <a:pPr lvl="1" eaLnBrk="1" hangingPunct="1">
              <a:lnSpc>
                <a:spcPct val="90000"/>
              </a:lnSpc>
              <a:defRPr/>
            </a:pPr>
            <a:r>
              <a:rPr lang="en-US" altLang="en-US" sz="2400" b="1" dirty="0"/>
              <a:t>Dramatic</a:t>
            </a:r>
          </a:p>
          <a:p>
            <a:pPr marL="342900" lvl="1" indent="-342900">
              <a:buSzPct val="80000"/>
              <a:buFont typeface="Wingdings 3" panose="05040102010807070707" pitchFamily="18" charset="2"/>
              <a:buChar char=""/>
              <a:defRPr/>
            </a:pPr>
            <a:r>
              <a:rPr lang="en-US" altLang="en-US" sz="2800" b="1" dirty="0"/>
              <a:t>Second Person</a:t>
            </a:r>
          </a:p>
          <a:p>
            <a:pPr lvl="1" eaLnBrk="1" hangingPunct="1">
              <a:lnSpc>
                <a:spcPct val="90000"/>
              </a:lnSpc>
              <a:defRPr/>
            </a:pPr>
            <a:r>
              <a:rPr lang="en-US" altLang="en-US" sz="2400" b="1" dirty="0"/>
              <a:t>Weirdo</a:t>
            </a:r>
          </a:p>
          <a:p>
            <a:pPr lvl="1" eaLnBrk="1" hangingPunct="1">
              <a:lnSpc>
                <a:spcPct val="90000"/>
              </a:lnSpc>
              <a:defRPr/>
            </a:pPr>
            <a:r>
              <a:rPr lang="en-US" altLang="en-US" sz="2400" b="1" dirty="0"/>
              <a:t>Passive voice</a:t>
            </a:r>
          </a:p>
          <a:p>
            <a:pPr eaLnBrk="1" hangingPunct="1">
              <a:lnSpc>
                <a:spcPct val="90000"/>
              </a:lnSpc>
              <a:buFont typeface="Arial" charset="0"/>
              <a:buChar char="►"/>
              <a:defRPr/>
            </a:pPr>
            <a:endParaRPr lang="en-US" altLang="en-US" sz="2800" dirty="0"/>
          </a:p>
        </p:txBody>
      </p:sp>
      <p:pic>
        <p:nvPicPr>
          <p:cNvPr id="6148" name="Picture 5" descr="LW3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057401"/>
            <a:ext cx="474345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948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Rot="1" noChangeArrowheads="1"/>
          </p:cNvSpPr>
          <p:nvPr>
            <p:ph type="title"/>
          </p:nvPr>
        </p:nvSpPr>
        <p:spPr/>
        <p:txBody>
          <a:bodyPr/>
          <a:lstStyle/>
          <a:p>
            <a:pPr eaLnBrk="1" hangingPunct="1">
              <a:defRPr/>
            </a:pPr>
            <a:r>
              <a:rPr lang="en-US" altLang="en-US" smtClean="0"/>
              <a:t>First Person</a:t>
            </a:r>
          </a:p>
        </p:txBody>
      </p:sp>
      <p:sp>
        <p:nvSpPr>
          <p:cNvPr id="4101" name="Rectangle 5"/>
          <p:cNvSpPr>
            <a:spLocks noGrp="1" noRot="1" noChangeArrowheads="1"/>
          </p:cNvSpPr>
          <p:nvPr>
            <p:ph sz="half" idx="1"/>
          </p:nvPr>
        </p:nvSpPr>
        <p:spPr>
          <a:xfrm>
            <a:off x="680320" y="2185416"/>
            <a:ext cx="4698358" cy="4379976"/>
          </a:xfrm>
        </p:spPr>
        <p:txBody>
          <a:bodyPr>
            <a:normAutofit/>
          </a:bodyPr>
          <a:lstStyle/>
          <a:p>
            <a:pPr eaLnBrk="1" hangingPunct="1">
              <a:buFont typeface="Arial" charset="0"/>
              <a:buChar char="►"/>
              <a:defRPr/>
            </a:pPr>
            <a:r>
              <a:rPr lang="en-US" altLang="en-US" dirty="0"/>
              <a:t>“I walked in the door, put my keys on the table, and suddenly I saw…”</a:t>
            </a:r>
          </a:p>
          <a:p>
            <a:pPr lvl="1" eaLnBrk="1" hangingPunct="1">
              <a:defRPr/>
            </a:pPr>
            <a:r>
              <a:rPr lang="en-US" altLang="en-US" sz="2400" dirty="0"/>
              <a:t>Autobiographical- Author (attempting) to relate matters as s/he experienced them (though beware of bias)</a:t>
            </a:r>
          </a:p>
          <a:p>
            <a:pPr lvl="2" eaLnBrk="1" hangingPunct="1">
              <a:buFont typeface="Arial" charset="0"/>
              <a:buChar char="►"/>
              <a:defRPr/>
            </a:pPr>
            <a:r>
              <a:rPr lang="en-US" altLang="en-US" sz="2400" dirty="0"/>
              <a:t>Ex.- memoirs, </a:t>
            </a:r>
            <a:r>
              <a:rPr lang="en-US" altLang="en-US" sz="2400" dirty="0" smtClean="0"/>
              <a:t>non-fiction</a:t>
            </a:r>
            <a:endParaRPr lang="en-US" altLang="en-US" sz="2400" dirty="0"/>
          </a:p>
        </p:txBody>
      </p:sp>
      <p:sp>
        <p:nvSpPr>
          <p:cNvPr id="2" name="Content Placeholder 1"/>
          <p:cNvSpPr>
            <a:spLocks noGrp="1"/>
          </p:cNvSpPr>
          <p:nvPr>
            <p:ph sz="half" idx="2"/>
          </p:nvPr>
        </p:nvSpPr>
        <p:spPr>
          <a:xfrm>
            <a:off x="6316499" y="2185416"/>
            <a:ext cx="4700058" cy="4517136"/>
          </a:xfrm>
        </p:spPr>
        <p:txBody>
          <a:bodyPr>
            <a:normAutofit/>
          </a:bodyPr>
          <a:lstStyle/>
          <a:p>
            <a:pPr lvl="1">
              <a:defRPr/>
            </a:pPr>
            <a:r>
              <a:rPr lang="en-US" altLang="en-US" sz="2400" dirty="0"/>
              <a:t>Fictional- Author writing in a persona</a:t>
            </a:r>
          </a:p>
          <a:p>
            <a:pPr lvl="2">
              <a:buFont typeface="Arial" charset="0"/>
              <a:buChar char="►"/>
              <a:defRPr/>
            </a:pPr>
            <a:r>
              <a:rPr lang="en-US" altLang="en-US" sz="2400" dirty="0"/>
              <a:t>Very important here to remember the author is very often utilizing dramatic irony or other literary devices to separate themselves from the character. Must, in fact, to maintain suspension of disbelief.</a:t>
            </a:r>
          </a:p>
          <a:p>
            <a:endParaRPr lang="en-US" dirty="0"/>
          </a:p>
        </p:txBody>
      </p:sp>
    </p:spTree>
    <p:extLst>
      <p:ext uri="{BB962C8B-B14F-4D97-AF65-F5344CB8AC3E}">
        <p14:creationId xmlns:p14="http://schemas.microsoft.com/office/powerpoint/2010/main" val="2508592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altLang="en-US" dirty="0" smtClean="0"/>
              <a:t>Second Person</a:t>
            </a:r>
          </a:p>
        </p:txBody>
      </p:sp>
      <p:sp>
        <p:nvSpPr>
          <p:cNvPr id="10243" name="Rectangle 3"/>
          <p:cNvSpPr>
            <a:spLocks noGrp="1" noRot="1" noChangeArrowheads="1"/>
          </p:cNvSpPr>
          <p:nvPr>
            <p:ph sz="half" idx="1"/>
          </p:nvPr>
        </p:nvSpPr>
        <p:spPr>
          <a:xfrm>
            <a:off x="192024" y="2121408"/>
            <a:ext cx="5186654" cy="4526280"/>
          </a:xfrm>
        </p:spPr>
        <p:txBody>
          <a:bodyPr>
            <a:normAutofit fontScale="92500" lnSpcReduction="10000"/>
          </a:bodyPr>
          <a:lstStyle/>
          <a:p>
            <a:pPr eaLnBrk="1" hangingPunct="1">
              <a:lnSpc>
                <a:spcPct val="90000"/>
              </a:lnSpc>
              <a:buFont typeface="Arial" charset="0"/>
              <a:buChar char="►"/>
              <a:defRPr/>
            </a:pPr>
            <a:r>
              <a:rPr lang="en-US" altLang="en-US" sz="2000" dirty="0"/>
              <a:t>Weirdo</a:t>
            </a:r>
          </a:p>
          <a:p>
            <a:pPr lvl="1" eaLnBrk="1" hangingPunct="1">
              <a:lnSpc>
                <a:spcPct val="90000"/>
              </a:lnSpc>
              <a:defRPr/>
            </a:pPr>
            <a:r>
              <a:rPr lang="en-US" altLang="en-US" dirty="0"/>
              <a:t>“You walked in the door, you put your keys on the table, and suddenly you saw…”</a:t>
            </a:r>
          </a:p>
          <a:p>
            <a:pPr lvl="1" eaLnBrk="1" hangingPunct="1">
              <a:lnSpc>
                <a:spcPct val="90000"/>
              </a:lnSpc>
              <a:defRPr/>
            </a:pPr>
            <a:r>
              <a:rPr lang="en-US" altLang="en-US" dirty="0"/>
              <a:t>Can draw reader into story in more personal way.</a:t>
            </a:r>
          </a:p>
          <a:p>
            <a:pPr lvl="1" eaLnBrk="1" hangingPunct="1">
              <a:lnSpc>
                <a:spcPct val="90000"/>
              </a:lnSpc>
              <a:defRPr/>
            </a:pPr>
            <a:r>
              <a:rPr lang="en-US" altLang="en-US" dirty="0"/>
              <a:t>Rarely used because considered “gimmicky” </a:t>
            </a:r>
          </a:p>
          <a:p>
            <a:pPr lvl="1" eaLnBrk="1" hangingPunct="1">
              <a:lnSpc>
                <a:spcPct val="90000"/>
              </a:lnSpc>
              <a:defRPr/>
            </a:pPr>
            <a:endParaRPr lang="en-US" altLang="en-US" dirty="0"/>
          </a:p>
          <a:p>
            <a:pPr eaLnBrk="1" hangingPunct="1">
              <a:lnSpc>
                <a:spcPct val="90000"/>
              </a:lnSpc>
              <a:buFont typeface="Arial" charset="0"/>
              <a:buChar char="►"/>
              <a:defRPr/>
            </a:pPr>
            <a:r>
              <a:rPr lang="en-US" altLang="en-US" sz="2000" dirty="0"/>
              <a:t>Passive Voice </a:t>
            </a:r>
          </a:p>
          <a:p>
            <a:pPr lvl="1" eaLnBrk="1" hangingPunct="1">
              <a:lnSpc>
                <a:spcPct val="90000"/>
              </a:lnSpc>
              <a:defRPr/>
            </a:pPr>
            <a:r>
              <a:rPr lang="en-US" altLang="en-US" sz="1800" dirty="0"/>
              <a:t>“The door was walked through, keys were placed on the table, and suddenly ____ was seen..”</a:t>
            </a:r>
          </a:p>
          <a:p>
            <a:pPr lvl="1" eaLnBrk="1" hangingPunct="1">
              <a:lnSpc>
                <a:spcPct val="90000"/>
              </a:lnSpc>
              <a:defRPr/>
            </a:pPr>
            <a:r>
              <a:rPr lang="en-US" altLang="en-US" sz="1800" dirty="0"/>
              <a:t>Has no subject whatsoever- no idea who is involved.</a:t>
            </a:r>
          </a:p>
          <a:p>
            <a:pPr lvl="1" eaLnBrk="1" hangingPunct="1">
              <a:lnSpc>
                <a:spcPct val="90000"/>
              </a:lnSpc>
              <a:defRPr/>
            </a:pPr>
            <a:r>
              <a:rPr lang="en-US" altLang="en-US" sz="1800" dirty="0"/>
              <a:t>Generally only used in scientific or technical writing.</a:t>
            </a:r>
          </a:p>
        </p:txBody>
      </p:sp>
      <p:sp>
        <p:nvSpPr>
          <p:cNvPr id="2" name="Content Placeholder 1"/>
          <p:cNvSpPr>
            <a:spLocks noGrp="1"/>
          </p:cNvSpPr>
          <p:nvPr>
            <p:ph sz="half" idx="2"/>
          </p:nvPr>
        </p:nvSpPr>
        <p:spPr/>
        <p:txBody>
          <a:bodyPr>
            <a:normAutofit fontScale="92500" lnSpcReduction="10000"/>
          </a:bodyPr>
          <a:lstStyle/>
          <a:p>
            <a:endParaRPr lang="en-US" dirty="0"/>
          </a:p>
        </p:txBody>
      </p:sp>
      <p:pic>
        <p:nvPicPr>
          <p:cNvPr id="9221" name="Picture 10" descr="n322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6334" y="2188668"/>
            <a:ext cx="234315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07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altLang="en-US" smtClean="0"/>
              <a:t>Third Person</a:t>
            </a:r>
          </a:p>
        </p:txBody>
      </p:sp>
      <p:sp>
        <p:nvSpPr>
          <p:cNvPr id="9219" name="Rectangle 3"/>
          <p:cNvSpPr>
            <a:spLocks noGrp="1" noRot="1" noChangeArrowheads="1"/>
          </p:cNvSpPr>
          <p:nvPr>
            <p:ph idx="1"/>
          </p:nvPr>
        </p:nvSpPr>
        <p:spPr>
          <a:xfrm>
            <a:off x="219456" y="2057400"/>
            <a:ext cx="9409176" cy="4690872"/>
          </a:xfrm>
        </p:spPr>
        <p:txBody>
          <a:bodyPr>
            <a:noAutofit/>
          </a:bodyPr>
          <a:lstStyle/>
          <a:p>
            <a:pPr eaLnBrk="1" hangingPunct="1">
              <a:buFont typeface="Arial" charset="0"/>
              <a:buChar char="►"/>
              <a:defRPr/>
            </a:pPr>
            <a:r>
              <a:rPr lang="en-US" altLang="en-US" sz="2800" dirty="0"/>
              <a:t>“He walked in the door, he put his keys on the table, and suddenly he saw…”</a:t>
            </a:r>
          </a:p>
          <a:p>
            <a:pPr eaLnBrk="1" hangingPunct="1">
              <a:buFont typeface="Arial" charset="0"/>
              <a:buChar char="►"/>
              <a:defRPr/>
            </a:pPr>
            <a:r>
              <a:rPr lang="en-US" altLang="en-US" sz="2800" dirty="0"/>
              <a:t>Most common style of narration</a:t>
            </a:r>
          </a:p>
          <a:p>
            <a:pPr lvl="1" eaLnBrk="1" hangingPunct="1">
              <a:defRPr/>
            </a:pPr>
            <a:r>
              <a:rPr lang="en-US" altLang="en-US" sz="2400" dirty="0"/>
              <a:t>Omniscient</a:t>
            </a:r>
          </a:p>
          <a:p>
            <a:pPr lvl="2" eaLnBrk="1" hangingPunct="1">
              <a:buFont typeface="Arial" charset="0"/>
              <a:buChar char="►"/>
              <a:defRPr/>
            </a:pPr>
            <a:r>
              <a:rPr lang="en-US" altLang="en-US" sz="2000" dirty="0"/>
              <a:t>Narrator knows everyone’s thoughts, can travel anywhere at will.</a:t>
            </a:r>
          </a:p>
          <a:p>
            <a:pPr lvl="1" eaLnBrk="1" hangingPunct="1">
              <a:defRPr/>
            </a:pPr>
            <a:r>
              <a:rPr lang="en-US" altLang="en-US" sz="2400" dirty="0"/>
              <a:t>Limited</a:t>
            </a:r>
          </a:p>
          <a:p>
            <a:pPr lvl="2" eaLnBrk="1" hangingPunct="1">
              <a:buFont typeface="Arial" charset="0"/>
              <a:buChar char="►"/>
              <a:defRPr/>
            </a:pPr>
            <a:r>
              <a:rPr lang="en-US" altLang="en-US" sz="2000" dirty="0"/>
              <a:t>Doesn’t know everyone’s thoughts- though often knows one characters’</a:t>
            </a:r>
          </a:p>
          <a:p>
            <a:pPr lvl="2" eaLnBrk="1" hangingPunct="1">
              <a:buFont typeface="Arial" charset="0"/>
              <a:buChar char="►"/>
              <a:defRPr/>
            </a:pPr>
            <a:r>
              <a:rPr lang="en-US" altLang="en-US" sz="2000" dirty="0"/>
              <a:t>Follows a particular character </a:t>
            </a:r>
          </a:p>
          <a:p>
            <a:pPr lvl="1" eaLnBrk="1" hangingPunct="1">
              <a:defRPr/>
            </a:pPr>
            <a:r>
              <a:rPr lang="en-US" altLang="en-US" sz="2400" dirty="0"/>
              <a:t>Dramatic</a:t>
            </a:r>
          </a:p>
          <a:p>
            <a:pPr lvl="2" eaLnBrk="1" hangingPunct="1">
              <a:buFont typeface="Arial" charset="0"/>
              <a:buChar char="►"/>
              <a:defRPr/>
            </a:pPr>
            <a:r>
              <a:rPr lang="en-US" altLang="en-US" sz="2000" dirty="0"/>
              <a:t>Just sticks to actions of characters- no thoughts at all.</a:t>
            </a:r>
          </a:p>
        </p:txBody>
      </p:sp>
      <p:pic>
        <p:nvPicPr>
          <p:cNvPr id="8196" name="Picture 6" descr="God_biograph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7537" y="1964064"/>
            <a:ext cx="2684463"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3761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normAutofit fontScale="90000"/>
          </a:bodyPr>
          <a:lstStyle/>
          <a:p>
            <a:pPr eaLnBrk="1" hangingPunct="1">
              <a:defRPr/>
            </a:pPr>
            <a:r>
              <a:rPr lang="en-US" altLang="en-US" sz="4000" dirty="0"/>
              <a:t>Questions to consider</a:t>
            </a:r>
            <a:br>
              <a:rPr lang="en-US" altLang="en-US" sz="4000" dirty="0"/>
            </a:br>
            <a:endParaRPr lang="en-US" altLang="en-US" sz="4000" dirty="0"/>
          </a:p>
        </p:txBody>
      </p:sp>
      <p:sp>
        <p:nvSpPr>
          <p:cNvPr id="17411" name="Rectangle 3"/>
          <p:cNvSpPr>
            <a:spLocks noGrp="1" noRot="1" noChangeArrowheads="1"/>
          </p:cNvSpPr>
          <p:nvPr>
            <p:ph sz="half" idx="1"/>
          </p:nvPr>
        </p:nvSpPr>
        <p:spPr>
          <a:xfrm>
            <a:off x="237744" y="2336873"/>
            <a:ext cx="5140934" cy="4374823"/>
          </a:xfrm>
        </p:spPr>
        <p:txBody>
          <a:bodyPr>
            <a:normAutofit fontScale="62500" lnSpcReduction="20000"/>
          </a:bodyPr>
          <a:lstStyle/>
          <a:p>
            <a:pPr>
              <a:buFont typeface="Arial" charset="0"/>
              <a:buChar char="►"/>
              <a:defRPr/>
            </a:pPr>
            <a:r>
              <a:rPr lang="en-US" altLang="en-US" sz="5100" dirty="0"/>
              <a:t>What is the point of view of the story? </a:t>
            </a:r>
            <a:endParaRPr lang="en-US" altLang="en-US" sz="5100" dirty="0" smtClean="0"/>
          </a:p>
          <a:p>
            <a:pPr>
              <a:buFont typeface="Arial" charset="0"/>
              <a:buChar char="►"/>
              <a:defRPr/>
            </a:pPr>
            <a:r>
              <a:rPr lang="en-US" altLang="en-US" sz="5100" dirty="0" smtClean="0"/>
              <a:t>How </a:t>
            </a:r>
            <a:r>
              <a:rPr lang="en-US" altLang="en-US" sz="5100" dirty="0"/>
              <a:t>is the point of view appropriate to the story? How does it underscore the characterization, conflict and/or central idea of the story? </a:t>
            </a:r>
          </a:p>
          <a:p>
            <a:pPr eaLnBrk="1" hangingPunct="1">
              <a:buFont typeface="Arial" charset="0"/>
              <a:buChar char="►"/>
              <a:defRPr/>
            </a:pPr>
            <a:r>
              <a:rPr lang="en-US" altLang="en-US" sz="5100" dirty="0"/>
              <a:t>How might the story be different if told from a different point of view? </a:t>
            </a:r>
            <a:endParaRPr lang="en-US" altLang="en-US" sz="5100" dirty="0" smtClean="0"/>
          </a:p>
          <a:p>
            <a:pPr eaLnBrk="1" hangingPunct="1">
              <a:buFont typeface="Arial" charset="0"/>
              <a:buChar char="►"/>
              <a:defRPr/>
            </a:pPr>
            <a:endParaRPr lang="en-US" altLang="en-US" sz="4000" dirty="0"/>
          </a:p>
        </p:txBody>
      </p:sp>
      <p:sp>
        <p:nvSpPr>
          <p:cNvPr id="2" name="Content Placeholder 1"/>
          <p:cNvSpPr>
            <a:spLocks noGrp="1"/>
          </p:cNvSpPr>
          <p:nvPr>
            <p:ph sz="half" idx="2"/>
          </p:nvPr>
        </p:nvSpPr>
        <p:spPr>
          <a:xfrm>
            <a:off x="6153912" y="2254577"/>
            <a:ext cx="5696711" cy="4457119"/>
          </a:xfrm>
        </p:spPr>
        <p:txBody>
          <a:bodyPr>
            <a:normAutofit fontScale="62500" lnSpcReduction="20000"/>
          </a:bodyPr>
          <a:lstStyle/>
          <a:p>
            <a:pPr>
              <a:buFont typeface="Arial" charset="0"/>
              <a:buChar char="►"/>
              <a:defRPr/>
            </a:pPr>
            <a:r>
              <a:rPr lang="en-US" altLang="en-US" sz="4200" dirty="0"/>
              <a:t>Remember: an author chooses a point of view in which to write. If the author wants YOU to analyze the motives for the characters, he or she might use dramatic point of view so that you have no clues in the thoughts of the characters. </a:t>
            </a:r>
          </a:p>
          <a:p>
            <a:pPr>
              <a:buFont typeface="Arial" charset="0"/>
              <a:buChar char="►"/>
              <a:defRPr/>
            </a:pPr>
            <a:r>
              <a:rPr lang="en-US" altLang="en-US" sz="4200" dirty="0"/>
              <a:t>If the author, like in </a:t>
            </a:r>
            <a:r>
              <a:rPr lang="en-US" altLang="en-US" sz="4200" i="1" dirty="0"/>
              <a:t>The Hunger Games</a:t>
            </a:r>
            <a:r>
              <a:rPr lang="en-US" altLang="en-US" sz="4200" dirty="0"/>
              <a:t>, wants you to see reality NOT objectively, but through the eyes of the main character, then he or she might use first person, or third person limited point of view.</a:t>
            </a:r>
          </a:p>
          <a:p>
            <a:endParaRPr lang="en-US" dirty="0"/>
          </a:p>
        </p:txBody>
      </p:sp>
    </p:spTree>
    <p:extLst>
      <p:ext uri="{BB962C8B-B14F-4D97-AF65-F5344CB8AC3E}">
        <p14:creationId xmlns:p14="http://schemas.microsoft.com/office/powerpoint/2010/main" val="3084434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
  <TotalTime>16</TotalTime>
  <Words>761</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Tahoma</vt:lpstr>
      <vt:lpstr>Trebuchet MS</vt:lpstr>
      <vt:lpstr>Wingdings 3</vt:lpstr>
      <vt:lpstr>Berlin</vt:lpstr>
      <vt:lpstr> Point of View</vt:lpstr>
      <vt:lpstr>Learning Targets</vt:lpstr>
      <vt:lpstr>PowerPoint Presentation</vt:lpstr>
      <vt:lpstr>Voice- how a character talks</vt:lpstr>
      <vt:lpstr>Types of Point of View</vt:lpstr>
      <vt:lpstr>First Person</vt:lpstr>
      <vt:lpstr>Second Person</vt:lpstr>
      <vt:lpstr>Third Person</vt:lpstr>
      <vt:lpstr>Questions to consider </vt:lpstr>
      <vt:lpstr>Point of View</vt:lpstr>
      <vt:lpstr>Multiple Point of Views</vt:lpstr>
      <vt:lpstr>Practice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Woldendorp, Kirsten    SHS-Staff</dc:creator>
  <cp:lastModifiedBy>Woldendorp, Kirsten    SHS-Staff</cp:lastModifiedBy>
  <cp:revision>6</cp:revision>
  <dcterms:created xsi:type="dcterms:W3CDTF">2019-05-21T21:07:56Z</dcterms:created>
  <dcterms:modified xsi:type="dcterms:W3CDTF">2019-09-26T19:36:36Z</dcterms:modified>
</cp:coreProperties>
</file>