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3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0" r:id="rId14"/>
    <p:sldId id="272" r:id="rId15"/>
    <p:sldId id="274" r:id="rId16"/>
    <p:sldId id="275" r:id="rId17"/>
    <p:sldId id="276" r:id="rId18"/>
    <p:sldId id="277" r:id="rId19"/>
    <p:sldId id="278" r:id="rId20"/>
    <p:sldId id="280"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0" autoAdjust="0"/>
    <p:restoredTop sz="94660"/>
  </p:normalViewPr>
  <p:slideViewPr>
    <p:cSldViewPr snapToGrid="0" snapToObjects="1">
      <p:cViewPr varScale="1">
        <p:scale>
          <a:sx n="110" d="100"/>
          <a:sy n="110"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A6A765F-B2FD-41B4-9E9D-506F1321366D}" type="datetimeFigureOut">
              <a:rPr lang="en-US" smtClean="0"/>
              <a:t>4/27/2018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ECF7DED-EE29-4296-8F0A-A67608D25FB3}" type="slidenum">
              <a:rPr lang="en-US" smtClean="0"/>
              <a:t>‹#›</a:t>
            </a:fld>
            <a:endParaRPr lang="en-US"/>
          </a:p>
        </p:txBody>
      </p:sp>
    </p:spTree>
    <p:extLst>
      <p:ext uri="{BB962C8B-B14F-4D97-AF65-F5344CB8AC3E}">
        <p14:creationId xmlns:p14="http://schemas.microsoft.com/office/powerpoint/2010/main" val="100471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630240-15BA-41E4-A4EB-B14554E63814}" type="slidenum">
              <a:rPr lang="en-US" smtClean="0"/>
              <a:pPr/>
              <a:t>3</a:t>
            </a:fld>
            <a:endParaRPr lang="en-US"/>
          </a:p>
        </p:txBody>
      </p:sp>
    </p:spTree>
    <p:extLst>
      <p:ext uri="{BB962C8B-B14F-4D97-AF65-F5344CB8AC3E}">
        <p14:creationId xmlns:p14="http://schemas.microsoft.com/office/powerpoint/2010/main" val="283517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 Jones”</a:t>
            </a:r>
            <a:endParaRPr lang="en-US" dirty="0"/>
          </a:p>
        </p:txBody>
      </p:sp>
      <p:sp>
        <p:nvSpPr>
          <p:cNvPr id="4" name="Slide Number Placeholder 3"/>
          <p:cNvSpPr>
            <a:spLocks noGrp="1"/>
          </p:cNvSpPr>
          <p:nvPr>
            <p:ph type="sldNum" sz="quarter" idx="10"/>
          </p:nvPr>
        </p:nvSpPr>
        <p:spPr/>
        <p:txBody>
          <a:bodyPr/>
          <a:lstStyle/>
          <a:p>
            <a:fld id="{DECF7DED-EE29-4296-8F0A-A67608D25FB3}" type="slidenum">
              <a:rPr lang="en-US" smtClean="0"/>
              <a:t>19</a:t>
            </a:fld>
            <a:endParaRPr lang="en-US"/>
          </a:p>
        </p:txBody>
      </p:sp>
    </p:spTree>
    <p:extLst>
      <p:ext uri="{BB962C8B-B14F-4D97-AF65-F5344CB8AC3E}">
        <p14:creationId xmlns:p14="http://schemas.microsoft.com/office/powerpoint/2010/main" val="397691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=O6rtCr2Coeo</a:t>
            </a:r>
            <a:endParaRPr lang="en-US" dirty="0"/>
          </a:p>
        </p:txBody>
      </p:sp>
      <p:sp>
        <p:nvSpPr>
          <p:cNvPr id="4" name="Slide Number Placeholder 3"/>
          <p:cNvSpPr>
            <a:spLocks noGrp="1"/>
          </p:cNvSpPr>
          <p:nvPr>
            <p:ph type="sldNum" sz="quarter" idx="10"/>
          </p:nvPr>
        </p:nvSpPr>
        <p:spPr/>
        <p:txBody>
          <a:bodyPr/>
          <a:lstStyle/>
          <a:p>
            <a:fld id="{2862BB59-999F-754E-8889-C6B5E2DC1322}" type="slidenum">
              <a:rPr lang="en-US" smtClean="0"/>
              <a:t>25</a:t>
            </a:fld>
            <a:endParaRPr lang="en-US"/>
          </a:p>
        </p:txBody>
      </p:sp>
    </p:spTree>
    <p:extLst>
      <p:ext uri="{BB962C8B-B14F-4D97-AF65-F5344CB8AC3E}">
        <p14:creationId xmlns:p14="http://schemas.microsoft.com/office/powerpoint/2010/main" val="374544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4/27/2018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4/27/2018</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4/27/2018</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70093"/>
          </a:xfrm>
        </p:spPr>
        <p:txBody>
          <a:bodyPr/>
          <a:lstStyle/>
          <a:p>
            <a:r>
              <a:rPr lang="en-US" dirty="0" smtClean="0"/>
              <a:t>Essential questions</a:t>
            </a:r>
            <a:endParaRPr lang="en-US" dirty="0"/>
          </a:p>
        </p:txBody>
      </p:sp>
      <p:sp>
        <p:nvSpPr>
          <p:cNvPr id="3" name="Content Placeholder 2"/>
          <p:cNvSpPr>
            <a:spLocks noGrp="1"/>
          </p:cNvSpPr>
          <p:nvPr>
            <p:ph sz="quarter" idx="1"/>
          </p:nvPr>
        </p:nvSpPr>
        <p:spPr>
          <a:xfrm>
            <a:off x="457200" y="1184366"/>
            <a:ext cx="7920446" cy="5216434"/>
          </a:xfrm>
        </p:spPr>
        <p:txBody>
          <a:bodyPr>
            <a:noAutofit/>
          </a:bodyPr>
          <a:lstStyle/>
          <a:p>
            <a:pPr marL="514350" indent="-514350">
              <a:buFont typeface="+mj-lt"/>
              <a:buAutoNum type="arabicPeriod"/>
            </a:pPr>
            <a:r>
              <a:rPr lang="en-US" sz="3600" dirty="0" smtClean="0"/>
              <a:t>Conclude how art or literature can be a representation of culture.</a:t>
            </a:r>
          </a:p>
          <a:p>
            <a:pPr marL="514350" indent="-514350">
              <a:buFont typeface="+mj-lt"/>
              <a:buAutoNum type="arabicPeriod"/>
            </a:pPr>
            <a:r>
              <a:rPr lang="en-US" sz="3600" dirty="0" smtClean="0"/>
              <a:t>Determine the purpose of art.</a:t>
            </a:r>
          </a:p>
          <a:p>
            <a:pPr marL="514350" indent="-514350">
              <a:buFont typeface="+mj-lt"/>
              <a:buAutoNum type="arabicPeriod"/>
            </a:pPr>
            <a:r>
              <a:rPr lang="en-US" sz="3600" dirty="0" smtClean="0"/>
              <a:t>To what extent can art be used as a way to criticize or praise culture or cultural norms?</a:t>
            </a:r>
          </a:p>
          <a:p>
            <a:r>
              <a:rPr lang="en-US" sz="3600" dirty="0" smtClean="0"/>
              <a:t>Focus: look at art and culture of the 60s as a way to understand the 1970s</a:t>
            </a:r>
            <a:endParaRPr lang="en-US" sz="3600" dirty="0"/>
          </a:p>
        </p:txBody>
      </p:sp>
    </p:spTree>
    <p:extLst>
      <p:ext uri="{BB962C8B-B14F-4D97-AF65-F5344CB8AC3E}">
        <p14:creationId xmlns:p14="http://schemas.microsoft.com/office/powerpoint/2010/main" val="321206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29"/>
            <a:ext cx="2839792" cy="536731"/>
          </a:xfrm>
        </p:spPr>
        <p:txBody>
          <a:bodyPr/>
          <a:lstStyle/>
          <a:p>
            <a:r>
              <a:rPr lang="en-US" dirty="0" smtClean="0"/>
              <a:t>Thompson</a:t>
            </a:r>
            <a:endParaRPr lang="en-US" dirty="0"/>
          </a:p>
        </p:txBody>
      </p:sp>
      <p:sp>
        <p:nvSpPr>
          <p:cNvPr id="3" name="Content Placeholder 2"/>
          <p:cNvSpPr>
            <a:spLocks noGrp="1"/>
          </p:cNvSpPr>
          <p:nvPr>
            <p:ph idx="1"/>
          </p:nvPr>
        </p:nvSpPr>
        <p:spPr>
          <a:xfrm>
            <a:off x="244699" y="811369"/>
            <a:ext cx="7933386" cy="5795493"/>
          </a:xfrm>
        </p:spPr>
        <p:txBody>
          <a:bodyPr>
            <a:noAutofit/>
          </a:bodyPr>
          <a:lstStyle/>
          <a:p>
            <a:r>
              <a:rPr lang="en-US" sz="2000" dirty="0" smtClean="0">
                <a:latin typeface="+mj-lt"/>
              </a:rPr>
              <a:t>1937-2005</a:t>
            </a:r>
          </a:p>
          <a:p>
            <a:r>
              <a:rPr lang="en-US" sz="2000" dirty="0" smtClean="0">
                <a:latin typeface="+mj-lt"/>
              </a:rPr>
              <a:t>Born in Louisville, Kentucky</a:t>
            </a:r>
          </a:p>
          <a:p>
            <a:r>
              <a:rPr lang="en-US" sz="2000" dirty="0" smtClean="0">
                <a:latin typeface="+mj-lt"/>
              </a:rPr>
              <a:t>Troubled childhood</a:t>
            </a:r>
          </a:p>
          <a:p>
            <a:pPr lvl="1"/>
            <a:r>
              <a:rPr lang="en-US" sz="1800" dirty="0" smtClean="0">
                <a:latin typeface="+mj-lt"/>
              </a:rPr>
              <a:t>Father died, leaving the family in poverty</a:t>
            </a:r>
          </a:p>
          <a:p>
            <a:pPr lvl="1"/>
            <a:r>
              <a:rPr lang="en-US" sz="1800" dirty="0" smtClean="0">
                <a:latin typeface="+mj-lt"/>
              </a:rPr>
              <a:t>Dropped out of high school, jailed for abetting robbery</a:t>
            </a:r>
          </a:p>
          <a:p>
            <a:r>
              <a:rPr lang="en-US" sz="2000" dirty="0" smtClean="0">
                <a:latin typeface="+mj-lt"/>
              </a:rPr>
              <a:t>Joined the Air Force before moving to journalism</a:t>
            </a:r>
          </a:p>
          <a:p>
            <a:r>
              <a:rPr lang="en-US" sz="2000" dirty="0" smtClean="0">
                <a:latin typeface="+mj-lt"/>
              </a:rPr>
              <a:t>Politically minded</a:t>
            </a:r>
          </a:p>
          <a:p>
            <a:r>
              <a:rPr lang="en-US" sz="2000" dirty="0" smtClean="0">
                <a:latin typeface="+mj-lt"/>
              </a:rPr>
              <a:t>Journalistic pursuits</a:t>
            </a:r>
          </a:p>
          <a:p>
            <a:pPr lvl="1"/>
            <a:r>
              <a:rPr lang="en-US" dirty="0" smtClean="0">
                <a:latin typeface="+mj-lt"/>
              </a:rPr>
              <a:t>Hell’s Angels</a:t>
            </a:r>
          </a:p>
          <a:p>
            <a:pPr lvl="1"/>
            <a:r>
              <a:rPr lang="en-US" dirty="0" smtClean="0">
                <a:latin typeface="+mj-lt"/>
              </a:rPr>
              <a:t>Nixon Campaign</a:t>
            </a:r>
          </a:p>
          <a:p>
            <a:pPr lvl="1"/>
            <a:endParaRPr lang="en-US" dirty="0" smtClean="0">
              <a:latin typeface="+mj-lt"/>
            </a:endParaRPr>
          </a:p>
          <a:p>
            <a:r>
              <a:rPr lang="en-US" sz="2000" i="1" dirty="0" smtClean="0">
                <a:latin typeface="+mj-lt"/>
              </a:rPr>
              <a:t>Fear and Loathing In Las Vegas</a:t>
            </a:r>
          </a:p>
          <a:p>
            <a:pPr lvl="1"/>
            <a:r>
              <a:rPr lang="en-US" dirty="0" smtClean="0">
                <a:latin typeface="+mj-lt"/>
              </a:rPr>
              <a:t>A rumination on the failure of the 1960s counterculture movement and the subsequent state of the American Dream</a:t>
            </a:r>
          </a:p>
          <a:p>
            <a:r>
              <a:rPr lang="en-US" sz="2000" b="1" dirty="0" smtClean="0">
                <a:latin typeface="+mj-lt"/>
              </a:rPr>
              <a:t>“Fiction is often the best fact”</a:t>
            </a:r>
          </a:p>
          <a:p>
            <a:endParaRPr lang="en-US" sz="2000" dirty="0"/>
          </a:p>
        </p:txBody>
      </p:sp>
    </p:spTree>
    <p:extLst>
      <p:ext uri="{BB962C8B-B14F-4D97-AF65-F5344CB8AC3E}">
        <p14:creationId xmlns:p14="http://schemas.microsoft.com/office/powerpoint/2010/main" val="1669660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Gonzo Journalism</a:t>
            </a:r>
            <a:endParaRPr lang="en-US" dirty="0"/>
          </a:p>
        </p:txBody>
      </p:sp>
      <p:sp>
        <p:nvSpPr>
          <p:cNvPr id="3" name="Content Placeholder 2"/>
          <p:cNvSpPr>
            <a:spLocks noGrp="1"/>
          </p:cNvSpPr>
          <p:nvPr>
            <p:ph idx="1"/>
          </p:nvPr>
        </p:nvSpPr>
        <p:spPr>
          <a:xfrm>
            <a:off x="296214" y="1440354"/>
            <a:ext cx="4391696" cy="4960446"/>
          </a:xfrm>
        </p:spPr>
        <p:txBody>
          <a:bodyPr/>
          <a:lstStyle/>
          <a:p>
            <a:r>
              <a:rPr lang="en-US" sz="2400" dirty="0" smtClean="0">
                <a:latin typeface="+mj-lt"/>
              </a:rPr>
              <a:t>New kind of journalistic endeavor</a:t>
            </a:r>
          </a:p>
          <a:p>
            <a:r>
              <a:rPr lang="en-US" sz="2400" dirty="0" smtClean="0">
                <a:latin typeface="+mj-lt"/>
              </a:rPr>
              <a:t>Journalists involve themselves so deeply in their writing that they become central characters</a:t>
            </a:r>
          </a:p>
          <a:p>
            <a:r>
              <a:rPr lang="en-US" sz="2400" dirty="0" smtClean="0">
                <a:latin typeface="+mj-lt"/>
              </a:rPr>
              <a:t>An approach to accuracy through the reporting of personal experiences and emotions</a:t>
            </a:r>
          </a:p>
          <a:p>
            <a:r>
              <a:rPr lang="en-US" sz="2400" dirty="0" smtClean="0">
                <a:latin typeface="+mj-lt"/>
              </a:rPr>
              <a:t>The personality of the piece is as important as the event</a:t>
            </a:r>
          </a:p>
          <a:p>
            <a:endParaRPr lang="en-US" dirty="0"/>
          </a:p>
        </p:txBody>
      </p:sp>
    </p:spTree>
    <p:extLst>
      <p:ext uri="{BB962C8B-B14F-4D97-AF65-F5344CB8AC3E}">
        <p14:creationId xmlns:p14="http://schemas.microsoft.com/office/powerpoint/2010/main" val="3662226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533" y="956256"/>
            <a:ext cx="5007703" cy="4800600"/>
          </a:xfrm>
        </p:spPr>
        <p:txBody>
          <a:bodyPr/>
          <a:lstStyle/>
          <a:p>
            <a:r>
              <a:rPr lang="en-US" sz="2800" dirty="0" smtClean="0">
                <a:latin typeface="+mj-lt"/>
              </a:rPr>
              <a:t>Sarcasm, humor, exaggeration, profanity are common</a:t>
            </a:r>
          </a:p>
          <a:p>
            <a:r>
              <a:rPr lang="en-US" sz="2800" dirty="0" smtClean="0">
                <a:latin typeface="+mj-lt"/>
              </a:rPr>
              <a:t>“Absolute truth is a very rare and dangerous commodity in the context of professional journalism”</a:t>
            </a:r>
          </a:p>
          <a:p>
            <a:r>
              <a:rPr lang="en-US" sz="2800" dirty="0" smtClean="0">
                <a:latin typeface="+mj-lt"/>
              </a:rPr>
              <a:t>Ralph Steadman</a:t>
            </a:r>
          </a:p>
          <a:p>
            <a:pPr lvl="1"/>
            <a:r>
              <a:rPr lang="en-US" sz="2600" dirty="0" smtClean="0">
                <a:latin typeface="+mj-lt"/>
              </a:rPr>
              <a:t>British cartoonist</a:t>
            </a:r>
          </a:p>
          <a:p>
            <a:pPr lvl="1"/>
            <a:r>
              <a:rPr lang="en-US" sz="2600" dirty="0" smtClean="0">
                <a:latin typeface="+mj-lt"/>
              </a:rPr>
              <a:t>Caricatures</a:t>
            </a:r>
          </a:p>
          <a:p>
            <a:endParaRPr lang="en-US" dirty="0"/>
          </a:p>
        </p:txBody>
      </p:sp>
      <p:pic>
        <p:nvPicPr>
          <p:cNvPr id="4" name="Picture 3"/>
          <p:cNvPicPr>
            <a:picLocks noChangeAspect="1"/>
          </p:cNvPicPr>
          <p:nvPr/>
        </p:nvPicPr>
        <p:blipFill>
          <a:blip r:embed="rId2"/>
          <a:stretch>
            <a:fillRect/>
          </a:stretch>
        </p:blipFill>
        <p:spPr>
          <a:xfrm>
            <a:off x="5501002" y="1600200"/>
            <a:ext cx="3066559" cy="4530144"/>
          </a:xfrm>
          <a:prstGeom prst="rect">
            <a:avLst/>
          </a:prstGeom>
        </p:spPr>
      </p:pic>
    </p:spTree>
    <p:extLst>
      <p:ext uri="{BB962C8B-B14F-4D97-AF65-F5344CB8AC3E}">
        <p14:creationId xmlns:p14="http://schemas.microsoft.com/office/powerpoint/2010/main" val="4265998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454" y="1554407"/>
            <a:ext cx="4318499" cy="3010246"/>
          </a:xfrm>
        </p:spPr>
        <p:txBody>
          <a:bodyPr/>
          <a:lstStyle/>
          <a:p>
            <a:pPr algn="ctr"/>
            <a:r>
              <a:rPr lang="en-US" dirty="0" smtClean="0"/>
              <a:t>From the Beats to the Hippies</a:t>
            </a:r>
            <a:endParaRPr lang="en-US" dirty="0"/>
          </a:p>
        </p:txBody>
      </p:sp>
      <p:sp>
        <p:nvSpPr>
          <p:cNvPr id="3" name="Subtitle 2"/>
          <p:cNvSpPr>
            <a:spLocks noGrp="1"/>
          </p:cNvSpPr>
          <p:nvPr>
            <p:ph type="subTitle" idx="1"/>
          </p:nvPr>
        </p:nvSpPr>
        <p:spPr>
          <a:xfrm>
            <a:off x="284638" y="5508050"/>
            <a:ext cx="8045265" cy="1066800"/>
          </a:xfrm>
        </p:spPr>
        <p:txBody>
          <a:bodyPr>
            <a:noAutofit/>
          </a:bodyPr>
          <a:lstStyle/>
          <a:p>
            <a:pPr algn="ctr"/>
            <a:r>
              <a:rPr lang="en-US" sz="2800" b="1" dirty="0" smtClean="0">
                <a:solidFill>
                  <a:schemeClr val="accent1">
                    <a:lumMod val="75000"/>
                  </a:schemeClr>
                </a:solidFill>
              </a:rPr>
              <a:t>Bridging the counterculture movements of the Beats and the Hippies with Ken </a:t>
            </a:r>
            <a:r>
              <a:rPr lang="en-US" sz="2800" b="1" dirty="0" err="1" smtClean="0">
                <a:solidFill>
                  <a:schemeClr val="accent1">
                    <a:lumMod val="75000"/>
                  </a:schemeClr>
                </a:solidFill>
              </a:rPr>
              <a:t>Kesey</a:t>
            </a:r>
            <a:r>
              <a:rPr lang="en-US" sz="2800" b="1" dirty="0" smtClean="0">
                <a:solidFill>
                  <a:schemeClr val="accent1">
                    <a:lumMod val="75000"/>
                  </a:schemeClr>
                </a:solidFill>
              </a:rPr>
              <a:t> and his Band of Merry Pranksters</a:t>
            </a:r>
            <a:endParaRPr lang="en-US" sz="2800" b="1"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0" y="70787"/>
            <a:ext cx="4204454" cy="5463656"/>
          </a:xfrm>
          <a:prstGeom prst="rect">
            <a:avLst/>
          </a:prstGeom>
        </p:spPr>
      </p:pic>
    </p:spTree>
    <p:extLst>
      <p:ext uri="{BB962C8B-B14F-4D97-AF65-F5344CB8AC3E}">
        <p14:creationId xmlns:p14="http://schemas.microsoft.com/office/powerpoint/2010/main" val="1832731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849"/>
            <a:ext cx="7620000" cy="794308"/>
          </a:xfrm>
        </p:spPr>
        <p:txBody>
          <a:bodyPr/>
          <a:lstStyle/>
          <a:p>
            <a:r>
              <a:rPr lang="en-US" dirty="0" smtClean="0"/>
              <a:t>The Hippie Movement</a:t>
            </a:r>
            <a:endParaRPr lang="en-US" dirty="0"/>
          </a:p>
        </p:txBody>
      </p:sp>
      <p:sp>
        <p:nvSpPr>
          <p:cNvPr id="3" name="Content Placeholder 2"/>
          <p:cNvSpPr>
            <a:spLocks noGrp="1"/>
          </p:cNvSpPr>
          <p:nvPr>
            <p:ph idx="1"/>
          </p:nvPr>
        </p:nvSpPr>
        <p:spPr>
          <a:xfrm>
            <a:off x="0" y="1081825"/>
            <a:ext cx="8461419" cy="5630060"/>
          </a:xfrm>
        </p:spPr>
        <p:txBody>
          <a:bodyPr>
            <a:normAutofit fontScale="92500"/>
          </a:bodyPr>
          <a:lstStyle/>
          <a:p>
            <a:r>
              <a:rPr lang="en-US" sz="3200" b="1" dirty="0" smtClean="0">
                <a:latin typeface="+mj-lt"/>
              </a:rPr>
              <a:t>Hippie</a:t>
            </a:r>
          </a:p>
          <a:p>
            <a:pPr lvl="1"/>
            <a:r>
              <a:rPr lang="en-US" sz="2800" dirty="0" smtClean="0">
                <a:latin typeface="+mj-lt"/>
              </a:rPr>
              <a:t>Used to describe Beatniks who found their “Technicolor heart” in the </a:t>
            </a:r>
            <a:r>
              <a:rPr lang="en-US" sz="2800" b="1" dirty="0" smtClean="0">
                <a:solidFill>
                  <a:schemeClr val="tx2"/>
                </a:solidFill>
                <a:latin typeface="+mj-lt"/>
              </a:rPr>
              <a:t>Haight-Ashbury</a:t>
            </a:r>
            <a:r>
              <a:rPr lang="en-US" sz="2800" dirty="0" smtClean="0">
                <a:latin typeface="+mj-lt"/>
              </a:rPr>
              <a:t> district of San </a:t>
            </a:r>
            <a:r>
              <a:rPr lang="en-US" sz="2800" dirty="0" err="1" smtClean="0">
                <a:latin typeface="+mj-lt"/>
              </a:rPr>
              <a:t>Fransisco</a:t>
            </a:r>
            <a:r>
              <a:rPr lang="en-US" sz="2800" dirty="0" smtClean="0">
                <a:latin typeface="+mj-lt"/>
              </a:rPr>
              <a:t> </a:t>
            </a:r>
          </a:p>
          <a:p>
            <a:pPr lvl="1"/>
            <a:r>
              <a:rPr lang="en-US" sz="2800" dirty="0" smtClean="0">
                <a:latin typeface="+mj-lt"/>
              </a:rPr>
              <a:t>Derived from ‘</a:t>
            </a:r>
            <a:r>
              <a:rPr lang="en-US" sz="2800" b="1" dirty="0" smtClean="0">
                <a:latin typeface="+mj-lt"/>
              </a:rPr>
              <a:t>hipster</a:t>
            </a:r>
            <a:r>
              <a:rPr lang="en-US" sz="2800" dirty="0" smtClean="0">
                <a:latin typeface="+mj-lt"/>
              </a:rPr>
              <a:t>’ </a:t>
            </a:r>
          </a:p>
          <a:p>
            <a:pPr lvl="2"/>
            <a:r>
              <a:rPr lang="en-US" sz="2800" dirty="0" smtClean="0">
                <a:latin typeface="+mj-lt"/>
              </a:rPr>
              <a:t>a term adopted in the 1940s and used to describe people that were interested in jazz    </a:t>
            </a:r>
            <a:r>
              <a:rPr lang="en-US" sz="2800" dirty="0" smtClean="0">
                <a:latin typeface="+mj-lt"/>
                <a:sym typeface="Wingdings" pitchFamily="2" charset="2"/>
              </a:rPr>
              <a:t></a:t>
            </a:r>
            <a:r>
              <a:rPr lang="en-US" sz="2800" dirty="0" smtClean="0">
                <a:latin typeface="+mj-lt"/>
              </a:rPr>
              <a:t>    </a:t>
            </a:r>
            <a:r>
              <a:rPr lang="en-US" sz="2800" b="1" dirty="0" smtClean="0">
                <a:effectLst>
                  <a:outerShdw blurRad="38100" dist="38100" dir="2700000" algn="tl">
                    <a:srgbClr val="000000">
                      <a:alpha val="43137"/>
                    </a:srgbClr>
                  </a:outerShdw>
                </a:effectLst>
                <a:latin typeface="+mj-lt"/>
              </a:rPr>
              <a:t>(hepcat)</a:t>
            </a:r>
          </a:p>
          <a:p>
            <a:pPr lvl="2"/>
            <a:r>
              <a:rPr lang="en-US" sz="2800" dirty="0" smtClean="0">
                <a:latin typeface="+mj-lt"/>
              </a:rPr>
              <a:t>Characterized by dress, slang, use of marijuana and other drugs, relaxed attitude,  sarcastic humor, self-imposed poverty, relaxed sexual codes</a:t>
            </a:r>
          </a:p>
          <a:p>
            <a:r>
              <a:rPr lang="en-US" sz="2800" dirty="0">
                <a:latin typeface="+mj-lt"/>
              </a:rPr>
              <a:t>New </a:t>
            </a:r>
            <a:r>
              <a:rPr lang="en-US" sz="2800" dirty="0" smtClean="0">
                <a:latin typeface="+mj-lt"/>
              </a:rPr>
              <a:t>period </a:t>
            </a:r>
            <a:r>
              <a:rPr lang="en-US" sz="2800" dirty="0">
                <a:latin typeface="+mj-lt"/>
              </a:rPr>
              <a:t>of fashion, film, </a:t>
            </a:r>
            <a:r>
              <a:rPr lang="en-US" sz="2800" dirty="0" smtClean="0">
                <a:latin typeface="+mj-lt"/>
              </a:rPr>
              <a:t>literature</a:t>
            </a:r>
          </a:p>
          <a:p>
            <a:r>
              <a:rPr lang="en-US" sz="2800" dirty="0" smtClean="0">
                <a:latin typeface="+mj-lt"/>
              </a:rPr>
              <a:t>Increasingly associated with the anti-War movement</a:t>
            </a:r>
            <a:endParaRPr lang="en-US" sz="3600" dirty="0" smtClean="0">
              <a:latin typeface="+mj-lt"/>
            </a:endParaRPr>
          </a:p>
          <a:p>
            <a:endParaRPr lang="en-US" dirty="0" smtClean="0"/>
          </a:p>
          <a:p>
            <a:endParaRPr lang="en-US" dirty="0"/>
          </a:p>
        </p:txBody>
      </p:sp>
    </p:spTree>
    <p:extLst>
      <p:ext uri="{BB962C8B-B14F-4D97-AF65-F5344CB8AC3E}">
        <p14:creationId xmlns:p14="http://schemas.microsoft.com/office/powerpoint/2010/main" val="137401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05496" y="5160570"/>
            <a:ext cx="8133008" cy="1600438"/>
          </a:xfrm>
          <a:prstGeom prst="rect">
            <a:avLst/>
          </a:prstGeom>
          <a:solidFill>
            <a:schemeClr val="bg1"/>
          </a:solidFill>
        </p:spPr>
        <p:txBody>
          <a:bodyPr wrap="square">
            <a:spAutoFit/>
          </a:bodyPr>
          <a:lstStyle/>
          <a:p>
            <a:pPr marL="114300" indent="0" algn="ctr">
              <a:buNone/>
            </a:pPr>
            <a:r>
              <a:rPr lang="en-US" sz="3200" b="1" dirty="0">
                <a:solidFill>
                  <a:schemeClr val="accent1"/>
                </a:solidFill>
              </a:rPr>
              <a:t>“Make love, not war”</a:t>
            </a:r>
          </a:p>
          <a:p>
            <a:pPr algn="ctr"/>
            <a:r>
              <a:rPr lang="en-US" sz="2200" i="1" dirty="0"/>
              <a:t>Vocal opposition to US involvement in </a:t>
            </a:r>
            <a:r>
              <a:rPr lang="en-US" sz="2200" i="1" dirty="0" smtClean="0"/>
              <a:t>Vietnam</a:t>
            </a:r>
            <a:endParaRPr lang="en-US" sz="2200" i="1" dirty="0"/>
          </a:p>
          <a:p>
            <a:pPr algn="ctr"/>
            <a:r>
              <a:rPr lang="en-US" sz="2200" b="1" dirty="0">
                <a:effectLst>
                  <a:outerShdw blurRad="38100" dist="38100" dir="2700000" algn="tl">
                    <a:srgbClr val="000000">
                      <a:alpha val="43137"/>
                    </a:srgbClr>
                  </a:outerShdw>
                </a:effectLst>
              </a:rPr>
              <a:t>“Flower Power”</a:t>
            </a:r>
            <a:r>
              <a:rPr lang="en-US" sz="2200" dirty="0"/>
              <a:t> coined by Ginsberg in 1965 in order to capture this idea of turning war into peace</a:t>
            </a:r>
          </a:p>
        </p:txBody>
      </p:sp>
    </p:spTree>
    <p:extLst>
      <p:ext uri="{BB962C8B-B14F-4D97-AF65-F5344CB8AC3E}">
        <p14:creationId xmlns:p14="http://schemas.microsoft.com/office/powerpoint/2010/main" val="1413346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21"/>
            <a:ext cx="7620000" cy="657780"/>
          </a:xfrm>
        </p:spPr>
        <p:txBody>
          <a:bodyPr/>
          <a:lstStyle/>
          <a:p>
            <a:r>
              <a:rPr lang="en-US" dirty="0" smtClean="0"/>
              <a:t>Ken </a:t>
            </a:r>
            <a:r>
              <a:rPr lang="en-US" dirty="0" err="1" smtClean="0"/>
              <a:t>Kesey</a:t>
            </a:r>
            <a:r>
              <a:rPr lang="en-US" dirty="0" smtClean="0"/>
              <a:t> </a:t>
            </a:r>
            <a:r>
              <a:rPr lang="en-US" sz="2400" dirty="0" smtClean="0"/>
              <a:t>(1935-2001)</a:t>
            </a:r>
            <a:endParaRPr lang="en-US" sz="2400" dirty="0"/>
          </a:p>
        </p:txBody>
      </p:sp>
      <p:sp>
        <p:nvSpPr>
          <p:cNvPr id="3" name="Content Placeholder 2"/>
          <p:cNvSpPr>
            <a:spLocks noGrp="1"/>
          </p:cNvSpPr>
          <p:nvPr>
            <p:ph idx="1"/>
          </p:nvPr>
        </p:nvSpPr>
        <p:spPr>
          <a:xfrm>
            <a:off x="0" y="669701"/>
            <a:ext cx="8525813" cy="5801660"/>
          </a:xfrm>
        </p:spPr>
        <p:txBody>
          <a:bodyPr>
            <a:noAutofit/>
          </a:bodyPr>
          <a:lstStyle/>
          <a:p>
            <a:pPr marL="114300" indent="0" algn="ctr">
              <a:buNone/>
            </a:pPr>
            <a:r>
              <a:rPr lang="en-US" b="1" dirty="0" smtClean="0">
                <a:solidFill>
                  <a:schemeClr val="accent1"/>
                </a:solidFill>
              </a:rPr>
              <a:t>“I was too old to be a beatnik and too young to be a hippie”</a:t>
            </a:r>
          </a:p>
          <a:p>
            <a:r>
              <a:rPr lang="en-US" dirty="0" smtClean="0"/>
              <a:t>American author</a:t>
            </a:r>
          </a:p>
          <a:p>
            <a:pPr lvl="1"/>
            <a:r>
              <a:rPr lang="en-US" i="1" dirty="0" smtClean="0"/>
              <a:t>One Flew Over the Cuckoo’s Nest (1962)</a:t>
            </a:r>
          </a:p>
          <a:p>
            <a:pPr lvl="1"/>
            <a:r>
              <a:rPr lang="en-US" i="1" dirty="0" smtClean="0"/>
              <a:t>Sometimes A Great Notion (1964)</a:t>
            </a:r>
          </a:p>
          <a:p>
            <a:r>
              <a:rPr lang="en-US" dirty="0" smtClean="0">
                <a:solidFill>
                  <a:schemeClr val="tx2"/>
                </a:solidFill>
              </a:rPr>
              <a:t>Considered a link between the Beat generation of the 1950s and the Hippie generation of the 1960s</a:t>
            </a:r>
          </a:p>
          <a:p>
            <a:r>
              <a:rPr lang="en-US" dirty="0" smtClean="0"/>
              <a:t>Born in Colorado, moved to Oregon</a:t>
            </a:r>
          </a:p>
          <a:p>
            <a:pPr lvl="1"/>
            <a:r>
              <a:rPr lang="en-US" dirty="0" smtClean="0"/>
              <a:t>Attended University of Oregon</a:t>
            </a:r>
          </a:p>
          <a:p>
            <a:pPr lvl="1"/>
            <a:r>
              <a:rPr lang="en-US" dirty="0" smtClean="0"/>
              <a:t>Wrestler, great athlete</a:t>
            </a:r>
          </a:p>
          <a:p>
            <a:pPr lvl="1"/>
            <a:r>
              <a:rPr lang="en-US" dirty="0" smtClean="0"/>
              <a:t>Degree from the School of Journalism in speech and communication in 1957, followed by non-degree Creative Writing program at Stanford</a:t>
            </a:r>
          </a:p>
          <a:p>
            <a:r>
              <a:rPr lang="en-US" dirty="0" smtClean="0"/>
              <a:t>Experimented heavily with psychoactive drugs</a:t>
            </a:r>
          </a:p>
          <a:p>
            <a:pPr lvl="1"/>
            <a:r>
              <a:rPr lang="en-US" dirty="0" smtClean="0"/>
              <a:t>Took part in government funded study around LSD, mescaline, cocaine, DMT</a:t>
            </a:r>
          </a:p>
          <a:p>
            <a:pPr lvl="2"/>
            <a:r>
              <a:rPr lang="en-US" sz="2000" dirty="0" smtClean="0"/>
              <a:t>Inspired </a:t>
            </a:r>
            <a:r>
              <a:rPr lang="en-US" sz="2000" i="1" dirty="0" smtClean="0"/>
              <a:t>Cuckoo’s Nest</a:t>
            </a:r>
          </a:p>
          <a:p>
            <a:pPr lvl="3"/>
            <a:r>
              <a:rPr lang="en-US" sz="2000" dirty="0" err="1" smtClean="0"/>
              <a:t>Kesey</a:t>
            </a:r>
            <a:r>
              <a:rPr lang="en-US" sz="2000" dirty="0" smtClean="0"/>
              <a:t> did not believe that patients were insane, but rather that they had been pushed out by society because they did not conform</a:t>
            </a:r>
          </a:p>
          <a:p>
            <a:endParaRPr lang="en-US" dirty="0" smtClean="0"/>
          </a:p>
        </p:txBody>
      </p:sp>
    </p:spTree>
    <p:extLst>
      <p:ext uri="{BB962C8B-B14F-4D97-AF65-F5344CB8AC3E}">
        <p14:creationId xmlns:p14="http://schemas.microsoft.com/office/powerpoint/2010/main" val="2554284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89900" y="0"/>
            <a:ext cx="2923883" cy="2923883"/>
          </a:xfrm>
          <a:prstGeom prst="rect">
            <a:avLst/>
          </a:prstGeom>
        </p:spPr>
      </p:pic>
      <p:pic>
        <p:nvPicPr>
          <p:cNvPr id="6" name="Picture 5"/>
          <p:cNvPicPr>
            <a:picLocks noChangeAspect="1"/>
          </p:cNvPicPr>
          <p:nvPr/>
        </p:nvPicPr>
        <p:blipFill>
          <a:blip r:embed="rId3"/>
          <a:stretch>
            <a:fillRect/>
          </a:stretch>
        </p:blipFill>
        <p:spPr>
          <a:xfrm>
            <a:off x="4559683" y="3047889"/>
            <a:ext cx="4584316" cy="3278410"/>
          </a:xfrm>
          <a:prstGeom prst="rect">
            <a:avLst/>
          </a:prstGeom>
        </p:spPr>
      </p:pic>
      <p:sp>
        <p:nvSpPr>
          <p:cNvPr id="2" name="Rectangle 1"/>
          <p:cNvSpPr/>
          <p:nvPr/>
        </p:nvSpPr>
        <p:spPr>
          <a:xfrm>
            <a:off x="206062" y="5172069"/>
            <a:ext cx="5550794" cy="1569660"/>
          </a:xfrm>
          <a:prstGeom prst="rect">
            <a:avLst/>
          </a:prstGeom>
          <a:solidFill>
            <a:schemeClr val="bg1"/>
          </a:solidFill>
        </p:spPr>
        <p:txBody>
          <a:bodyPr wrap="square">
            <a:spAutoFit/>
          </a:bodyPr>
          <a:lstStyle/>
          <a:p>
            <a:pPr algn="ctr"/>
            <a:r>
              <a:rPr lang="en-US" sz="2400" b="1" dirty="0">
                <a:effectLst>
                  <a:outerShdw blurRad="38100" dist="38100" dir="2700000" algn="tl">
                    <a:srgbClr val="000000">
                      <a:alpha val="43137"/>
                    </a:srgbClr>
                  </a:outerShdw>
                </a:effectLst>
              </a:rPr>
              <a:t>Began hosting “Acid Test” </a:t>
            </a:r>
            <a:r>
              <a:rPr lang="en-US" sz="2400" b="1" dirty="0" smtClean="0">
                <a:effectLst>
                  <a:outerShdw blurRad="38100" dist="38100" dir="2700000" algn="tl">
                    <a:srgbClr val="000000">
                      <a:alpha val="43137"/>
                    </a:srgbClr>
                  </a:outerShdw>
                </a:effectLst>
              </a:rPr>
              <a:t>parties</a:t>
            </a:r>
          </a:p>
          <a:p>
            <a:r>
              <a:rPr lang="en-US" sz="2400" b="1" dirty="0" smtClean="0"/>
              <a:t>Involved </a:t>
            </a:r>
            <a:r>
              <a:rPr lang="en-US" sz="2400" b="1" dirty="0"/>
              <a:t>his favorite band The Warlocks (later known as The Grateful </a:t>
            </a:r>
            <a:r>
              <a:rPr lang="en-US" sz="2400" b="1" dirty="0" smtClean="0"/>
              <a:t>Dead) </a:t>
            </a:r>
            <a:r>
              <a:rPr lang="en-US" sz="2400" b="1" dirty="0"/>
              <a:t>black lights, strobes, florescent paint, and LSD</a:t>
            </a:r>
          </a:p>
        </p:txBody>
      </p:sp>
    </p:spTree>
    <p:extLst>
      <p:ext uri="{BB962C8B-B14F-4D97-AF65-F5344CB8AC3E}">
        <p14:creationId xmlns:p14="http://schemas.microsoft.com/office/powerpoint/2010/main" val="3888785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07194" y="-508714"/>
            <a:ext cx="2717147" cy="271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2347" y="248487"/>
            <a:ext cx="7620000" cy="796173"/>
          </a:xfrm>
        </p:spPr>
        <p:txBody>
          <a:bodyPr/>
          <a:lstStyle/>
          <a:p>
            <a:r>
              <a:rPr lang="en-US" dirty="0" smtClean="0"/>
              <a:t>The Grateful Dead</a:t>
            </a:r>
            <a:endParaRPr lang="en-US" dirty="0"/>
          </a:p>
        </p:txBody>
      </p:sp>
      <p:sp>
        <p:nvSpPr>
          <p:cNvPr id="3" name="Content Placeholder 2"/>
          <p:cNvSpPr>
            <a:spLocks noGrp="1"/>
          </p:cNvSpPr>
          <p:nvPr>
            <p:ph idx="1"/>
          </p:nvPr>
        </p:nvSpPr>
        <p:spPr>
          <a:xfrm>
            <a:off x="132347" y="1044661"/>
            <a:ext cx="5377840" cy="5356140"/>
          </a:xfrm>
        </p:spPr>
        <p:txBody>
          <a:bodyPr>
            <a:noAutofit/>
          </a:bodyPr>
          <a:lstStyle/>
          <a:p>
            <a:r>
              <a:rPr lang="en-US" sz="2800" b="1" dirty="0" smtClean="0">
                <a:latin typeface="+mj-lt"/>
              </a:rPr>
              <a:t>Jam Bands &amp; Postmodernism</a:t>
            </a:r>
          </a:p>
          <a:p>
            <a:r>
              <a:rPr lang="en-US" sz="2800" dirty="0" smtClean="0">
                <a:latin typeface="+mj-lt"/>
              </a:rPr>
              <a:t>Their music and career became defined by the experience of the concert</a:t>
            </a:r>
          </a:p>
          <a:p>
            <a:pPr lvl="1"/>
            <a:r>
              <a:rPr lang="en-US" sz="2800" dirty="0" smtClean="0">
                <a:latin typeface="+mj-lt"/>
              </a:rPr>
              <a:t>Many of their songs were too long to be played on the radio, so </a:t>
            </a:r>
            <a:r>
              <a:rPr lang="en-US" sz="2800" b="1" dirty="0" smtClean="0">
                <a:solidFill>
                  <a:schemeClr val="tx2"/>
                </a:solidFill>
                <a:latin typeface="+mj-lt"/>
              </a:rPr>
              <a:t>the real experience came from seeing them in concert</a:t>
            </a:r>
            <a:r>
              <a:rPr lang="en-US" sz="2800" dirty="0" smtClean="0">
                <a:latin typeface="+mj-lt"/>
              </a:rPr>
              <a:t>, where every show was different.</a:t>
            </a:r>
          </a:p>
        </p:txBody>
      </p:sp>
      <p:pic>
        <p:nvPicPr>
          <p:cNvPr id="4" name="Picture 3"/>
          <p:cNvPicPr>
            <a:picLocks noChangeAspect="1"/>
          </p:cNvPicPr>
          <p:nvPr/>
        </p:nvPicPr>
        <p:blipFill>
          <a:blip r:embed="rId3"/>
          <a:stretch>
            <a:fillRect/>
          </a:stretch>
        </p:blipFill>
        <p:spPr>
          <a:xfrm>
            <a:off x="6487317" y="1402879"/>
            <a:ext cx="2530059" cy="3987130"/>
          </a:xfrm>
          <a:prstGeom prst="rect">
            <a:avLst/>
          </a:prstGeom>
        </p:spPr>
      </p:pic>
      <p:pic>
        <p:nvPicPr>
          <p:cNvPr id="5" name="Picture 4"/>
          <p:cNvPicPr>
            <a:picLocks noChangeAspect="1"/>
          </p:cNvPicPr>
          <p:nvPr/>
        </p:nvPicPr>
        <p:blipFill>
          <a:blip r:embed="rId4"/>
          <a:stretch>
            <a:fillRect/>
          </a:stretch>
        </p:blipFill>
        <p:spPr>
          <a:xfrm>
            <a:off x="5382229" y="3190974"/>
            <a:ext cx="2658017" cy="3819381"/>
          </a:xfrm>
          <a:prstGeom prst="rect">
            <a:avLst/>
          </a:prstGeom>
        </p:spPr>
      </p:pic>
      <p:pic>
        <p:nvPicPr>
          <p:cNvPr id="2050" name="Picture 2" descr="Image result for grateful dead shows 1960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14161" y="5140556"/>
            <a:ext cx="1695062" cy="165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97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249"/>
            <a:ext cx="7620000" cy="1143000"/>
          </a:xfrm>
        </p:spPr>
        <p:txBody>
          <a:bodyPr/>
          <a:lstStyle/>
          <a:p>
            <a:r>
              <a:rPr lang="en-US" dirty="0" smtClean="0"/>
              <a:t>“Services &amp; Relationships”</a:t>
            </a:r>
            <a:endParaRPr lang="en-US" dirty="0"/>
          </a:p>
        </p:txBody>
      </p:sp>
      <p:sp>
        <p:nvSpPr>
          <p:cNvPr id="3" name="Content Placeholder 2"/>
          <p:cNvSpPr>
            <a:spLocks noGrp="1"/>
          </p:cNvSpPr>
          <p:nvPr>
            <p:ph idx="1"/>
          </p:nvPr>
        </p:nvSpPr>
        <p:spPr/>
        <p:txBody>
          <a:bodyPr/>
          <a:lstStyle/>
          <a:p>
            <a:endParaRPr lang="en-US"/>
          </a:p>
        </p:txBody>
      </p:sp>
      <p:sp>
        <p:nvSpPr>
          <p:cNvPr id="5" name="Rectangle 4"/>
          <p:cNvSpPr/>
          <p:nvPr/>
        </p:nvSpPr>
        <p:spPr>
          <a:xfrm>
            <a:off x="2158738" y="4462575"/>
            <a:ext cx="6777871"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rgbClr val="000000"/>
                </a:solidFill>
                <a:latin typeface="+mj-lt"/>
              </a:rPr>
              <a:t>“</a:t>
            </a:r>
            <a:r>
              <a:rPr lang="en-US" sz="2800" b="1" dirty="0">
                <a:solidFill>
                  <a:srgbClr val="000000"/>
                </a:solidFill>
                <a:latin typeface="+mj-lt"/>
              </a:rPr>
              <a:t>If you want to survive in this business</a:t>
            </a:r>
            <a:r>
              <a:rPr lang="en-US" sz="2800" dirty="0">
                <a:solidFill>
                  <a:srgbClr val="000000"/>
                </a:solidFill>
                <a:latin typeface="+mj-lt"/>
              </a:rPr>
              <a:t>,” the band’s late guitarist Jerry Garcia once told me, “</a:t>
            </a:r>
            <a:r>
              <a:rPr lang="en-US" sz="2800" b="1" dirty="0">
                <a:solidFill>
                  <a:srgbClr val="000000"/>
                </a:solidFill>
                <a:latin typeface="+mj-lt"/>
              </a:rPr>
              <a:t>you go out there and pick up your audience, you recruit ‘</a:t>
            </a:r>
            <a:r>
              <a:rPr lang="en-US" sz="2800" b="1" dirty="0" err="1">
                <a:solidFill>
                  <a:srgbClr val="000000"/>
                </a:solidFill>
                <a:latin typeface="+mj-lt"/>
              </a:rPr>
              <a:t>em</a:t>
            </a:r>
            <a:r>
              <a:rPr lang="en-US" sz="2800" b="1" dirty="0">
                <a:solidFill>
                  <a:srgbClr val="000000"/>
                </a:solidFill>
                <a:latin typeface="+mj-lt"/>
              </a:rPr>
              <a:t>. That’s who you’re working for.</a:t>
            </a:r>
            <a:r>
              <a:rPr lang="en-US" sz="2800" dirty="0">
                <a:solidFill>
                  <a:srgbClr val="000000"/>
                </a:solidFill>
                <a:latin typeface="+mj-lt"/>
              </a:rPr>
              <a:t>”</a:t>
            </a:r>
            <a:endParaRPr lang="en-US" sz="2800" dirty="0">
              <a:latin typeface="+mj-lt"/>
            </a:endParaRPr>
          </a:p>
        </p:txBody>
      </p:sp>
    </p:spTree>
    <p:extLst>
      <p:ext uri="{BB962C8B-B14F-4D97-AF65-F5344CB8AC3E}">
        <p14:creationId xmlns:p14="http://schemas.microsoft.com/office/powerpoint/2010/main" val="381662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lgn="ctr">
              <a:buNone/>
            </a:pPr>
            <a:r>
              <a:rPr lang="en-US" sz="8000" dirty="0"/>
              <a:t>Please </a:t>
            </a:r>
            <a:r>
              <a:rPr lang="en-US" sz="8000" dirty="0" smtClean="0"/>
              <a:t>define: </a:t>
            </a:r>
            <a:r>
              <a:rPr lang="en-US" sz="8000" b="1" dirty="0" smtClean="0">
                <a:solidFill>
                  <a:schemeClr val="accent1"/>
                </a:solidFill>
                <a:effectLst>
                  <a:outerShdw blurRad="38100" dist="38100" dir="2700000" algn="tl">
                    <a:srgbClr val="000000">
                      <a:alpha val="43137"/>
                    </a:srgbClr>
                  </a:outerShdw>
                </a:effectLst>
              </a:rPr>
              <a:t>normal</a:t>
            </a:r>
            <a:endParaRPr lang="en-US" sz="8000" b="1" dirty="0">
              <a:solidFill>
                <a:schemeClr val="accent1"/>
              </a:solidFill>
              <a:effectLst>
                <a:outerShdw blurRad="38100" dist="38100" dir="2700000" algn="tl">
                  <a:srgbClr val="000000">
                    <a:alpha val="43137"/>
                  </a:srgbClr>
                </a:outerShdw>
              </a:effectLst>
            </a:endParaRPr>
          </a:p>
          <a:p>
            <a:pPr marL="114300" indent="0">
              <a:buNone/>
            </a:pPr>
            <a:r>
              <a:rPr lang="en-US" dirty="0"/>
              <a:t/>
            </a:r>
            <a:br>
              <a:rPr lang="en-US" dirty="0"/>
            </a:br>
            <a:endParaRPr lang="en-US" sz="3600" dirty="0"/>
          </a:p>
          <a:p>
            <a:endParaRPr lang="en-US" dirty="0"/>
          </a:p>
        </p:txBody>
      </p:sp>
      <p:sp>
        <p:nvSpPr>
          <p:cNvPr id="4" name="Title 1"/>
          <p:cNvSpPr txBox="1">
            <a:spLocks/>
          </p:cNvSpPr>
          <p:nvPr/>
        </p:nvSpPr>
        <p:spPr>
          <a:xfrm>
            <a:off x="457200" y="489527"/>
            <a:ext cx="7620000" cy="144087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sz="66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32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22977"/>
          </a:xfrm>
        </p:spPr>
        <p:txBody>
          <a:bodyPr/>
          <a:lstStyle/>
          <a:p>
            <a:r>
              <a:rPr lang="en-US" dirty="0" smtClean="0"/>
              <a:t>The Merry Pranksters</a:t>
            </a:r>
            <a:endParaRPr lang="en-US" dirty="0"/>
          </a:p>
        </p:txBody>
      </p:sp>
      <p:sp>
        <p:nvSpPr>
          <p:cNvPr id="3" name="Content Placeholder 2"/>
          <p:cNvSpPr>
            <a:spLocks noGrp="1"/>
          </p:cNvSpPr>
          <p:nvPr>
            <p:ph idx="1"/>
          </p:nvPr>
        </p:nvSpPr>
        <p:spPr>
          <a:xfrm>
            <a:off x="175162" y="1050867"/>
            <a:ext cx="4816953" cy="5349933"/>
          </a:xfrm>
        </p:spPr>
        <p:txBody>
          <a:bodyPr/>
          <a:lstStyle/>
          <a:p>
            <a:r>
              <a:rPr lang="en-US" sz="2400" dirty="0"/>
              <a:t>C</a:t>
            </a:r>
            <a:r>
              <a:rPr lang="en-US" sz="2400" dirty="0" smtClean="0"/>
              <a:t>ross-country road trip that involved a number of famous Beats</a:t>
            </a:r>
          </a:p>
          <a:p>
            <a:r>
              <a:rPr lang="en-US" sz="2400" dirty="0" smtClean="0"/>
              <a:t>A bus named </a:t>
            </a:r>
            <a:r>
              <a:rPr lang="en-US" sz="2400" b="1" dirty="0" smtClean="0"/>
              <a:t>“Further”</a:t>
            </a:r>
          </a:p>
          <a:p>
            <a:r>
              <a:rPr lang="en-US" sz="2400" dirty="0" smtClean="0"/>
              <a:t>The trip was the group’s attempt to create art out of everyday life and to experience roadway America while high on LSD</a:t>
            </a:r>
          </a:p>
          <a:p>
            <a:pPr marL="114300" indent="0" algn="ctr">
              <a:buNone/>
            </a:pPr>
            <a:r>
              <a:rPr lang="en-US" sz="2800" b="1" dirty="0" smtClean="0">
                <a:solidFill>
                  <a:schemeClr val="accent1">
                    <a:lumMod val="75000"/>
                  </a:schemeClr>
                </a:solidFill>
              </a:rPr>
              <a:t>“If people could just understand it is possible to be different without being a threat”</a:t>
            </a:r>
          </a:p>
          <a:p>
            <a:endParaRPr lang="en-US" dirty="0" smtClean="0"/>
          </a:p>
          <a:p>
            <a:endParaRPr lang="en-US" dirty="0" smtClean="0"/>
          </a:p>
        </p:txBody>
      </p:sp>
      <p:pic>
        <p:nvPicPr>
          <p:cNvPr id="5" name="Picture 4"/>
          <p:cNvPicPr>
            <a:picLocks noChangeAspect="1"/>
          </p:cNvPicPr>
          <p:nvPr/>
        </p:nvPicPr>
        <p:blipFill>
          <a:blip r:embed="rId2"/>
          <a:stretch>
            <a:fillRect/>
          </a:stretch>
        </p:blipFill>
        <p:spPr>
          <a:xfrm>
            <a:off x="4992115" y="1247904"/>
            <a:ext cx="3187238" cy="4496103"/>
          </a:xfrm>
          <a:prstGeom prst="rect">
            <a:avLst/>
          </a:prstGeom>
        </p:spPr>
      </p:pic>
    </p:spTree>
    <p:extLst>
      <p:ext uri="{BB962C8B-B14F-4D97-AF65-F5344CB8AC3E}">
        <p14:creationId xmlns:p14="http://schemas.microsoft.com/office/powerpoint/2010/main" val="1414958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61"/>
            <a:ext cx="7620000" cy="832945"/>
          </a:xfrm>
        </p:spPr>
        <p:txBody>
          <a:bodyPr/>
          <a:lstStyle/>
          <a:p>
            <a:r>
              <a:rPr lang="en-US" dirty="0" smtClean="0"/>
              <a:t>Legacy of the Further trip</a:t>
            </a:r>
            <a:endParaRPr lang="en-US" dirty="0"/>
          </a:p>
        </p:txBody>
      </p:sp>
      <p:sp>
        <p:nvSpPr>
          <p:cNvPr id="3" name="Content Placeholder 2"/>
          <p:cNvSpPr>
            <a:spLocks noGrp="1"/>
          </p:cNvSpPr>
          <p:nvPr>
            <p:ph idx="1"/>
          </p:nvPr>
        </p:nvSpPr>
        <p:spPr>
          <a:xfrm>
            <a:off x="154546" y="1007771"/>
            <a:ext cx="5138671" cy="5096815"/>
          </a:xfrm>
        </p:spPr>
        <p:txBody>
          <a:bodyPr>
            <a:normAutofit/>
          </a:bodyPr>
          <a:lstStyle/>
          <a:p>
            <a:r>
              <a:rPr lang="en-US" dirty="0" smtClean="0"/>
              <a:t>Rooted in </a:t>
            </a:r>
            <a:r>
              <a:rPr lang="en-US" sz="2800" b="1" dirty="0" smtClean="0"/>
              <a:t>ideals of American freedom</a:t>
            </a:r>
          </a:p>
          <a:p>
            <a:pPr marL="114300" indent="0" algn="ctr">
              <a:buNone/>
            </a:pPr>
            <a:r>
              <a:rPr lang="en-US" b="1" i="1" dirty="0" smtClean="0"/>
              <a:t>“more haphazard than planned”</a:t>
            </a:r>
          </a:p>
          <a:p>
            <a:r>
              <a:rPr lang="en-US" dirty="0" err="1"/>
              <a:t>Kesey</a:t>
            </a:r>
            <a:r>
              <a:rPr lang="en-US" dirty="0"/>
              <a:t> directed the action like a ringmaster</a:t>
            </a:r>
          </a:p>
          <a:p>
            <a:r>
              <a:rPr lang="en-US" dirty="0" err="1"/>
              <a:t>Kesey</a:t>
            </a:r>
            <a:r>
              <a:rPr lang="en-US" dirty="0"/>
              <a:t> had intended this to be a summer trip, but people started to adopt it as a lifestyle</a:t>
            </a:r>
          </a:p>
          <a:p>
            <a:r>
              <a:rPr lang="en-US" dirty="0"/>
              <a:t>Up to the end of his life </a:t>
            </a:r>
            <a:r>
              <a:rPr lang="en-US" dirty="0" err="1"/>
              <a:t>Kesey</a:t>
            </a:r>
            <a:r>
              <a:rPr lang="en-US" dirty="0"/>
              <a:t> praised the psychedelic 60s – he said he would “accept all the bad again, so long as he got the good too”</a:t>
            </a:r>
          </a:p>
          <a:p>
            <a:endParaRPr lang="en-US" dirty="0" smtClean="0"/>
          </a:p>
        </p:txBody>
      </p:sp>
      <p:pic>
        <p:nvPicPr>
          <p:cNvPr id="1026" name="Picture 2" descr="https://encrypted-tbn0.gstatic.com/images?q=tbn:ANd9GcSU0uPhQHS7TLKyh7aDrFJI7HTJZB-V7d7dxacf-ELEf3GthL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217" y="1664593"/>
            <a:ext cx="3670479" cy="4998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56855" y="5255726"/>
            <a:ext cx="2923505" cy="1200329"/>
          </a:xfrm>
          <a:prstGeom prst="rect">
            <a:avLst/>
          </a:prstGeom>
          <a:solidFill>
            <a:schemeClr val="bg1"/>
          </a:solidFill>
        </p:spPr>
        <p:txBody>
          <a:bodyPr wrap="square">
            <a:spAutoFit/>
          </a:bodyPr>
          <a:lstStyle/>
          <a:p>
            <a:pPr algn="ctr"/>
            <a:r>
              <a:rPr lang="en-US" b="1" dirty="0"/>
              <a:t>Popularized  the tie-dye effect that would become associated with San Francisco’s hippie scene</a:t>
            </a:r>
          </a:p>
        </p:txBody>
      </p:sp>
    </p:spTree>
    <p:extLst>
      <p:ext uri="{BB962C8B-B14F-4D97-AF65-F5344CB8AC3E}">
        <p14:creationId xmlns:p14="http://schemas.microsoft.com/office/powerpoint/2010/main" val="225955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Kesey’s</a:t>
            </a:r>
            <a:r>
              <a:rPr lang="en-US" dirty="0" smtClean="0"/>
              <a:t> Unique Approach to Writing</a:t>
            </a:r>
            <a:endParaRPr lang="en-US" dirty="0"/>
          </a:p>
        </p:txBody>
      </p:sp>
      <p:sp>
        <p:nvSpPr>
          <p:cNvPr id="3" name="Content Placeholder 2"/>
          <p:cNvSpPr>
            <a:spLocks noGrp="1"/>
          </p:cNvSpPr>
          <p:nvPr>
            <p:ph idx="1"/>
          </p:nvPr>
        </p:nvSpPr>
        <p:spPr>
          <a:xfrm>
            <a:off x="457200" y="1600200"/>
            <a:ext cx="7885522" cy="4800600"/>
          </a:xfrm>
        </p:spPr>
        <p:txBody>
          <a:bodyPr>
            <a:normAutofit/>
          </a:bodyPr>
          <a:lstStyle/>
          <a:p>
            <a:pPr marL="114300" indent="0">
              <a:buNone/>
            </a:pPr>
            <a:r>
              <a:rPr lang="en-US" sz="2800" dirty="0">
                <a:latin typeface="+mj-lt"/>
              </a:rPr>
              <a:t>''You see,'' says </a:t>
            </a:r>
            <a:r>
              <a:rPr lang="en-US" sz="2800" dirty="0" err="1">
                <a:latin typeface="+mj-lt"/>
              </a:rPr>
              <a:t>Kesey</a:t>
            </a:r>
            <a:r>
              <a:rPr lang="en-US" sz="2800" dirty="0">
                <a:latin typeface="+mj-lt"/>
              </a:rPr>
              <a:t>, ''</a:t>
            </a:r>
            <a:r>
              <a:rPr lang="en-US" sz="2800" b="1" dirty="0">
                <a:effectLst>
                  <a:outerShdw blurRad="38100" dist="38100" dir="2700000" algn="tl">
                    <a:srgbClr val="000000">
                      <a:alpha val="43137"/>
                    </a:srgbClr>
                  </a:outerShdw>
                </a:effectLst>
                <a:latin typeface="+mj-lt"/>
              </a:rPr>
              <a:t>after a certain point, colleges don't teach writing, they teach rewriting</a:t>
            </a:r>
            <a:r>
              <a:rPr lang="en-US" sz="2800" dirty="0">
                <a:latin typeface="+mj-lt"/>
              </a:rPr>
              <a:t>. They teach people to figure, 'Well, I'll do an outline, and then I'll work on it and make it real later.' Well, that's valid, but it's no fun. </a:t>
            </a:r>
            <a:r>
              <a:rPr lang="en-US" sz="2800" b="1" dirty="0">
                <a:effectLst>
                  <a:outerShdw blurRad="38100" dist="38100" dir="2700000" algn="tl">
                    <a:srgbClr val="000000">
                      <a:alpha val="43137"/>
                    </a:srgbClr>
                  </a:outerShdw>
                </a:effectLst>
                <a:latin typeface="+mj-lt"/>
              </a:rPr>
              <a:t>The fun in writing is like jazz</a:t>
            </a:r>
            <a:r>
              <a:rPr lang="en-US" sz="2800" dirty="0">
                <a:latin typeface="+mj-lt"/>
              </a:rPr>
              <a:t>–where you're singing, where suddenly the voice is going forward and you're riding it, you're surfing on top of it. </a:t>
            </a:r>
            <a:r>
              <a:rPr lang="en-US" sz="2800" b="1" dirty="0">
                <a:effectLst>
                  <a:outerShdw blurRad="38100" dist="38100" dir="2700000" algn="tl">
                    <a:srgbClr val="000000">
                      <a:alpha val="43137"/>
                    </a:srgbClr>
                  </a:outerShdw>
                </a:effectLst>
                <a:latin typeface="+mj-lt"/>
              </a:rPr>
              <a:t>That is the art of writing. How does one impart this? How does one find it? It's as hard to find it as it is to teach somebody to find it</a:t>
            </a:r>
            <a:r>
              <a:rPr lang="en-US" sz="2800" dirty="0">
                <a:latin typeface="+mj-lt"/>
              </a:rPr>
              <a:t>.''</a:t>
            </a:r>
          </a:p>
        </p:txBody>
      </p:sp>
    </p:spTree>
    <p:extLst>
      <p:ext uri="{BB962C8B-B14F-4D97-AF65-F5344CB8AC3E}">
        <p14:creationId xmlns:p14="http://schemas.microsoft.com/office/powerpoint/2010/main" val="1958808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Discussion</a:t>
            </a:r>
            <a:endParaRPr lang="en-US" dirty="0"/>
          </a:p>
        </p:txBody>
      </p:sp>
      <p:sp>
        <p:nvSpPr>
          <p:cNvPr id="3" name="Content Placeholder 2"/>
          <p:cNvSpPr>
            <a:spLocks noGrp="1"/>
          </p:cNvSpPr>
          <p:nvPr>
            <p:ph idx="1"/>
          </p:nvPr>
        </p:nvSpPr>
        <p:spPr>
          <a:xfrm>
            <a:off x="457200" y="1417638"/>
            <a:ext cx="7981406" cy="4983162"/>
          </a:xfrm>
        </p:spPr>
        <p:txBody>
          <a:bodyPr>
            <a:noAutofit/>
          </a:bodyPr>
          <a:lstStyle/>
          <a:p>
            <a:pPr lvl="1"/>
            <a:r>
              <a:rPr lang="en-US" sz="4000" dirty="0" smtClean="0"/>
              <a:t>Did postmodernism allow for literature and artists like Thompson and </a:t>
            </a:r>
            <a:r>
              <a:rPr lang="en-US" sz="4000" dirty="0" err="1" smtClean="0"/>
              <a:t>Kesey</a:t>
            </a:r>
            <a:r>
              <a:rPr lang="en-US" sz="4000" dirty="0" smtClean="0"/>
              <a:t> to flourish </a:t>
            </a:r>
          </a:p>
          <a:p>
            <a:pPr lvl="2"/>
            <a:r>
              <a:rPr lang="en-US" sz="3600" i="1" dirty="0" smtClean="0"/>
              <a:t>Or:</a:t>
            </a:r>
          </a:p>
          <a:p>
            <a:pPr lvl="1"/>
            <a:r>
              <a:rPr lang="en-US" sz="4000" dirty="0" smtClean="0"/>
              <a:t>Did literature and artists like Thompson and </a:t>
            </a:r>
            <a:r>
              <a:rPr lang="en-US" sz="4000" dirty="0" err="1" smtClean="0"/>
              <a:t>Kesey</a:t>
            </a:r>
            <a:r>
              <a:rPr lang="en-US" sz="4000" dirty="0" smtClean="0"/>
              <a:t> bring about the postmodernism movement? </a:t>
            </a:r>
            <a:endParaRPr lang="en-US" sz="4000" dirty="0"/>
          </a:p>
        </p:txBody>
      </p:sp>
    </p:spTree>
    <p:extLst>
      <p:ext uri="{BB962C8B-B14F-4D97-AF65-F5344CB8AC3E}">
        <p14:creationId xmlns:p14="http://schemas.microsoft.com/office/powerpoint/2010/main" val="2489695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sz="6000" b="1" dirty="0" smtClean="0"/>
              <a:t>Does art need to be original to be creative?</a:t>
            </a:r>
          </a:p>
          <a:p>
            <a:pPr marL="0" indent="0" algn="ctr">
              <a:buNone/>
            </a:pPr>
            <a:r>
              <a:rPr lang="en-US" sz="6000" i="1" dirty="0" smtClean="0"/>
              <a:t>Why?</a:t>
            </a:r>
            <a:endParaRPr lang="en-US" sz="6000" i="1" dirty="0"/>
          </a:p>
        </p:txBody>
      </p:sp>
    </p:spTree>
    <p:extLst>
      <p:ext uri="{BB962C8B-B14F-4D97-AF65-F5344CB8AC3E}">
        <p14:creationId xmlns:p14="http://schemas.microsoft.com/office/powerpoint/2010/main" val="3067866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Andy Warhol</a:t>
            </a:r>
            <a:endParaRPr lang="en-US" sz="6000" b="1" dirty="0"/>
          </a:p>
        </p:txBody>
      </p:sp>
      <p:sp>
        <p:nvSpPr>
          <p:cNvPr id="3" name="Subtitle 2"/>
          <p:cNvSpPr>
            <a:spLocks noGrp="1"/>
          </p:cNvSpPr>
          <p:nvPr>
            <p:ph type="subTitle" idx="1"/>
          </p:nvPr>
        </p:nvSpPr>
        <p:spPr/>
        <p:txBody>
          <a:bodyPr/>
          <a:lstStyle/>
          <a:p>
            <a:r>
              <a:rPr lang="en-US" b="1" dirty="0" smtClean="0"/>
              <a:t>Pop Art: capturing the cultural zeitgeist</a:t>
            </a:r>
            <a:endParaRPr lang="en-US" b="1" dirty="0"/>
          </a:p>
        </p:txBody>
      </p:sp>
    </p:spTree>
    <p:extLst>
      <p:ext uri="{BB962C8B-B14F-4D97-AF65-F5344CB8AC3E}">
        <p14:creationId xmlns:p14="http://schemas.microsoft.com/office/powerpoint/2010/main" val="1914797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Warhol?</a:t>
            </a:r>
            <a:endParaRPr lang="en-US" dirty="0"/>
          </a:p>
        </p:txBody>
      </p:sp>
      <p:sp>
        <p:nvSpPr>
          <p:cNvPr id="3" name="Content Placeholder 2"/>
          <p:cNvSpPr>
            <a:spLocks noGrp="1"/>
          </p:cNvSpPr>
          <p:nvPr>
            <p:ph sz="quarter" idx="1"/>
          </p:nvPr>
        </p:nvSpPr>
        <p:spPr>
          <a:xfrm>
            <a:off x="0" y="1600199"/>
            <a:ext cx="5703455" cy="5109633"/>
          </a:xfrm>
        </p:spPr>
        <p:txBody>
          <a:bodyPr>
            <a:normAutofit/>
          </a:bodyPr>
          <a:lstStyle/>
          <a:p>
            <a:r>
              <a:rPr lang="en-US" dirty="0" smtClean="0"/>
              <a:t>Born Andrew </a:t>
            </a:r>
            <a:r>
              <a:rPr lang="en-US" dirty="0" err="1" smtClean="0"/>
              <a:t>Warhola</a:t>
            </a:r>
            <a:endParaRPr lang="en-US" dirty="0" smtClean="0"/>
          </a:p>
          <a:p>
            <a:r>
              <a:rPr lang="en-US" dirty="0" smtClean="0"/>
              <a:t>Pittsburgh, PA</a:t>
            </a:r>
          </a:p>
          <a:p>
            <a:r>
              <a:rPr lang="en-US" dirty="0" smtClean="0"/>
              <a:t>1928-1987</a:t>
            </a:r>
          </a:p>
          <a:p>
            <a:r>
              <a:rPr lang="en-US" dirty="0" smtClean="0"/>
              <a:t>Known for: printmaking, painting, cinema, photography</a:t>
            </a:r>
          </a:p>
          <a:p>
            <a:r>
              <a:rPr lang="en-US" dirty="0" smtClean="0"/>
              <a:t>Part of the ‘Pop Art’ movement</a:t>
            </a:r>
          </a:p>
          <a:p>
            <a:r>
              <a:rPr lang="en-US" dirty="0" smtClean="0"/>
              <a:t>His work explores the relationship between artistic expression, celebrity culture, and advertisement</a:t>
            </a:r>
          </a:p>
          <a:p>
            <a:r>
              <a:rPr lang="en-US" dirty="0" smtClean="0"/>
              <a:t>Pioneer in computer generated art</a:t>
            </a:r>
          </a:p>
          <a:p>
            <a:r>
              <a:rPr lang="en-US" dirty="0" smtClean="0"/>
              <a:t>The Velvet Underground</a:t>
            </a:r>
          </a:p>
          <a:p>
            <a:pPr lvl="1"/>
            <a:r>
              <a:rPr lang="en-US" dirty="0" smtClean="0"/>
              <a:t>New Wave/Punk</a:t>
            </a:r>
          </a:p>
          <a:p>
            <a:endParaRPr lang="en-US"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5490376" y="1847273"/>
            <a:ext cx="3653624" cy="4618181"/>
          </a:xfrm>
          <a:prstGeom prst="rect">
            <a:avLst/>
          </a:prstGeom>
        </p:spPr>
      </p:pic>
    </p:spTree>
    <p:extLst>
      <p:ext uri="{BB962C8B-B14F-4D97-AF65-F5344CB8AC3E}">
        <p14:creationId xmlns:p14="http://schemas.microsoft.com/office/powerpoint/2010/main" val="943743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Art</a:t>
            </a:r>
            <a:endParaRPr lang="en-US" dirty="0"/>
          </a:p>
        </p:txBody>
      </p:sp>
      <p:sp>
        <p:nvSpPr>
          <p:cNvPr id="3" name="Content Placeholder 2"/>
          <p:cNvSpPr>
            <a:spLocks noGrp="1"/>
          </p:cNvSpPr>
          <p:nvPr>
            <p:ph sz="quarter" idx="1"/>
          </p:nvPr>
        </p:nvSpPr>
        <p:spPr>
          <a:xfrm>
            <a:off x="0" y="1600200"/>
            <a:ext cx="6326909" cy="5257800"/>
          </a:xfrm>
        </p:spPr>
        <p:txBody>
          <a:bodyPr>
            <a:normAutofit/>
          </a:bodyPr>
          <a:lstStyle/>
          <a:p>
            <a:r>
              <a:rPr lang="en-US" sz="2800" dirty="0" smtClean="0"/>
              <a:t>Art movement that emerged in the 1950s, exploded in the 1960s and 70s</a:t>
            </a:r>
          </a:p>
          <a:p>
            <a:r>
              <a:rPr lang="en-US" sz="2800" dirty="0" smtClean="0"/>
              <a:t>Challenges traditions of fine art by including imagery from popular culture</a:t>
            </a:r>
          </a:p>
          <a:p>
            <a:r>
              <a:rPr lang="en-US" sz="2800" dirty="0" smtClean="0"/>
              <a:t>The concept of pop refers not as much to the art itself as to the attitudes that led to it</a:t>
            </a:r>
          </a:p>
          <a:p>
            <a:r>
              <a:rPr lang="en-US" sz="2800" dirty="0" smtClean="0"/>
              <a:t>Emphasized the cliché or kitschy, often ironic</a:t>
            </a:r>
          </a:p>
          <a:p>
            <a:r>
              <a:rPr lang="en-US" sz="2800" dirty="0" smtClean="0"/>
              <a:t>Often referred to as the earliest examples of </a:t>
            </a:r>
            <a:r>
              <a:rPr lang="en-US" sz="2800" u="sng" dirty="0" smtClean="0"/>
              <a:t>postmodern art</a:t>
            </a:r>
            <a:endParaRPr lang="en-US" sz="2800" u="sng" dirty="0"/>
          </a:p>
        </p:txBody>
      </p:sp>
      <p:pic>
        <p:nvPicPr>
          <p:cNvPr id="5" name="Picture 4"/>
          <p:cNvPicPr>
            <a:picLocks noChangeAspect="1"/>
          </p:cNvPicPr>
          <p:nvPr/>
        </p:nvPicPr>
        <p:blipFill>
          <a:blip r:embed="rId2"/>
          <a:stretch>
            <a:fillRect/>
          </a:stretch>
        </p:blipFill>
        <p:spPr>
          <a:xfrm>
            <a:off x="6250132" y="2576946"/>
            <a:ext cx="2324100" cy="3505200"/>
          </a:xfrm>
          <a:prstGeom prst="rect">
            <a:avLst/>
          </a:prstGeom>
        </p:spPr>
      </p:pic>
    </p:spTree>
    <p:extLst>
      <p:ext uri="{BB962C8B-B14F-4D97-AF65-F5344CB8AC3E}">
        <p14:creationId xmlns:p14="http://schemas.microsoft.com/office/powerpoint/2010/main" val="634005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415" y="506690"/>
            <a:ext cx="5252443" cy="6110926"/>
          </a:xfrm>
        </p:spPr>
        <p:txBody>
          <a:bodyPr>
            <a:normAutofit/>
          </a:bodyPr>
          <a:lstStyle/>
          <a:p>
            <a:r>
              <a:rPr lang="en-US" sz="3200" dirty="0" smtClean="0"/>
              <a:t>Reaction to Americans being constantly bombarded with mass-produced imagery and products</a:t>
            </a:r>
          </a:p>
          <a:p>
            <a:r>
              <a:rPr lang="en-US" sz="3200" dirty="0" smtClean="0"/>
              <a:t>Occasionally appropriated by comics (DC &amp; Marvel)</a:t>
            </a:r>
          </a:p>
          <a:p>
            <a:r>
              <a:rPr lang="en-US" sz="3200" dirty="0" smtClean="0"/>
              <a:t>Warhol attempted to take Pop Art beyond an artistic style and into a lifestyle</a:t>
            </a:r>
          </a:p>
          <a:p>
            <a:pPr lvl="1"/>
            <a:r>
              <a:rPr lang="en-US" sz="3200" dirty="0" smtClean="0"/>
              <a:t>Coined the phrase “15 minutes of fame”</a:t>
            </a:r>
            <a:endParaRPr lang="en-US" sz="3200" dirty="0"/>
          </a:p>
        </p:txBody>
      </p:sp>
      <p:pic>
        <p:nvPicPr>
          <p:cNvPr id="4" name="Picture 3"/>
          <p:cNvPicPr>
            <a:picLocks noChangeAspect="1"/>
          </p:cNvPicPr>
          <p:nvPr/>
        </p:nvPicPr>
        <p:blipFill>
          <a:blip r:embed="rId2"/>
          <a:stretch>
            <a:fillRect/>
          </a:stretch>
        </p:blipFill>
        <p:spPr>
          <a:xfrm>
            <a:off x="5033818" y="0"/>
            <a:ext cx="4110182" cy="2740121"/>
          </a:xfrm>
          <a:prstGeom prst="rect">
            <a:avLst/>
          </a:prstGeom>
        </p:spPr>
      </p:pic>
    </p:spTree>
    <p:extLst>
      <p:ext uri="{BB962C8B-B14F-4D97-AF65-F5344CB8AC3E}">
        <p14:creationId xmlns:p14="http://schemas.microsoft.com/office/powerpoint/2010/main" val="431044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3200"/>
            <a:ext cx="4964545" cy="990600"/>
          </a:xfrm>
        </p:spPr>
        <p:txBody>
          <a:bodyPr/>
          <a:lstStyle/>
          <a:p>
            <a:r>
              <a:rPr lang="en-US" dirty="0" smtClean="0"/>
              <a:t>Through </a:t>
            </a:r>
            <a:r>
              <a:rPr lang="en-US" smtClean="0"/>
              <a:t>the years…</a:t>
            </a:r>
            <a:endParaRPr lang="en-US" dirty="0"/>
          </a:p>
        </p:txBody>
      </p:sp>
      <p:sp>
        <p:nvSpPr>
          <p:cNvPr id="3" name="Content Placeholder 2"/>
          <p:cNvSpPr>
            <a:spLocks noGrp="1"/>
          </p:cNvSpPr>
          <p:nvPr>
            <p:ph sz="quarter" idx="1"/>
          </p:nvPr>
        </p:nvSpPr>
        <p:spPr>
          <a:xfrm>
            <a:off x="273377" y="1600200"/>
            <a:ext cx="6155703" cy="5130800"/>
          </a:xfrm>
        </p:spPr>
        <p:txBody>
          <a:bodyPr>
            <a:noAutofit/>
          </a:bodyPr>
          <a:lstStyle/>
          <a:p>
            <a:r>
              <a:rPr lang="en-US" sz="2400" b="1" dirty="0" smtClean="0"/>
              <a:t>1960s</a:t>
            </a:r>
          </a:p>
          <a:p>
            <a:pPr lvl="1"/>
            <a:r>
              <a:rPr lang="en-US" sz="2400" dirty="0" smtClean="0"/>
              <a:t>Campbell’s Soup Cans</a:t>
            </a:r>
          </a:p>
          <a:p>
            <a:pPr lvl="1"/>
            <a:r>
              <a:rPr lang="en-US" sz="2400" dirty="0" smtClean="0"/>
              <a:t>Celebrities such as Marilyn Monroe, Elvis Presley, Muhammad Ali, Elizabeth Taylor</a:t>
            </a:r>
          </a:p>
          <a:p>
            <a:r>
              <a:rPr lang="en-US" sz="2400" dirty="0" smtClean="0"/>
              <a:t>Attempted murder of Warhol </a:t>
            </a:r>
            <a:r>
              <a:rPr lang="en-US" sz="2400" b="1" dirty="0" smtClean="0"/>
              <a:t>1968</a:t>
            </a:r>
          </a:p>
          <a:p>
            <a:r>
              <a:rPr lang="en-US" sz="2400" dirty="0" smtClean="0"/>
              <a:t>Portrait of Mao Zedong </a:t>
            </a:r>
            <a:r>
              <a:rPr lang="en-US" sz="2400" b="1" dirty="0" smtClean="0"/>
              <a:t>1973</a:t>
            </a:r>
          </a:p>
          <a:p>
            <a:r>
              <a:rPr lang="en-US" sz="2400" dirty="0" smtClean="0"/>
              <a:t>“Making money is art, and working is art, and good business is the best art”</a:t>
            </a:r>
          </a:p>
          <a:p>
            <a:r>
              <a:rPr lang="en-US" sz="2400" dirty="0" smtClean="0"/>
              <a:t>Re-emerged in the </a:t>
            </a:r>
            <a:r>
              <a:rPr lang="en-US" sz="2400" b="1" dirty="0" smtClean="0"/>
              <a:t>1980s</a:t>
            </a:r>
          </a:p>
          <a:p>
            <a:pPr lvl="1"/>
            <a:r>
              <a:rPr lang="en-US" sz="2400" dirty="0" smtClean="0"/>
              <a:t>Criticized for being ‘business art’</a:t>
            </a:r>
          </a:p>
        </p:txBody>
      </p:sp>
      <p:pic>
        <p:nvPicPr>
          <p:cNvPr id="4" name="Picture 3"/>
          <p:cNvPicPr>
            <a:picLocks noChangeAspect="1"/>
          </p:cNvPicPr>
          <p:nvPr/>
        </p:nvPicPr>
        <p:blipFill>
          <a:blip r:embed="rId2"/>
          <a:stretch>
            <a:fillRect/>
          </a:stretch>
        </p:blipFill>
        <p:spPr>
          <a:xfrm>
            <a:off x="6740166" y="0"/>
            <a:ext cx="2403834" cy="240135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29080" y="2762054"/>
            <a:ext cx="2641256" cy="2627132"/>
          </a:xfrm>
          <a:prstGeom prst="rect">
            <a:avLst/>
          </a:prstGeom>
        </p:spPr>
      </p:pic>
    </p:spTree>
    <p:extLst>
      <p:ext uri="{BB962C8B-B14F-4D97-AF65-F5344CB8AC3E}">
        <p14:creationId xmlns:p14="http://schemas.microsoft.com/office/powerpoint/2010/main" val="1789780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115910" y="1524000"/>
            <a:ext cx="8384145" cy="4724400"/>
          </a:xfrm>
        </p:spPr>
        <p:txBody>
          <a:bodyPr>
            <a:normAutofit/>
          </a:bodyPr>
          <a:lstStyle/>
          <a:p>
            <a:r>
              <a:rPr lang="en-US" sz="3200" dirty="0" smtClean="0"/>
              <a:t>PURITANS - early 1600s- mid 1700s</a:t>
            </a:r>
          </a:p>
          <a:p>
            <a:r>
              <a:rPr lang="en-US" sz="3200" dirty="0" smtClean="0"/>
              <a:t>REVOLUTIONARY/AGE OF REASON- 1750-1800</a:t>
            </a:r>
          </a:p>
          <a:p>
            <a:r>
              <a:rPr lang="en-US" sz="3200" dirty="0" smtClean="0"/>
              <a:t>ROMANTICISM -1800-1860</a:t>
            </a:r>
          </a:p>
          <a:p>
            <a:r>
              <a:rPr lang="en-US" sz="3200" dirty="0" smtClean="0"/>
              <a:t>TRANSCENDENTALISM -1840-1860</a:t>
            </a:r>
          </a:p>
          <a:p>
            <a:r>
              <a:rPr lang="en-US" sz="3200" dirty="0" smtClean="0"/>
              <a:t>REALISM - 1855-1900</a:t>
            </a:r>
          </a:p>
          <a:p>
            <a:r>
              <a:rPr lang="en-US" sz="3200" dirty="0" smtClean="0"/>
              <a:t>MODERNISM -1900-1950</a:t>
            </a:r>
          </a:p>
          <a:p>
            <a:r>
              <a:rPr lang="en-US" sz="3200" b="1" dirty="0" smtClean="0">
                <a:solidFill>
                  <a:schemeClr val="accent1"/>
                </a:solidFill>
                <a:effectLst>
                  <a:outerShdw blurRad="38100" dist="38100" dir="2700000" algn="tl">
                    <a:srgbClr val="000000">
                      <a:alpha val="43137"/>
                    </a:srgbClr>
                  </a:outerShdw>
                </a:effectLst>
              </a:rPr>
              <a:t>POSTMODERNISM -1950 to present</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30401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plus(i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to="" calcmode="lin" valueType="num">
                                      <p:cBhvr>
                                        <p:cTn id="31" dur="1" fill="hold"/>
                                        <p:tgtEl>
                                          <p:spTgt spid="3">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heel(4)">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ox(in)">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 what he loved</a:t>
            </a:r>
            <a:endParaRPr lang="en-US" dirty="0"/>
          </a:p>
        </p:txBody>
      </p:sp>
      <p:sp>
        <p:nvSpPr>
          <p:cNvPr id="3" name="Content Placeholder 2"/>
          <p:cNvSpPr>
            <a:spLocks noGrp="1"/>
          </p:cNvSpPr>
          <p:nvPr>
            <p:ph sz="quarter" idx="1"/>
          </p:nvPr>
        </p:nvSpPr>
        <p:spPr>
          <a:xfrm>
            <a:off x="2013528" y="2191220"/>
            <a:ext cx="6752520" cy="4412780"/>
          </a:xfrm>
        </p:spPr>
        <p:txBody>
          <a:bodyPr>
            <a:normAutofit/>
          </a:bodyPr>
          <a:lstStyle/>
          <a:p>
            <a:pPr marL="320040" lvl="1" indent="-320040">
              <a:spcBef>
                <a:spcPts val="700"/>
              </a:spcBef>
              <a:buClr>
                <a:schemeClr val="accent2"/>
              </a:buClr>
              <a:buSzPct val="60000"/>
              <a:buFont typeface="Wingdings"/>
              <a:buChar char=""/>
            </a:pPr>
            <a:r>
              <a:rPr lang="en-US" sz="2400" dirty="0"/>
              <a:t>“I love Los </a:t>
            </a:r>
            <a:r>
              <a:rPr lang="en-US" sz="2400" dirty="0" smtClean="0"/>
              <a:t>Angeles. </a:t>
            </a:r>
            <a:r>
              <a:rPr lang="en-US" sz="2400" dirty="0"/>
              <a:t>I love Hollywood. They’re so beautiful. Everything’s plastic, but I love plastic. I want to be plastic.”</a:t>
            </a:r>
          </a:p>
          <a:p>
            <a:r>
              <a:rPr lang="en-US" sz="2400" b="1" dirty="0" smtClean="0"/>
              <a:t>Celebrities</a:t>
            </a:r>
          </a:p>
          <a:p>
            <a:pPr lvl="1"/>
            <a:r>
              <a:rPr lang="en-US" sz="2400" dirty="0" smtClean="0"/>
              <a:t>Silk screening</a:t>
            </a:r>
          </a:p>
          <a:p>
            <a:pPr lvl="1"/>
            <a:r>
              <a:rPr lang="en-US" sz="2400" dirty="0" smtClean="0"/>
              <a:t>Later drawings were traced from slide projections</a:t>
            </a:r>
          </a:p>
          <a:p>
            <a:r>
              <a:rPr lang="en-US" sz="2400" dirty="0" smtClean="0"/>
              <a:t>Soup Cans, Dollar Bills</a:t>
            </a:r>
          </a:p>
          <a:p>
            <a:r>
              <a:rPr lang="en-US" sz="2400" dirty="0" smtClean="0"/>
              <a:t>BMW</a:t>
            </a:r>
          </a:p>
          <a:p>
            <a:r>
              <a:rPr lang="en-US" sz="2400" dirty="0" smtClean="0"/>
              <a:t>Produced both comic and serious works</a:t>
            </a:r>
          </a:p>
          <a:p>
            <a:pPr marL="0" indent="0">
              <a:buNone/>
            </a:pPr>
            <a:endParaRPr lang="en-US" dirty="0"/>
          </a:p>
        </p:txBody>
      </p:sp>
      <p:pic>
        <p:nvPicPr>
          <p:cNvPr id="4" name="Picture 3"/>
          <p:cNvPicPr>
            <a:picLocks noChangeAspect="1"/>
          </p:cNvPicPr>
          <p:nvPr/>
        </p:nvPicPr>
        <p:blipFill>
          <a:blip r:embed="rId2"/>
          <a:stretch>
            <a:fillRect/>
          </a:stretch>
        </p:blipFill>
        <p:spPr>
          <a:xfrm>
            <a:off x="189528" y="2382982"/>
            <a:ext cx="1750108" cy="2619923"/>
          </a:xfrm>
          <a:prstGeom prst="rect">
            <a:avLst/>
          </a:prstGeom>
        </p:spPr>
      </p:pic>
      <p:pic>
        <p:nvPicPr>
          <p:cNvPr id="5" name="Picture 4"/>
          <p:cNvPicPr>
            <a:picLocks noChangeAspect="1"/>
          </p:cNvPicPr>
          <p:nvPr/>
        </p:nvPicPr>
        <p:blipFill>
          <a:blip r:embed="rId3"/>
          <a:stretch>
            <a:fillRect/>
          </a:stretch>
        </p:blipFill>
        <p:spPr>
          <a:xfrm>
            <a:off x="6987492" y="110836"/>
            <a:ext cx="1605082" cy="2080385"/>
          </a:xfrm>
          <a:prstGeom prst="rect">
            <a:avLst/>
          </a:prstGeom>
        </p:spPr>
      </p:pic>
    </p:spTree>
    <p:extLst>
      <p:ext uri="{BB962C8B-B14F-4D97-AF65-F5344CB8AC3E}">
        <p14:creationId xmlns:p14="http://schemas.microsoft.com/office/powerpoint/2010/main" val="3804276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45494"/>
          </a:xfrm>
        </p:spPr>
        <p:txBody>
          <a:bodyPr/>
          <a:lstStyle/>
          <a:p>
            <a:r>
              <a:rPr lang="en-US" dirty="0" smtClean="0"/>
              <a:t>Warhol’s Films</a:t>
            </a:r>
            <a:endParaRPr lang="en-US" dirty="0"/>
          </a:p>
        </p:txBody>
      </p:sp>
      <p:sp>
        <p:nvSpPr>
          <p:cNvPr id="3" name="Content Placeholder 2"/>
          <p:cNvSpPr>
            <a:spLocks noGrp="1"/>
          </p:cNvSpPr>
          <p:nvPr>
            <p:ph sz="quarter" idx="1"/>
          </p:nvPr>
        </p:nvSpPr>
        <p:spPr>
          <a:xfrm>
            <a:off x="190500" y="1044019"/>
            <a:ext cx="8153400" cy="5630158"/>
          </a:xfrm>
        </p:spPr>
        <p:txBody>
          <a:bodyPr>
            <a:normAutofit/>
          </a:bodyPr>
          <a:lstStyle/>
          <a:p>
            <a:r>
              <a:rPr lang="en-US" sz="2800" dirty="0" smtClean="0"/>
              <a:t>Between 1963-1968 he made more than 60 films</a:t>
            </a:r>
          </a:p>
          <a:p>
            <a:r>
              <a:rPr lang="en-US" sz="2800" i="1" dirty="0" smtClean="0"/>
              <a:t>Sleep</a:t>
            </a:r>
          </a:p>
          <a:p>
            <a:pPr lvl="1"/>
            <a:r>
              <a:rPr lang="en-US" sz="2800" dirty="0" smtClean="0"/>
              <a:t>Monitors poet John </a:t>
            </a:r>
            <a:r>
              <a:rPr lang="en-US" sz="2800" dirty="0" err="1" smtClean="0"/>
              <a:t>Giorno</a:t>
            </a:r>
            <a:r>
              <a:rPr lang="en-US" sz="2800" dirty="0" smtClean="0"/>
              <a:t> sleeping for 6 hours</a:t>
            </a:r>
          </a:p>
          <a:p>
            <a:r>
              <a:rPr lang="en-US" sz="2800" i="1" dirty="0" smtClean="0"/>
              <a:t>Empire</a:t>
            </a:r>
          </a:p>
          <a:p>
            <a:pPr lvl="1"/>
            <a:r>
              <a:rPr lang="en-US" sz="2800" dirty="0" smtClean="0"/>
              <a:t>8 hours of footage of the Empire State Building at dusk</a:t>
            </a:r>
          </a:p>
          <a:p>
            <a:r>
              <a:rPr lang="en-US" sz="2800" i="1" dirty="0" smtClean="0"/>
              <a:t>Eat</a:t>
            </a:r>
          </a:p>
          <a:p>
            <a:pPr lvl="1"/>
            <a:r>
              <a:rPr lang="en-US" sz="2800" dirty="0" smtClean="0"/>
              <a:t>A man eating mushrooms for 45 minutes</a:t>
            </a:r>
          </a:p>
          <a:p>
            <a:r>
              <a:rPr lang="en-US" sz="2800" i="1" dirty="0" smtClean="0"/>
              <a:t>Chelsea Girls</a:t>
            </a:r>
          </a:p>
          <a:p>
            <a:pPr lvl="1"/>
            <a:r>
              <a:rPr lang="en-US" sz="2800" dirty="0" smtClean="0"/>
              <a:t>Reminiscent of his silk screen paintings</a:t>
            </a:r>
          </a:p>
          <a:p>
            <a:pPr lvl="1"/>
            <a:r>
              <a:rPr lang="en-US" sz="2800" dirty="0" smtClean="0"/>
              <a:t>Projection of two stories being shown in tandem</a:t>
            </a:r>
          </a:p>
        </p:txBody>
      </p:sp>
    </p:spTree>
    <p:extLst>
      <p:ext uri="{BB962C8B-B14F-4D97-AF65-F5344CB8AC3E}">
        <p14:creationId xmlns:p14="http://schemas.microsoft.com/office/powerpoint/2010/main" val="1191909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Forms of Art</a:t>
            </a:r>
            <a:endParaRPr lang="en-US" dirty="0"/>
          </a:p>
        </p:txBody>
      </p:sp>
      <p:sp>
        <p:nvSpPr>
          <p:cNvPr id="3" name="Content Placeholder 2"/>
          <p:cNvSpPr>
            <a:spLocks noGrp="1"/>
          </p:cNvSpPr>
          <p:nvPr>
            <p:ph sz="quarter" idx="1"/>
          </p:nvPr>
        </p:nvSpPr>
        <p:spPr>
          <a:xfrm>
            <a:off x="0" y="1600200"/>
            <a:ext cx="3727559" cy="4495800"/>
          </a:xfrm>
        </p:spPr>
        <p:txBody>
          <a:bodyPr>
            <a:noAutofit/>
          </a:bodyPr>
          <a:lstStyle/>
          <a:p>
            <a:r>
              <a:rPr lang="en-US" sz="2800" dirty="0" smtClean="0"/>
              <a:t>Time Capsule</a:t>
            </a:r>
          </a:p>
          <a:p>
            <a:pPr lvl="1"/>
            <a:r>
              <a:rPr lang="en-US" sz="2800" dirty="0" smtClean="0"/>
              <a:t>1973</a:t>
            </a:r>
          </a:p>
          <a:p>
            <a:pPr lvl="1"/>
            <a:r>
              <a:rPr lang="en-US" sz="2800" dirty="0" smtClean="0"/>
              <a:t>Began saving things from his daily life, sealed in plain cardboard boxes</a:t>
            </a:r>
          </a:p>
          <a:p>
            <a:pPr lvl="1"/>
            <a:r>
              <a:rPr lang="en-US" sz="2800" dirty="0" smtClean="0"/>
              <a:t>Now housed at the Andy Warhol Museum</a:t>
            </a:r>
          </a:p>
          <a:p>
            <a:r>
              <a:rPr lang="en-US" sz="2800" dirty="0" smtClean="0"/>
              <a:t>Very interested in fashion</a:t>
            </a:r>
          </a:p>
        </p:txBody>
      </p:sp>
    </p:spTree>
    <p:extLst>
      <p:ext uri="{BB962C8B-B14F-4D97-AF65-F5344CB8AC3E}">
        <p14:creationId xmlns:p14="http://schemas.microsoft.com/office/powerpoint/2010/main" val="2876973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a:t>
            </a:r>
            <a:endParaRPr lang="en-US" dirty="0"/>
          </a:p>
        </p:txBody>
      </p:sp>
      <p:pic>
        <p:nvPicPr>
          <p:cNvPr id="4" name="Picture 3"/>
          <p:cNvPicPr>
            <a:picLocks noChangeAspect="1"/>
          </p:cNvPicPr>
          <p:nvPr/>
        </p:nvPicPr>
        <p:blipFill>
          <a:blip r:embed="rId2"/>
          <a:stretch>
            <a:fillRect/>
          </a:stretch>
        </p:blipFill>
        <p:spPr>
          <a:xfrm>
            <a:off x="0" y="1824182"/>
            <a:ext cx="4652818" cy="4652818"/>
          </a:xfrm>
          <a:prstGeom prst="rect">
            <a:avLst/>
          </a:prstGeom>
        </p:spPr>
      </p:pic>
      <p:sp>
        <p:nvSpPr>
          <p:cNvPr id="5" name="Content Placeholder 2"/>
          <p:cNvSpPr>
            <a:spLocks noGrp="1"/>
          </p:cNvSpPr>
          <p:nvPr>
            <p:ph sz="quarter" idx="1"/>
          </p:nvPr>
        </p:nvSpPr>
        <p:spPr>
          <a:xfrm>
            <a:off x="4881093" y="1866038"/>
            <a:ext cx="3727559" cy="4495800"/>
          </a:xfrm>
        </p:spPr>
        <p:txBody>
          <a:bodyPr>
            <a:normAutofit/>
          </a:bodyPr>
          <a:lstStyle/>
          <a:p>
            <a:r>
              <a:rPr lang="en-US" sz="3200" dirty="0" smtClean="0"/>
              <a:t>Choose</a:t>
            </a:r>
          </a:p>
          <a:p>
            <a:pPr lvl="1"/>
            <a:r>
              <a:rPr lang="en-US" sz="3200" dirty="0" smtClean="0"/>
              <a:t>Celebrity</a:t>
            </a:r>
          </a:p>
          <a:p>
            <a:pPr lvl="1"/>
            <a:r>
              <a:rPr lang="en-US" sz="3200" dirty="0" smtClean="0"/>
              <a:t>Commercial object</a:t>
            </a:r>
          </a:p>
          <a:p>
            <a:r>
              <a:rPr lang="en-US" sz="3200" dirty="0" smtClean="0"/>
              <a:t>Dark outline, then do your best to ‘Warhol’ it</a:t>
            </a:r>
          </a:p>
          <a:p>
            <a:r>
              <a:rPr lang="en-US" sz="3200" dirty="0" smtClean="0"/>
              <a:t>Have fun!</a:t>
            </a:r>
          </a:p>
        </p:txBody>
      </p:sp>
    </p:spTree>
    <p:extLst>
      <p:ext uri="{BB962C8B-B14F-4D97-AF65-F5344CB8AC3E}">
        <p14:creationId xmlns:p14="http://schemas.microsoft.com/office/powerpoint/2010/main" val="4200957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Postmodern Literature</a:t>
            </a:r>
            <a:endParaRPr lang="en-US" dirty="0"/>
          </a:p>
        </p:txBody>
      </p:sp>
      <p:sp>
        <p:nvSpPr>
          <p:cNvPr id="3" name="Content Placeholder 2"/>
          <p:cNvSpPr>
            <a:spLocks noGrp="1"/>
          </p:cNvSpPr>
          <p:nvPr>
            <p:ph sz="quarter" idx="1"/>
          </p:nvPr>
        </p:nvSpPr>
        <p:spPr>
          <a:xfrm>
            <a:off x="609600" y="3169919"/>
            <a:ext cx="3886200" cy="3305156"/>
          </a:xfrm>
        </p:spPr>
        <p:txBody>
          <a:bodyPr>
            <a:noAutofit/>
          </a:bodyPr>
          <a:lstStyle/>
          <a:p>
            <a:pPr lvl="1"/>
            <a:r>
              <a:rPr lang="en-US" sz="2400" dirty="0" smtClean="0"/>
              <a:t>Fragmentation</a:t>
            </a:r>
            <a:endParaRPr lang="en-US" sz="2400" dirty="0"/>
          </a:p>
          <a:p>
            <a:pPr lvl="1"/>
            <a:r>
              <a:rPr lang="en-US" sz="2400" dirty="0"/>
              <a:t>Paradox</a:t>
            </a:r>
          </a:p>
          <a:p>
            <a:pPr lvl="1"/>
            <a:r>
              <a:rPr lang="en-US" sz="2400" dirty="0"/>
              <a:t>Unreliable narrators</a:t>
            </a:r>
          </a:p>
          <a:p>
            <a:pPr lvl="1"/>
            <a:r>
              <a:rPr lang="en-US" sz="2400" dirty="0"/>
              <a:t>Unrealistic and impossible plots</a:t>
            </a:r>
          </a:p>
          <a:p>
            <a:pPr lvl="1"/>
            <a:r>
              <a:rPr lang="en-US" sz="2400" dirty="0"/>
              <a:t>Parody</a:t>
            </a:r>
          </a:p>
          <a:p>
            <a:pPr lvl="1"/>
            <a:r>
              <a:rPr lang="en-US" sz="2400" dirty="0" smtClean="0"/>
              <a:t>Authorial </a:t>
            </a:r>
            <a:r>
              <a:rPr lang="en-US" sz="2400" dirty="0"/>
              <a:t>self reference</a:t>
            </a:r>
          </a:p>
          <a:p>
            <a:endParaRPr lang="en-US" sz="3200" dirty="0"/>
          </a:p>
        </p:txBody>
      </p:sp>
      <p:sp>
        <p:nvSpPr>
          <p:cNvPr id="4" name="Content Placeholder 3"/>
          <p:cNvSpPr>
            <a:spLocks noGrp="1"/>
          </p:cNvSpPr>
          <p:nvPr>
            <p:ph sz="quarter" idx="2"/>
          </p:nvPr>
        </p:nvSpPr>
        <p:spPr/>
        <p:txBody>
          <a:bodyPr>
            <a:normAutofit fontScale="70000" lnSpcReduction="20000"/>
          </a:bodyPr>
          <a:lstStyle/>
          <a:p>
            <a:r>
              <a:rPr lang="en-US" sz="3200" dirty="0"/>
              <a:t>Temporal Distortion: time travel</a:t>
            </a:r>
          </a:p>
          <a:p>
            <a:r>
              <a:rPr lang="en-US" sz="3200" dirty="0"/>
              <a:t>Historiographic metafiction: President Lincoln landing on the moon</a:t>
            </a:r>
          </a:p>
          <a:p>
            <a:r>
              <a:rPr lang="en-US" sz="3200" dirty="0" err="1"/>
              <a:t>Hyperreality</a:t>
            </a:r>
            <a:r>
              <a:rPr lang="en-US" sz="3200" dirty="0"/>
              <a:t>: the machines are taking over</a:t>
            </a:r>
          </a:p>
          <a:p>
            <a:r>
              <a:rPr lang="en-US" sz="3200" dirty="0"/>
              <a:t>Magic realism</a:t>
            </a:r>
          </a:p>
          <a:p>
            <a:r>
              <a:rPr lang="en-US" sz="3200" dirty="0" err="1"/>
              <a:t>Poioumena</a:t>
            </a:r>
            <a:r>
              <a:rPr lang="en-US" sz="3200" dirty="0"/>
              <a:t> and metafiction: author as part of the story; story writing as part of the story</a:t>
            </a:r>
          </a:p>
          <a:p>
            <a:r>
              <a:rPr lang="en-US" sz="3200" dirty="0"/>
              <a:t>Paranoia, black humor, irony</a:t>
            </a:r>
          </a:p>
          <a:p>
            <a:endParaRPr lang="en-US" dirty="0"/>
          </a:p>
        </p:txBody>
      </p:sp>
      <p:sp>
        <p:nvSpPr>
          <p:cNvPr id="5" name="Rectangle 4"/>
          <p:cNvSpPr/>
          <p:nvPr/>
        </p:nvSpPr>
        <p:spPr>
          <a:xfrm>
            <a:off x="687977" y="1589567"/>
            <a:ext cx="3666309" cy="13887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A form of literature which is marked, both </a:t>
            </a:r>
            <a:r>
              <a:rPr lang="en-US" sz="2000" dirty="0">
                <a:solidFill>
                  <a:srgbClr val="FF0000"/>
                </a:solidFill>
              </a:rPr>
              <a:t>stylistically</a:t>
            </a:r>
            <a:r>
              <a:rPr lang="en-US" sz="2000" dirty="0"/>
              <a:t> and </a:t>
            </a:r>
            <a:r>
              <a:rPr lang="en-US" sz="2000" dirty="0">
                <a:solidFill>
                  <a:srgbClr val="FF0000"/>
                </a:solidFill>
              </a:rPr>
              <a:t>ideologically</a:t>
            </a:r>
            <a:r>
              <a:rPr lang="en-US" sz="2000" dirty="0"/>
              <a:t>, by a reliance on such </a:t>
            </a:r>
            <a:r>
              <a:rPr lang="en-US" sz="2000" dirty="0">
                <a:solidFill>
                  <a:srgbClr val="C00000"/>
                </a:solidFill>
              </a:rPr>
              <a:t>literary conventions</a:t>
            </a:r>
            <a:r>
              <a:rPr lang="en-US" sz="2000" dirty="0"/>
              <a:t> as: </a:t>
            </a:r>
          </a:p>
          <a:p>
            <a:pPr algn="ctr"/>
            <a:endParaRPr lang="en-US" dirty="0"/>
          </a:p>
        </p:txBody>
      </p:sp>
    </p:spTree>
    <p:extLst>
      <p:ext uri="{BB962C8B-B14F-4D97-AF65-F5344CB8AC3E}">
        <p14:creationId xmlns:p14="http://schemas.microsoft.com/office/powerpoint/2010/main" val="1754413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844" y="358666"/>
            <a:ext cx="7844390" cy="891540"/>
          </a:xfrm>
        </p:spPr>
        <p:txBody>
          <a:bodyPr>
            <a:normAutofit fontScale="90000"/>
          </a:bodyPr>
          <a:lstStyle/>
          <a:p>
            <a:r>
              <a:rPr lang="en-US" dirty="0" smtClean="0"/>
              <a:t>Postmodernism: not just literature</a:t>
            </a:r>
            <a:endParaRPr lang="en-US" dirty="0"/>
          </a:p>
        </p:txBody>
      </p:sp>
      <p:sp>
        <p:nvSpPr>
          <p:cNvPr id="3" name="Content Placeholder 2"/>
          <p:cNvSpPr>
            <a:spLocks noGrp="1"/>
          </p:cNvSpPr>
          <p:nvPr>
            <p:ph idx="1"/>
          </p:nvPr>
        </p:nvSpPr>
        <p:spPr>
          <a:xfrm>
            <a:off x="241300" y="1428207"/>
            <a:ext cx="4165601" cy="4885508"/>
          </a:xfrm>
        </p:spPr>
        <p:txBody>
          <a:bodyPr>
            <a:noAutofit/>
          </a:bodyPr>
          <a:lstStyle/>
          <a:p>
            <a:r>
              <a:rPr lang="en-US" sz="2400" dirty="0"/>
              <a:t>Can be applied to art, philosophy, architecture, fiction, and cultural &amp; literary criticism (among others)</a:t>
            </a:r>
          </a:p>
          <a:p>
            <a:r>
              <a:rPr lang="en-US" sz="2400" dirty="0"/>
              <a:t>Largely a reaction to the assumed certainty of scientific (or objective) society</a:t>
            </a:r>
          </a:p>
          <a:p>
            <a:r>
              <a:rPr lang="en-US" sz="2400" dirty="0"/>
              <a:t>HIGHLY dependent on personal reality</a:t>
            </a:r>
          </a:p>
        </p:txBody>
      </p:sp>
      <p:pic>
        <p:nvPicPr>
          <p:cNvPr id="9218" name="Picture 2" descr="Image result for postmodernism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2492375"/>
            <a:ext cx="4051300" cy="28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273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535" y="224681"/>
            <a:ext cx="7784156" cy="480713"/>
          </a:xfrm>
        </p:spPr>
        <p:txBody>
          <a:bodyPr/>
          <a:lstStyle/>
          <a:p>
            <a:r>
              <a:rPr lang="en-US" dirty="0" smtClean="0"/>
              <a:t>Postmodern Authors</a:t>
            </a:r>
            <a:endParaRPr lang="en-US" dirty="0"/>
          </a:p>
        </p:txBody>
      </p:sp>
      <p:sp>
        <p:nvSpPr>
          <p:cNvPr id="3" name="Content Placeholder 2"/>
          <p:cNvSpPr>
            <a:spLocks noGrp="1"/>
          </p:cNvSpPr>
          <p:nvPr>
            <p:ph idx="1"/>
          </p:nvPr>
        </p:nvSpPr>
        <p:spPr>
          <a:xfrm>
            <a:off x="388347" y="959467"/>
            <a:ext cx="7980589" cy="4946467"/>
          </a:xfrm>
        </p:spPr>
        <p:txBody>
          <a:bodyPr>
            <a:noAutofit/>
          </a:bodyPr>
          <a:lstStyle/>
          <a:p>
            <a:r>
              <a:rPr lang="en-US" sz="2600" dirty="0">
                <a:solidFill>
                  <a:srgbClr val="C00000"/>
                </a:solidFill>
              </a:rPr>
              <a:t>Reject outright meaning </a:t>
            </a:r>
            <a:r>
              <a:rPr lang="en-US" sz="2600" dirty="0"/>
              <a:t>in their novels, stories and poems</a:t>
            </a:r>
          </a:p>
          <a:p>
            <a:r>
              <a:rPr lang="en-US" sz="2600" dirty="0"/>
              <a:t>Highlight and </a:t>
            </a:r>
            <a:r>
              <a:rPr lang="en-US" sz="2600" dirty="0">
                <a:solidFill>
                  <a:srgbClr val="C00000"/>
                </a:solidFill>
              </a:rPr>
              <a:t>celebrate the possibility of multiple meanings</a:t>
            </a:r>
            <a:r>
              <a:rPr lang="en-US" sz="2600" dirty="0"/>
              <a:t>, or a complete lack of meaning, within a single literary work</a:t>
            </a:r>
          </a:p>
          <a:p>
            <a:r>
              <a:rPr lang="en-US" sz="2600" dirty="0"/>
              <a:t>Reject many of the ideas that came with Modernism</a:t>
            </a:r>
          </a:p>
          <a:p>
            <a:r>
              <a:rPr lang="en-US" sz="2600" dirty="0"/>
              <a:t>Serve to: Dispute, Reverse, Mock, Reject</a:t>
            </a:r>
          </a:p>
          <a:p>
            <a:r>
              <a:rPr lang="en-US" sz="2600" dirty="0"/>
              <a:t>Instead of following the Modernist quest for meaning in a chaotic world, Postmodernist literature </a:t>
            </a:r>
            <a:r>
              <a:rPr lang="en-US" sz="2600" dirty="0">
                <a:solidFill>
                  <a:srgbClr val="C00000"/>
                </a:solidFill>
              </a:rPr>
              <a:t>shuns, often playfully, the very possibility of meaning </a:t>
            </a:r>
          </a:p>
          <a:p>
            <a:r>
              <a:rPr lang="en-US" sz="2600" dirty="0"/>
              <a:t>Postmodern novels, stories, or poems are often presented as </a:t>
            </a:r>
            <a:r>
              <a:rPr lang="en-US" sz="2600" dirty="0">
                <a:solidFill>
                  <a:srgbClr val="C00000"/>
                </a:solidFill>
              </a:rPr>
              <a:t>parody of the Modernist quest for meaning</a:t>
            </a:r>
          </a:p>
        </p:txBody>
      </p:sp>
    </p:spTree>
    <p:extLst>
      <p:ext uri="{BB962C8B-B14F-4D97-AF65-F5344CB8AC3E}">
        <p14:creationId xmlns:p14="http://schemas.microsoft.com/office/powerpoint/2010/main" val="34393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589" y="306433"/>
            <a:ext cx="5797296" cy="607423"/>
          </a:xfrm>
        </p:spPr>
        <p:txBody>
          <a:bodyPr>
            <a:normAutofit fontScale="90000"/>
          </a:bodyPr>
          <a:lstStyle/>
          <a:p>
            <a:r>
              <a:rPr lang="en-US" dirty="0" smtClean="0"/>
              <a:t>Postmodern </a:t>
            </a:r>
            <a:r>
              <a:rPr lang="en-US" b="1" dirty="0" smtClean="0">
                <a:solidFill>
                  <a:srgbClr val="FF0000"/>
                </a:solidFill>
                <a:effectLst>
                  <a:outerShdw blurRad="38100" dist="38100" dir="2700000" algn="tl">
                    <a:srgbClr val="000000">
                      <a:alpha val="43137"/>
                    </a:srgbClr>
                  </a:outerShdw>
                </a:effectLst>
              </a:rPr>
              <a:t>Philosophy</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5794" y="1188174"/>
            <a:ext cx="8342812" cy="5569677"/>
          </a:xfrm>
        </p:spPr>
        <p:txBody>
          <a:bodyPr>
            <a:noAutofit/>
          </a:bodyPr>
          <a:lstStyle/>
          <a:p>
            <a:r>
              <a:rPr lang="en-US" sz="2200" dirty="0">
                <a:solidFill>
                  <a:srgbClr val="C00000"/>
                </a:solidFill>
              </a:rPr>
              <a:t>Reaction to stylistic and ideological limitations of Modernist</a:t>
            </a:r>
            <a:r>
              <a:rPr lang="en-US" sz="2200" dirty="0"/>
              <a:t> literature and the radical changes the world underwent after the end of WWII</a:t>
            </a:r>
          </a:p>
          <a:p>
            <a:pPr lvl="1"/>
            <a:r>
              <a:rPr lang="en-US" sz="2200" dirty="0"/>
              <a:t>Modernist writers depicted the world as: fragmented, troubled, and on the edge of disaster…so they search for meaning</a:t>
            </a:r>
          </a:p>
          <a:p>
            <a:r>
              <a:rPr lang="en-US" sz="2200" dirty="0"/>
              <a:t>Postmodern writers, having already undergone countless disasters and being beyond redemption and understanding, along with the awareness of the possibility of utter disaster and apocalypse on the horizon, feel that </a:t>
            </a:r>
            <a:r>
              <a:rPr lang="en-US" sz="2200" dirty="0">
                <a:solidFill>
                  <a:srgbClr val="C00000"/>
                </a:solidFill>
              </a:rPr>
              <a:t>locating precise meanings and reasons behind any event is impossible</a:t>
            </a:r>
          </a:p>
          <a:p>
            <a:r>
              <a:rPr lang="en-US" sz="2200" dirty="0"/>
              <a:t>Conceptualize the world as being </a:t>
            </a:r>
            <a:r>
              <a:rPr lang="en-US" sz="2200" b="1" dirty="0">
                <a:solidFill>
                  <a:srgbClr val="C00000"/>
                </a:solidFill>
              </a:rPr>
              <a:t>impossible to strictly define and </a:t>
            </a:r>
            <a:r>
              <a:rPr lang="en-US" sz="2200" b="1" dirty="0" smtClean="0">
                <a:solidFill>
                  <a:srgbClr val="C00000"/>
                </a:solidFill>
              </a:rPr>
              <a:t>understand</a:t>
            </a:r>
          </a:p>
          <a:p>
            <a:r>
              <a:rPr lang="en-US" sz="2400" b="1" dirty="0"/>
              <a:t>Will not end with the neatly tied-up conclusion</a:t>
            </a:r>
          </a:p>
          <a:p>
            <a:r>
              <a:rPr lang="en-US" sz="2200" b="1" u="sng" dirty="0" smtClean="0">
                <a:solidFill>
                  <a:srgbClr val="C00000"/>
                </a:solidFill>
                <a:effectLst>
                  <a:outerShdw blurRad="38100" dist="38100" dir="2700000" algn="tl">
                    <a:srgbClr val="000000">
                      <a:alpha val="43137"/>
                    </a:srgbClr>
                  </a:outerShdw>
                </a:effectLst>
              </a:rPr>
              <a:t>Challenges </a:t>
            </a:r>
            <a:r>
              <a:rPr lang="en-US" sz="2200" b="1" u="sng" dirty="0">
                <a:solidFill>
                  <a:srgbClr val="C00000"/>
                </a:solidFill>
                <a:effectLst>
                  <a:outerShdw blurRad="38100" dist="38100" dir="2700000" algn="tl">
                    <a:srgbClr val="000000">
                      <a:alpha val="43137"/>
                    </a:srgbClr>
                  </a:outerShdw>
                </a:effectLst>
              </a:rPr>
              <a:t>binaries:</a:t>
            </a:r>
            <a:r>
              <a:rPr lang="en-US" sz="2200" dirty="0">
                <a:solidFill>
                  <a:srgbClr val="C00000"/>
                </a:solidFill>
              </a:rPr>
              <a:t> </a:t>
            </a:r>
            <a:r>
              <a:rPr lang="en-US" sz="2200" dirty="0"/>
              <a:t>good vs. evil, darkness vs. light, etc. </a:t>
            </a:r>
            <a:r>
              <a:rPr lang="en-US" sz="2200" u="sng" dirty="0"/>
              <a:t>There are no absolutes</a:t>
            </a:r>
          </a:p>
        </p:txBody>
      </p:sp>
    </p:spTree>
    <p:extLst>
      <p:ext uri="{BB962C8B-B14F-4D97-AF65-F5344CB8AC3E}">
        <p14:creationId xmlns:p14="http://schemas.microsoft.com/office/powerpoint/2010/main" val="104216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259244"/>
            <a:ext cx="7458891" cy="891540"/>
          </a:xfrm>
        </p:spPr>
        <p:txBody>
          <a:bodyPr/>
          <a:lstStyle/>
          <a:p>
            <a:r>
              <a:rPr lang="en-US" dirty="0" smtClean="0"/>
              <a:t>So what does that mean? </a:t>
            </a:r>
            <a:endParaRPr lang="en-US" dirty="0"/>
          </a:p>
        </p:txBody>
      </p:sp>
      <p:sp>
        <p:nvSpPr>
          <p:cNvPr id="3" name="Content Placeholder 2"/>
          <p:cNvSpPr>
            <a:spLocks noGrp="1"/>
          </p:cNvSpPr>
          <p:nvPr>
            <p:ph idx="1"/>
          </p:nvPr>
        </p:nvSpPr>
        <p:spPr>
          <a:xfrm>
            <a:off x="152401" y="1159492"/>
            <a:ext cx="8355873" cy="5146765"/>
          </a:xfrm>
        </p:spPr>
        <p:txBody>
          <a:bodyPr>
            <a:noAutofit/>
          </a:bodyPr>
          <a:lstStyle/>
          <a:p>
            <a:r>
              <a:rPr lang="en-US" dirty="0"/>
              <a:t>Postmodernism is largely a reaction to the assumed certainty of scientific, or objective, efforts to explain reality. </a:t>
            </a:r>
          </a:p>
          <a:p>
            <a:r>
              <a:rPr lang="en-US" dirty="0"/>
              <a:t>It stems from a recognition that reality is not simply mirrored in human understanding of it, but rather, is constructed as the mind tries to understand its own particular and personal reality.</a:t>
            </a:r>
          </a:p>
          <a:p>
            <a:r>
              <a:rPr lang="en-US" dirty="0"/>
              <a:t>Highly skeptical of explanations which claim to be valid for all groups, cultures, traditions, or races, and instead focuses on the relative truths of each person. </a:t>
            </a:r>
          </a:p>
          <a:p>
            <a:r>
              <a:rPr lang="en-US" dirty="0"/>
              <a:t>In the postmodern understanding, interpretation is everything; reality only comes into being through our interpretations of what the world means to us individually. Postmodernism relies on concrete experience over abstract principles, knowing always that the outcome of one's own experience will necessarily be fallible and relative, rather than certain and universal.</a:t>
            </a:r>
          </a:p>
          <a:p>
            <a:endParaRPr lang="en-US" dirty="0"/>
          </a:p>
          <a:p>
            <a:r>
              <a:rPr lang="en-US" dirty="0"/>
              <a:t>Source: PBS.org</a:t>
            </a:r>
          </a:p>
        </p:txBody>
      </p:sp>
    </p:spTree>
    <p:extLst>
      <p:ext uri="{BB962C8B-B14F-4D97-AF65-F5344CB8AC3E}">
        <p14:creationId xmlns:p14="http://schemas.microsoft.com/office/powerpoint/2010/main" val="419157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17" y="145849"/>
            <a:ext cx="7620000" cy="566781"/>
          </a:xfrm>
        </p:spPr>
        <p:txBody>
          <a:bodyPr/>
          <a:lstStyle/>
          <a:p>
            <a:r>
              <a:rPr lang="en-US" dirty="0" smtClean="0"/>
              <a:t>Hunter S. Thompson</a:t>
            </a:r>
            <a:endParaRPr lang="en-US" dirty="0"/>
          </a:p>
        </p:txBody>
      </p:sp>
      <p:sp>
        <p:nvSpPr>
          <p:cNvPr id="5" name="Content Placeholder 4"/>
          <p:cNvSpPr>
            <a:spLocks noGrp="1"/>
          </p:cNvSpPr>
          <p:nvPr>
            <p:ph idx="1"/>
          </p:nvPr>
        </p:nvSpPr>
        <p:spPr>
          <a:xfrm>
            <a:off x="407831" y="639648"/>
            <a:ext cx="7620000" cy="5840570"/>
          </a:xfrm>
        </p:spPr>
        <p:txBody>
          <a:bodyPr/>
          <a:lstStyle/>
          <a:p>
            <a:pPr marL="114300" indent="0" algn="ctr">
              <a:buNone/>
            </a:pPr>
            <a:r>
              <a:rPr lang="en-US" sz="2800" b="1" dirty="0" smtClean="0"/>
              <a:t>“I hate to advocate drugs, alcohol , violence, or insanity to anyone, but they’ve always worked for me”</a:t>
            </a:r>
          </a:p>
          <a:p>
            <a:endParaRPr lang="en-US" dirty="0"/>
          </a:p>
        </p:txBody>
      </p:sp>
    </p:spTree>
    <p:extLst>
      <p:ext uri="{BB962C8B-B14F-4D97-AF65-F5344CB8AC3E}">
        <p14:creationId xmlns:p14="http://schemas.microsoft.com/office/powerpoint/2010/main" val="38227380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1040</TotalTime>
  <Words>1898</Words>
  <Application>Microsoft Office PowerPoint</Application>
  <PresentationFormat>On-screen Show (4:3)</PresentationFormat>
  <Paragraphs>209</Paragraphs>
  <Slides>33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Cambria</vt:lpstr>
      <vt:lpstr>Wingdings</vt:lpstr>
      <vt:lpstr>Adjacency</vt:lpstr>
      <vt:lpstr>Essential questions</vt:lpstr>
      <vt:lpstr>PowerPoint Presentation</vt:lpstr>
      <vt:lpstr>Review</vt:lpstr>
      <vt:lpstr>Postmodern Literature</vt:lpstr>
      <vt:lpstr>Postmodernism: not just literature</vt:lpstr>
      <vt:lpstr>Postmodern Authors</vt:lpstr>
      <vt:lpstr>Postmodern Philosophy</vt:lpstr>
      <vt:lpstr>So what does that mean? </vt:lpstr>
      <vt:lpstr>Hunter S. Thompson</vt:lpstr>
      <vt:lpstr>Thompson</vt:lpstr>
      <vt:lpstr>Gonzo Journalism</vt:lpstr>
      <vt:lpstr>PowerPoint Presentation</vt:lpstr>
      <vt:lpstr>From the Beats to the Hippies</vt:lpstr>
      <vt:lpstr>The Hippie Movement</vt:lpstr>
      <vt:lpstr>PowerPoint Presentation</vt:lpstr>
      <vt:lpstr>Ken Kesey (1935-2001)</vt:lpstr>
      <vt:lpstr>PowerPoint Presentation</vt:lpstr>
      <vt:lpstr>The Grateful Dead</vt:lpstr>
      <vt:lpstr>“Services &amp; Relationships”</vt:lpstr>
      <vt:lpstr>The Merry Pranksters</vt:lpstr>
      <vt:lpstr>Legacy of the Further trip</vt:lpstr>
      <vt:lpstr>Kesey’s Unique Approach to Writing</vt:lpstr>
      <vt:lpstr>Class Discussion</vt:lpstr>
      <vt:lpstr>Discuss</vt:lpstr>
      <vt:lpstr>Andy Warhol</vt:lpstr>
      <vt:lpstr>Who is Warhol?</vt:lpstr>
      <vt:lpstr>Pop Art</vt:lpstr>
      <vt:lpstr>PowerPoint Presentation</vt:lpstr>
      <vt:lpstr>Through the years…</vt:lpstr>
      <vt:lpstr>Painting what he loved</vt:lpstr>
      <vt:lpstr>Warhol’s Films</vt:lpstr>
      <vt:lpstr>Other Forms of Art</vt:lpstr>
      <vt:lpstr>Make your own!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Fowler</dc:creator>
  <cp:lastModifiedBy>Woldendorp, Kirsten    SHS-Staff</cp:lastModifiedBy>
  <cp:revision>48</cp:revision>
  <dcterms:created xsi:type="dcterms:W3CDTF">2015-03-27T04:00:11Z</dcterms:created>
  <dcterms:modified xsi:type="dcterms:W3CDTF">2018-04-27T16:55:09Z</dcterms:modified>
</cp:coreProperties>
</file>