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91" r:id="rId3"/>
    <p:sldId id="292" r:id="rId4"/>
    <p:sldId id="293" r:id="rId5"/>
    <p:sldId id="294" r:id="rId6"/>
    <p:sldId id="289" r:id="rId7"/>
    <p:sldId id="290" r:id="rId8"/>
    <p:sldId id="288" r:id="rId9"/>
    <p:sldId id="297" r:id="rId10"/>
    <p:sldId id="295" r:id="rId11"/>
    <p:sldId id="296" r:id="rId12"/>
    <p:sldId id="298" r:id="rId13"/>
    <p:sldId id="299" r:id="rId14"/>
    <p:sldId id="300" r:id="rId15"/>
    <p:sldId id="301" r:id="rId16"/>
    <p:sldId id="315" r:id="rId17"/>
    <p:sldId id="316" r:id="rId18"/>
    <p:sldId id="317" r:id="rId19"/>
    <p:sldId id="280" r:id="rId20"/>
    <p:sldId id="258" r:id="rId21"/>
    <p:sldId id="259" r:id="rId22"/>
    <p:sldId id="260" r:id="rId23"/>
    <p:sldId id="261" r:id="rId24"/>
    <p:sldId id="262" r:id="rId25"/>
    <p:sldId id="263" r:id="rId26"/>
    <p:sldId id="264" r:id="rId27"/>
    <p:sldId id="265" r:id="rId28"/>
    <p:sldId id="266" r:id="rId29"/>
    <p:sldId id="270" r:id="rId30"/>
    <p:sldId id="271" r:id="rId31"/>
    <p:sldId id="272" r:id="rId32"/>
    <p:sldId id="306" r:id="rId33"/>
    <p:sldId id="307" r:id="rId34"/>
    <p:sldId id="308" r:id="rId35"/>
    <p:sldId id="309" r:id="rId36"/>
    <p:sldId id="311" r:id="rId37"/>
    <p:sldId id="312" r:id="rId38"/>
    <p:sldId id="313" r:id="rId39"/>
    <p:sldId id="314" r:id="rId40"/>
    <p:sldId id="283" r:id="rId41"/>
    <p:sldId id="323" r:id="rId42"/>
    <p:sldId id="324" r:id="rId43"/>
    <p:sldId id="325" r:id="rId44"/>
    <p:sldId id="326" r:id="rId45"/>
    <p:sldId id="282" r:id="rId46"/>
    <p:sldId id="320" r:id="rId47"/>
    <p:sldId id="318" r:id="rId48"/>
    <p:sldId id="319" r:id="rId49"/>
    <p:sldId id="322" r:id="rId50"/>
    <p:sldId id="321" r:id="rId51"/>
    <p:sldId id="31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8729-3ABE-42E6-9209-3C48D6A21CE4}"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C63E2-5FBA-4480-9BBD-35EED6D386A7}" type="slidenum">
              <a:rPr lang="en-US" smtClean="0"/>
              <a:t>‹#›</a:t>
            </a:fld>
            <a:endParaRPr lang="en-US"/>
          </a:p>
        </p:txBody>
      </p:sp>
    </p:spTree>
    <p:extLst>
      <p:ext uri="{BB962C8B-B14F-4D97-AF65-F5344CB8AC3E}">
        <p14:creationId xmlns:p14="http://schemas.microsoft.com/office/powerpoint/2010/main" val="58640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60825-533D-4DEB-BD7A-A45DED1C081D}" type="slidenum">
              <a:rPr lang="en-US" smtClean="0"/>
              <a:t>3</a:t>
            </a:fld>
            <a:endParaRPr lang="en-US"/>
          </a:p>
        </p:txBody>
      </p:sp>
    </p:spTree>
    <p:extLst>
      <p:ext uri="{BB962C8B-B14F-4D97-AF65-F5344CB8AC3E}">
        <p14:creationId xmlns:p14="http://schemas.microsoft.com/office/powerpoint/2010/main" val="262992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of the Weill public</a:t>
            </a:r>
            <a:r>
              <a:rPr lang="en-US" baseline="0" dirty="0" smtClean="0"/>
              <a:t> school, the so-called international settlement, at the flag pledge ceremony in April 1942</a:t>
            </a:r>
            <a:endParaRPr lang="en-US" dirty="0"/>
          </a:p>
        </p:txBody>
      </p:sp>
      <p:sp>
        <p:nvSpPr>
          <p:cNvPr id="4" name="Slide Number Placeholder 3"/>
          <p:cNvSpPr>
            <a:spLocks noGrp="1"/>
          </p:cNvSpPr>
          <p:nvPr>
            <p:ph type="sldNum" sz="quarter" idx="10"/>
          </p:nvPr>
        </p:nvSpPr>
        <p:spPr/>
        <p:txBody>
          <a:bodyPr/>
          <a:lstStyle/>
          <a:p>
            <a:fld id="{F0220E93-018E-4A05-ADCD-2C0350B31CB6}" type="slidenum">
              <a:rPr lang="en-US" smtClean="0"/>
              <a:t>24</a:t>
            </a:fld>
            <a:endParaRPr lang="en-US"/>
          </a:p>
        </p:txBody>
      </p:sp>
    </p:spTree>
    <p:extLst>
      <p:ext uri="{BB962C8B-B14F-4D97-AF65-F5344CB8AC3E}">
        <p14:creationId xmlns:p14="http://schemas.microsoft.com/office/powerpoint/2010/main" val="5917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young Japanese-American girl waiting to travel</a:t>
            </a:r>
            <a:r>
              <a:rPr lang="en-US" baseline="0" dirty="0" smtClean="0"/>
              <a:t> with parents to Owens Valley (Los Angeles, April 1942). </a:t>
            </a:r>
            <a:endParaRPr lang="en-US" dirty="0"/>
          </a:p>
        </p:txBody>
      </p:sp>
      <p:sp>
        <p:nvSpPr>
          <p:cNvPr id="4" name="Slide Number Placeholder 3"/>
          <p:cNvSpPr>
            <a:spLocks noGrp="1"/>
          </p:cNvSpPr>
          <p:nvPr>
            <p:ph type="sldNum" sz="quarter" idx="10"/>
          </p:nvPr>
        </p:nvSpPr>
        <p:spPr/>
        <p:txBody>
          <a:bodyPr/>
          <a:lstStyle/>
          <a:p>
            <a:fld id="{F0220E93-018E-4A05-ADCD-2C0350B31CB6}" type="slidenum">
              <a:rPr lang="en-US" smtClean="0"/>
              <a:t>25</a:t>
            </a:fld>
            <a:endParaRPr lang="en-US"/>
          </a:p>
        </p:txBody>
      </p:sp>
    </p:spTree>
    <p:extLst>
      <p:ext uri="{BB962C8B-B14F-4D97-AF65-F5344CB8AC3E}">
        <p14:creationId xmlns:p14="http://schemas.microsoft.com/office/powerpoint/2010/main" val="7526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Santa Anita, California April 1942</a:t>
            </a:r>
            <a:endParaRPr lang="en-US" dirty="0"/>
          </a:p>
        </p:txBody>
      </p:sp>
      <p:sp>
        <p:nvSpPr>
          <p:cNvPr id="4" name="Slide Number Placeholder 3"/>
          <p:cNvSpPr>
            <a:spLocks noGrp="1"/>
          </p:cNvSpPr>
          <p:nvPr>
            <p:ph type="sldNum" sz="quarter" idx="10"/>
          </p:nvPr>
        </p:nvSpPr>
        <p:spPr/>
        <p:txBody>
          <a:bodyPr/>
          <a:lstStyle/>
          <a:p>
            <a:fld id="{F0220E93-018E-4A05-ADCD-2C0350B31CB6}" type="slidenum">
              <a:rPr lang="en-US" smtClean="0"/>
              <a:t>26</a:t>
            </a:fld>
            <a:endParaRPr lang="en-US"/>
          </a:p>
        </p:txBody>
      </p:sp>
    </p:spTree>
    <p:extLst>
      <p:ext uri="{BB962C8B-B14F-4D97-AF65-F5344CB8AC3E}">
        <p14:creationId xmlns:p14="http://schemas.microsoft.com/office/powerpoint/2010/main" val="358304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Internment camp, Santa Anita</a:t>
            </a:r>
            <a:endParaRPr lang="en-US" dirty="0"/>
          </a:p>
        </p:txBody>
      </p:sp>
      <p:sp>
        <p:nvSpPr>
          <p:cNvPr id="4" name="Slide Number Placeholder 3"/>
          <p:cNvSpPr>
            <a:spLocks noGrp="1"/>
          </p:cNvSpPr>
          <p:nvPr>
            <p:ph type="sldNum" sz="quarter" idx="10"/>
          </p:nvPr>
        </p:nvSpPr>
        <p:spPr/>
        <p:txBody>
          <a:bodyPr/>
          <a:lstStyle/>
          <a:p>
            <a:fld id="{F0220E93-018E-4A05-ADCD-2C0350B31CB6}" type="slidenum">
              <a:rPr lang="en-US" smtClean="0"/>
              <a:t>27</a:t>
            </a:fld>
            <a:endParaRPr lang="en-US"/>
          </a:p>
        </p:txBody>
      </p:sp>
    </p:spTree>
    <p:extLst>
      <p:ext uri="{BB962C8B-B14F-4D97-AF65-F5344CB8AC3E}">
        <p14:creationId xmlns:p14="http://schemas.microsoft.com/office/powerpoint/2010/main" val="27192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Hirano</a:t>
            </a:r>
            <a:r>
              <a:rPr lang="en-US" baseline="0" dirty="0" smtClean="0"/>
              <a:t> family with picture of their son, US serviceman </a:t>
            </a:r>
            <a:r>
              <a:rPr lang="en-US" baseline="0" dirty="0" err="1" smtClean="0"/>
              <a:t>Shigera</a:t>
            </a:r>
            <a:r>
              <a:rPr lang="en-US" baseline="0" dirty="0" smtClean="0"/>
              <a:t> Hirano. They were held in Colorado River camp. </a:t>
            </a:r>
            <a:endParaRPr lang="en-US" dirty="0"/>
          </a:p>
        </p:txBody>
      </p:sp>
      <p:sp>
        <p:nvSpPr>
          <p:cNvPr id="4" name="Slide Number Placeholder 3"/>
          <p:cNvSpPr>
            <a:spLocks noGrp="1"/>
          </p:cNvSpPr>
          <p:nvPr>
            <p:ph type="sldNum" sz="quarter" idx="10"/>
          </p:nvPr>
        </p:nvSpPr>
        <p:spPr/>
        <p:txBody>
          <a:bodyPr/>
          <a:lstStyle/>
          <a:p>
            <a:fld id="{F0220E93-018E-4A05-ADCD-2C0350B31CB6}" type="slidenum">
              <a:rPr lang="en-US" smtClean="0"/>
              <a:t>28</a:t>
            </a:fld>
            <a:endParaRPr lang="en-US"/>
          </a:p>
        </p:txBody>
      </p:sp>
    </p:spTree>
    <p:extLst>
      <p:ext uri="{BB962C8B-B14F-4D97-AF65-F5344CB8AC3E}">
        <p14:creationId xmlns:p14="http://schemas.microsoft.com/office/powerpoint/2010/main" val="282419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678D57F-8EE0-4278-9CB7-001632B18B20}" type="datetimeFigureOut">
              <a:rPr lang="en-US" smtClean="0"/>
              <a:t>2/11/2020</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F29F12CB-169B-4BB7-844D-E9E12327860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04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78D57F-8EE0-4278-9CB7-001632B18B2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61224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78D57F-8EE0-4278-9CB7-001632B18B2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420370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78D57F-8EE0-4278-9CB7-001632B18B2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359915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78D57F-8EE0-4278-9CB7-001632B18B2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F12CB-169B-4BB7-844D-E9E12327860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41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78D57F-8EE0-4278-9CB7-001632B18B2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395126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78D57F-8EE0-4278-9CB7-001632B18B20}"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6185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78D57F-8EE0-4278-9CB7-001632B18B20}"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214119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D57F-8EE0-4278-9CB7-001632B18B20}"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317273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78D57F-8EE0-4278-9CB7-001632B18B2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155732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78D57F-8EE0-4278-9CB7-001632B18B2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F12CB-169B-4BB7-844D-E9E123278604}" type="slidenum">
              <a:rPr lang="en-US" smtClean="0"/>
              <a:t>‹#›</a:t>
            </a:fld>
            <a:endParaRPr lang="en-US"/>
          </a:p>
        </p:txBody>
      </p:sp>
    </p:spTree>
    <p:extLst>
      <p:ext uri="{BB962C8B-B14F-4D97-AF65-F5344CB8AC3E}">
        <p14:creationId xmlns:p14="http://schemas.microsoft.com/office/powerpoint/2010/main" val="35755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678D57F-8EE0-4278-9CB7-001632B18B20}" type="datetimeFigureOut">
              <a:rPr lang="en-US" smtClean="0"/>
              <a:t>2/11/2020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29F12CB-169B-4BB7-844D-E9E123278604}" type="slidenum">
              <a:rPr lang="en-US" smtClean="0"/>
              <a:t>‹#›</a:t>
            </a:fld>
            <a:endParaRPr lang="en-US"/>
          </a:p>
        </p:txBody>
      </p:sp>
    </p:spTree>
    <p:extLst>
      <p:ext uri="{BB962C8B-B14F-4D97-AF65-F5344CB8AC3E}">
        <p14:creationId xmlns:p14="http://schemas.microsoft.com/office/powerpoint/2010/main" val="2087748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dLPe7XjdK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mhistory.si.edu/ourstory/activities/internment/" TargetMode="External"/><Relationship Id="rId2" Type="http://schemas.openxmlformats.org/officeDocument/2006/relationships/hyperlink" Target="http://www.densho.org/" TargetMode="External"/><Relationship Id="rId1" Type="http://schemas.openxmlformats.org/officeDocument/2006/relationships/slideLayout" Target="../slideLayouts/slideLayout2.xml"/><Relationship Id="rId4" Type="http://schemas.openxmlformats.org/officeDocument/2006/relationships/hyperlink" Target="http://caamedia.org/jainternment/camps/index.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Nisei Daughter</a:t>
            </a:r>
            <a:r>
              <a:rPr lang="en-US" dirty="0" smtClean="0"/>
              <a:t> Lessons</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0025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67" y="298833"/>
            <a:ext cx="9237728" cy="742070"/>
          </a:xfrm>
        </p:spPr>
        <p:txBody>
          <a:bodyPr/>
          <a:lstStyle/>
          <a:p>
            <a:pPr algn="l"/>
            <a:r>
              <a:rPr lang="en-US" dirty="0" smtClean="0"/>
              <a:t>Chapter 1: A Shocking Fact of Life</a:t>
            </a:r>
            <a:endParaRPr lang="en-US" dirty="0"/>
          </a:p>
        </p:txBody>
      </p:sp>
      <p:sp>
        <p:nvSpPr>
          <p:cNvPr id="3" name="Content Placeholder 2"/>
          <p:cNvSpPr>
            <a:spLocks noGrp="1"/>
          </p:cNvSpPr>
          <p:nvPr>
            <p:ph idx="1"/>
          </p:nvPr>
        </p:nvSpPr>
        <p:spPr>
          <a:xfrm>
            <a:off x="481263" y="1263316"/>
            <a:ext cx="11393905" cy="5077326"/>
          </a:xfrm>
        </p:spPr>
        <p:txBody>
          <a:bodyPr>
            <a:noAutofit/>
          </a:bodyPr>
          <a:lstStyle/>
          <a:p>
            <a:pPr marL="457200" indent="-457200">
              <a:buFont typeface="+mj-lt"/>
              <a:buAutoNum type="arabicPeriod"/>
            </a:pPr>
            <a:r>
              <a:rPr lang="en-US" sz="4000" dirty="0" smtClean="0"/>
              <a:t>What was Father’s dream when he moved to America? What was his reality?</a:t>
            </a:r>
          </a:p>
          <a:p>
            <a:pPr marL="457200" indent="-457200">
              <a:buFont typeface="+mj-lt"/>
              <a:buAutoNum type="arabicPeriod"/>
            </a:pPr>
            <a:r>
              <a:rPr lang="en-US" sz="4000" dirty="0" smtClean="0"/>
              <a:t>What was Mother’s entry into America like? Describe their road to marriage. </a:t>
            </a:r>
          </a:p>
          <a:p>
            <a:pPr marL="457200" indent="-457200">
              <a:buFont typeface="+mj-lt"/>
              <a:buAutoNum type="arabicPeriod"/>
            </a:pPr>
            <a:r>
              <a:rPr lang="en-US" sz="4000" dirty="0" smtClean="0"/>
              <a:t>Explain the family life in the early days in Seattle. </a:t>
            </a:r>
          </a:p>
          <a:p>
            <a:pPr marL="457200" indent="-457200">
              <a:buFont typeface="+mj-lt"/>
              <a:buAutoNum type="arabicPeriod"/>
            </a:pPr>
            <a:r>
              <a:rPr lang="en-US" sz="4000" dirty="0" smtClean="0"/>
              <a:t>How does Monica describe her childhood in the hotel?</a:t>
            </a:r>
          </a:p>
          <a:p>
            <a:pPr marL="457200" indent="-457200">
              <a:buFont typeface="+mj-lt"/>
              <a:buAutoNum type="arabicPeriod"/>
            </a:pPr>
            <a:r>
              <a:rPr lang="en-US" sz="4000" dirty="0" smtClean="0"/>
              <a:t>Describe Skid Row and all its inhabitants.</a:t>
            </a:r>
            <a:endParaRPr lang="en-US" sz="4000" dirty="0"/>
          </a:p>
        </p:txBody>
      </p:sp>
    </p:spTree>
    <p:extLst>
      <p:ext uri="{BB962C8B-B14F-4D97-AF65-F5344CB8AC3E}">
        <p14:creationId xmlns:p14="http://schemas.microsoft.com/office/powerpoint/2010/main" val="386429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119" y="346961"/>
            <a:ext cx="9237728" cy="742070"/>
          </a:xfrm>
        </p:spPr>
        <p:txBody>
          <a:bodyPr/>
          <a:lstStyle/>
          <a:p>
            <a:pPr algn="l"/>
            <a:r>
              <a:rPr lang="en-US" dirty="0" smtClean="0"/>
              <a:t>Chapter 2: The Stubborn Twig</a:t>
            </a:r>
            <a:endParaRPr lang="en-US" dirty="0"/>
          </a:p>
        </p:txBody>
      </p:sp>
      <p:sp>
        <p:nvSpPr>
          <p:cNvPr id="3" name="Content Placeholder 2"/>
          <p:cNvSpPr>
            <a:spLocks noGrp="1"/>
          </p:cNvSpPr>
          <p:nvPr>
            <p:ph idx="1"/>
          </p:nvPr>
        </p:nvSpPr>
        <p:spPr>
          <a:xfrm>
            <a:off x="385011" y="1287378"/>
            <a:ext cx="11491415" cy="5233738"/>
          </a:xfrm>
        </p:spPr>
        <p:txBody>
          <a:bodyPr>
            <a:noAutofit/>
          </a:bodyPr>
          <a:lstStyle/>
          <a:p>
            <a:pPr marL="457200" indent="-457200">
              <a:buFont typeface="+mj-lt"/>
              <a:buAutoNum type="arabicPeriod"/>
            </a:pPr>
            <a:r>
              <a:rPr lang="en-US" sz="3000" dirty="0" smtClean="0"/>
              <a:t>Describe Monica’s reaction to going to Japanese school. Conclude why you think she has that reaction. </a:t>
            </a:r>
          </a:p>
          <a:p>
            <a:pPr marL="457200" indent="-457200">
              <a:buFont typeface="+mj-lt"/>
              <a:buAutoNum type="arabicPeriod"/>
            </a:pPr>
            <a:r>
              <a:rPr lang="en-US" sz="3000" dirty="0" smtClean="0"/>
              <a:t>Examine Mr. </a:t>
            </a:r>
            <a:r>
              <a:rPr lang="en-US" sz="3000" dirty="0" err="1" smtClean="0"/>
              <a:t>Ohashi</a:t>
            </a:r>
            <a:r>
              <a:rPr lang="en-US" sz="3000" dirty="0" smtClean="0"/>
              <a:t>, his role in the novel, and his purpose in life. What are his goals for Japanese living in America?</a:t>
            </a:r>
          </a:p>
          <a:p>
            <a:pPr marL="457200" indent="-457200">
              <a:buFont typeface="+mj-lt"/>
              <a:buAutoNum type="arabicPeriod"/>
            </a:pPr>
            <a:r>
              <a:rPr lang="en-US" sz="3000" dirty="0" smtClean="0"/>
              <a:t>According to Mrs. Matsui, why are Mother and Father bad parents?</a:t>
            </a:r>
          </a:p>
          <a:p>
            <a:pPr marL="457200" indent="-457200">
              <a:buFont typeface="+mj-lt"/>
              <a:buAutoNum type="arabicPeriod"/>
            </a:pPr>
            <a:r>
              <a:rPr lang="en-US" sz="3000" dirty="0" smtClean="0"/>
              <a:t>Determine the impact the people on Skid Row have on the children.</a:t>
            </a:r>
          </a:p>
          <a:p>
            <a:pPr marL="457200" indent="-457200">
              <a:buFont typeface="+mj-lt"/>
              <a:buAutoNum type="arabicPeriod"/>
            </a:pPr>
            <a:r>
              <a:rPr lang="en-US" sz="3000" dirty="0" smtClean="0"/>
              <a:t>Conclude why Monica would say, “during those impressionable years, the police became our sworn enemies…” (34). Explain the situation with Father and the police. Examine the character Mr. Kato.</a:t>
            </a:r>
            <a:endParaRPr lang="en-US" sz="3000" dirty="0"/>
          </a:p>
        </p:txBody>
      </p:sp>
    </p:spTree>
    <p:extLst>
      <p:ext uri="{BB962C8B-B14F-4D97-AF65-F5344CB8AC3E}">
        <p14:creationId xmlns:p14="http://schemas.microsoft.com/office/powerpoint/2010/main" val="273906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5580"/>
          </a:xfrm>
        </p:spPr>
        <p:txBody>
          <a:bodyPr/>
          <a:lstStyle/>
          <a:p>
            <a:r>
              <a:rPr lang="en-US" dirty="0" smtClean="0"/>
              <a:t>Learning Targets 2/6</a:t>
            </a:r>
            <a:endParaRPr lang="en-US" dirty="0"/>
          </a:p>
        </p:txBody>
      </p:sp>
      <p:sp>
        <p:nvSpPr>
          <p:cNvPr id="3" name="Content Placeholder 2"/>
          <p:cNvSpPr>
            <a:spLocks noGrp="1"/>
          </p:cNvSpPr>
          <p:nvPr>
            <p:ph idx="1"/>
          </p:nvPr>
        </p:nvSpPr>
        <p:spPr>
          <a:xfrm>
            <a:off x="669956" y="1593410"/>
            <a:ext cx="10945640" cy="4843604"/>
          </a:xfrm>
        </p:spPr>
        <p:txBody>
          <a:bodyPr>
            <a:normAutofit/>
          </a:bodyPr>
          <a:lstStyle/>
          <a:p>
            <a:pPr marL="960120" indent="-914400">
              <a:buFont typeface="+mj-lt"/>
              <a:buAutoNum type="arabicPeriod"/>
            </a:pPr>
            <a:r>
              <a:rPr lang="en-US" sz="5400" dirty="0" smtClean="0"/>
              <a:t>I can analyze historical documents</a:t>
            </a:r>
          </a:p>
          <a:p>
            <a:pPr marL="960120" indent="-914400">
              <a:buFont typeface="+mj-lt"/>
              <a:buAutoNum type="arabicPeriod"/>
            </a:pPr>
            <a:r>
              <a:rPr lang="en-US" sz="5400" dirty="0" smtClean="0"/>
              <a:t>I can use OPCVL and language lenses to analyze a document</a:t>
            </a:r>
            <a:endParaRPr lang="en-US" sz="5400" dirty="0"/>
          </a:p>
        </p:txBody>
      </p:sp>
    </p:spTree>
    <p:extLst>
      <p:ext uri="{BB962C8B-B14F-4D97-AF65-F5344CB8AC3E}">
        <p14:creationId xmlns:p14="http://schemas.microsoft.com/office/powerpoint/2010/main" val="33476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49179"/>
          </a:xfrm>
        </p:spPr>
        <p:txBody>
          <a:bodyPr>
            <a:normAutofit fontScale="90000"/>
          </a:bodyPr>
          <a:lstStyle/>
          <a:p>
            <a:r>
              <a:rPr lang="en-US" smtClean="0"/>
              <a:t>Individual Reading</a:t>
            </a:r>
            <a:endParaRPr lang="en-US" dirty="0"/>
          </a:p>
        </p:txBody>
      </p:sp>
      <p:sp>
        <p:nvSpPr>
          <p:cNvPr id="3" name="Content Placeholder 2"/>
          <p:cNvSpPr>
            <a:spLocks noGrp="1"/>
          </p:cNvSpPr>
          <p:nvPr>
            <p:ph idx="1"/>
          </p:nvPr>
        </p:nvSpPr>
        <p:spPr>
          <a:xfrm>
            <a:off x="445168" y="1299411"/>
            <a:ext cx="11369843" cy="4796589"/>
          </a:xfrm>
        </p:spPr>
        <p:txBody>
          <a:bodyPr/>
          <a:lstStyle/>
          <a:p>
            <a:r>
              <a:rPr lang="en-US" sz="4800" dirty="0"/>
              <a:t>Jigsaw around Executive Order No. 9066 and Evacuation Order (Western Defense Command)</a:t>
            </a:r>
          </a:p>
          <a:p>
            <a:r>
              <a:rPr lang="en-US" sz="4800" dirty="0"/>
              <a:t>Read your assigned historical document and answer the questions. </a:t>
            </a:r>
          </a:p>
          <a:p>
            <a:r>
              <a:rPr lang="en-US" sz="4800" dirty="0"/>
              <a:t>You will then share with your table groups.</a:t>
            </a:r>
          </a:p>
          <a:p>
            <a:endParaRPr lang="en-US" dirty="0"/>
          </a:p>
        </p:txBody>
      </p:sp>
    </p:spTree>
    <p:extLst>
      <p:ext uri="{BB962C8B-B14F-4D97-AF65-F5344CB8AC3E}">
        <p14:creationId xmlns:p14="http://schemas.microsoft.com/office/powerpoint/2010/main" val="146491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381000"/>
            <a:ext cx="9875520" cy="834189"/>
          </a:xfrm>
        </p:spPr>
        <p:txBody>
          <a:bodyPr/>
          <a:lstStyle/>
          <a:p>
            <a:r>
              <a:rPr lang="en-US" dirty="0" smtClean="0"/>
              <a:t>Executive </a:t>
            </a:r>
            <a:r>
              <a:rPr lang="en-US" smtClean="0"/>
              <a:t>Order 9066 (1215-1216)</a:t>
            </a:r>
            <a:endParaRPr lang="en-US" dirty="0"/>
          </a:p>
        </p:txBody>
      </p:sp>
      <p:sp>
        <p:nvSpPr>
          <p:cNvPr id="3" name="Content Placeholder 2"/>
          <p:cNvSpPr>
            <a:spLocks noGrp="1"/>
          </p:cNvSpPr>
          <p:nvPr>
            <p:ph idx="1"/>
          </p:nvPr>
        </p:nvSpPr>
        <p:spPr>
          <a:xfrm>
            <a:off x="397042" y="1443789"/>
            <a:ext cx="11309684" cy="4872790"/>
          </a:xfrm>
        </p:spPr>
        <p:txBody>
          <a:bodyPr>
            <a:normAutofit/>
          </a:bodyPr>
          <a:lstStyle/>
          <a:p>
            <a:pPr marL="502920" lvl="0" indent="-457200">
              <a:buFont typeface="+mj-lt"/>
              <a:buAutoNum type="arabicPeriod"/>
            </a:pPr>
            <a:r>
              <a:rPr lang="en-US" sz="2400" dirty="0"/>
              <a:t>What justification for this executive order does President Roosevelt cite?</a:t>
            </a:r>
          </a:p>
          <a:p>
            <a:pPr marL="502920" lvl="0" indent="-457200">
              <a:buFont typeface="+mj-lt"/>
              <a:buAutoNum type="arabicPeriod"/>
            </a:pPr>
            <a:r>
              <a:rPr lang="en-US" sz="2400" dirty="0"/>
              <a:t>This document was issued nearly two months after the United States declared war on Japan. What domestic actions does the president as commander in chief authorize in this document?</a:t>
            </a:r>
          </a:p>
          <a:p>
            <a:pPr marL="502920" lvl="0" indent="-457200">
              <a:buFont typeface="+mj-lt"/>
              <a:buAutoNum type="arabicPeriod"/>
            </a:pPr>
            <a:r>
              <a:rPr lang="en-US" sz="2400" dirty="0"/>
              <a:t>What responsibilities does the president designate to assure the protection and care of those affected by this order?</a:t>
            </a:r>
          </a:p>
          <a:p>
            <a:pPr marL="502920" lvl="0" indent="-457200">
              <a:buFont typeface="+mj-lt"/>
              <a:buAutoNum type="arabicPeriod"/>
            </a:pPr>
            <a:r>
              <a:rPr lang="en-US" sz="2400" dirty="0"/>
              <a:t>Why do you think that a particular ethnic group, such as the Japanese, is never mentioned in this order? Does that omission lessen the impact of the prejudice against them?</a:t>
            </a:r>
          </a:p>
          <a:p>
            <a:pPr marL="502920" lvl="0" indent="-457200">
              <a:buFont typeface="+mj-lt"/>
              <a:buAutoNum type="arabicPeriod"/>
            </a:pPr>
            <a:r>
              <a:rPr lang="en-US" sz="2400" dirty="0"/>
              <a:t>Given the official and legal language of this document, what leeway does the secretary of war have in the treatment of “alien enemies” (par. 5)?</a:t>
            </a:r>
          </a:p>
          <a:p>
            <a:endParaRPr lang="en-US" dirty="0"/>
          </a:p>
        </p:txBody>
      </p:sp>
    </p:spTree>
    <p:extLst>
      <p:ext uri="{BB962C8B-B14F-4D97-AF65-F5344CB8AC3E}">
        <p14:creationId xmlns:p14="http://schemas.microsoft.com/office/powerpoint/2010/main" val="30072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42" y="417094"/>
            <a:ext cx="9875520" cy="882316"/>
          </a:xfrm>
        </p:spPr>
        <p:txBody>
          <a:bodyPr/>
          <a:lstStyle/>
          <a:p>
            <a:r>
              <a:rPr lang="en-US" dirty="0" smtClean="0"/>
              <a:t>Evacuation Order (1217 -1218)</a:t>
            </a:r>
            <a:endParaRPr lang="en-US" dirty="0"/>
          </a:p>
        </p:txBody>
      </p:sp>
      <p:sp>
        <p:nvSpPr>
          <p:cNvPr id="3" name="Content Placeholder 2"/>
          <p:cNvSpPr>
            <a:spLocks noGrp="1"/>
          </p:cNvSpPr>
          <p:nvPr>
            <p:ph idx="1"/>
          </p:nvPr>
        </p:nvSpPr>
        <p:spPr>
          <a:xfrm>
            <a:off x="541422" y="1491916"/>
            <a:ext cx="11273590" cy="4896852"/>
          </a:xfrm>
        </p:spPr>
        <p:txBody>
          <a:bodyPr>
            <a:normAutofit lnSpcReduction="10000"/>
          </a:bodyPr>
          <a:lstStyle/>
          <a:p>
            <a:pPr marL="502920" lvl="0" indent="-457200">
              <a:buFont typeface="+mj-lt"/>
              <a:buAutoNum type="arabicPeriod"/>
            </a:pPr>
            <a:r>
              <a:rPr lang="en-US" sz="2800" dirty="0"/>
              <a:t>What is the meaning of the designation “all persons of Japanese ancestry, both alien and non-alien”?</a:t>
            </a:r>
          </a:p>
          <a:p>
            <a:pPr marL="502920" lvl="0" indent="-457200">
              <a:buFont typeface="+mj-lt"/>
              <a:buAutoNum type="arabicPeriod"/>
            </a:pPr>
            <a:r>
              <a:rPr lang="en-US" sz="2800" dirty="0"/>
              <a:t>According to this document, in what ways is the Civil Control Station able to “assist the Japanese population”?</a:t>
            </a:r>
          </a:p>
          <a:p>
            <a:pPr marL="502920" lvl="0" indent="-457200">
              <a:buFont typeface="+mj-lt"/>
              <a:buAutoNum type="arabicPeriod"/>
            </a:pPr>
            <a:r>
              <a:rPr lang="en-US" sz="2800" dirty="0"/>
              <a:t>How long does each family have to “register” at the Civic Control Center?</a:t>
            </a:r>
          </a:p>
          <a:p>
            <a:pPr marL="502920" lvl="0" indent="-457200">
              <a:buFont typeface="+mj-lt"/>
              <a:buAutoNum type="arabicPeriod"/>
            </a:pPr>
            <a:r>
              <a:rPr lang="en-US" sz="2800" dirty="0"/>
              <a:t>What is each family permitted to take with them? What provision is made for belongings and property that cannot be taken along?</a:t>
            </a:r>
          </a:p>
          <a:p>
            <a:pPr marL="502920" lvl="0" indent="-457200">
              <a:buFont typeface="+mj-lt"/>
              <a:buAutoNum type="arabicPeriod"/>
            </a:pPr>
            <a:r>
              <a:rPr lang="en-US" sz="2800" dirty="0"/>
              <a:t>What recourse do Japanese individuals or families who wish to request an exception or accommodation have, according to this document?</a:t>
            </a:r>
          </a:p>
          <a:p>
            <a:pPr marL="502920" lvl="0" indent="-457200">
              <a:buFont typeface="+mj-lt"/>
              <a:buAutoNum type="arabicPeriod"/>
            </a:pPr>
            <a:r>
              <a:rPr lang="en-US" sz="2800" dirty="0"/>
              <a:t>What euphemisms do you note in this document? </a:t>
            </a:r>
          </a:p>
          <a:p>
            <a:endParaRPr lang="en-US" dirty="0"/>
          </a:p>
        </p:txBody>
      </p:sp>
    </p:spTree>
    <p:extLst>
      <p:ext uri="{BB962C8B-B14F-4D97-AF65-F5344CB8AC3E}">
        <p14:creationId xmlns:p14="http://schemas.microsoft.com/office/powerpoint/2010/main" val="237914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51" y="524808"/>
            <a:ext cx="9237728" cy="742070"/>
          </a:xfrm>
        </p:spPr>
        <p:txBody>
          <a:bodyPr/>
          <a:lstStyle/>
          <a:p>
            <a:pPr algn="l"/>
            <a:r>
              <a:rPr lang="en-US" dirty="0" smtClean="0"/>
              <a:t>Chapter 5: We Meet Real Japanese</a:t>
            </a:r>
            <a:endParaRPr lang="en-US" dirty="0"/>
          </a:p>
        </p:txBody>
      </p:sp>
      <p:sp>
        <p:nvSpPr>
          <p:cNvPr id="3" name="Content Placeholder 2"/>
          <p:cNvSpPr>
            <a:spLocks noGrp="1"/>
          </p:cNvSpPr>
          <p:nvPr>
            <p:ph idx="1"/>
          </p:nvPr>
        </p:nvSpPr>
        <p:spPr>
          <a:xfrm>
            <a:off x="397042" y="1296785"/>
            <a:ext cx="11381874" cy="5116047"/>
          </a:xfrm>
        </p:spPr>
        <p:txBody>
          <a:bodyPr>
            <a:normAutofit/>
          </a:bodyPr>
          <a:lstStyle/>
          <a:p>
            <a:pPr marL="457200" indent="-457200">
              <a:buFont typeface="+mj-lt"/>
              <a:buAutoNum type="arabicPeriod"/>
            </a:pPr>
            <a:r>
              <a:rPr lang="en-US" sz="3200" dirty="0" smtClean="0"/>
              <a:t>Determine how the kids and family feel like outsiders (or “an alien among them” 108) on their trip to Japan.</a:t>
            </a:r>
          </a:p>
          <a:p>
            <a:pPr marL="457200" indent="-457200">
              <a:buFont typeface="+mj-lt"/>
              <a:buAutoNum type="arabicPeriod"/>
            </a:pPr>
            <a:r>
              <a:rPr lang="en-US" sz="3200" dirty="0"/>
              <a:t>Explain the incident with Cousin </a:t>
            </a:r>
            <a:r>
              <a:rPr lang="en-US" sz="3200" dirty="0" err="1"/>
              <a:t>Yoshiye</a:t>
            </a:r>
            <a:r>
              <a:rPr lang="en-US" sz="3200" dirty="0"/>
              <a:t>.</a:t>
            </a:r>
          </a:p>
          <a:p>
            <a:pPr marL="457200" indent="-457200">
              <a:buFont typeface="+mj-lt"/>
              <a:buAutoNum type="arabicPeriod"/>
            </a:pPr>
            <a:r>
              <a:rPr lang="en-US" sz="3200" dirty="0" smtClean="0"/>
              <a:t>How does Japan compare to their life in America?</a:t>
            </a:r>
          </a:p>
          <a:p>
            <a:pPr marL="457200" indent="-457200">
              <a:buFont typeface="+mj-lt"/>
              <a:buAutoNum type="arabicPeriod"/>
            </a:pPr>
            <a:r>
              <a:rPr lang="en-US" sz="3200" dirty="0" smtClean="0"/>
              <a:t>Determine how gender roles differ in America and Japan. </a:t>
            </a:r>
          </a:p>
          <a:p>
            <a:pPr marL="457200" indent="-457200">
              <a:buFont typeface="+mj-lt"/>
              <a:buAutoNum type="arabicPeriod"/>
            </a:pPr>
            <a:r>
              <a:rPr lang="en-US" sz="3200" dirty="0" smtClean="0"/>
              <a:t>How does their trip to Japan end? Explain some of the events.</a:t>
            </a:r>
          </a:p>
          <a:p>
            <a:pPr marL="457200" indent="-457200">
              <a:buFont typeface="+mj-lt"/>
              <a:buAutoNum type="arabicPeriod"/>
            </a:pPr>
            <a:r>
              <a:rPr lang="en-US" sz="3200" dirty="0" smtClean="0"/>
              <a:t>Determine why </a:t>
            </a:r>
            <a:r>
              <a:rPr lang="en-US" sz="3200" dirty="0" err="1" smtClean="0"/>
              <a:t>Ojih-chan</a:t>
            </a:r>
            <a:r>
              <a:rPr lang="en-US" sz="3200" dirty="0" smtClean="0"/>
              <a:t> (grandfather) does not move to America with the family. </a:t>
            </a:r>
          </a:p>
          <a:p>
            <a:pPr marL="457200" indent="-457200">
              <a:buFont typeface="+mj-lt"/>
              <a:buAutoNum type="arabicPeriod"/>
            </a:pPr>
            <a:r>
              <a:rPr lang="en-US" sz="3200" dirty="0" smtClean="0"/>
              <a:t>Investigate Monica’s final reflections on her trip to Japan. </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375412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98" y="298834"/>
            <a:ext cx="9237728" cy="742070"/>
          </a:xfrm>
        </p:spPr>
        <p:txBody>
          <a:bodyPr/>
          <a:lstStyle/>
          <a:p>
            <a:pPr algn="l"/>
            <a:r>
              <a:rPr lang="en-US" dirty="0" smtClean="0"/>
              <a:t>Chapter 6: We Are Outcasts</a:t>
            </a:r>
            <a:endParaRPr lang="en-US" dirty="0"/>
          </a:p>
        </p:txBody>
      </p:sp>
      <p:sp>
        <p:nvSpPr>
          <p:cNvPr id="3" name="Content Placeholder 2"/>
          <p:cNvSpPr>
            <a:spLocks noGrp="1"/>
          </p:cNvSpPr>
          <p:nvPr>
            <p:ph idx="1"/>
          </p:nvPr>
        </p:nvSpPr>
        <p:spPr>
          <a:xfrm>
            <a:off x="312821" y="1296785"/>
            <a:ext cx="11490158" cy="5152141"/>
          </a:xfrm>
        </p:spPr>
        <p:txBody>
          <a:bodyPr>
            <a:normAutofit fontScale="92500" lnSpcReduction="20000"/>
          </a:bodyPr>
          <a:lstStyle/>
          <a:p>
            <a:pPr marL="457200" indent="-457200">
              <a:buFont typeface="+mj-lt"/>
              <a:buAutoNum type="arabicPeriod"/>
            </a:pPr>
            <a:r>
              <a:rPr lang="en-US" sz="3500" dirty="0" smtClean="0"/>
              <a:t>When the family goes to the sea, why will nobody rent them a house?</a:t>
            </a:r>
          </a:p>
          <a:p>
            <a:pPr marL="457200" indent="-457200">
              <a:buFont typeface="+mj-lt"/>
              <a:buAutoNum type="arabicPeriod"/>
            </a:pPr>
            <a:r>
              <a:rPr lang="en-US" sz="3500" dirty="0" smtClean="0"/>
              <a:t>Why were Mother and Father not allowed to become “naturalized American citizens”? (113)</a:t>
            </a:r>
          </a:p>
          <a:p>
            <a:pPr marL="457200" indent="-457200">
              <a:buFont typeface="+mj-lt"/>
              <a:buAutoNum type="arabicPeriod"/>
            </a:pPr>
            <a:r>
              <a:rPr lang="en-US" sz="3500" dirty="0" smtClean="0"/>
              <a:t>Detail Mother’s reaction to the house rentals, and what advice she gives Monica. </a:t>
            </a:r>
          </a:p>
          <a:p>
            <a:pPr marL="457200" indent="-457200">
              <a:buFont typeface="+mj-lt"/>
              <a:buAutoNum type="arabicPeriod"/>
            </a:pPr>
            <a:r>
              <a:rPr lang="en-US" sz="3500" dirty="0" smtClean="0"/>
              <a:t>Examine Monica’s statement: “terrible curse that went with having Japanese blood” (118).</a:t>
            </a:r>
          </a:p>
          <a:p>
            <a:pPr marL="457200" indent="-457200">
              <a:buFont typeface="+mj-lt"/>
              <a:buAutoNum type="arabicPeriod"/>
            </a:pPr>
            <a:r>
              <a:rPr lang="en-US" sz="3500" dirty="0" smtClean="0"/>
              <a:t>Analyze the significance of: “Here we were born; here we wanted to live. We had tasted of its freedom and learned of its brave hopes for democracy. It was too late, much too late for us to turn back” (124). </a:t>
            </a:r>
          </a:p>
          <a:p>
            <a:pPr marL="457200" indent="-457200">
              <a:buFont typeface="+mj-lt"/>
              <a:buAutoNum type="arabicPeriod"/>
            </a:pPr>
            <a:endParaRPr lang="en-US" sz="2400" dirty="0"/>
          </a:p>
        </p:txBody>
      </p:sp>
    </p:spTree>
    <p:extLst>
      <p:ext uri="{BB962C8B-B14F-4D97-AF65-F5344CB8AC3E}">
        <p14:creationId xmlns:p14="http://schemas.microsoft.com/office/powerpoint/2010/main" val="210009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864" y="334929"/>
            <a:ext cx="9237728" cy="742070"/>
          </a:xfrm>
        </p:spPr>
        <p:txBody>
          <a:bodyPr/>
          <a:lstStyle/>
          <a:p>
            <a:pPr algn="l"/>
            <a:r>
              <a:rPr lang="en-US" dirty="0" smtClean="0"/>
              <a:t>Chapter 7: Paradise Sighted</a:t>
            </a:r>
            <a:endParaRPr lang="en-US" dirty="0"/>
          </a:p>
        </p:txBody>
      </p:sp>
      <p:sp>
        <p:nvSpPr>
          <p:cNvPr id="3" name="Content Placeholder 2"/>
          <p:cNvSpPr>
            <a:spLocks noGrp="1"/>
          </p:cNvSpPr>
          <p:nvPr>
            <p:ph idx="1"/>
          </p:nvPr>
        </p:nvSpPr>
        <p:spPr>
          <a:xfrm>
            <a:off x="288758" y="1296786"/>
            <a:ext cx="11598442" cy="5200268"/>
          </a:xfrm>
        </p:spPr>
        <p:txBody>
          <a:bodyPr>
            <a:noAutofit/>
          </a:bodyPr>
          <a:lstStyle/>
          <a:p>
            <a:pPr marL="457200" indent="-457200">
              <a:buFont typeface="+mj-lt"/>
              <a:buAutoNum type="arabicPeriod"/>
            </a:pPr>
            <a:r>
              <a:rPr lang="en-US" sz="3500" dirty="0" smtClean="0"/>
              <a:t>Who is </a:t>
            </a:r>
            <a:r>
              <a:rPr lang="en-US" sz="3500" dirty="0" err="1" smtClean="0"/>
              <a:t>Haruo</a:t>
            </a:r>
            <a:r>
              <a:rPr lang="en-US" sz="3500" dirty="0" smtClean="0"/>
              <a:t>, and what role does he play in Monica’s life?</a:t>
            </a:r>
            <a:r>
              <a:rPr lang="en-US" sz="3500" dirty="0"/>
              <a:t> </a:t>
            </a:r>
            <a:r>
              <a:rPr lang="en-US" sz="3500" dirty="0" smtClean="0"/>
              <a:t>Why must she keep this a secret from her parents?</a:t>
            </a:r>
            <a:endParaRPr lang="en-US" sz="3500" dirty="0"/>
          </a:p>
          <a:p>
            <a:pPr marL="457200" indent="-457200">
              <a:buFont typeface="+mj-lt"/>
              <a:buAutoNum type="arabicPeriod"/>
            </a:pPr>
            <a:r>
              <a:rPr lang="en-US" sz="3500" dirty="0" smtClean="0"/>
              <a:t>Examine why Monica struggles in high school.</a:t>
            </a:r>
          </a:p>
          <a:p>
            <a:pPr marL="457200" indent="-457200">
              <a:buFont typeface="+mj-lt"/>
              <a:buAutoNum type="arabicPeriod"/>
            </a:pPr>
            <a:r>
              <a:rPr lang="en-US" sz="3500" dirty="0" smtClean="0"/>
              <a:t>What is Monica’s plan for her future, and what is her reality?</a:t>
            </a:r>
          </a:p>
          <a:p>
            <a:pPr marL="457200" indent="-457200">
              <a:buFont typeface="+mj-lt"/>
              <a:buAutoNum type="arabicPeriod"/>
            </a:pPr>
            <a:r>
              <a:rPr lang="en-US" sz="3500" dirty="0" smtClean="0"/>
              <a:t>Define “picture marriage” and how Mother feels about this type of marriage (135).</a:t>
            </a:r>
          </a:p>
          <a:p>
            <a:pPr marL="457200" indent="-457200">
              <a:buFont typeface="+mj-lt"/>
              <a:buAutoNum type="arabicPeriod"/>
            </a:pPr>
            <a:r>
              <a:rPr lang="en-US" sz="3500" dirty="0" smtClean="0"/>
              <a:t>Why does Monica ‘enroll’ in North Pines Sanitarium, and what lessons about herself and society does she learn during her time? </a:t>
            </a:r>
          </a:p>
        </p:txBody>
      </p:sp>
    </p:spTree>
    <p:extLst>
      <p:ext uri="{BB962C8B-B14F-4D97-AF65-F5344CB8AC3E}">
        <p14:creationId xmlns:p14="http://schemas.microsoft.com/office/powerpoint/2010/main" val="172059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5580"/>
          </a:xfrm>
        </p:spPr>
        <p:txBody>
          <a:bodyPr/>
          <a:lstStyle/>
          <a:p>
            <a:r>
              <a:rPr lang="en-US" dirty="0" smtClean="0"/>
              <a:t>Learning Targets 2/5</a:t>
            </a:r>
            <a:endParaRPr lang="en-US" dirty="0"/>
          </a:p>
        </p:txBody>
      </p:sp>
      <p:sp>
        <p:nvSpPr>
          <p:cNvPr id="3" name="Content Placeholder 2"/>
          <p:cNvSpPr>
            <a:spLocks noGrp="1"/>
          </p:cNvSpPr>
          <p:nvPr>
            <p:ph idx="1"/>
          </p:nvPr>
        </p:nvSpPr>
        <p:spPr>
          <a:xfrm>
            <a:off x="669956" y="1593410"/>
            <a:ext cx="10945640" cy="4843604"/>
          </a:xfrm>
        </p:spPr>
        <p:txBody>
          <a:bodyPr>
            <a:normAutofit/>
          </a:bodyPr>
          <a:lstStyle/>
          <a:p>
            <a:pPr marL="960120" indent="-914400">
              <a:buFont typeface="+mj-lt"/>
              <a:buAutoNum type="arabicPeriod"/>
            </a:pPr>
            <a:r>
              <a:rPr lang="en-US" sz="5400" dirty="0" smtClean="0"/>
              <a:t>I can define rhetoric</a:t>
            </a:r>
          </a:p>
          <a:p>
            <a:pPr marL="960120" indent="-914400">
              <a:buFont typeface="+mj-lt"/>
              <a:buAutoNum type="arabicPeriod"/>
            </a:pPr>
            <a:r>
              <a:rPr lang="en-US" sz="5400" dirty="0" smtClean="0"/>
              <a:t>I can analyze the use of rhetoric in photographs and cartoons</a:t>
            </a:r>
          </a:p>
          <a:p>
            <a:pPr marL="960120" indent="-914400">
              <a:buFont typeface="+mj-lt"/>
              <a:buAutoNum type="arabicPeriod"/>
            </a:pPr>
            <a:r>
              <a:rPr lang="en-US" sz="5400" dirty="0" smtClean="0"/>
              <a:t>I can determine the value of common good vs. individual good</a:t>
            </a:r>
            <a:endParaRPr lang="en-US" sz="5400" dirty="0"/>
          </a:p>
        </p:txBody>
      </p:sp>
    </p:spTree>
    <p:extLst>
      <p:ext uri="{BB962C8B-B14F-4D97-AF65-F5344CB8AC3E}">
        <p14:creationId xmlns:p14="http://schemas.microsoft.com/office/powerpoint/2010/main" val="390302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5580"/>
          </a:xfrm>
        </p:spPr>
        <p:txBody>
          <a:bodyPr/>
          <a:lstStyle/>
          <a:p>
            <a:r>
              <a:rPr lang="en-US" dirty="0" smtClean="0"/>
              <a:t>Learning Targets 1/28</a:t>
            </a:r>
            <a:endParaRPr lang="en-US" dirty="0"/>
          </a:p>
        </p:txBody>
      </p:sp>
      <p:sp>
        <p:nvSpPr>
          <p:cNvPr id="3" name="Content Placeholder 2"/>
          <p:cNvSpPr>
            <a:spLocks noGrp="1"/>
          </p:cNvSpPr>
          <p:nvPr>
            <p:ph idx="1"/>
          </p:nvPr>
        </p:nvSpPr>
        <p:spPr>
          <a:xfrm>
            <a:off x="669956" y="1593410"/>
            <a:ext cx="10945640" cy="4843604"/>
          </a:xfrm>
        </p:spPr>
        <p:txBody>
          <a:bodyPr>
            <a:normAutofit lnSpcReduction="10000"/>
          </a:bodyPr>
          <a:lstStyle/>
          <a:p>
            <a:pPr marL="960120" indent="-914400">
              <a:buFont typeface="+mj-lt"/>
              <a:buAutoNum type="arabicPeriod"/>
            </a:pPr>
            <a:r>
              <a:rPr lang="en-US" sz="5400" dirty="0" smtClean="0"/>
              <a:t>I can define rhetoric</a:t>
            </a:r>
          </a:p>
          <a:p>
            <a:pPr marL="960120" indent="-914400">
              <a:buFont typeface="+mj-lt"/>
              <a:buAutoNum type="arabicPeriod"/>
            </a:pPr>
            <a:r>
              <a:rPr lang="en-US" sz="5400" dirty="0" smtClean="0"/>
              <a:t>I can analyze the use of rhetoric in cartoons</a:t>
            </a:r>
          </a:p>
          <a:p>
            <a:pPr marL="960120" indent="-914400">
              <a:buFont typeface="+mj-lt"/>
              <a:buAutoNum type="arabicPeriod"/>
            </a:pPr>
            <a:r>
              <a:rPr lang="en-US" sz="5400" dirty="0" smtClean="0"/>
              <a:t>I can determine the message and lessons of a fictional story, connecting it to history</a:t>
            </a:r>
            <a:endParaRPr lang="en-US" sz="5400" dirty="0"/>
          </a:p>
        </p:txBody>
      </p:sp>
    </p:spTree>
    <p:extLst>
      <p:ext uri="{BB962C8B-B14F-4D97-AF65-F5344CB8AC3E}">
        <p14:creationId xmlns:p14="http://schemas.microsoft.com/office/powerpoint/2010/main" val="445363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57463"/>
          </a:xfrm>
        </p:spPr>
        <p:txBody>
          <a:bodyPr>
            <a:normAutofit fontScale="90000"/>
          </a:bodyPr>
          <a:lstStyle/>
          <a:p>
            <a:r>
              <a:rPr lang="en-US" dirty="0" smtClean="0"/>
              <a:t>Photographs and artwork </a:t>
            </a:r>
            <a:endParaRPr lang="en-US" dirty="0"/>
          </a:p>
        </p:txBody>
      </p:sp>
      <p:sp>
        <p:nvSpPr>
          <p:cNvPr id="3" name="Content Placeholder 2"/>
          <p:cNvSpPr>
            <a:spLocks noGrp="1"/>
          </p:cNvSpPr>
          <p:nvPr>
            <p:ph idx="1"/>
          </p:nvPr>
        </p:nvSpPr>
        <p:spPr>
          <a:xfrm>
            <a:off x="601580" y="1443789"/>
            <a:ext cx="11165304" cy="5029200"/>
          </a:xfrm>
        </p:spPr>
        <p:txBody>
          <a:bodyPr>
            <a:normAutofit/>
          </a:bodyPr>
          <a:lstStyle/>
          <a:p>
            <a:r>
              <a:rPr lang="en-US" sz="3600" dirty="0"/>
              <a:t>Define the term rhetoric</a:t>
            </a:r>
          </a:p>
          <a:p>
            <a:r>
              <a:rPr lang="en-US" sz="3600" dirty="0" smtClean="0"/>
              <a:t>Dorothea Lange photographs and Dr. Suess cartoons</a:t>
            </a:r>
          </a:p>
          <a:p>
            <a:r>
              <a:rPr lang="en-US" sz="3600" dirty="0" smtClean="0"/>
              <a:t>Silently reflect on  your sheet of paper</a:t>
            </a:r>
          </a:p>
          <a:p>
            <a:pPr lvl="1"/>
            <a:r>
              <a:rPr lang="en-US" sz="3600" dirty="0" smtClean="0"/>
              <a:t>What is the message? What rhetoric or language is being used?</a:t>
            </a:r>
          </a:p>
          <a:p>
            <a:r>
              <a:rPr lang="en-US" sz="3600" dirty="0" smtClean="0"/>
              <a:t>Class discussion around rhetoric during a time like this</a:t>
            </a:r>
          </a:p>
          <a:p>
            <a:pPr lvl="1"/>
            <a:r>
              <a:rPr lang="en-US" sz="3600" dirty="0" smtClean="0"/>
              <a:t>Power of images</a:t>
            </a:r>
          </a:p>
          <a:p>
            <a:pPr lvl="1"/>
            <a:r>
              <a:rPr lang="en-US" sz="3600" dirty="0" smtClean="0"/>
              <a:t>Common good vs. individual rights </a:t>
            </a:r>
          </a:p>
        </p:txBody>
      </p:sp>
    </p:spTree>
    <p:extLst>
      <p:ext uri="{BB962C8B-B14F-4D97-AF65-F5344CB8AC3E}">
        <p14:creationId xmlns:p14="http://schemas.microsoft.com/office/powerpoint/2010/main" val="334742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www.history.com/.image/c_limit%2Ccs_srgb%2Cfl_progressive%2Ch_2000%2Cq_auto:good%2Cw_2000/MTYyMTA5NjkxNzYwNjgyMjg2/japanese_internment_camps_getty-5148779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748" y="25076"/>
            <a:ext cx="8240747" cy="666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2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www.history.com/.image/c_limit%2Ccs_srgb%2Cfl_progressive%2Ch_2000%2Cq_auto:good%2Cw_2000/MTYyMTA5NjkxNzYwODEzMzU4/japanese_internment_camps_getty-61530053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3247" y="108285"/>
            <a:ext cx="8715025" cy="649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4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www.history.com/.image/c_limit%2Ccs_srgb%2Cfl_progressive%2Ch_2000%2Cq_auto:good%2Cw_2000/MTYyMTA5NjkxNzYwNTUxMjE0/japanese_internment_camps_getty-5146309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7856" y="132346"/>
            <a:ext cx="8665807" cy="660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8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www.history.com/.image/c_limit%2Ccs_srgb%2Cfl_progressive%2Ch_2000%2Cq_auto:good%2Cw_2000/MTYyMTA5NjkxNzYwNDg2MDEz/japanese_internment_camps_getty-9000442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5053" y="288757"/>
            <a:ext cx="7854198" cy="638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2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https://www.history.com/.image/c_limit%2Ccs_srgb%2Cfl_progressive%2Ch_2000%2Cq_auto:good%2Cw_2000/MTYyMTA5NjkxNzYwNDg1Njc4/japanese_internment_camps_getty-320855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16404" y="264694"/>
            <a:ext cx="4128711" cy="608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78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www.history.com/.image/c_limit%2Ccs_srgb%2Cfl_progressive%2Ch_2000%2Cq_auto:good%2Cw_2000/MTYyMTA5NjkyMDI4NTkzNzg5/japanese_internment_camps_getty-104199249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0336" y="96253"/>
            <a:ext cx="9961532"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36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www.history.com/.image/c_limit%2Ccs_srgb%2Cfl_progressive%2Ch_2000%2Cq_auto:good%2Cw_2000/MTYyMTA5NjkyMDI4NTI4MjUz/japanese_internment_camps_getty-640461557.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71" t="2219" r="1255" b="3512"/>
          <a:stretch/>
        </p:blipFill>
        <p:spPr bwMode="auto">
          <a:xfrm>
            <a:off x="1809549" y="0"/>
            <a:ext cx="8542421" cy="690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65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www.history.com/.image/c_limit%2Ccs_srgb%2Cfl_progressive%2Ch_2000%2Cq_auto:good%2Cw_2000/MTYyMTA5NjkyMDI4Mzk3MTgx/japanese_internment_camps_getty-61530845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8168" y="0"/>
            <a:ext cx="8771022" cy="675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9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waiting for sign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686" y="156411"/>
            <a:ext cx="7808147" cy="653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2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37584"/>
            <a:ext cx="9875520" cy="576404"/>
          </a:xfrm>
        </p:spPr>
        <p:txBody>
          <a:bodyPr>
            <a:normAutofit fontScale="90000"/>
          </a:bodyPr>
          <a:lstStyle/>
          <a:p>
            <a:r>
              <a:rPr lang="en-US" i="1" dirty="0" smtClean="0"/>
              <a:t>The Sneetches</a:t>
            </a:r>
            <a:endParaRPr lang="en-US" i="1" dirty="0"/>
          </a:p>
        </p:txBody>
      </p:sp>
      <p:sp>
        <p:nvSpPr>
          <p:cNvPr id="3" name="Content Placeholder 2"/>
          <p:cNvSpPr>
            <a:spLocks noGrp="1"/>
          </p:cNvSpPr>
          <p:nvPr>
            <p:ph sz="quarter" idx="1"/>
          </p:nvPr>
        </p:nvSpPr>
        <p:spPr>
          <a:xfrm>
            <a:off x="452673" y="1122630"/>
            <a:ext cx="11144815" cy="5314384"/>
          </a:xfrm>
        </p:spPr>
        <p:txBody>
          <a:bodyPr>
            <a:noAutofit/>
          </a:bodyPr>
          <a:lstStyle/>
          <a:p>
            <a:r>
              <a:rPr lang="en-US" sz="4000" dirty="0"/>
              <a:t>Learning Targets: </a:t>
            </a:r>
          </a:p>
          <a:p>
            <a:pPr lvl="1"/>
            <a:r>
              <a:rPr lang="en-US" sz="3600" dirty="0"/>
              <a:t>I can analyze the story and make connections to </a:t>
            </a:r>
            <a:r>
              <a:rPr lang="en-US" sz="3600" dirty="0" smtClean="0"/>
              <a:t>social hysteria and Japanese internment</a:t>
            </a:r>
            <a:endParaRPr lang="en-US" sz="3600" dirty="0"/>
          </a:p>
          <a:p>
            <a:pPr lvl="1"/>
            <a:r>
              <a:rPr lang="en-US" sz="3600" dirty="0"/>
              <a:t>I can determine the purpose of </a:t>
            </a:r>
            <a:r>
              <a:rPr lang="en-US" sz="3600" i="1" dirty="0">
                <a:hlinkClick r:id="rId3"/>
              </a:rPr>
              <a:t>The Sneetches</a:t>
            </a:r>
            <a:endParaRPr lang="en-US" sz="3600" dirty="0"/>
          </a:p>
          <a:p>
            <a:r>
              <a:rPr lang="en-US" sz="4000" dirty="0"/>
              <a:t>While listening and watching, write down your reactions to the story, characters, what is happening. </a:t>
            </a:r>
            <a:r>
              <a:rPr lang="en-US" sz="4000" b="1" dirty="0" smtClean="0"/>
              <a:t>(Notes go in homework packet)</a:t>
            </a:r>
            <a:endParaRPr lang="en-US" sz="4000" b="1" dirty="0"/>
          </a:p>
          <a:p>
            <a:r>
              <a:rPr lang="en-US" sz="4000" dirty="0"/>
              <a:t>Small group discussion then whole class share</a:t>
            </a:r>
          </a:p>
          <a:p>
            <a:endParaRPr lang="en-US" sz="3200" dirty="0"/>
          </a:p>
        </p:txBody>
      </p:sp>
    </p:spTree>
    <p:extLst>
      <p:ext uri="{BB962C8B-B14F-4D97-AF65-F5344CB8AC3E}">
        <p14:creationId xmlns:p14="http://schemas.microsoft.com/office/powerpoint/2010/main" val="3351231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jap all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684" y="168441"/>
            <a:ext cx="7800259" cy="647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42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seuss japan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4486" y="132346"/>
            <a:ext cx="7842544" cy="655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27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73242"/>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216568" y="1239253"/>
            <a:ext cx="11670632" cy="5221705"/>
          </a:xfrm>
        </p:spPr>
        <p:txBody>
          <a:bodyPr>
            <a:noAutofit/>
          </a:bodyPr>
          <a:lstStyle/>
          <a:p>
            <a:pPr marL="960120" indent="-914400">
              <a:buFont typeface="+mj-lt"/>
              <a:buAutoNum type="arabicPeriod"/>
            </a:pPr>
            <a:r>
              <a:rPr lang="en-US" sz="4800" dirty="0" smtClean="0"/>
              <a:t>I can demonstrate an understanding of Japanese interment and the lasting effects</a:t>
            </a:r>
          </a:p>
          <a:p>
            <a:pPr marL="960120" indent="-914400">
              <a:buFont typeface="+mj-lt"/>
              <a:buAutoNum type="arabicPeriod"/>
            </a:pPr>
            <a:r>
              <a:rPr lang="en-US" sz="4800" dirty="0" smtClean="0"/>
              <a:t>I can use historical documents, interviews, and memoir as evidence</a:t>
            </a:r>
          </a:p>
          <a:p>
            <a:pPr marL="960120" indent="-914400">
              <a:buFont typeface="+mj-lt"/>
              <a:buAutoNum type="arabicPeriod"/>
            </a:pPr>
            <a:r>
              <a:rPr lang="en-US" sz="4800" dirty="0" smtClean="0"/>
              <a:t>I can create a visual representation of Japanese interment and its impact</a:t>
            </a:r>
            <a:endParaRPr lang="en-US" sz="4800" dirty="0"/>
          </a:p>
        </p:txBody>
      </p:sp>
    </p:spTree>
    <p:extLst>
      <p:ext uri="{BB962C8B-B14F-4D97-AF65-F5344CB8AC3E}">
        <p14:creationId xmlns:p14="http://schemas.microsoft.com/office/powerpoint/2010/main" val="840460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94099"/>
          </a:xfrm>
        </p:spPr>
        <p:txBody>
          <a:bodyPr>
            <a:normAutofit fontScale="90000"/>
          </a:bodyPr>
          <a:lstStyle/>
          <a:p>
            <a:r>
              <a:rPr lang="en-US" dirty="0" smtClean="0"/>
              <a:t>Japanese Internment Found Poem </a:t>
            </a:r>
            <a:endParaRPr lang="en-US" dirty="0"/>
          </a:p>
        </p:txBody>
      </p:sp>
      <p:sp>
        <p:nvSpPr>
          <p:cNvPr id="3" name="Content Placeholder 2"/>
          <p:cNvSpPr>
            <a:spLocks noGrp="1"/>
          </p:cNvSpPr>
          <p:nvPr>
            <p:ph idx="1"/>
          </p:nvPr>
        </p:nvSpPr>
        <p:spPr>
          <a:xfrm>
            <a:off x="398352" y="1403287"/>
            <a:ext cx="11389260" cy="5142368"/>
          </a:xfrm>
        </p:spPr>
        <p:txBody>
          <a:bodyPr/>
          <a:lstStyle/>
          <a:p>
            <a:r>
              <a:rPr lang="en-US" sz="3200" dirty="0" smtClean="0"/>
              <a:t>Objective: To </a:t>
            </a:r>
            <a:r>
              <a:rPr lang="en-US" sz="3200" dirty="0"/>
              <a:t>present an interpretation of what you have learned about Japanese Internment, you will create a Japanese Internment Memorial.  This will consist of a </a:t>
            </a:r>
            <a:r>
              <a:rPr lang="en-US" sz="3200" b="1" dirty="0"/>
              <a:t>found poem</a:t>
            </a:r>
            <a:r>
              <a:rPr lang="en-US" sz="3200" dirty="0"/>
              <a:t> that you will create, an accompanying </a:t>
            </a:r>
            <a:r>
              <a:rPr lang="en-US" sz="3200" b="1" dirty="0"/>
              <a:t>visual</a:t>
            </a:r>
            <a:r>
              <a:rPr lang="en-US" sz="3200" dirty="0"/>
              <a:t>, and a </a:t>
            </a:r>
            <a:r>
              <a:rPr lang="en-US" sz="3200" b="1" dirty="0"/>
              <a:t>one-paragraph</a:t>
            </a:r>
            <a:r>
              <a:rPr lang="en-US" sz="3200" dirty="0"/>
              <a:t> explanation of your project.</a:t>
            </a:r>
          </a:p>
          <a:p>
            <a:r>
              <a:rPr lang="en-US" sz="3200" b="1" dirty="0"/>
              <a:t>What is Found Poetry?</a:t>
            </a:r>
            <a:r>
              <a:rPr lang="en-US" sz="3200" dirty="0"/>
              <a:t>  In its purest form, found poetry is poetry assembled from non-literary sources – can labels, road signs, clothing tags, picture titles, advertisements, etc.  One way to write a found poem is to gather lines and phrases as they leap out at you, then shape/create your poem afterwards by rearranging the lines and phrases.  </a:t>
            </a:r>
          </a:p>
          <a:p>
            <a:pPr marL="45720" indent="0">
              <a:buNone/>
            </a:pPr>
            <a:endParaRPr lang="en-US" dirty="0"/>
          </a:p>
        </p:txBody>
      </p:sp>
    </p:spTree>
    <p:extLst>
      <p:ext uri="{BB962C8B-B14F-4D97-AF65-F5344CB8AC3E}">
        <p14:creationId xmlns:p14="http://schemas.microsoft.com/office/powerpoint/2010/main" val="567316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874" y="405064"/>
            <a:ext cx="9875520" cy="581526"/>
          </a:xfrm>
        </p:spPr>
        <p:txBody>
          <a:bodyPr>
            <a:normAutofit fontScale="90000"/>
          </a:bodyPr>
          <a:lstStyle/>
          <a:p>
            <a:r>
              <a:rPr lang="en-US" dirty="0" smtClean="0"/>
              <a:t>Japanese Internment Found Poem </a:t>
            </a:r>
            <a:endParaRPr lang="en-US" dirty="0"/>
          </a:p>
        </p:txBody>
      </p:sp>
      <p:sp>
        <p:nvSpPr>
          <p:cNvPr id="3" name="Content Placeholder 2"/>
          <p:cNvSpPr>
            <a:spLocks noGrp="1"/>
          </p:cNvSpPr>
          <p:nvPr>
            <p:ph idx="1"/>
          </p:nvPr>
        </p:nvSpPr>
        <p:spPr>
          <a:xfrm>
            <a:off x="348917" y="1251285"/>
            <a:ext cx="11586410" cy="5257800"/>
          </a:xfrm>
        </p:spPr>
        <p:txBody>
          <a:bodyPr>
            <a:normAutofit fontScale="92500" lnSpcReduction="20000"/>
          </a:bodyPr>
          <a:lstStyle/>
          <a:p>
            <a:r>
              <a:rPr lang="en-US" sz="3500" dirty="0"/>
              <a:t> </a:t>
            </a:r>
            <a:r>
              <a:rPr lang="en-US" sz="3500" b="1" dirty="0" smtClean="0"/>
              <a:t>Directions:</a:t>
            </a:r>
            <a:endParaRPr lang="en-US" sz="3500" dirty="0"/>
          </a:p>
          <a:p>
            <a:r>
              <a:rPr lang="en-US" sz="3500" dirty="0" smtClean="0"/>
              <a:t> </a:t>
            </a:r>
            <a:r>
              <a:rPr lang="en-US" sz="3500" dirty="0"/>
              <a:t>You will find your poem on the online museums</a:t>
            </a:r>
          </a:p>
          <a:p>
            <a:pPr lvl="2"/>
            <a:r>
              <a:rPr lang="en-US" sz="3500" b="1" u="sng" dirty="0">
                <a:hlinkClick r:id="rId2"/>
              </a:rPr>
              <a:t>www.densho.org</a:t>
            </a:r>
            <a:r>
              <a:rPr lang="en-US" sz="3500" b="1" dirty="0"/>
              <a:t>  </a:t>
            </a:r>
            <a:endParaRPr lang="en-US" sz="3500" dirty="0"/>
          </a:p>
          <a:p>
            <a:pPr lvl="2"/>
            <a:r>
              <a:rPr lang="en-US" sz="3500" b="1" u="sng" dirty="0">
                <a:hlinkClick r:id="rId3"/>
              </a:rPr>
              <a:t>http://amhistory.si.edu/ourstory/activities/internment/</a:t>
            </a:r>
            <a:r>
              <a:rPr lang="en-US" sz="3500" b="1" dirty="0"/>
              <a:t> </a:t>
            </a:r>
            <a:endParaRPr lang="en-US" sz="3500" dirty="0"/>
          </a:p>
          <a:p>
            <a:pPr lvl="2"/>
            <a:r>
              <a:rPr lang="en-US" sz="3500" b="1" u="sng" dirty="0">
                <a:hlinkClick r:id="rId4"/>
              </a:rPr>
              <a:t>http://caamedia.org/jainternment/camps/index.html</a:t>
            </a:r>
            <a:r>
              <a:rPr lang="en-US" sz="3500" b="1" dirty="0"/>
              <a:t>  </a:t>
            </a:r>
            <a:endParaRPr lang="en-US" sz="3500" dirty="0"/>
          </a:p>
          <a:p>
            <a:pPr lvl="1"/>
            <a:r>
              <a:rPr lang="en-US" sz="3500" i="1" dirty="0"/>
              <a:t>Rabbit in the Moon</a:t>
            </a:r>
            <a:r>
              <a:rPr lang="en-US" sz="3500" dirty="0"/>
              <a:t> Documentary </a:t>
            </a:r>
            <a:endParaRPr lang="en-US" sz="3500" dirty="0" smtClean="0"/>
          </a:p>
          <a:p>
            <a:pPr lvl="1"/>
            <a:r>
              <a:rPr lang="en-US" sz="3500" i="1" dirty="0" smtClean="0"/>
              <a:t>Nisei Daughter</a:t>
            </a:r>
            <a:endParaRPr lang="en-US" sz="3500" i="1" dirty="0"/>
          </a:p>
          <a:p>
            <a:r>
              <a:rPr lang="en-US" sz="3500" dirty="0" smtClean="0"/>
              <a:t>Must use three sources (documentary, websites, and novel)</a:t>
            </a:r>
          </a:p>
          <a:p>
            <a:r>
              <a:rPr lang="en-US" sz="3500" dirty="0" smtClean="0"/>
              <a:t>Take notes on the sources (you will need direct quotes for this assignment)</a:t>
            </a:r>
          </a:p>
          <a:p>
            <a:pPr lvl="1"/>
            <a:r>
              <a:rPr lang="en-US" sz="3300" dirty="0" smtClean="0"/>
              <a:t>Note sheet will go in homework packet </a:t>
            </a:r>
            <a:endParaRPr lang="en-US" sz="3300" dirty="0"/>
          </a:p>
        </p:txBody>
      </p:sp>
    </p:spTree>
    <p:extLst>
      <p:ext uri="{BB962C8B-B14F-4D97-AF65-F5344CB8AC3E}">
        <p14:creationId xmlns:p14="http://schemas.microsoft.com/office/powerpoint/2010/main" val="979681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417096"/>
            <a:ext cx="9875520" cy="569494"/>
          </a:xfrm>
        </p:spPr>
        <p:txBody>
          <a:bodyPr>
            <a:normAutofit fontScale="90000"/>
          </a:bodyPr>
          <a:lstStyle/>
          <a:p>
            <a:r>
              <a:rPr lang="en-US" dirty="0" smtClean="0"/>
              <a:t>Japanese Internment Found Poem </a:t>
            </a:r>
            <a:endParaRPr lang="en-US" dirty="0"/>
          </a:p>
        </p:txBody>
      </p:sp>
      <p:sp>
        <p:nvSpPr>
          <p:cNvPr id="3" name="Content Placeholder 2"/>
          <p:cNvSpPr>
            <a:spLocks noGrp="1"/>
          </p:cNvSpPr>
          <p:nvPr>
            <p:ph idx="1"/>
          </p:nvPr>
        </p:nvSpPr>
        <p:spPr>
          <a:xfrm>
            <a:off x="348917" y="1118937"/>
            <a:ext cx="11586410" cy="5390147"/>
          </a:xfrm>
        </p:spPr>
        <p:txBody>
          <a:bodyPr>
            <a:normAutofit fontScale="92500" lnSpcReduction="10000"/>
          </a:bodyPr>
          <a:lstStyle/>
          <a:p>
            <a:r>
              <a:rPr lang="en-US" sz="2800" dirty="0"/>
              <a:t> </a:t>
            </a:r>
            <a:r>
              <a:rPr lang="en-US" sz="2800" dirty="0" smtClean="0"/>
              <a:t>The </a:t>
            </a:r>
            <a:r>
              <a:rPr lang="en-US" sz="2800" dirty="0"/>
              <a:t>lines and phrases from the museum that you gather will later become a found poem expressing what you have learned about Japanese Internment.</a:t>
            </a:r>
            <a:endParaRPr lang="en-US" sz="4400" dirty="0"/>
          </a:p>
          <a:p>
            <a:r>
              <a:rPr lang="en-US" sz="2800" dirty="0" smtClean="0"/>
              <a:t>Once </a:t>
            </a:r>
            <a:r>
              <a:rPr lang="en-US" sz="2800" dirty="0"/>
              <a:t>you have written your poem, create a </a:t>
            </a:r>
            <a:r>
              <a:rPr lang="en-US" sz="2800" u="sng" dirty="0"/>
              <a:t>visual</a:t>
            </a:r>
            <a:r>
              <a:rPr lang="en-US" sz="2800" dirty="0"/>
              <a:t> to accompany it.  The visual may be hand-drawn, created on the computer, collage, or whatever medium you find suitable.</a:t>
            </a:r>
            <a:endParaRPr lang="en-US" sz="4400" dirty="0"/>
          </a:p>
          <a:p>
            <a:r>
              <a:rPr lang="en-US" sz="2800" i="1" dirty="0"/>
              <a:t> </a:t>
            </a:r>
            <a:r>
              <a:rPr lang="en-US" sz="2800" dirty="0" smtClean="0"/>
              <a:t>Your </a:t>
            </a:r>
            <a:r>
              <a:rPr lang="en-US" sz="2800" dirty="0"/>
              <a:t>memorial should be created in a 2-D format (essentially on paper).</a:t>
            </a:r>
            <a:endParaRPr lang="en-US" sz="4400" dirty="0"/>
          </a:p>
          <a:p>
            <a:r>
              <a:rPr lang="en-US" sz="2800" dirty="0"/>
              <a:t> </a:t>
            </a:r>
            <a:r>
              <a:rPr lang="en-US" sz="2800" dirty="0" smtClean="0"/>
              <a:t>Then </a:t>
            </a:r>
            <a:r>
              <a:rPr lang="en-US" sz="2800" dirty="0"/>
              <a:t>write a clear, detailed </a:t>
            </a:r>
            <a:r>
              <a:rPr lang="en-US" sz="2800" u="sng" dirty="0"/>
              <a:t>one paragraph explanation</a:t>
            </a:r>
            <a:r>
              <a:rPr lang="en-US" sz="2800" dirty="0"/>
              <a:t> of your poem and visual.  This paragraph should be on the back of your visual and should be typed. </a:t>
            </a:r>
            <a:endParaRPr lang="en-US" sz="2800" dirty="0" smtClean="0"/>
          </a:p>
          <a:p>
            <a:r>
              <a:rPr lang="en-US" sz="2800" dirty="0" smtClean="0"/>
              <a:t>20 lines with a partner, or 15 lines if done individually</a:t>
            </a:r>
          </a:p>
          <a:p>
            <a:pPr marL="45720" indent="0">
              <a:buNone/>
            </a:pPr>
            <a:endParaRPr lang="en-US" sz="2800" b="1" dirty="0"/>
          </a:p>
          <a:p>
            <a:pPr marL="45720" indent="0">
              <a:buNone/>
            </a:pPr>
            <a:r>
              <a:rPr lang="en-US" sz="2800" b="1" dirty="0" smtClean="0"/>
              <a:t>***</a:t>
            </a:r>
            <a:r>
              <a:rPr lang="en-US" sz="2800" b="1" dirty="0"/>
              <a:t>You will be graded on creativity, quality of work, thoroughness and clarity of your explanation.***</a:t>
            </a:r>
            <a:endParaRPr lang="en-US" sz="4400" dirty="0"/>
          </a:p>
          <a:p>
            <a:endParaRPr lang="en-US" dirty="0"/>
          </a:p>
        </p:txBody>
      </p:sp>
    </p:spTree>
    <p:extLst>
      <p:ext uri="{BB962C8B-B14F-4D97-AF65-F5344CB8AC3E}">
        <p14:creationId xmlns:p14="http://schemas.microsoft.com/office/powerpoint/2010/main" val="15385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4032"/>
          </a:xfrm>
        </p:spPr>
        <p:txBody>
          <a:bodyPr/>
          <a:lstStyle/>
          <a:p>
            <a:r>
              <a:rPr lang="en-US" dirty="0" smtClean="0"/>
              <a:t>Learning Targets</a:t>
            </a:r>
            <a:endParaRPr lang="en-US" dirty="0"/>
          </a:p>
        </p:txBody>
      </p:sp>
      <p:sp>
        <p:nvSpPr>
          <p:cNvPr id="3" name="Content Placeholder 2"/>
          <p:cNvSpPr>
            <a:spLocks noGrp="1"/>
          </p:cNvSpPr>
          <p:nvPr>
            <p:ph idx="1"/>
          </p:nvPr>
        </p:nvSpPr>
        <p:spPr>
          <a:xfrm>
            <a:off x="577516" y="1491915"/>
            <a:ext cx="11105147" cy="5005137"/>
          </a:xfrm>
        </p:spPr>
        <p:txBody>
          <a:bodyPr/>
          <a:lstStyle/>
          <a:p>
            <a:pPr marL="502920" indent="-457200">
              <a:buFont typeface="+mj-lt"/>
              <a:buAutoNum type="arabicPeriod"/>
            </a:pPr>
            <a:r>
              <a:rPr lang="en-US" sz="4800" dirty="0"/>
              <a:t>I can analyze historical </a:t>
            </a:r>
            <a:r>
              <a:rPr lang="en-US" sz="4800" dirty="0" smtClean="0"/>
              <a:t>documents</a:t>
            </a:r>
          </a:p>
          <a:p>
            <a:pPr marL="502920" indent="-457200">
              <a:buFont typeface="+mj-lt"/>
              <a:buAutoNum type="arabicPeriod"/>
            </a:pPr>
            <a:r>
              <a:rPr lang="en-US" sz="4800" dirty="0" smtClean="0"/>
              <a:t>I </a:t>
            </a:r>
            <a:r>
              <a:rPr lang="en-US" sz="4800" dirty="0"/>
              <a:t>can define </a:t>
            </a:r>
            <a:r>
              <a:rPr lang="en-US" sz="4800" dirty="0" smtClean="0"/>
              <a:t>rhetoric</a:t>
            </a:r>
          </a:p>
          <a:p>
            <a:pPr marL="502920" indent="-457200">
              <a:buFont typeface="+mj-lt"/>
              <a:buAutoNum type="arabicPeriod"/>
            </a:pPr>
            <a:r>
              <a:rPr lang="en-US" sz="4800" dirty="0" smtClean="0"/>
              <a:t>I </a:t>
            </a:r>
            <a:r>
              <a:rPr lang="en-US" sz="4800" dirty="0"/>
              <a:t>can analyze the use of rhetoric in photographs </a:t>
            </a:r>
            <a:endParaRPr lang="en-US" sz="4800" dirty="0" smtClean="0"/>
          </a:p>
          <a:p>
            <a:pPr marL="502920" indent="-457200">
              <a:buFont typeface="+mj-lt"/>
              <a:buAutoNum type="arabicPeriod"/>
            </a:pPr>
            <a:r>
              <a:rPr lang="en-US" sz="4800" dirty="0" smtClean="0"/>
              <a:t>I </a:t>
            </a:r>
            <a:r>
              <a:rPr lang="en-US" sz="4800" dirty="0"/>
              <a:t>can determine the value of common good vs. individual good</a:t>
            </a:r>
          </a:p>
          <a:p>
            <a:endParaRPr lang="en-US" sz="2400" dirty="0"/>
          </a:p>
          <a:p>
            <a:endParaRPr lang="en-US" dirty="0"/>
          </a:p>
        </p:txBody>
      </p:sp>
    </p:spTree>
    <p:extLst>
      <p:ext uri="{BB962C8B-B14F-4D97-AF65-F5344CB8AC3E}">
        <p14:creationId xmlns:p14="http://schemas.microsoft.com/office/powerpoint/2010/main" val="2752565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441158"/>
            <a:ext cx="9875520" cy="629653"/>
          </a:xfrm>
        </p:spPr>
        <p:txBody>
          <a:bodyPr>
            <a:normAutofit fontScale="90000"/>
          </a:bodyPr>
          <a:lstStyle/>
          <a:p>
            <a:r>
              <a:rPr lang="en-US" dirty="0" smtClean="0"/>
              <a:t>“I Am an American” by Dorothea Lange</a:t>
            </a:r>
            <a:endParaRPr lang="en-US" dirty="0"/>
          </a:p>
        </p:txBody>
      </p:sp>
      <p:sp>
        <p:nvSpPr>
          <p:cNvPr id="3" name="Content Placeholder 2"/>
          <p:cNvSpPr>
            <a:spLocks noGrp="1"/>
          </p:cNvSpPr>
          <p:nvPr>
            <p:ph idx="1"/>
          </p:nvPr>
        </p:nvSpPr>
        <p:spPr>
          <a:xfrm>
            <a:off x="287555" y="1395663"/>
            <a:ext cx="11610473" cy="5029200"/>
          </a:xfrm>
        </p:spPr>
        <p:txBody>
          <a:bodyPr>
            <a:noAutofit/>
          </a:bodyPr>
          <a:lstStyle/>
          <a:p>
            <a:r>
              <a:rPr lang="en-US" sz="3200" dirty="0" smtClean="0"/>
              <a:t>Grab a literature book, and find the photograph on page 1220.</a:t>
            </a:r>
          </a:p>
          <a:p>
            <a:r>
              <a:rPr lang="en-US" sz="3200" dirty="0" smtClean="0"/>
              <a:t>As a table group, answer the following questions (also in the text):</a:t>
            </a:r>
          </a:p>
          <a:p>
            <a:pPr marL="502920" indent="-457200">
              <a:buFont typeface="+mj-lt"/>
              <a:buAutoNum type="arabicPeriod"/>
            </a:pPr>
            <a:r>
              <a:rPr lang="en-US" sz="3200" dirty="0" smtClean="0"/>
              <a:t>What do you see in this photograph? Describe it as objectively as possible without relying on any background knowledge. </a:t>
            </a:r>
          </a:p>
          <a:p>
            <a:pPr marL="502920" indent="-457200">
              <a:buFont typeface="+mj-lt"/>
              <a:buAutoNum type="arabicPeriod"/>
            </a:pPr>
            <a:r>
              <a:rPr lang="en-US" sz="3200" dirty="0" smtClean="0"/>
              <a:t>This is a still photo, not one taken in a hurried moment to capture action in progress. What issues, ideas, or meaning do you think Dorothea Lange suggests through her composition?</a:t>
            </a:r>
          </a:p>
          <a:p>
            <a:pPr marL="502920" indent="-457200">
              <a:buFont typeface="+mj-lt"/>
              <a:buAutoNum type="arabicPeriod"/>
            </a:pPr>
            <a:r>
              <a:rPr lang="en-US" sz="3200" dirty="0" smtClean="0"/>
              <a:t>This photo achieved iconic status in photojournalism and in the story of the Japanese internment. Why? What makes it so memorable—and representative? </a:t>
            </a:r>
          </a:p>
        </p:txBody>
      </p:sp>
    </p:spTree>
    <p:extLst>
      <p:ext uri="{BB962C8B-B14F-4D97-AF65-F5344CB8AC3E}">
        <p14:creationId xmlns:p14="http://schemas.microsoft.com/office/powerpoint/2010/main" val="9788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703094" y="0"/>
            <a:ext cx="8992377" cy="6858000"/>
          </a:xfrm>
          <a:prstGeom prst="rect">
            <a:avLst/>
          </a:prstGeom>
        </p:spPr>
      </p:pic>
    </p:spTree>
    <p:extLst>
      <p:ext uri="{BB962C8B-B14F-4D97-AF65-F5344CB8AC3E}">
        <p14:creationId xmlns:p14="http://schemas.microsoft.com/office/powerpoint/2010/main" val="3746927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202" y="344905"/>
            <a:ext cx="9875520" cy="689811"/>
          </a:xfrm>
        </p:spPr>
        <p:txBody>
          <a:bodyPr>
            <a:normAutofit fontScale="90000"/>
          </a:bodyPr>
          <a:lstStyle/>
          <a:p>
            <a:r>
              <a:rPr lang="en-US" dirty="0" smtClean="0"/>
              <a:t>“Letter of Apology” by George H.W. Bush</a:t>
            </a:r>
            <a:endParaRPr lang="en-US" dirty="0"/>
          </a:p>
        </p:txBody>
      </p:sp>
      <p:sp>
        <p:nvSpPr>
          <p:cNvPr id="3" name="Content Placeholder 2"/>
          <p:cNvSpPr>
            <a:spLocks noGrp="1"/>
          </p:cNvSpPr>
          <p:nvPr>
            <p:ph idx="1"/>
          </p:nvPr>
        </p:nvSpPr>
        <p:spPr>
          <a:xfrm>
            <a:off x="216568" y="1227221"/>
            <a:ext cx="11730789" cy="5221705"/>
          </a:xfrm>
        </p:spPr>
        <p:txBody>
          <a:bodyPr>
            <a:noAutofit/>
          </a:bodyPr>
          <a:lstStyle/>
          <a:p>
            <a:r>
              <a:rPr lang="en-US" sz="2400" dirty="0" smtClean="0"/>
              <a:t>Read the letter on pages 1230-1231 (5 minutes), and answer as a table group:</a:t>
            </a:r>
          </a:p>
          <a:p>
            <a:pPr marL="731520" lvl="1" indent="-457200">
              <a:buFont typeface="+mj-lt"/>
              <a:buAutoNum type="arabicPeriod"/>
            </a:pPr>
            <a:r>
              <a:rPr lang="en-US" sz="2800" dirty="0" smtClean="0"/>
              <a:t>Analyze the language of the apology letter</a:t>
            </a:r>
          </a:p>
          <a:p>
            <a:pPr marL="731520" lvl="1" indent="-457200">
              <a:buFont typeface="+mj-lt"/>
              <a:buAutoNum type="arabicPeriod"/>
            </a:pPr>
            <a:r>
              <a:rPr lang="en-US" sz="2800" dirty="0" smtClean="0"/>
              <a:t>What acknowledgment does the letter make? What does it not acknowledge? Is emphasis places on the individual or the community—in terms of both responsibility and restitution? </a:t>
            </a:r>
          </a:p>
          <a:p>
            <a:pPr marL="731520" lvl="1" indent="-457200">
              <a:buFont typeface="+mj-lt"/>
              <a:buAutoNum type="arabicPeriod"/>
            </a:pPr>
            <a:r>
              <a:rPr lang="en-US" sz="2800" dirty="0" smtClean="0"/>
              <a:t>Ronald Reagan said, “yes, the nation was then at war, struggling for its survival. And it’s not for us today to pass judgment upon those who may have made mistakes while engaged in that great struggle. Yet we must recognize that the internment of Japanese Americans was just that, a mistake”.</a:t>
            </a:r>
          </a:p>
          <a:p>
            <a:pPr lvl="3"/>
            <a:r>
              <a:rPr lang="en-US" sz="2800" dirty="0" smtClean="0"/>
              <a:t>Should this have been included in the letter? Are Japanese Americans owed reparations for internment? </a:t>
            </a:r>
            <a:endParaRPr lang="en-US" sz="2800" dirty="0"/>
          </a:p>
        </p:txBody>
      </p:sp>
    </p:spTree>
    <p:extLst>
      <p:ext uri="{BB962C8B-B14F-4D97-AF65-F5344CB8AC3E}">
        <p14:creationId xmlns:p14="http://schemas.microsoft.com/office/powerpoint/2010/main" val="49071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990600"/>
          </a:xfrm>
        </p:spPr>
        <p:txBody>
          <a:bodyPr/>
          <a:lstStyle/>
          <a:p>
            <a:r>
              <a:rPr lang="en-US" i="1" dirty="0" smtClean="0"/>
              <a:t>The Sneetches</a:t>
            </a:r>
            <a:endParaRPr lang="en-US" i="1" dirty="0"/>
          </a:p>
        </p:txBody>
      </p:sp>
      <p:sp>
        <p:nvSpPr>
          <p:cNvPr id="3" name="Content Placeholder 2"/>
          <p:cNvSpPr>
            <a:spLocks noGrp="1"/>
          </p:cNvSpPr>
          <p:nvPr>
            <p:ph sz="quarter" idx="1"/>
          </p:nvPr>
        </p:nvSpPr>
        <p:spPr>
          <a:xfrm>
            <a:off x="760491" y="1600199"/>
            <a:ext cx="10927533" cy="4818707"/>
          </a:xfrm>
        </p:spPr>
        <p:txBody>
          <a:bodyPr>
            <a:noAutofit/>
          </a:bodyPr>
          <a:lstStyle/>
          <a:p>
            <a:r>
              <a:rPr lang="en-US" sz="3200" dirty="0" smtClean="0"/>
              <a:t>Summarize the story.</a:t>
            </a:r>
          </a:p>
          <a:p>
            <a:r>
              <a:rPr lang="en-US" sz="3200" dirty="0" smtClean="0"/>
              <a:t>Conclude the message of the story.</a:t>
            </a:r>
          </a:p>
          <a:p>
            <a:r>
              <a:rPr lang="en-US" sz="3200" dirty="0" smtClean="0"/>
              <a:t>What did the Fix-Up </a:t>
            </a:r>
            <a:r>
              <a:rPr lang="en-US" sz="3200" dirty="0" err="1" smtClean="0"/>
              <a:t>Chappie</a:t>
            </a:r>
            <a:r>
              <a:rPr lang="en-US" sz="3200" dirty="0" smtClean="0"/>
              <a:t> do?</a:t>
            </a:r>
          </a:p>
          <a:p>
            <a:r>
              <a:rPr lang="en-US" sz="3200" dirty="0" smtClean="0"/>
              <a:t>Determine the similarities in the story and history.</a:t>
            </a:r>
          </a:p>
          <a:p>
            <a:r>
              <a:rPr lang="en-US" sz="3200" dirty="0" smtClean="0"/>
              <a:t>How does this story connect to what we have studied so far in history, and why do you think it relates to Japanese internment?</a:t>
            </a:r>
          </a:p>
          <a:p>
            <a:r>
              <a:rPr lang="en-US" sz="3200" dirty="0" smtClean="0"/>
              <a:t>What lesson did the Sneetches learn that the many people in </a:t>
            </a:r>
            <a:r>
              <a:rPr lang="en-US" sz="3200" i="1" dirty="0" smtClean="0"/>
              <a:t>the world </a:t>
            </a:r>
            <a:r>
              <a:rPr lang="en-US" sz="3200" dirty="0" smtClean="0"/>
              <a:t>still need to learn? </a:t>
            </a:r>
            <a:endParaRPr lang="en-US" sz="3200" dirty="0"/>
          </a:p>
        </p:txBody>
      </p:sp>
    </p:spTree>
    <p:extLst>
      <p:ext uri="{BB962C8B-B14F-4D97-AF65-F5344CB8AC3E}">
        <p14:creationId xmlns:p14="http://schemas.microsoft.com/office/powerpoint/2010/main" val="3377220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5580"/>
          </a:xfrm>
        </p:spPr>
        <p:txBody>
          <a:bodyPr/>
          <a:lstStyle/>
          <a:p>
            <a:r>
              <a:rPr lang="en-US" dirty="0" smtClean="0"/>
              <a:t>Learning Targets 2/10</a:t>
            </a:r>
            <a:endParaRPr lang="en-US" dirty="0"/>
          </a:p>
        </p:txBody>
      </p:sp>
      <p:sp>
        <p:nvSpPr>
          <p:cNvPr id="3" name="Content Placeholder 2"/>
          <p:cNvSpPr>
            <a:spLocks noGrp="1"/>
          </p:cNvSpPr>
          <p:nvPr>
            <p:ph idx="1"/>
          </p:nvPr>
        </p:nvSpPr>
        <p:spPr>
          <a:xfrm>
            <a:off x="669956" y="1593410"/>
            <a:ext cx="10945640" cy="4843604"/>
          </a:xfrm>
        </p:spPr>
        <p:txBody>
          <a:bodyPr>
            <a:normAutofit/>
          </a:bodyPr>
          <a:lstStyle/>
          <a:p>
            <a:pPr marL="960120" indent="-914400">
              <a:buFont typeface="+mj-lt"/>
              <a:buAutoNum type="arabicPeriod"/>
            </a:pPr>
            <a:r>
              <a:rPr lang="en-US" sz="5400" dirty="0" smtClean="0"/>
              <a:t>I can analyze dual identity</a:t>
            </a:r>
          </a:p>
          <a:p>
            <a:pPr marL="960120" indent="-914400">
              <a:buFont typeface="+mj-lt"/>
              <a:buAutoNum type="arabicPeriod"/>
            </a:pPr>
            <a:r>
              <a:rPr lang="en-US" sz="5400" dirty="0" smtClean="0"/>
              <a:t>I can create a visual representation of dual identity</a:t>
            </a:r>
          </a:p>
          <a:p>
            <a:pPr marL="960120" indent="-914400">
              <a:buFont typeface="+mj-lt"/>
              <a:buAutoNum type="arabicPeriod"/>
            </a:pPr>
            <a:r>
              <a:rPr lang="en-US" sz="5400" dirty="0" smtClean="0"/>
              <a:t>I can use quotes from the novel as evidence </a:t>
            </a:r>
          </a:p>
        </p:txBody>
      </p:sp>
    </p:spTree>
    <p:extLst>
      <p:ext uri="{BB962C8B-B14F-4D97-AF65-F5344CB8AC3E}">
        <p14:creationId xmlns:p14="http://schemas.microsoft.com/office/powerpoint/2010/main" val="3147985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845" y="371024"/>
            <a:ext cx="9237728" cy="742070"/>
          </a:xfrm>
        </p:spPr>
        <p:txBody>
          <a:bodyPr>
            <a:normAutofit fontScale="90000"/>
          </a:bodyPr>
          <a:lstStyle/>
          <a:p>
            <a:pPr algn="l"/>
            <a:r>
              <a:rPr lang="en-US" dirty="0" smtClean="0"/>
              <a:t>Chapter 8: Pearl Harbor Echoes in Seattle</a:t>
            </a:r>
            <a:endParaRPr lang="en-US" dirty="0"/>
          </a:p>
        </p:txBody>
      </p:sp>
      <p:sp>
        <p:nvSpPr>
          <p:cNvPr id="3" name="Content Placeholder 2"/>
          <p:cNvSpPr>
            <a:spLocks noGrp="1"/>
          </p:cNvSpPr>
          <p:nvPr>
            <p:ph idx="1"/>
          </p:nvPr>
        </p:nvSpPr>
        <p:spPr>
          <a:xfrm>
            <a:off x="565484" y="1296785"/>
            <a:ext cx="11261558" cy="5091983"/>
          </a:xfrm>
        </p:spPr>
        <p:txBody>
          <a:bodyPr>
            <a:noAutofit/>
          </a:bodyPr>
          <a:lstStyle/>
          <a:p>
            <a:pPr marL="457200" indent="-457200">
              <a:buFont typeface="+mj-lt"/>
              <a:buAutoNum type="arabicPeriod"/>
            </a:pPr>
            <a:r>
              <a:rPr lang="en-US" sz="2700" dirty="0" smtClean="0"/>
              <a:t>How does Monica react to the news of the attack on Pearl Harbor by Japan? </a:t>
            </a:r>
          </a:p>
          <a:p>
            <a:pPr marL="457200" indent="-457200">
              <a:buFont typeface="+mj-lt"/>
              <a:buAutoNum type="arabicPeriod"/>
            </a:pPr>
            <a:r>
              <a:rPr lang="en-US" sz="2700" dirty="0" smtClean="0"/>
              <a:t>How does Chris (Monica’s friend) react to the bombing/attack?</a:t>
            </a:r>
          </a:p>
          <a:p>
            <a:pPr marL="457200" indent="-457200">
              <a:buFont typeface="+mj-lt"/>
              <a:buAutoNum type="arabicPeriod"/>
            </a:pPr>
            <a:r>
              <a:rPr lang="en-US" sz="2700" dirty="0" smtClean="0"/>
              <a:t>Discuss the divide in the family caused by the attack on Pearl Harbor.</a:t>
            </a:r>
          </a:p>
          <a:p>
            <a:pPr marL="457200" indent="-457200">
              <a:buFont typeface="+mj-lt"/>
              <a:buAutoNum type="arabicPeriod"/>
            </a:pPr>
            <a:r>
              <a:rPr lang="en-US" sz="2700" dirty="0" smtClean="0"/>
              <a:t>Explain the reaction of the US government in regards to Japanese Americans. </a:t>
            </a:r>
          </a:p>
          <a:p>
            <a:pPr marL="457200" indent="-457200">
              <a:buFont typeface="+mj-lt"/>
              <a:buAutoNum type="arabicPeriod"/>
            </a:pPr>
            <a:r>
              <a:rPr lang="en-US" sz="2700" dirty="0" smtClean="0"/>
              <a:t>What advice does Mrs. Matsui give Mother? </a:t>
            </a:r>
          </a:p>
          <a:p>
            <a:pPr marL="457200" indent="-457200">
              <a:buFont typeface="+mj-lt"/>
              <a:buAutoNum type="arabicPeriod"/>
            </a:pPr>
            <a:r>
              <a:rPr lang="en-US" sz="2700" dirty="0" smtClean="0"/>
              <a:t>Analyze the language of the following quote: “A Jap’s a Jap…You can’t make an American out of little Jap Junior by handing him an American birth certificate” (158).</a:t>
            </a:r>
          </a:p>
          <a:p>
            <a:pPr marL="457200" indent="-457200">
              <a:buFont typeface="+mj-lt"/>
              <a:buAutoNum type="arabicPeriod"/>
            </a:pPr>
            <a:r>
              <a:rPr lang="en-US" sz="2700" dirty="0" smtClean="0"/>
              <a:t>After all the racism and mistreatment, how does Monica feel about Seattle?</a:t>
            </a:r>
          </a:p>
        </p:txBody>
      </p:sp>
    </p:spTree>
    <p:extLst>
      <p:ext uri="{BB962C8B-B14F-4D97-AF65-F5344CB8AC3E}">
        <p14:creationId xmlns:p14="http://schemas.microsoft.com/office/powerpoint/2010/main" val="2447391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51" y="358992"/>
            <a:ext cx="9237728" cy="742070"/>
          </a:xfrm>
        </p:spPr>
        <p:txBody>
          <a:bodyPr/>
          <a:lstStyle/>
          <a:p>
            <a:pPr algn="l"/>
            <a:r>
              <a:rPr lang="en-US" dirty="0" smtClean="0"/>
              <a:t>Chapter 9: Life in Camp Harmony</a:t>
            </a:r>
            <a:endParaRPr lang="en-US" dirty="0"/>
          </a:p>
        </p:txBody>
      </p:sp>
      <p:sp>
        <p:nvSpPr>
          <p:cNvPr id="3" name="Content Placeholder 2"/>
          <p:cNvSpPr>
            <a:spLocks noGrp="1"/>
          </p:cNvSpPr>
          <p:nvPr>
            <p:ph idx="1"/>
          </p:nvPr>
        </p:nvSpPr>
        <p:spPr>
          <a:xfrm>
            <a:off x="433137" y="1296786"/>
            <a:ext cx="11443289" cy="5140110"/>
          </a:xfrm>
        </p:spPr>
        <p:txBody>
          <a:bodyPr>
            <a:normAutofit/>
          </a:bodyPr>
          <a:lstStyle/>
          <a:p>
            <a:pPr marL="457200" indent="-457200">
              <a:buFont typeface="+mj-lt"/>
              <a:buAutoNum type="arabicPeriod"/>
            </a:pPr>
            <a:r>
              <a:rPr lang="en-US" sz="2400" dirty="0" smtClean="0"/>
              <a:t>Evaluate the headline “Japs good-natured about evacuation” (171).</a:t>
            </a:r>
          </a:p>
          <a:p>
            <a:pPr marL="457200" indent="-457200">
              <a:buFont typeface="+mj-lt"/>
              <a:buAutoNum type="arabicPeriod"/>
            </a:pPr>
            <a:r>
              <a:rPr lang="en-US" sz="2400" dirty="0" smtClean="0"/>
              <a:t>Describe the family’s new apartment in Puyallup. </a:t>
            </a:r>
          </a:p>
          <a:p>
            <a:pPr marL="457200" indent="-457200">
              <a:buFont typeface="+mj-lt"/>
              <a:buAutoNum type="arabicPeriod"/>
            </a:pPr>
            <a:r>
              <a:rPr lang="en-US" sz="2400" dirty="0" smtClean="0"/>
              <a:t>Examine the difference between the reaction of the younger generations and the </a:t>
            </a:r>
            <a:r>
              <a:rPr lang="en-US" sz="2400" dirty="0" err="1" smtClean="0"/>
              <a:t>Issei</a:t>
            </a:r>
            <a:r>
              <a:rPr lang="en-US" sz="2400" dirty="0" smtClean="0"/>
              <a:t> when they arrive at the camp. </a:t>
            </a:r>
          </a:p>
          <a:p>
            <a:pPr marL="457200" indent="-457200">
              <a:buFont typeface="+mj-lt"/>
              <a:buAutoNum type="arabicPeriod"/>
            </a:pPr>
            <a:r>
              <a:rPr lang="en-US" sz="2400" dirty="0" smtClean="0"/>
              <a:t>At the start of the evacuations, and at the camp, what role does Henry take in the family?</a:t>
            </a:r>
          </a:p>
          <a:p>
            <a:pPr marL="457200" indent="-457200">
              <a:buFont typeface="+mj-lt"/>
              <a:buAutoNum type="arabicPeriod"/>
            </a:pPr>
            <a:r>
              <a:rPr lang="en-US" sz="2400" dirty="0" smtClean="0"/>
              <a:t>Why does Monica claim, “my citizenship wasn’t real, after all” (177)?</a:t>
            </a:r>
          </a:p>
          <a:p>
            <a:pPr marL="457200" indent="-457200">
              <a:buFont typeface="+mj-lt"/>
              <a:buAutoNum type="arabicPeriod"/>
            </a:pPr>
            <a:r>
              <a:rPr lang="en-US" sz="2400" dirty="0" smtClean="0"/>
              <a:t>Describe the first weeks in the Puyallup camp. </a:t>
            </a:r>
          </a:p>
          <a:p>
            <a:pPr marL="457200" indent="-457200">
              <a:buFont typeface="+mj-lt"/>
              <a:buAutoNum type="arabicPeriod"/>
            </a:pPr>
            <a:r>
              <a:rPr lang="en-US" sz="2400" dirty="0" smtClean="0"/>
              <a:t>Explain, “the advantages of Area D stimulated strange ambitions in some people, often to the discomfort of the rest” (184).</a:t>
            </a:r>
          </a:p>
          <a:p>
            <a:pPr marL="457200" indent="-457200">
              <a:buFont typeface="+mj-lt"/>
              <a:buAutoNum type="arabicPeriod"/>
            </a:pPr>
            <a:r>
              <a:rPr lang="en-US" sz="2400" dirty="0" smtClean="0"/>
              <a:t>How does Monica’s outlook on life start to change (186)?</a:t>
            </a:r>
          </a:p>
        </p:txBody>
      </p:sp>
    </p:spTree>
    <p:extLst>
      <p:ext uri="{BB962C8B-B14F-4D97-AF65-F5344CB8AC3E}">
        <p14:creationId xmlns:p14="http://schemas.microsoft.com/office/powerpoint/2010/main" val="17986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99" y="570018"/>
            <a:ext cx="11478126" cy="546919"/>
          </a:xfrm>
        </p:spPr>
        <p:txBody>
          <a:bodyPr>
            <a:normAutofit fontScale="90000"/>
          </a:bodyPr>
          <a:lstStyle/>
          <a:p>
            <a:pPr algn="l"/>
            <a:r>
              <a:rPr lang="en-US" dirty="0"/>
              <a:t>Chapter 10: Henry’s Wedding and a Most Curious Tea Party </a:t>
            </a:r>
          </a:p>
        </p:txBody>
      </p:sp>
      <p:sp>
        <p:nvSpPr>
          <p:cNvPr id="3" name="Content Placeholder 2"/>
          <p:cNvSpPr>
            <a:spLocks noGrp="1"/>
          </p:cNvSpPr>
          <p:nvPr>
            <p:ph idx="1"/>
          </p:nvPr>
        </p:nvSpPr>
        <p:spPr>
          <a:xfrm>
            <a:off x="408199" y="1421476"/>
            <a:ext cx="11563222" cy="5159798"/>
          </a:xfrm>
        </p:spPr>
        <p:txBody>
          <a:bodyPr>
            <a:normAutofit/>
          </a:bodyPr>
          <a:lstStyle/>
          <a:p>
            <a:pPr marL="457200" indent="-457200">
              <a:buFont typeface="+mj-lt"/>
              <a:buAutoNum type="arabicPeriod"/>
            </a:pPr>
            <a:r>
              <a:rPr lang="en-US" dirty="0"/>
              <a:t>Examine the quote, “with our glistening faces and baggy clothes we were not looking our best, and we turned away, embarrassed” (191).</a:t>
            </a:r>
          </a:p>
          <a:p>
            <a:pPr marL="457200" indent="-457200">
              <a:buFont typeface="+mj-lt"/>
              <a:buAutoNum type="arabicPeriod"/>
            </a:pPr>
            <a:r>
              <a:rPr lang="en-US" dirty="0"/>
              <a:t>Describe Camp Minidoka and Idaho (both when the family arrived and in the other seasons).</a:t>
            </a:r>
          </a:p>
          <a:p>
            <a:pPr marL="457200" indent="-457200">
              <a:buFont typeface="+mj-lt"/>
              <a:buAutoNum type="arabicPeriod"/>
            </a:pPr>
            <a:r>
              <a:rPr lang="en-US" dirty="0"/>
              <a:t> Explain the lesson of, “it had also taught us a lesson that man, or at any rate woman, cannot live on pride alone” (197).</a:t>
            </a:r>
          </a:p>
          <a:p>
            <a:pPr marL="457200" indent="-457200">
              <a:buFont typeface="+mj-lt"/>
              <a:buAutoNum type="arabicPeriod"/>
            </a:pPr>
            <a:r>
              <a:rPr lang="en-US" dirty="0"/>
              <a:t>Examine the irony in the statement of the President on pages 198-199.</a:t>
            </a:r>
          </a:p>
          <a:p>
            <a:pPr marL="457200" indent="-457200">
              <a:buFont typeface="+mj-lt"/>
              <a:buAutoNum type="arabicPeriod"/>
            </a:pPr>
            <a:r>
              <a:rPr lang="en-US" dirty="0"/>
              <a:t>What tactics do the recruiters use to convince the internment camp that a separate Nisei group in the army was beneficial and not segregation? </a:t>
            </a:r>
          </a:p>
          <a:p>
            <a:pPr marL="457200" indent="-457200">
              <a:buFont typeface="+mj-lt"/>
              <a:buAutoNum type="arabicPeriod"/>
            </a:pPr>
            <a:r>
              <a:rPr lang="en-US" dirty="0"/>
              <a:t>Explain the visit to town, and the reaction of the townspeople and the family members who visited from the camp. </a:t>
            </a:r>
          </a:p>
          <a:p>
            <a:pPr marL="457200" indent="-457200">
              <a:buFont typeface="+mj-lt"/>
              <a:buAutoNum type="arabicPeriod"/>
            </a:pPr>
            <a:r>
              <a:rPr lang="en-US" dirty="0"/>
              <a:t>Describe Henry and Minnie’s wedding and tea party.</a:t>
            </a:r>
          </a:p>
          <a:p>
            <a:pPr marL="457200" indent="-457200">
              <a:buFont typeface="+mj-lt"/>
              <a:buAutoNum type="arabicPeriod"/>
            </a:pPr>
            <a:r>
              <a:rPr lang="en-US" dirty="0"/>
              <a:t>Explain, “to try to force East to meet West had been a terrible mistake” (215).</a:t>
            </a:r>
          </a:p>
          <a:p>
            <a:endParaRPr lang="en-US" dirty="0"/>
          </a:p>
        </p:txBody>
      </p:sp>
    </p:spTree>
    <p:extLst>
      <p:ext uri="{BB962C8B-B14F-4D97-AF65-F5344CB8AC3E}">
        <p14:creationId xmlns:p14="http://schemas.microsoft.com/office/powerpoint/2010/main" val="399231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740" y="358993"/>
            <a:ext cx="8791302" cy="742070"/>
          </a:xfrm>
        </p:spPr>
        <p:txBody>
          <a:bodyPr>
            <a:normAutofit/>
          </a:bodyPr>
          <a:lstStyle/>
          <a:p>
            <a:pPr algn="l"/>
            <a:r>
              <a:rPr lang="en-US" dirty="0" smtClean="0"/>
              <a:t>Chapter 11: Eastward, Nise</a:t>
            </a:r>
            <a:r>
              <a:rPr lang="en-US" dirty="0"/>
              <a:t>i</a:t>
            </a:r>
          </a:p>
        </p:txBody>
      </p:sp>
      <p:sp>
        <p:nvSpPr>
          <p:cNvPr id="3" name="Content Placeholder 2"/>
          <p:cNvSpPr>
            <a:spLocks noGrp="1"/>
          </p:cNvSpPr>
          <p:nvPr>
            <p:ph idx="1"/>
          </p:nvPr>
        </p:nvSpPr>
        <p:spPr>
          <a:xfrm>
            <a:off x="252663" y="1296786"/>
            <a:ext cx="11634537" cy="5007762"/>
          </a:xfrm>
        </p:spPr>
        <p:txBody>
          <a:bodyPr>
            <a:noAutofit/>
          </a:bodyPr>
          <a:lstStyle/>
          <a:p>
            <a:pPr marL="457200" indent="-457200">
              <a:buFont typeface="+mj-lt"/>
              <a:buAutoNum type="arabicPeriod"/>
            </a:pPr>
            <a:r>
              <a:rPr lang="en-US" sz="3400" dirty="0" smtClean="0"/>
              <a:t>Investigate Monica’s feelings about the War Relocation Authority allowing the Nisei to return to the “main stream of life” (216).</a:t>
            </a:r>
          </a:p>
          <a:p>
            <a:pPr marL="457200" indent="-457200">
              <a:buFont typeface="+mj-lt"/>
              <a:buAutoNum type="arabicPeriod"/>
            </a:pPr>
            <a:r>
              <a:rPr lang="en-US" sz="3400" dirty="0" smtClean="0"/>
              <a:t>Explain the role of Mr. and Mrs. Richardson in Monica’s life. </a:t>
            </a:r>
          </a:p>
          <a:p>
            <a:pPr marL="457200" indent="-457200">
              <a:buFont typeface="+mj-lt"/>
              <a:buAutoNum type="arabicPeriod"/>
            </a:pPr>
            <a:r>
              <a:rPr lang="en-US" sz="3400" dirty="0" smtClean="0"/>
              <a:t>How do people in town react to Monica and other people of Asian descent?</a:t>
            </a:r>
          </a:p>
          <a:p>
            <a:pPr marL="457200" indent="-457200">
              <a:buFont typeface="+mj-lt"/>
              <a:buAutoNum type="arabicPeriod"/>
            </a:pPr>
            <a:r>
              <a:rPr lang="en-US" sz="3400" dirty="0" smtClean="0"/>
              <a:t>How does Dr. Moller take advantage of Monica? Why does she not say anything about it at first? What power does he have over her?</a:t>
            </a:r>
          </a:p>
        </p:txBody>
      </p:sp>
    </p:spTree>
    <p:extLst>
      <p:ext uri="{BB962C8B-B14F-4D97-AF65-F5344CB8AC3E}">
        <p14:creationId xmlns:p14="http://schemas.microsoft.com/office/powerpoint/2010/main" val="963146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28749"/>
          </a:xfrm>
        </p:spPr>
        <p:txBody>
          <a:bodyPr/>
          <a:lstStyle/>
          <a:p>
            <a:r>
              <a:rPr lang="en-US" dirty="0" smtClean="0"/>
              <a:t>Dual Identity Visual	</a:t>
            </a:r>
            <a:endParaRPr lang="en-US" dirty="0"/>
          </a:p>
        </p:txBody>
      </p:sp>
      <p:sp>
        <p:nvSpPr>
          <p:cNvPr id="3" name="Content Placeholder 2"/>
          <p:cNvSpPr>
            <a:spLocks noGrp="1"/>
          </p:cNvSpPr>
          <p:nvPr>
            <p:ph idx="1"/>
          </p:nvPr>
        </p:nvSpPr>
        <p:spPr>
          <a:xfrm>
            <a:off x="407324" y="1537855"/>
            <a:ext cx="11355185" cy="4912821"/>
          </a:xfrm>
        </p:spPr>
        <p:txBody>
          <a:bodyPr>
            <a:normAutofit/>
          </a:bodyPr>
          <a:lstStyle/>
          <a:p>
            <a:r>
              <a:rPr lang="en-US" sz="5400" dirty="0" smtClean="0"/>
              <a:t>Create a visual representation of the dual identity Monica and many other Nisei struggle with being Japanese American</a:t>
            </a:r>
          </a:p>
          <a:p>
            <a:r>
              <a:rPr lang="en-US" sz="5400" dirty="0" smtClean="0"/>
              <a:t>Must include at least 8-10 quotes from </a:t>
            </a:r>
            <a:r>
              <a:rPr lang="en-US" sz="5400" i="1" dirty="0" smtClean="0"/>
              <a:t>Nisei Daughter </a:t>
            </a:r>
            <a:endParaRPr lang="en-US" sz="5400" dirty="0"/>
          </a:p>
        </p:txBody>
      </p:sp>
    </p:spTree>
    <p:extLst>
      <p:ext uri="{BB962C8B-B14F-4D97-AF65-F5344CB8AC3E}">
        <p14:creationId xmlns:p14="http://schemas.microsoft.com/office/powerpoint/2010/main" val="589832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1904"/>
            <a:ext cx="9875520" cy="612618"/>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516048" y="1439501"/>
            <a:ext cx="9125893" cy="5006566"/>
          </a:xfrm>
        </p:spPr>
        <p:txBody>
          <a:bodyPr>
            <a:noAutofit/>
          </a:bodyPr>
          <a:lstStyle/>
          <a:p>
            <a:pPr marL="502920" indent="-457200">
              <a:buFont typeface="+mj-lt"/>
              <a:buAutoNum type="arabicPeriod"/>
            </a:pPr>
            <a:r>
              <a:rPr lang="en-US" sz="5000" dirty="0" smtClean="0"/>
              <a:t>I can analyze literature for historical context</a:t>
            </a:r>
          </a:p>
          <a:p>
            <a:pPr marL="502920" indent="-457200">
              <a:buFont typeface="+mj-lt"/>
              <a:buAutoNum type="arabicPeriod"/>
            </a:pPr>
            <a:r>
              <a:rPr lang="en-US" sz="5000" dirty="0" smtClean="0"/>
              <a:t>I can create an opinion and use evidence to support the opinion</a:t>
            </a:r>
          </a:p>
          <a:p>
            <a:pPr marL="502920" indent="-457200">
              <a:buFont typeface="+mj-lt"/>
              <a:buAutoNum type="arabicPeriod"/>
            </a:pPr>
            <a:r>
              <a:rPr lang="en-US" sz="5000" dirty="0" smtClean="0"/>
              <a:t>I can </a:t>
            </a:r>
            <a:r>
              <a:rPr lang="en-US" sz="5000" u="sng" dirty="0" smtClean="0"/>
              <a:t>respectfully</a:t>
            </a:r>
            <a:r>
              <a:rPr lang="en-US" sz="5000" dirty="0" smtClean="0"/>
              <a:t> engage in discussion with classmates</a:t>
            </a:r>
            <a:endParaRPr lang="en-US" sz="5000" dirty="0"/>
          </a:p>
        </p:txBody>
      </p:sp>
      <p:pic>
        <p:nvPicPr>
          <p:cNvPr id="4" name="Picture 3"/>
          <p:cNvPicPr>
            <a:picLocks noChangeAspect="1"/>
          </p:cNvPicPr>
          <p:nvPr/>
        </p:nvPicPr>
        <p:blipFill>
          <a:blip r:embed="rId2"/>
          <a:stretch>
            <a:fillRect/>
          </a:stretch>
        </p:blipFill>
        <p:spPr>
          <a:xfrm>
            <a:off x="9723422" y="227844"/>
            <a:ext cx="2118511" cy="3295462"/>
          </a:xfrm>
          <a:prstGeom prst="rect">
            <a:avLst/>
          </a:prstGeom>
        </p:spPr>
      </p:pic>
      <p:pic>
        <p:nvPicPr>
          <p:cNvPr id="5" name="Picture 4"/>
          <p:cNvPicPr>
            <a:picLocks noChangeAspect="1"/>
          </p:cNvPicPr>
          <p:nvPr/>
        </p:nvPicPr>
        <p:blipFill>
          <a:blip r:embed="rId3"/>
          <a:stretch>
            <a:fillRect/>
          </a:stretch>
        </p:blipFill>
        <p:spPr>
          <a:xfrm>
            <a:off x="9723422" y="3372523"/>
            <a:ext cx="2118511" cy="3224327"/>
          </a:xfrm>
          <a:prstGeom prst="rect">
            <a:avLst/>
          </a:prstGeom>
        </p:spPr>
      </p:pic>
    </p:spTree>
    <p:extLst>
      <p:ext uri="{BB962C8B-B14F-4D97-AF65-F5344CB8AC3E}">
        <p14:creationId xmlns:p14="http://schemas.microsoft.com/office/powerpoint/2010/main" val="2061106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18" y="365156"/>
            <a:ext cx="9875520" cy="630725"/>
          </a:xfrm>
        </p:spPr>
        <p:txBody>
          <a:bodyPr>
            <a:normAutofit fontScale="90000"/>
          </a:bodyPr>
          <a:lstStyle/>
          <a:p>
            <a:r>
              <a:rPr lang="en-US" dirty="0" smtClean="0"/>
              <a:t>I used to think, but now I think…</a:t>
            </a:r>
            <a:endParaRPr lang="en-US" dirty="0"/>
          </a:p>
        </p:txBody>
      </p:sp>
      <p:sp>
        <p:nvSpPr>
          <p:cNvPr id="3" name="Content Placeholder 2"/>
          <p:cNvSpPr>
            <a:spLocks noGrp="1"/>
          </p:cNvSpPr>
          <p:nvPr>
            <p:ph idx="1"/>
          </p:nvPr>
        </p:nvSpPr>
        <p:spPr>
          <a:xfrm>
            <a:off x="479834" y="1204111"/>
            <a:ext cx="11280617" cy="5323438"/>
          </a:xfrm>
        </p:spPr>
        <p:txBody>
          <a:bodyPr>
            <a:noAutofit/>
          </a:bodyPr>
          <a:lstStyle/>
          <a:p>
            <a:pPr marL="45720" indent="0">
              <a:buNone/>
            </a:pPr>
            <a:r>
              <a:rPr lang="en-US" sz="2600" u="sng" dirty="0" smtClean="0"/>
              <a:t>After reading the novel</a:t>
            </a:r>
          </a:p>
          <a:p>
            <a:r>
              <a:rPr lang="en-US" sz="2600" dirty="0" smtClean="0"/>
              <a:t>What do you know about Japanese Americans?</a:t>
            </a:r>
          </a:p>
          <a:p>
            <a:r>
              <a:rPr lang="en-US" sz="2600" dirty="0" smtClean="0"/>
              <a:t>What do you know about second generation immigrants and their parents?</a:t>
            </a:r>
          </a:p>
          <a:p>
            <a:r>
              <a:rPr lang="en-US" sz="2600" dirty="0" smtClean="0"/>
              <a:t>What do you know about Japanese-American relations in the 1930s and 1940s?</a:t>
            </a:r>
          </a:p>
          <a:p>
            <a:pPr marL="45720" indent="0">
              <a:buNone/>
            </a:pPr>
            <a:r>
              <a:rPr lang="en-US" sz="2600" u="sng" dirty="0" smtClean="0"/>
              <a:t>After reading (Board Talk)</a:t>
            </a:r>
            <a:endParaRPr lang="en-US" sz="2600" u="sng" dirty="0"/>
          </a:p>
          <a:p>
            <a:r>
              <a:rPr lang="en-US" sz="2600" dirty="0" smtClean="0"/>
              <a:t>Explain if it is ever right to deny citizens their rights. At what point does national security trump individual rights? </a:t>
            </a:r>
          </a:p>
          <a:p>
            <a:r>
              <a:rPr lang="en-US" sz="2600" dirty="0" smtClean="0"/>
              <a:t>Determine how fear can control a society. </a:t>
            </a:r>
          </a:p>
          <a:p>
            <a:r>
              <a:rPr lang="en-US" sz="2600" dirty="0" smtClean="0"/>
              <a:t>Evaluate if the US owes Japanese Americans reparations for Japanese interment. </a:t>
            </a:r>
          </a:p>
        </p:txBody>
      </p:sp>
    </p:spTree>
    <p:extLst>
      <p:ext uri="{BB962C8B-B14F-4D97-AF65-F5344CB8AC3E}">
        <p14:creationId xmlns:p14="http://schemas.microsoft.com/office/powerpoint/2010/main" val="9272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4032"/>
          </a:xfrm>
        </p:spPr>
        <p:txBody>
          <a:bodyPr/>
          <a:lstStyle/>
          <a:p>
            <a:r>
              <a:rPr lang="en-US" dirty="0" smtClean="0"/>
              <a:t>Board Talk Expectations	</a:t>
            </a:r>
            <a:endParaRPr lang="en-US" dirty="0"/>
          </a:p>
        </p:txBody>
      </p:sp>
      <p:sp>
        <p:nvSpPr>
          <p:cNvPr id="3" name="Content Placeholder 2"/>
          <p:cNvSpPr>
            <a:spLocks noGrp="1"/>
          </p:cNvSpPr>
          <p:nvPr>
            <p:ph idx="1"/>
          </p:nvPr>
        </p:nvSpPr>
        <p:spPr>
          <a:xfrm>
            <a:off x="541422" y="1660358"/>
            <a:ext cx="11237494" cy="4788568"/>
          </a:xfrm>
        </p:spPr>
        <p:txBody>
          <a:bodyPr>
            <a:noAutofit/>
          </a:bodyPr>
          <a:lstStyle/>
          <a:p>
            <a:r>
              <a:rPr lang="en-US" sz="4800" dirty="0" smtClean="0"/>
              <a:t>Be engaged with the comments on the board, not your phones or each other</a:t>
            </a:r>
          </a:p>
          <a:p>
            <a:r>
              <a:rPr lang="en-US" sz="4800" dirty="0" smtClean="0"/>
              <a:t>Should be a silent discussion with the topics on the boards</a:t>
            </a:r>
          </a:p>
          <a:p>
            <a:r>
              <a:rPr lang="en-US" sz="4800" dirty="0" smtClean="0"/>
              <a:t>Respect, honesty, openness</a:t>
            </a:r>
          </a:p>
        </p:txBody>
      </p:sp>
    </p:spTree>
    <p:extLst>
      <p:ext uri="{BB962C8B-B14F-4D97-AF65-F5344CB8AC3E}">
        <p14:creationId xmlns:p14="http://schemas.microsoft.com/office/powerpoint/2010/main" val="339462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17621"/>
          </a:xfrm>
        </p:spPr>
        <p:txBody>
          <a:bodyPr>
            <a:normAutofit fontScale="90000"/>
          </a:bodyPr>
          <a:lstStyle/>
          <a:p>
            <a:r>
              <a:rPr lang="en-US" dirty="0" smtClean="0"/>
              <a:t>Individual </a:t>
            </a:r>
            <a:r>
              <a:rPr lang="en-US" dirty="0" smtClean="0"/>
              <a:t>Reflection </a:t>
            </a:r>
            <a:r>
              <a:rPr lang="en-US" smtClean="0"/>
              <a:t>Thesis Statement</a:t>
            </a:r>
            <a:endParaRPr lang="en-US" dirty="0"/>
          </a:p>
        </p:txBody>
      </p:sp>
      <p:sp>
        <p:nvSpPr>
          <p:cNvPr id="3" name="Content Placeholder 2"/>
          <p:cNvSpPr>
            <a:spLocks noGrp="1"/>
          </p:cNvSpPr>
          <p:nvPr>
            <p:ph idx="1"/>
          </p:nvPr>
        </p:nvSpPr>
        <p:spPr>
          <a:xfrm>
            <a:off x="397042" y="1227221"/>
            <a:ext cx="11430000" cy="5209674"/>
          </a:xfrm>
        </p:spPr>
        <p:txBody>
          <a:bodyPr>
            <a:noAutofit/>
          </a:bodyPr>
          <a:lstStyle/>
          <a:p>
            <a:r>
              <a:rPr lang="en-US" sz="4800" dirty="0" smtClean="0"/>
              <a:t>Evaluate Monica’s changing views on her heritage by analyzing, “I was going back into its main stream, still with my Oriental eyes, but with an entirely different outlook, for now I felt more like a whole person instead of a sadly split personality. The Japanese and the American parts of me were now blended into one” (238).</a:t>
            </a:r>
            <a:endParaRPr lang="en-US" sz="4800" dirty="0"/>
          </a:p>
        </p:txBody>
      </p:sp>
    </p:spTree>
    <p:extLst>
      <p:ext uri="{BB962C8B-B14F-4D97-AF65-F5344CB8AC3E}">
        <p14:creationId xmlns:p14="http://schemas.microsoft.com/office/powerpoint/2010/main" val="386334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83263"/>
            <a:ext cx="9875520" cy="793687"/>
          </a:xfrm>
        </p:spPr>
        <p:txBody>
          <a:bodyPr/>
          <a:lstStyle/>
          <a:p>
            <a:r>
              <a:rPr lang="en-US" dirty="0"/>
              <a:t>5</a:t>
            </a:r>
            <a:r>
              <a:rPr lang="en-US" dirty="0" smtClean="0"/>
              <a:t> minute write (</a:t>
            </a:r>
            <a:r>
              <a:rPr lang="en-US" i="1" dirty="0" smtClean="0"/>
              <a:t>The Sneetches</a:t>
            </a:r>
            <a:r>
              <a:rPr lang="en-US" dirty="0" smtClean="0"/>
              <a:t> Reflection)</a:t>
            </a:r>
            <a:endParaRPr lang="en-US" dirty="0"/>
          </a:p>
        </p:txBody>
      </p:sp>
      <p:sp>
        <p:nvSpPr>
          <p:cNvPr id="3" name="Content Placeholder 2"/>
          <p:cNvSpPr>
            <a:spLocks noGrp="1"/>
          </p:cNvSpPr>
          <p:nvPr>
            <p:ph sz="quarter" idx="1"/>
          </p:nvPr>
        </p:nvSpPr>
        <p:spPr>
          <a:xfrm>
            <a:off x="479834" y="1421394"/>
            <a:ext cx="11171976" cy="5042780"/>
          </a:xfrm>
        </p:spPr>
        <p:txBody>
          <a:bodyPr/>
          <a:lstStyle/>
          <a:p>
            <a:r>
              <a:rPr lang="en-US" sz="5400" dirty="0" smtClean="0"/>
              <a:t>On the bottom of your notes, answer the following in a paragraph…</a:t>
            </a:r>
            <a:endParaRPr lang="en-US" sz="5400" dirty="0"/>
          </a:p>
          <a:p>
            <a:pPr marL="788670" indent="-742950">
              <a:buFont typeface="+mj-lt"/>
              <a:buAutoNum type="arabicPeriod"/>
            </a:pPr>
            <a:r>
              <a:rPr lang="en-US" sz="5400" dirty="0"/>
              <a:t>How can citizens break through barriers of prejudice to promote tolerance?</a:t>
            </a:r>
          </a:p>
          <a:p>
            <a:pPr>
              <a:buNone/>
            </a:pPr>
            <a:endParaRPr lang="en-US" dirty="0"/>
          </a:p>
        </p:txBody>
      </p:sp>
    </p:spTree>
    <p:extLst>
      <p:ext uri="{BB962C8B-B14F-4D97-AF65-F5344CB8AC3E}">
        <p14:creationId xmlns:p14="http://schemas.microsoft.com/office/powerpoint/2010/main" val="2023288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Older files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0502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22158"/>
          </a:xfrm>
        </p:spPr>
        <p:txBody>
          <a:bodyPr/>
          <a:lstStyle/>
          <a:p>
            <a:r>
              <a:rPr lang="en-US" dirty="0" smtClean="0"/>
              <a:t>Oral history compared to Sone</a:t>
            </a:r>
            <a:endParaRPr lang="en-US" dirty="0"/>
          </a:p>
        </p:txBody>
      </p:sp>
      <p:sp>
        <p:nvSpPr>
          <p:cNvPr id="3" name="Content Placeholder 2"/>
          <p:cNvSpPr>
            <a:spLocks noGrp="1"/>
          </p:cNvSpPr>
          <p:nvPr>
            <p:ph idx="1"/>
          </p:nvPr>
        </p:nvSpPr>
        <p:spPr>
          <a:xfrm>
            <a:off x="601579" y="1660358"/>
            <a:ext cx="11141241" cy="4800600"/>
          </a:xfrm>
        </p:spPr>
        <p:txBody>
          <a:bodyPr>
            <a:normAutofit/>
          </a:bodyPr>
          <a:lstStyle/>
          <a:p>
            <a:r>
              <a:rPr lang="en-US" sz="3600" dirty="0" smtClean="0"/>
              <a:t>Listen to one of the oral histories</a:t>
            </a:r>
          </a:p>
          <a:p>
            <a:r>
              <a:rPr lang="en-US" sz="3600" dirty="0" smtClean="0"/>
              <a:t>Have students compile notes on the individual experiences</a:t>
            </a:r>
          </a:p>
          <a:p>
            <a:r>
              <a:rPr lang="en-US" sz="3600" dirty="0" smtClean="0"/>
              <a:t>Have them compare this to the experience of Sone and her family</a:t>
            </a:r>
          </a:p>
          <a:p>
            <a:r>
              <a:rPr lang="en-US" sz="3600" dirty="0" smtClean="0"/>
              <a:t>How does hearing a family history compare to reading a family history? </a:t>
            </a:r>
            <a:endParaRPr lang="en-US" sz="3600" dirty="0"/>
          </a:p>
        </p:txBody>
      </p:sp>
    </p:spTree>
    <p:extLst>
      <p:ext uri="{BB962C8B-B14F-4D97-AF65-F5344CB8AC3E}">
        <p14:creationId xmlns:p14="http://schemas.microsoft.com/office/powerpoint/2010/main" val="3684223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1904"/>
            <a:ext cx="9875520" cy="612618"/>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516048" y="1439501"/>
            <a:ext cx="9125893" cy="5006566"/>
          </a:xfrm>
        </p:spPr>
        <p:txBody>
          <a:bodyPr>
            <a:noAutofit/>
          </a:bodyPr>
          <a:lstStyle/>
          <a:p>
            <a:pPr marL="502920" indent="-457200">
              <a:buFont typeface="+mj-lt"/>
              <a:buAutoNum type="arabicPeriod"/>
            </a:pPr>
            <a:r>
              <a:rPr lang="en-US" sz="5000" dirty="0" smtClean="0"/>
              <a:t>I can analyze literature for historical context</a:t>
            </a:r>
          </a:p>
          <a:p>
            <a:pPr marL="502920" indent="-457200">
              <a:buFont typeface="+mj-lt"/>
              <a:buAutoNum type="arabicPeriod"/>
            </a:pPr>
            <a:r>
              <a:rPr lang="en-US" sz="5000" dirty="0" smtClean="0"/>
              <a:t>I can create an opinion and use evidence to support the opinion</a:t>
            </a:r>
          </a:p>
          <a:p>
            <a:pPr marL="502920" indent="-457200">
              <a:buFont typeface="+mj-lt"/>
              <a:buAutoNum type="arabicPeriod"/>
            </a:pPr>
            <a:r>
              <a:rPr lang="en-US" sz="5000" dirty="0" smtClean="0"/>
              <a:t>I can </a:t>
            </a:r>
            <a:r>
              <a:rPr lang="en-US" sz="5000" u="sng" dirty="0" smtClean="0"/>
              <a:t>respectfully</a:t>
            </a:r>
            <a:r>
              <a:rPr lang="en-US" sz="5000" dirty="0" smtClean="0"/>
              <a:t> engage in discussion with classmates</a:t>
            </a:r>
            <a:endParaRPr lang="en-US" sz="5000" dirty="0"/>
          </a:p>
        </p:txBody>
      </p:sp>
      <p:pic>
        <p:nvPicPr>
          <p:cNvPr id="4" name="Picture 3"/>
          <p:cNvPicPr>
            <a:picLocks noChangeAspect="1"/>
          </p:cNvPicPr>
          <p:nvPr/>
        </p:nvPicPr>
        <p:blipFill>
          <a:blip r:embed="rId2"/>
          <a:stretch>
            <a:fillRect/>
          </a:stretch>
        </p:blipFill>
        <p:spPr>
          <a:xfrm>
            <a:off x="9723422" y="227844"/>
            <a:ext cx="2118511" cy="3295462"/>
          </a:xfrm>
          <a:prstGeom prst="rect">
            <a:avLst/>
          </a:prstGeom>
        </p:spPr>
      </p:pic>
      <p:pic>
        <p:nvPicPr>
          <p:cNvPr id="5" name="Picture 4"/>
          <p:cNvPicPr>
            <a:picLocks noChangeAspect="1"/>
          </p:cNvPicPr>
          <p:nvPr/>
        </p:nvPicPr>
        <p:blipFill>
          <a:blip r:embed="rId3"/>
          <a:stretch>
            <a:fillRect/>
          </a:stretch>
        </p:blipFill>
        <p:spPr>
          <a:xfrm>
            <a:off x="9723422" y="3372523"/>
            <a:ext cx="2118511" cy="3224327"/>
          </a:xfrm>
          <a:prstGeom prst="rect">
            <a:avLst/>
          </a:prstGeom>
        </p:spPr>
      </p:pic>
    </p:spTree>
    <p:extLst>
      <p:ext uri="{BB962C8B-B14F-4D97-AF65-F5344CB8AC3E}">
        <p14:creationId xmlns:p14="http://schemas.microsoft.com/office/powerpoint/2010/main" val="3473115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12618"/>
          </a:xfrm>
        </p:spPr>
        <p:txBody>
          <a:bodyPr>
            <a:normAutofit fontScale="90000"/>
          </a:bodyPr>
          <a:lstStyle/>
          <a:p>
            <a:r>
              <a:rPr lang="en-US" dirty="0" smtClean="0"/>
              <a:t>Individual Entry Task (5-7 minutes)</a:t>
            </a:r>
            <a:endParaRPr lang="en-US" dirty="0"/>
          </a:p>
        </p:txBody>
      </p:sp>
      <p:sp>
        <p:nvSpPr>
          <p:cNvPr id="4" name="AutoShape 2" descr="Image result for nisei daughter"/>
          <p:cNvSpPr>
            <a:spLocks noGrp="1" noChangeAspect="1" noChangeArrowheads="1"/>
          </p:cNvSpPr>
          <p:nvPr>
            <p:ph idx="1"/>
          </p:nvPr>
        </p:nvSpPr>
        <p:spPr bwMode="auto">
          <a:xfrm>
            <a:off x="479834" y="1394235"/>
            <a:ext cx="11443579" cy="50427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sz="5400" dirty="0" smtClean="0"/>
              <a:t>In a short paragraph, using evidence from the text, explain </a:t>
            </a:r>
            <a:r>
              <a:rPr lang="en-US" sz="5400" dirty="0"/>
              <a:t>“when I was a happy six-year-old, I made the shocking discovery that I had Japanese blood. I was Japanese” </a:t>
            </a:r>
            <a:r>
              <a:rPr lang="en-US" sz="5400" dirty="0" smtClean="0"/>
              <a:t>(3</a:t>
            </a:r>
            <a:r>
              <a:rPr lang="en-US" sz="5400" dirty="0"/>
              <a:t>). Conclude how she feels about being Japanese </a:t>
            </a:r>
            <a:r>
              <a:rPr lang="en-US" sz="5400" dirty="0" smtClean="0"/>
              <a:t>(18-19</a:t>
            </a:r>
            <a:r>
              <a:rPr lang="en-US" sz="5400" dirty="0"/>
              <a:t>)?</a:t>
            </a:r>
          </a:p>
          <a:p>
            <a:endParaRPr lang="en-US" dirty="0"/>
          </a:p>
        </p:txBody>
      </p:sp>
    </p:spTree>
    <p:extLst>
      <p:ext uri="{BB962C8B-B14F-4D97-AF65-F5344CB8AC3E}">
        <p14:creationId xmlns:p14="http://schemas.microsoft.com/office/powerpoint/2010/main" val="284588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18" y="365156"/>
            <a:ext cx="9875520" cy="630725"/>
          </a:xfrm>
        </p:spPr>
        <p:txBody>
          <a:bodyPr>
            <a:normAutofit fontScale="90000"/>
          </a:bodyPr>
          <a:lstStyle/>
          <a:p>
            <a:r>
              <a:rPr lang="en-US" dirty="0" smtClean="0"/>
              <a:t>I used to think, but now I think…</a:t>
            </a:r>
            <a:endParaRPr lang="en-US" dirty="0"/>
          </a:p>
        </p:txBody>
      </p:sp>
      <p:sp>
        <p:nvSpPr>
          <p:cNvPr id="3" name="Content Placeholder 2"/>
          <p:cNvSpPr>
            <a:spLocks noGrp="1"/>
          </p:cNvSpPr>
          <p:nvPr>
            <p:ph idx="1"/>
          </p:nvPr>
        </p:nvSpPr>
        <p:spPr>
          <a:xfrm>
            <a:off x="479834" y="1204111"/>
            <a:ext cx="11280617" cy="5323438"/>
          </a:xfrm>
        </p:spPr>
        <p:txBody>
          <a:bodyPr>
            <a:noAutofit/>
          </a:bodyPr>
          <a:lstStyle/>
          <a:p>
            <a:pPr marL="45720" indent="0">
              <a:buNone/>
            </a:pPr>
            <a:r>
              <a:rPr lang="en-US" sz="2600" u="sng" dirty="0" smtClean="0"/>
              <a:t>Before chapters 1-2 (from Tuesday)</a:t>
            </a:r>
          </a:p>
          <a:p>
            <a:r>
              <a:rPr lang="en-US" sz="2600" dirty="0" smtClean="0"/>
              <a:t>What do you know about Japanese Americans?</a:t>
            </a:r>
          </a:p>
          <a:p>
            <a:r>
              <a:rPr lang="en-US" sz="2600" dirty="0" smtClean="0"/>
              <a:t>What do you know about second generation immigrants and their parents?</a:t>
            </a:r>
          </a:p>
          <a:p>
            <a:r>
              <a:rPr lang="en-US" sz="2600" dirty="0" smtClean="0"/>
              <a:t>What do you know about Japanese-American relations in the 1930s and 1940s?</a:t>
            </a:r>
          </a:p>
          <a:p>
            <a:pPr marL="45720" indent="0">
              <a:buNone/>
            </a:pPr>
            <a:r>
              <a:rPr lang="en-US" sz="2600" u="sng" dirty="0" smtClean="0"/>
              <a:t>After chapters 1-2 (Board Talk)</a:t>
            </a:r>
            <a:endParaRPr lang="en-US" sz="2600" u="sng" dirty="0"/>
          </a:p>
          <a:p>
            <a:r>
              <a:rPr lang="en-US" sz="2600" dirty="0" smtClean="0"/>
              <a:t>How did chapters 1-2 challenge your thinking about Japanese immigrants?</a:t>
            </a:r>
          </a:p>
          <a:p>
            <a:r>
              <a:rPr lang="en-US" sz="2600" dirty="0" smtClean="0"/>
              <a:t>Explain if it is ever right to deny citizens their rights. At what point does national security trump individual rights? </a:t>
            </a:r>
          </a:p>
          <a:p>
            <a:r>
              <a:rPr lang="en-US" sz="2600" dirty="0" smtClean="0"/>
              <a:t>Determine how fear can control a society. </a:t>
            </a:r>
          </a:p>
          <a:p>
            <a:r>
              <a:rPr lang="en-US" sz="2600" dirty="0" smtClean="0"/>
              <a:t>What questions do you have from chapters 1-2?</a:t>
            </a:r>
            <a:endParaRPr lang="en-US" sz="2600" dirty="0"/>
          </a:p>
        </p:txBody>
      </p:sp>
    </p:spTree>
    <p:extLst>
      <p:ext uri="{BB962C8B-B14F-4D97-AF65-F5344CB8AC3E}">
        <p14:creationId xmlns:p14="http://schemas.microsoft.com/office/powerpoint/2010/main" val="288365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4032"/>
          </a:xfrm>
        </p:spPr>
        <p:txBody>
          <a:bodyPr/>
          <a:lstStyle/>
          <a:p>
            <a:r>
              <a:rPr lang="en-US" dirty="0" smtClean="0"/>
              <a:t>Board Talk Expectations	</a:t>
            </a:r>
            <a:endParaRPr lang="en-US" dirty="0"/>
          </a:p>
        </p:txBody>
      </p:sp>
      <p:sp>
        <p:nvSpPr>
          <p:cNvPr id="3" name="Content Placeholder 2"/>
          <p:cNvSpPr>
            <a:spLocks noGrp="1"/>
          </p:cNvSpPr>
          <p:nvPr>
            <p:ph idx="1"/>
          </p:nvPr>
        </p:nvSpPr>
        <p:spPr>
          <a:xfrm>
            <a:off x="541422" y="1660358"/>
            <a:ext cx="11237494" cy="4788568"/>
          </a:xfrm>
        </p:spPr>
        <p:txBody>
          <a:bodyPr>
            <a:noAutofit/>
          </a:bodyPr>
          <a:lstStyle/>
          <a:p>
            <a:r>
              <a:rPr lang="en-US" sz="4800" dirty="0" smtClean="0"/>
              <a:t>Be engaged with the comments on the board, not your phones or each other</a:t>
            </a:r>
          </a:p>
          <a:p>
            <a:r>
              <a:rPr lang="en-US" sz="4800" dirty="0" smtClean="0"/>
              <a:t>Should be a silent discussion with the topics on the boards</a:t>
            </a:r>
          </a:p>
          <a:p>
            <a:r>
              <a:rPr lang="en-US" sz="4800" dirty="0" smtClean="0"/>
              <a:t>Respect, honesty, openness</a:t>
            </a:r>
          </a:p>
        </p:txBody>
      </p:sp>
    </p:spTree>
    <p:extLst>
      <p:ext uri="{BB962C8B-B14F-4D97-AF65-F5344CB8AC3E}">
        <p14:creationId xmlns:p14="http://schemas.microsoft.com/office/powerpoint/2010/main" val="920331128"/>
      </p:ext>
    </p:extLst>
  </p:cSld>
  <p:clrMapOvr>
    <a:masterClrMapping/>
  </p:clrMapOvr>
</p:sld>
</file>

<file path=ppt/theme/theme1.xml><?xml version="1.0" encoding="utf-8"?>
<a:theme xmlns:a="http://schemas.openxmlformats.org/drawingml/2006/main" name="Basi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389</TotalTime>
  <Words>2688</Words>
  <Application>Microsoft Office PowerPoint</Application>
  <PresentationFormat>Widescreen</PresentationFormat>
  <Paragraphs>222</Paragraphs>
  <Slides>51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Calibri</vt:lpstr>
      <vt:lpstr>Corbel</vt:lpstr>
      <vt:lpstr>Basis</vt:lpstr>
      <vt:lpstr>Nisei Daughter Lessons</vt:lpstr>
      <vt:lpstr>Learning Targets 1/28</vt:lpstr>
      <vt:lpstr>The Sneetches</vt:lpstr>
      <vt:lpstr>The Sneetches</vt:lpstr>
      <vt:lpstr>5 minute write (The Sneetches Reflection)</vt:lpstr>
      <vt:lpstr>Learning Targets</vt:lpstr>
      <vt:lpstr>Individual Entry Task (5-7 minutes)</vt:lpstr>
      <vt:lpstr>I used to think, but now I think…</vt:lpstr>
      <vt:lpstr>Board Talk Expectations </vt:lpstr>
      <vt:lpstr>Chapter 1: A Shocking Fact of Life</vt:lpstr>
      <vt:lpstr>Chapter 2: The Stubborn Twig</vt:lpstr>
      <vt:lpstr>Learning Targets 2/6</vt:lpstr>
      <vt:lpstr>Individual Reading</vt:lpstr>
      <vt:lpstr>Executive Order 9066 (1215-1216)</vt:lpstr>
      <vt:lpstr>Evacuation Order (1217 -1218)</vt:lpstr>
      <vt:lpstr>Chapter 5: We Meet Real Japanese</vt:lpstr>
      <vt:lpstr>Chapter 6: We Are Outcasts</vt:lpstr>
      <vt:lpstr>Chapter 7: Paradise Sighted</vt:lpstr>
      <vt:lpstr>Learning Targets 2/5</vt:lpstr>
      <vt:lpstr>Photographs and artwork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Targets</vt:lpstr>
      <vt:lpstr>Japanese Internment Found Poem </vt:lpstr>
      <vt:lpstr>Japanese Internment Found Poem </vt:lpstr>
      <vt:lpstr>Japanese Internment Found Poem </vt:lpstr>
      <vt:lpstr>Learning Targets</vt:lpstr>
      <vt:lpstr>“I Am an American” by Dorothea Lange</vt:lpstr>
      <vt:lpstr>PowerPoint Presentation</vt:lpstr>
      <vt:lpstr>“Letter of Apology” by George H.W. Bush</vt:lpstr>
      <vt:lpstr>Learning Targets 2/10</vt:lpstr>
      <vt:lpstr>Chapter 8: Pearl Harbor Echoes in Seattle</vt:lpstr>
      <vt:lpstr>Chapter 9: Life in Camp Harmony</vt:lpstr>
      <vt:lpstr>Chapter 10: Henry’s Wedding and a Most Curious Tea Party </vt:lpstr>
      <vt:lpstr>Chapter 11: Eastward, Nisei</vt:lpstr>
      <vt:lpstr>Dual Identity Visual </vt:lpstr>
      <vt:lpstr>Learning Targets</vt:lpstr>
      <vt:lpstr>I used to think, but now I think…</vt:lpstr>
      <vt:lpstr>Board Talk Expectations </vt:lpstr>
      <vt:lpstr>Individual Reflection Thesis Statement</vt:lpstr>
      <vt:lpstr>Older files </vt:lpstr>
      <vt:lpstr>Oral history compared to Sone</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Nisei Daughter Lessons</dc:title>
  <dc:creator>Woldendorp, Kirsten    SHS-Staff</dc:creator>
  <cp:lastModifiedBy>Cossano, Kirsten    SHS-Staff</cp:lastModifiedBy>
  <cp:revision>41</cp:revision>
  <dcterms:created xsi:type="dcterms:W3CDTF">2019-06-26T17:45:13Z</dcterms:created>
  <dcterms:modified xsi:type="dcterms:W3CDTF">2020-02-11T20:43:49Z</dcterms:modified>
</cp:coreProperties>
</file>