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8" r:id="rId4"/>
    <p:sldId id="262" r:id="rId5"/>
    <p:sldId id="257" r:id="rId6"/>
    <p:sldId id="258" r:id="rId7"/>
    <p:sldId id="260" r:id="rId8"/>
    <p:sldId id="259" r:id="rId9"/>
    <p:sldId id="263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020" autoAdjust="0"/>
  </p:normalViewPr>
  <p:slideViewPr>
    <p:cSldViewPr snapToGrid="0">
      <p:cViewPr varScale="1">
        <p:scale>
          <a:sx n="80" d="100"/>
          <a:sy n="80" d="100"/>
        </p:scale>
        <p:origin x="120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458DE6C-F3C0-44CA-9EE9-7C5ED67A087F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C3598A1-880E-4360-B63F-4F28401A04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42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DE6C-F3C0-44CA-9EE9-7C5ED67A087F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98A1-880E-4360-B63F-4F28401A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9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DE6C-F3C0-44CA-9EE9-7C5ED67A087F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98A1-880E-4360-B63F-4F28401A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0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DE6C-F3C0-44CA-9EE9-7C5ED67A087F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98A1-880E-4360-B63F-4F28401A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9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DE6C-F3C0-44CA-9EE9-7C5ED67A087F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98A1-880E-4360-B63F-4F28401A042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49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DE6C-F3C0-44CA-9EE9-7C5ED67A087F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98A1-880E-4360-B63F-4F28401A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6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DE6C-F3C0-44CA-9EE9-7C5ED67A087F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98A1-880E-4360-B63F-4F28401A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77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DE6C-F3C0-44CA-9EE9-7C5ED67A087F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98A1-880E-4360-B63F-4F28401A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2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DE6C-F3C0-44CA-9EE9-7C5ED67A087F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98A1-880E-4360-B63F-4F28401A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2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DE6C-F3C0-44CA-9EE9-7C5ED67A087F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98A1-880E-4360-B63F-4F28401A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9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DE6C-F3C0-44CA-9EE9-7C5ED67A087F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98A1-880E-4360-B63F-4F28401A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458DE6C-F3C0-44CA-9EE9-7C5ED67A087F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C3598A1-880E-4360-B63F-4F28401A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0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Nisei Daughter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Monica Sone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270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533" t="14717" r="27229" b="12816"/>
          <a:stretch/>
        </p:blipFill>
        <p:spPr>
          <a:xfrm>
            <a:off x="1409006" y="290945"/>
            <a:ext cx="8736677" cy="59993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63" y="6096000"/>
            <a:ext cx="9875520" cy="662247"/>
          </a:xfrm>
        </p:spPr>
        <p:txBody>
          <a:bodyPr>
            <a:normAutofit/>
          </a:bodyPr>
          <a:lstStyle/>
          <a:p>
            <a:r>
              <a:rPr lang="en-US" sz="1600" dirty="0" smtClean="0"/>
              <a:t>Map courtesy of Lives Left Behind During WWII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79237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19066"/>
            <a:ext cx="9875520" cy="6578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754" y="1421395"/>
            <a:ext cx="4754880" cy="503372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Optional reading guide to help support reading comprehension</a:t>
            </a:r>
          </a:p>
          <a:p>
            <a:r>
              <a:rPr lang="en-US" sz="3200" dirty="0" smtClean="0"/>
              <a:t>Final: Found Poem (integrated), and graded discussion</a:t>
            </a:r>
          </a:p>
          <a:p>
            <a:r>
              <a:rPr lang="en-US" sz="3200" dirty="0" smtClean="0"/>
              <a:t>Reading Schedule (the night you will read a chapter)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5429" y="1385180"/>
            <a:ext cx="4754880" cy="5069941"/>
          </a:xfrm>
        </p:spPr>
        <p:txBody>
          <a:bodyPr/>
          <a:lstStyle/>
          <a:p>
            <a:r>
              <a:rPr lang="en-US" sz="2800" dirty="0"/>
              <a:t>1/28: chapters 1-2</a:t>
            </a:r>
          </a:p>
          <a:p>
            <a:r>
              <a:rPr lang="en-US" sz="2800" dirty="0"/>
              <a:t>1/30: chapter 3</a:t>
            </a:r>
          </a:p>
          <a:p>
            <a:r>
              <a:rPr lang="en-US" sz="2800" dirty="0"/>
              <a:t>1/31: chapters 5-6</a:t>
            </a:r>
          </a:p>
          <a:p>
            <a:r>
              <a:rPr lang="en-US" sz="2800" dirty="0"/>
              <a:t>2/3: chapter 7</a:t>
            </a:r>
          </a:p>
          <a:p>
            <a:r>
              <a:rPr lang="en-US" sz="2800" dirty="0"/>
              <a:t>2/4: chapter 8</a:t>
            </a:r>
          </a:p>
          <a:p>
            <a:r>
              <a:rPr lang="en-US" sz="2800" dirty="0"/>
              <a:t>2/6: chapter 9</a:t>
            </a:r>
          </a:p>
          <a:p>
            <a:r>
              <a:rPr lang="en-US" sz="2800" dirty="0"/>
              <a:t>2/7: chapters 10-11</a:t>
            </a:r>
          </a:p>
          <a:p>
            <a:r>
              <a:rPr lang="en-US" sz="2800" dirty="0"/>
              <a:t>2/10: chapter 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785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12124"/>
          </a:xfrm>
        </p:spPr>
        <p:txBody>
          <a:bodyPr/>
          <a:lstStyle/>
          <a:p>
            <a:r>
              <a:rPr lang="en-US" dirty="0" smtClean="0"/>
              <a:t>Essential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138" y="1479665"/>
            <a:ext cx="11313622" cy="5054139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sz="4000" dirty="0" smtClean="0"/>
              <a:t>Examine the lasting impact of Japanese internment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4000" dirty="0" smtClean="0"/>
              <a:t>Evaluate the role of common good and individual rights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4000" dirty="0" smtClean="0"/>
              <a:t>Determine if the United States should pay reparations for past choices/events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4000" dirty="0" smtClean="0"/>
              <a:t>Investigate the dual identity of Japanese Americans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9054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777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Before Reading</a:t>
            </a:r>
            <a:r>
              <a:rPr lang="en-US" u="sng" dirty="0"/>
              <a:t/>
            </a:r>
            <a:br>
              <a:rPr lang="en-US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834" y="1629623"/>
            <a:ext cx="11217243" cy="4870765"/>
          </a:xfrm>
        </p:spPr>
        <p:txBody>
          <a:bodyPr>
            <a:normAutofit lnSpcReduction="1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sz="4800" dirty="0" smtClean="0"/>
              <a:t>What </a:t>
            </a:r>
            <a:r>
              <a:rPr lang="en-US" sz="4800" dirty="0"/>
              <a:t>do you know about Japanese </a:t>
            </a:r>
            <a:r>
              <a:rPr lang="en-US" sz="4800" dirty="0" smtClean="0"/>
              <a:t>Americans?</a:t>
            </a:r>
            <a:endParaRPr lang="en-US" sz="4800" dirty="0"/>
          </a:p>
          <a:p>
            <a:pPr marL="502920" indent="-457200">
              <a:buFont typeface="+mj-lt"/>
              <a:buAutoNum type="arabicPeriod"/>
            </a:pPr>
            <a:r>
              <a:rPr lang="en-US" sz="4800" dirty="0"/>
              <a:t>What do you know about first generation immigrants and their parents?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4800" dirty="0"/>
              <a:t>What do you know about Japanese-American relations in the 1930s and </a:t>
            </a:r>
            <a:r>
              <a:rPr lang="en-US" sz="4800" dirty="0" smtClean="0"/>
              <a:t>1940s?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7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292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Major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888" y="1280160"/>
            <a:ext cx="9120625" cy="5162204"/>
          </a:xfrm>
        </p:spPr>
        <p:txBody>
          <a:bodyPr/>
          <a:lstStyle/>
          <a:p>
            <a:r>
              <a:rPr lang="en-US" sz="4000" dirty="0" smtClean="0"/>
              <a:t>Mr. and Mrs. </a:t>
            </a:r>
            <a:r>
              <a:rPr lang="en-US" sz="4000" dirty="0" err="1" smtClean="0"/>
              <a:t>Itoi</a:t>
            </a:r>
            <a:r>
              <a:rPr lang="en-US" sz="4000" dirty="0" smtClean="0"/>
              <a:t>: Monica’s parents, own a hotel in Skid Row. Immigrated to Seattle. </a:t>
            </a:r>
          </a:p>
          <a:p>
            <a:r>
              <a:rPr lang="en-US" sz="4000" dirty="0" smtClean="0"/>
              <a:t>Monica “Kazuko” Sone: main character. She still understands Japanese language and culture, but has “an American perception of the world” (xiii).</a:t>
            </a:r>
          </a:p>
          <a:p>
            <a:r>
              <a:rPr lang="en-US" sz="4000" dirty="0" smtClean="0"/>
              <a:t>Siblings: Henry (older brother), Kenji (youngest brother), </a:t>
            </a:r>
            <a:r>
              <a:rPr lang="en-US" sz="4000" dirty="0" err="1" smtClean="0"/>
              <a:t>Sumiko</a:t>
            </a:r>
            <a:r>
              <a:rPr lang="en-US" sz="4000" dirty="0" smtClean="0"/>
              <a:t> (sister).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338" y="3575096"/>
            <a:ext cx="2129414" cy="278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58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20436"/>
          </a:xfrm>
        </p:spPr>
        <p:txBody>
          <a:bodyPr/>
          <a:lstStyle/>
          <a:p>
            <a:r>
              <a:rPr lang="en-US" dirty="0" smtClean="0"/>
              <a:t>Background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5388" y="1479664"/>
            <a:ext cx="7485612" cy="506245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“Autobiographical account by a Japanese-American woman that described her childhood, adolescence, and young womanhood while growing up in a Japanese immigrant family in Seattle” (vii)</a:t>
            </a:r>
          </a:p>
          <a:p>
            <a:r>
              <a:rPr lang="en-US" sz="2800" dirty="0" smtClean="0"/>
              <a:t>The book really focuses on identify during a time when being Japanese was seen as traitorous (WWII and Pearl Harbor) </a:t>
            </a:r>
          </a:p>
          <a:p>
            <a:r>
              <a:rPr lang="en-US" sz="2800" dirty="0" smtClean="0"/>
              <a:t>“One of the few books written by an Asian American author in the 1950s and the first book written about the internment experience from the perspective of a female internee” (xviii)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3336" y="251767"/>
            <a:ext cx="3760665" cy="29052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403" y="3387742"/>
            <a:ext cx="3750598" cy="292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131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654" y="424528"/>
            <a:ext cx="9875520" cy="641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Important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25" y="1287379"/>
            <a:ext cx="5415960" cy="5220794"/>
          </a:xfrm>
        </p:spPr>
        <p:txBody>
          <a:bodyPr>
            <a:normAutofit/>
          </a:bodyPr>
          <a:lstStyle/>
          <a:p>
            <a:r>
              <a:rPr lang="en-US" sz="3200" b="1" u="sng" dirty="0" err="1" smtClean="0"/>
              <a:t>Sei</a:t>
            </a:r>
            <a:r>
              <a:rPr lang="en-US" sz="3200" dirty="0" smtClean="0"/>
              <a:t>: generation</a:t>
            </a:r>
          </a:p>
          <a:p>
            <a:r>
              <a:rPr lang="en-US" sz="3200" b="1" u="sng" dirty="0" smtClean="0"/>
              <a:t>Issei</a:t>
            </a:r>
            <a:r>
              <a:rPr lang="en-US" sz="3200" dirty="0" smtClean="0"/>
              <a:t>: first generation </a:t>
            </a:r>
          </a:p>
          <a:p>
            <a:r>
              <a:rPr lang="en-US" sz="3200" b="1" u="sng" dirty="0" smtClean="0"/>
              <a:t>Nisei</a:t>
            </a:r>
            <a:r>
              <a:rPr lang="en-US" sz="3200" dirty="0" smtClean="0"/>
              <a:t>: second generation </a:t>
            </a:r>
          </a:p>
          <a:p>
            <a:r>
              <a:rPr lang="en-US" sz="3200" b="1" u="sng" dirty="0" smtClean="0"/>
              <a:t>Sansei</a:t>
            </a:r>
            <a:r>
              <a:rPr lang="en-US" sz="3200" dirty="0" smtClean="0"/>
              <a:t>: third generation</a:t>
            </a:r>
          </a:p>
          <a:p>
            <a:r>
              <a:rPr lang="en-US" sz="3200" b="1" u="sng" dirty="0" err="1" smtClean="0"/>
              <a:t>Kenjinkai</a:t>
            </a:r>
            <a:r>
              <a:rPr lang="en-US" sz="3200" dirty="0" smtClean="0"/>
              <a:t>: prefectural associations</a:t>
            </a:r>
          </a:p>
          <a:p>
            <a:pPr lvl="1"/>
            <a:r>
              <a:rPr lang="en-US" sz="2400" dirty="0" smtClean="0"/>
              <a:t>Local entities</a:t>
            </a:r>
          </a:p>
          <a:p>
            <a:pPr lvl="1"/>
            <a:r>
              <a:rPr lang="en-US" sz="2400" dirty="0" smtClean="0"/>
              <a:t>Governmental </a:t>
            </a:r>
            <a:r>
              <a:rPr lang="en-US" sz="2400" dirty="0"/>
              <a:t>bodies of </a:t>
            </a:r>
            <a:r>
              <a:rPr lang="en-US" sz="2400" b="1" dirty="0"/>
              <a:t>Japan</a:t>
            </a:r>
            <a:r>
              <a:rPr lang="en-US" sz="2400" dirty="0"/>
              <a:t> which are larger than cities, towns, and villages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414" y="3841173"/>
            <a:ext cx="5943600" cy="266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28" b="13060"/>
          <a:stretch/>
        </p:blipFill>
        <p:spPr>
          <a:xfrm>
            <a:off x="7855528" y="424528"/>
            <a:ext cx="2786426" cy="308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387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66602" y="600816"/>
            <a:ext cx="4754880" cy="77724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6500" dirty="0" smtClean="0"/>
              <a:t>Issei</a:t>
            </a:r>
            <a:endParaRPr lang="en-US" sz="65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204" y="1363287"/>
            <a:ext cx="5307676" cy="5004262"/>
          </a:xfrm>
        </p:spPr>
        <p:txBody>
          <a:bodyPr>
            <a:normAutofit/>
          </a:bodyPr>
          <a:lstStyle/>
          <a:p>
            <a:r>
              <a:rPr lang="en-US" sz="2400" dirty="0"/>
              <a:t>Men and women who were mostly 20-30 years old when immigrating to America. </a:t>
            </a:r>
          </a:p>
          <a:p>
            <a:r>
              <a:rPr lang="en-US" sz="2400" dirty="0"/>
              <a:t>Ineligible for US citizenship (permanent alien status).</a:t>
            </a:r>
          </a:p>
          <a:p>
            <a:r>
              <a:rPr lang="en-US" sz="2400" dirty="0"/>
              <a:t>Obeyed the custom “of the vertical structure of Japanese society, the tendency to grant special rights, privileges, and authority to those in higher status” (x)</a:t>
            </a:r>
          </a:p>
          <a:p>
            <a:r>
              <a:rPr lang="en-US" sz="2400" dirty="0"/>
              <a:t>Monica’s parents are Issei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3864" y="496907"/>
            <a:ext cx="4754880" cy="682188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Nisei</a:t>
            </a:r>
            <a:endParaRPr lang="en-US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1378056"/>
            <a:ext cx="5559838" cy="47245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Born in America, granted citizenship as birth right.</a:t>
            </a:r>
          </a:p>
          <a:p>
            <a:r>
              <a:rPr lang="en-US" dirty="0"/>
              <a:t>They were Americans, spoke English, idolized American figures, went to American schools.</a:t>
            </a:r>
          </a:p>
          <a:p>
            <a:r>
              <a:rPr lang="en-US" dirty="0"/>
              <a:t>Isolated from white American society still, and also had limited participation in Japanese culture because they didn’t speak language </a:t>
            </a:r>
            <a:r>
              <a:rPr lang="en-US" dirty="0" smtClean="0"/>
              <a:t>fluently </a:t>
            </a:r>
            <a:r>
              <a:rPr lang="en-US" dirty="0"/>
              <a:t>or understand traditions.</a:t>
            </a:r>
          </a:p>
          <a:p>
            <a:r>
              <a:rPr lang="en-US" dirty="0"/>
              <a:t>“A Nisei was American, but not truly part of American society. A Nisei was certainly not Japanese, but Japanese influences seeped into aspects of his character and behavior” (xi-xii)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24" y="609600"/>
            <a:ext cx="11338560" cy="6123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Historical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24" y="1363287"/>
            <a:ext cx="11338560" cy="5062451"/>
          </a:xfrm>
        </p:spPr>
        <p:txBody>
          <a:bodyPr>
            <a:normAutofit/>
          </a:bodyPr>
          <a:lstStyle/>
          <a:p>
            <a:r>
              <a:rPr lang="en-US" dirty="0" smtClean="0"/>
              <a:t>Immigration Act of 1924: goal was to arrest the flow of Japanese immigrants to America</a:t>
            </a:r>
          </a:p>
          <a:p>
            <a:r>
              <a:rPr lang="en-US" dirty="0" smtClean="0"/>
              <a:t>Immigration and Nationality Act of 1952: ended the prohibition on Japanese Americans naturalizing</a:t>
            </a:r>
          </a:p>
          <a:p>
            <a:r>
              <a:rPr lang="en-US" dirty="0" smtClean="0"/>
              <a:t>HR 442 and SB 1009: “mass incarceration was a national mistake” </a:t>
            </a:r>
          </a:p>
          <a:p>
            <a:pPr lvl="1"/>
            <a:r>
              <a:rPr lang="en-US" dirty="0" smtClean="0"/>
              <a:t>First reparation payments of $20,000 was paid in 1990</a:t>
            </a:r>
          </a:p>
          <a:p>
            <a:r>
              <a:rPr lang="en-US" dirty="0" smtClean="0"/>
              <a:t>Skid Row: “area of homeless men” (ix)</a:t>
            </a:r>
          </a:p>
          <a:p>
            <a:r>
              <a:rPr lang="en-US" dirty="0" smtClean="0"/>
              <a:t>Japanese Association: community organization that acted like a sort of government, with clubs and associations </a:t>
            </a:r>
          </a:p>
          <a:p>
            <a:r>
              <a:rPr lang="en-US" dirty="0" smtClean="0"/>
              <a:t>“The outbreak of the war between Japan and the United States, and the evacuation of the Japanese minority, drastically changed the status of the Nisei” (xiv)</a:t>
            </a:r>
          </a:p>
          <a:p>
            <a:pPr lvl="1"/>
            <a:r>
              <a:rPr lang="en-US" dirty="0" smtClean="0"/>
              <a:t>“identity problem”</a:t>
            </a:r>
          </a:p>
          <a:p>
            <a:r>
              <a:rPr lang="en-US" dirty="0" smtClean="0"/>
              <a:t>Ten Internment/concentration camps: 120,000 Japanese in 1942 (closed in 1946)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1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791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Japanese Internment Camps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85" y="1441318"/>
            <a:ext cx="5397075" cy="2593126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837" y="775854"/>
            <a:ext cx="4108163" cy="27238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582" y="3896070"/>
            <a:ext cx="4824418" cy="251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72980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86</TotalTime>
  <Words>613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Corbel</vt:lpstr>
      <vt:lpstr>Basis</vt:lpstr>
      <vt:lpstr>Nisei Daughter</vt:lpstr>
      <vt:lpstr>Essential Questions </vt:lpstr>
      <vt:lpstr> Before Reading </vt:lpstr>
      <vt:lpstr>Major Characters</vt:lpstr>
      <vt:lpstr>Background </vt:lpstr>
      <vt:lpstr>Important Terms</vt:lpstr>
      <vt:lpstr>PowerPoint Presentation</vt:lpstr>
      <vt:lpstr>Historical Context</vt:lpstr>
      <vt:lpstr>Japanese Internment Camps </vt:lpstr>
      <vt:lpstr>Map courtesy of Lives Left Behind During WWII</vt:lpstr>
      <vt:lpstr>Unit Guide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Nisei Daughter</dc:title>
  <dc:creator>Woldendorp, Kirsten    SHS-Staff</dc:creator>
  <cp:lastModifiedBy>Woldendorp, Kirsten    SHS-Staff</cp:lastModifiedBy>
  <cp:revision>12</cp:revision>
  <dcterms:created xsi:type="dcterms:W3CDTF">2019-06-26T16:49:43Z</dcterms:created>
  <dcterms:modified xsi:type="dcterms:W3CDTF">2020-01-27T20:19:22Z</dcterms:modified>
</cp:coreProperties>
</file>