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84" r:id="rId6"/>
    <p:sldId id="260" r:id="rId7"/>
    <p:sldId id="266" r:id="rId8"/>
    <p:sldId id="267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285" r:id="rId21"/>
    <p:sldId id="262" r:id="rId22"/>
    <p:sldId id="281" r:id="rId23"/>
    <p:sldId id="280" r:id="rId24"/>
    <p:sldId id="279" r:id="rId25"/>
    <p:sldId id="282" r:id="rId26"/>
    <p:sldId id="264" r:id="rId27"/>
    <p:sldId id="277" r:id="rId28"/>
    <p:sldId id="265" r:id="rId29"/>
    <p:sldId id="278" r:id="rId30"/>
    <p:sldId id="289" r:id="rId31"/>
    <p:sldId id="272" r:id="rId32"/>
    <p:sldId id="273" r:id="rId33"/>
    <p:sldId id="270" r:id="rId34"/>
    <p:sldId id="283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2CA18CE-653A-4183-A0D2-7BCED4CFEA2A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9890568-A5A3-4746-8EEF-23E6C25449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18CE-653A-4183-A0D2-7BCED4CFEA2A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0568-A5A3-4746-8EEF-23E6C2544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18CE-653A-4183-A0D2-7BCED4CFEA2A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0568-A5A3-4746-8EEF-23E6C2544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18CE-653A-4183-A0D2-7BCED4CFEA2A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0568-A5A3-4746-8EEF-23E6C2544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18CE-653A-4183-A0D2-7BCED4CFEA2A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0568-A5A3-4746-8EEF-23E6C2544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18CE-653A-4183-A0D2-7BCED4CFEA2A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0568-A5A3-4746-8EEF-23E6C25449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18CE-653A-4183-A0D2-7BCED4CFEA2A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0568-A5A3-4746-8EEF-23E6C2544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18CE-653A-4183-A0D2-7BCED4CFEA2A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0568-A5A3-4746-8EEF-23E6C2544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18CE-653A-4183-A0D2-7BCED4CFEA2A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0568-A5A3-4746-8EEF-23E6C2544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18CE-653A-4183-A0D2-7BCED4CFEA2A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0568-A5A3-4746-8EEF-23E6C25449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18CE-653A-4183-A0D2-7BCED4CFEA2A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0568-A5A3-4746-8EEF-23E6C2544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2CA18CE-653A-4183-A0D2-7BCED4CFEA2A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9890568-A5A3-4746-8EEF-23E6C2544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Music of the Vietnam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935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ophistorydig.com/wp-content/uploads/2011/05/Dk-Green-alb2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81000"/>
            <a:ext cx="238125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990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“Ballad of the Green Berets” by SSgt. Barry Sadler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16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308848" cy="60960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b="1" i="1" dirty="0" smtClean="0"/>
              <a:t>	</a:t>
            </a:r>
          </a:p>
          <a:p>
            <a:pPr>
              <a:buNone/>
            </a:pPr>
            <a:r>
              <a:rPr lang="en-US" sz="6400" b="1" i="1" dirty="0"/>
              <a:t>	</a:t>
            </a:r>
            <a:r>
              <a:rPr lang="en-US" sz="6400" dirty="0" smtClean="0"/>
              <a:t>Fighting soldiers from the sky</a:t>
            </a:r>
            <a:br>
              <a:rPr lang="en-US" sz="6400" dirty="0" smtClean="0"/>
            </a:br>
            <a:r>
              <a:rPr lang="en-US" sz="6400" dirty="0" smtClean="0"/>
              <a:t>Fearless men who jump and die</a:t>
            </a:r>
            <a:br>
              <a:rPr lang="en-US" sz="6400" dirty="0" smtClean="0"/>
            </a:br>
            <a:r>
              <a:rPr lang="en-US" sz="6400" dirty="0" smtClean="0"/>
              <a:t>Men who mean just what they say</a:t>
            </a:r>
            <a:br>
              <a:rPr lang="en-US" sz="6400" dirty="0" smtClean="0"/>
            </a:br>
            <a:r>
              <a:rPr lang="en-US" sz="6400" dirty="0" smtClean="0"/>
              <a:t>The brave men of the Green Beret</a:t>
            </a:r>
            <a:br>
              <a:rPr lang="en-US" sz="6400" dirty="0" smtClean="0"/>
            </a:br>
            <a:endParaRPr lang="en-US" sz="6400" dirty="0" smtClean="0"/>
          </a:p>
          <a:p>
            <a:pPr>
              <a:buNone/>
            </a:pPr>
            <a:r>
              <a:rPr lang="en-US" sz="6400" dirty="0" smtClean="0"/>
              <a:t>	Silver wings upon their chest</a:t>
            </a:r>
            <a:br>
              <a:rPr lang="en-US" sz="6400" dirty="0" smtClean="0"/>
            </a:br>
            <a:r>
              <a:rPr lang="en-US" sz="6400" dirty="0" smtClean="0"/>
              <a:t>These are men, America's best</a:t>
            </a:r>
            <a:br>
              <a:rPr lang="en-US" sz="6400" dirty="0" smtClean="0"/>
            </a:br>
            <a:r>
              <a:rPr lang="en-US" sz="6400" dirty="0" smtClean="0"/>
              <a:t>One hundred men we'll test today</a:t>
            </a:r>
            <a:br>
              <a:rPr lang="en-US" sz="6400" dirty="0" smtClean="0"/>
            </a:br>
            <a:r>
              <a:rPr lang="en-US" sz="6400" dirty="0" smtClean="0"/>
              <a:t>But only three win the Green Beret</a:t>
            </a:r>
            <a:br>
              <a:rPr lang="en-US" sz="6400" dirty="0" smtClean="0"/>
            </a:br>
            <a:r>
              <a:rPr lang="en-US" sz="6400" dirty="0" smtClean="0"/>
              <a:t/>
            </a:r>
            <a:br>
              <a:rPr lang="en-US" sz="6400" dirty="0" smtClean="0"/>
            </a:br>
            <a:r>
              <a:rPr lang="en-US" sz="6400" dirty="0" smtClean="0"/>
              <a:t>Trained to live, off nature's land</a:t>
            </a:r>
            <a:br>
              <a:rPr lang="en-US" sz="6400" dirty="0" smtClean="0"/>
            </a:br>
            <a:r>
              <a:rPr lang="en-US" sz="6400" dirty="0" smtClean="0"/>
              <a:t>Trained in combat, hand to hand</a:t>
            </a:r>
            <a:br>
              <a:rPr lang="en-US" sz="6400" dirty="0" smtClean="0"/>
            </a:br>
            <a:r>
              <a:rPr lang="en-US" sz="6400" dirty="0" smtClean="0"/>
              <a:t>Men who fight by night and day</a:t>
            </a:r>
            <a:br>
              <a:rPr lang="en-US" sz="6400" dirty="0" smtClean="0"/>
            </a:br>
            <a:r>
              <a:rPr lang="en-US" sz="6400" dirty="0" smtClean="0"/>
              <a:t>Courage deep, from the Green Beret</a:t>
            </a:r>
            <a:br>
              <a:rPr lang="en-US" sz="6400" dirty="0" smtClean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endParaRPr lang="en-US" dirty="0"/>
          </a:p>
        </p:txBody>
      </p:sp>
      <p:pic>
        <p:nvPicPr>
          <p:cNvPr id="4" name="Picture 2" descr="http://www.pophistorydig.com/wp-content/uploads/2011/05/Dk-Green-alb2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210" y="1447800"/>
            <a:ext cx="223664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874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57200"/>
            <a:ext cx="8153400" cy="6019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Silver </a:t>
            </a:r>
            <a:r>
              <a:rPr lang="en-US" sz="3200" dirty="0"/>
              <a:t>wings upon their chest</a:t>
            </a:r>
            <a:br>
              <a:rPr lang="en-US" sz="3200" dirty="0"/>
            </a:br>
            <a:r>
              <a:rPr lang="en-US" sz="3200" dirty="0"/>
              <a:t>These are men, America's best</a:t>
            </a:r>
            <a:br>
              <a:rPr lang="en-US" sz="3200" dirty="0"/>
            </a:br>
            <a:r>
              <a:rPr lang="en-US" sz="3200" dirty="0"/>
              <a:t>One hundred men we'll test today</a:t>
            </a:r>
            <a:br>
              <a:rPr lang="en-US" sz="3200" dirty="0"/>
            </a:br>
            <a:r>
              <a:rPr lang="en-US" sz="3200" dirty="0"/>
              <a:t>But only three win the Green Beret</a:t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Back at home a young wife waits</a:t>
            </a:r>
            <a:br>
              <a:rPr lang="en-US" sz="3200" dirty="0"/>
            </a:br>
            <a:r>
              <a:rPr lang="en-US" sz="3200" dirty="0"/>
              <a:t>Her Green Beret has met his fate</a:t>
            </a:r>
            <a:br>
              <a:rPr lang="en-US" sz="3200" dirty="0"/>
            </a:br>
            <a:r>
              <a:rPr lang="en-US" sz="3200" dirty="0"/>
              <a:t>He has died for those oppressed</a:t>
            </a:r>
            <a:br>
              <a:rPr lang="en-US" sz="3200" dirty="0"/>
            </a:br>
            <a:r>
              <a:rPr lang="en-US" sz="3200" dirty="0"/>
              <a:t>Leaving her this last request</a:t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Put silver wings on my son's chest</a:t>
            </a:r>
            <a:br>
              <a:rPr lang="en-US" sz="3200" dirty="0"/>
            </a:br>
            <a:r>
              <a:rPr lang="en-US" sz="3200" dirty="0"/>
              <a:t>Make him one of America's best</a:t>
            </a:r>
            <a:br>
              <a:rPr lang="en-US" sz="3200" dirty="0"/>
            </a:br>
            <a:r>
              <a:rPr lang="en-US" sz="3200" dirty="0"/>
              <a:t>He'll be a man they'll test one day</a:t>
            </a:r>
            <a:br>
              <a:rPr lang="en-US" sz="3200" dirty="0"/>
            </a:br>
            <a:r>
              <a:rPr lang="en-US" sz="3200" dirty="0"/>
              <a:t>Have him win the Green Beret</a:t>
            </a:r>
            <a:br>
              <a:rPr lang="en-US" sz="32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29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Key phrases and words</a:t>
            </a:r>
          </a:p>
          <a:p>
            <a:r>
              <a:rPr lang="en-US" sz="2800" dirty="0" smtClean="0"/>
              <a:t>Literary elements: metaphor, simile, imagery, symbolism, satire, etc. </a:t>
            </a:r>
          </a:p>
          <a:p>
            <a:r>
              <a:rPr lang="en-US" sz="2800" dirty="0" smtClean="0"/>
              <a:t>Pro-or anti-Vietnam/soldier</a:t>
            </a:r>
          </a:p>
          <a:p>
            <a:r>
              <a:rPr lang="en-US" sz="2800" dirty="0" smtClean="0"/>
              <a:t>What is the song about?</a:t>
            </a:r>
          </a:p>
          <a:p>
            <a:endParaRPr lang="en-US" dirty="0"/>
          </a:p>
        </p:txBody>
      </p:sp>
      <p:pic>
        <p:nvPicPr>
          <p:cNvPr id="4" name="Picture 2" descr="http://johannasvisions.com/wp-content/uploads/2013/06/born-in-the-us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038600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731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634344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Bruce Springsteen "Born in the U.S.A.”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876800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b="1" dirty="0"/>
              <a:t>Born down in a dead man's town</a:t>
            </a:r>
            <a:br>
              <a:rPr lang="en-US" b="1" dirty="0"/>
            </a:br>
            <a:r>
              <a:rPr lang="en-US" b="1" dirty="0"/>
              <a:t>The first kick I took was when I hit the ground</a:t>
            </a:r>
            <a:br>
              <a:rPr lang="en-US" b="1" dirty="0"/>
            </a:br>
            <a:r>
              <a:rPr lang="en-US" b="1" dirty="0"/>
              <a:t>You end up like a dog that's been beat too much</a:t>
            </a:r>
            <a:br>
              <a:rPr lang="en-US" b="1" dirty="0"/>
            </a:br>
            <a:r>
              <a:rPr lang="en-US" b="1" dirty="0"/>
              <a:t>Till you spend half your life just covering up</a:t>
            </a:r>
            <a:br>
              <a:rPr lang="en-US" b="1" dirty="0"/>
            </a:br>
            <a:r>
              <a:rPr lang="en-US" b="1" dirty="0"/>
              <a:t>Born in the U.S.A.</a:t>
            </a:r>
            <a:br>
              <a:rPr lang="en-US" b="1" dirty="0"/>
            </a:br>
            <a:r>
              <a:rPr lang="en-US" b="1" dirty="0"/>
              <a:t>I was born in the U.S.A.</a:t>
            </a:r>
            <a:br>
              <a:rPr lang="en-US" b="1" dirty="0"/>
            </a:br>
            <a:r>
              <a:rPr lang="en-US" b="1" dirty="0"/>
              <a:t>I was born in the U.S.A.</a:t>
            </a:r>
            <a:br>
              <a:rPr lang="en-US" b="1" dirty="0"/>
            </a:br>
            <a:r>
              <a:rPr lang="en-US" b="1" dirty="0"/>
              <a:t>Born in the U.S.A.</a:t>
            </a:r>
            <a:br>
              <a:rPr lang="en-US" b="1" dirty="0"/>
            </a:br>
            <a:r>
              <a:rPr lang="en-US" b="1" dirty="0"/>
              <a:t>Got in a little hometown jam so they put a rifle in my hand</a:t>
            </a:r>
            <a:br>
              <a:rPr lang="en-US" b="1" dirty="0"/>
            </a:br>
            <a:r>
              <a:rPr lang="en-US" b="1" dirty="0"/>
              <a:t>Sent me off to a foreign land to go and kill the yellow man</a:t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2459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024744" cy="1143000"/>
          </a:xfrm>
        </p:spPr>
        <p:txBody>
          <a:bodyPr/>
          <a:lstStyle/>
          <a:p>
            <a:r>
              <a:rPr lang="en-US" smtClean="0"/>
              <a:t>Born </a:t>
            </a:r>
            <a:r>
              <a:rPr lang="en-US" dirty="0" smtClean="0"/>
              <a:t>in the </a:t>
            </a:r>
            <a:r>
              <a:rPr lang="en-US" smtClean="0"/>
              <a:t>U.S.A.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b="1" dirty="0"/>
              <a:t>Born in the U.S.A.</a:t>
            </a:r>
            <a:br>
              <a:rPr lang="en-US" b="1" dirty="0"/>
            </a:br>
            <a:r>
              <a:rPr lang="en-US" b="1" dirty="0" smtClean="0"/>
              <a:t>I </a:t>
            </a:r>
            <a:r>
              <a:rPr lang="en-US" b="1" dirty="0"/>
              <a:t>was born in the U.S.A.</a:t>
            </a:r>
            <a:br>
              <a:rPr lang="en-US" b="1" dirty="0"/>
            </a:br>
            <a:r>
              <a:rPr lang="en-US" b="1" dirty="0"/>
              <a:t>I was born in the U.S.A.</a:t>
            </a:r>
            <a:br>
              <a:rPr lang="en-US" b="1" dirty="0"/>
            </a:br>
            <a:r>
              <a:rPr lang="en-US" b="1" dirty="0"/>
              <a:t>I was born in the U.S.A.</a:t>
            </a:r>
            <a:br>
              <a:rPr lang="en-US" b="1" dirty="0"/>
            </a:br>
            <a:r>
              <a:rPr lang="en-US" b="1" dirty="0"/>
              <a:t>Born in the U.S.A.</a:t>
            </a:r>
            <a:br>
              <a:rPr lang="en-US" b="1" dirty="0"/>
            </a:br>
            <a:endParaRPr lang="en-US" b="1" dirty="0"/>
          </a:p>
        </p:txBody>
      </p:sp>
      <p:pic>
        <p:nvPicPr>
          <p:cNvPr id="3074" name="Picture 2" descr="http://johannasvisions.com/wp-content/uploads/2013/06/born-in-the-us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219200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893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024744" cy="914400"/>
          </a:xfrm>
        </p:spPr>
        <p:txBody>
          <a:bodyPr/>
          <a:lstStyle/>
          <a:p>
            <a:r>
              <a:rPr lang="en-US" dirty="0" smtClean="0"/>
              <a:t>Born in the U.S.A.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077200" cy="5105400"/>
          </a:xfrm>
        </p:spPr>
        <p:txBody>
          <a:bodyPr>
            <a:normAutofit lnSpcReduction="10000"/>
          </a:bodyPr>
          <a:lstStyle/>
          <a:p>
            <a:pPr marL="68580" indent="0" algn="ctr">
              <a:buNone/>
            </a:pPr>
            <a:r>
              <a:rPr lang="en-US" b="1" dirty="0"/>
              <a:t>Come back home to the refinery</a:t>
            </a:r>
            <a:br>
              <a:rPr lang="en-US" b="1" dirty="0"/>
            </a:br>
            <a:r>
              <a:rPr lang="en-US" b="1" dirty="0"/>
              <a:t>Hiring man says "son if it was up to me"</a:t>
            </a:r>
            <a:br>
              <a:rPr lang="en-US" b="1" dirty="0"/>
            </a:br>
            <a:r>
              <a:rPr lang="en-US" b="1" dirty="0"/>
              <a:t>Went down to see my V.A. man</a:t>
            </a:r>
            <a:br>
              <a:rPr lang="en-US" b="1" dirty="0"/>
            </a:br>
            <a:r>
              <a:rPr lang="en-US" b="1" dirty="0"/>
              <a:t>He said "son don't you understand now"</a:t>
            </a:r>
            <a:br>
              <a:rPr lang="en-US" b="1" dirty="0"/>
            </a:br>
            <a:r>
              <a:rPr lang="en-US" b="1" dirty="0"/>
              <a:t>Had a brother at </a:t>
            </a:r>
            <a:r>
              <a:rPr lang="en-US" b="1" dirty="0" err="1"/>
              <a:t>Khe</a:t>
            </a:r>
            <a:r>
              <a:rPr lang="en-US" b="1" dirty="0"/>
              <a:t> </a:t>
            </a:r>
            <a:r>
              <a:rPr lang="en-US" b="1" dirty="0" err="1"/>
              <a:t>Sahn</a:t>
            </a:r>
            <a:r>
              <a:rPr lang="en-US" b="1" dirty="0"/>
              <a:t> fighting off the Viet Cong</a:t>
            </a:r>
            <a:br>
              <a:rPr lang="en-US" b="1" dirty="0"/>
            </a:br>
            <a:endParaRPr lang="en-US" b="1" dirty="0" smtClean="0"/>
          </a:p>
          <a:p>
            <a:pPr marL="68580" indent="0" algn="ctr">
              <a:buNone/>
            </a:pPr>
            <a:r>
              <a:rPr lang="en-US" b="1" dirty="0" smtClean="0"/>
              <a:t>They're </a:t>
            </a:r>
            <a:r>
              <a:rPr lang="en-US" b="1" dirty="0"/>
              <a:t>still there he's all gone</a:t>
            </a:r>
            <a:br>
              <a:rPr lang="en-US" b="1" dirty="0"/>
            </a:br>
            <a:r>
              <a:rPr lang="en-US" b="1" dirty="0"/>
              <a:t>He had a woman he loved in Saigon</a:t>
            </a:r>
            <a:br>
              <a:rPr lang="en-US" b="1" dirty="0"/>
            </a:br>
            <a:r>
              <a:rPr lang="en-US" b="1" dirty="0"/>
              <a:t>I got a picture of him in her arms now</a:t>
            </a:r>
            <a:br>
              <a:rPr lang="en-US" b="1" dirty="0"/>
            </a:br>
            <a:r>
              <a:rPr lang="en-US" b="1" dirty="0"/>
              <a:t>Down in the shadow of penitentiary</a:t>
            </a:r>
            <a:br>
              <a:rPr lang="en-US" b="1" dirty="0"/>
            </a:br>
            <a:r>
              <a:rPr lang="en-US" b="1" dirty="0"/>
              <a:t>Out by the gas fires of the refinery</a:t>
            </a:r>
            <a:br>
              <a:rPr lang="en-US" b="1" dirty="0"/>
            </a:br>
            <a:r>
              <a:rPr lang="en-US" b="1" dirty="0"/>
              <a:t>I'm ten years burning down the road</a:t>
            </a:r>
            <a:br>
              <a:rPr lang="en-US" b="1" dirty="0"/>
            </a:br>
            <a:r>
              <a:rPr lang="en-US" b="1" dirty="0"/>
              <a:t>Nowhere to run </a:t>
            </a:r>
            <a:r>
              <a:rPr lang="en-US" b="1" dirty="0" err="1"/>
              <a:t>ain't</a:t>
            </a:r>
            <a:r>
              <a:rPr lang="en-US" b="1" dirty="0"/>
              <a:t> got nowhere to go</a:t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494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024744" cy="1143000"/>
          </a:xfrm>
        </p:spPr>
        <p:txBody>
          <a:bodyPr/>
          <a:lstStyle/>
          <a:p>
            <a:r>
              <a:rPr lang="en-US" dirty="0" smtClean="0"/>
              <a:t>Born in the U.S.A.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384829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b="1" dirty="0"/>
              <a:t>Born in the U.S.A.</a:t>
            </a:r>
            <a:br>
              <a:rPr lang="en-US" b="1" dirty="0"/>
            </a:br>
            <a:r>
              <a:rPr lang="en-US" b="1" dirty="0"/>
              <a:t>I was born in the U.S.A.</a:t>
            </a:r>
            <a:br>
              <a:rPr lang="en-US" b="1" dirty="0"/>
            </a:br>
            <a:r>
              <a:rPr lang="en-US" b="1" dirty="0"/>
              <a:t>Born in the U.S.A.</a:t>
            </a:r>
            <a:br>
              <a:rPr lang="en-US" b="1" dirty="0"/>
            </a:br>
            <a:r>
              <a:rPr lang="en-US" b="1" dirty="0"/>
              <a:t>I'm a long gone daddy in the U.S.A.</a:t>
            </a:r>
            <a:br>
              <a:rPr lang="en-US" b="1" dirty="0"/>
            </a:br>
            <a:r>
              <a:rPr lang="en-US" b="1" dirty="0"/>
              <a:t>Born in the U.S.A.</a:t>
            </a:r>
            <a:br>
              <a:rPr lang="en-US" b="1" dirty="0"/>
            </a:br>
            <a:r>
              <a:rPr lang="en-US" b="1" dirty="0"/>
              <a:t>Born in the U.S.A.</a:t>
            </a:r>
            <a:br>
              <a:rPr lang="en-US" b="1" dirty="0"/>
            </a:br>
            <a:r>
              <a:rPr lang="en-US" b="1" dirty="0"/>
              <a:t>Born in the U.S.A.</a:t>
            </a:r>
            <a:br>
              <a:rPr lang="en-US" b="1" dirty="0"/>
            </a:br>
            <a:r>
              <a:rPr lang="en-US" b="1" dirty="0"/>
              <a:t>I'm a cool rocking daddy in the U.S.A.</a:t>
            </a:r>
          </a:p>
          <a:p>
            <a:pPr marL="68580" indent="0" algn="ctr">
              <a:buNone/>
            </a:pP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8553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Key phrases and words</a:t>
            </a:r>
          </a:p>
          <a:p>
            <a:r>
              <a:rPr lang="en-US" sz="3200" dirty="0" smtClean="0"/>
              <a:t>Literary elements: metaphor, simile, imagery, symbolism, satire, etc. </a:t>
            </a:r>
          </a:p>
          <a:p>
            <a:r>
              <a:rPr lang="en-US" sz="3200" dirty="0" smtClean="0"/>
              <a:t>Pro-or anti-Vietnam/soldier</a:t>
            </a:r>
          </a:p>
          <a:p>
            <a:r>
              <a:rPr lang="en-US" sz="3200" dirty="0" smtClean="0"/>
              <a:t>What is the song about?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57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Is music an effective way to protest for or against an issue? Why?</a:t>
            </a:r>
          </a:p>
          <a:p>
            <a:r>
              <a:rPr lang="en-US" sz="2800" dirty="0" smtClean="0"/>
              <a:t>What do you think is the most effective way to protest something?</a:t>
            </a:r>
          </a:p>
          <a:p>
            <a:pPr lvl="1"/>
            <a:r>
              <a:rPr lang="en-US" sz="2600" dirty="0" smtClean="0"/>
              <a:t>Literature/stories?</a:t>
            </a:r>
          </a:p>
          <a:p>
            <a:pPr lvl="1"/>
            <a:r>
              <a:rPr lang="en-US" sz="2600" dirty="0" smtClean="0"/>
              <a:t>Poetry?</a:t>
            </a:r>
          </a:p>
          <a:p>
            <a:pPr lvl="1"/>
            <a:r>
              <a:rPr lang="en-US" sz="2600" dirty="0" smtClean="0"/>
              <a:t>Music?</a:t>
            </a:r>
          </a:p>
          <a:p>
            <a:pPr lvl="1"/>
            <a:r>
              <a:rPr lang="en-US" sz="2600" dirty="0" smtClean="0"/>
              <a:t>Speeches?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27631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024744" cy="1143000"/>
          </a:xfrm>
        </p:spPr>
        <p:txBody>
          <a:bodyPr/>
          <a:lstStyle/>
          <a:p>
            <a:r>
              <a:rPr lang="en-US" dirty="0" smtClean="0"/>
              <a:t>Catching up…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0866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What do we know about the war in Vietnam?</a:t>
            </a:r>
          </a:p>
          <a:p>
            <a:r>
              <a:rPr lang="en-US" dirty="0" smtClean="0"/>
              <a:t>What do we know about the soldiers fighting in Vietnam?</a:t>
            </a:r>
          </a:p>
          <a:p>
            <a:pPr lvl="1"/>
            <a:r>
              <a:rPr lang="en-US" dirty="0" smtClean="0"/>
              <a:t>Their attitudes, their mindset, etc.</a:t>
            </a:r>
          </a:p>
          <a:p>
            <a:r>
              <a:rPr lang="en-US" dirty="0" smtClean="0"/>
              <a:t>What do we know about actual events of the war, or reasons for going to war?</a:t>
            </a:r>
          </a:p>
          <a:p>
            <a:r>
              <a:rPr lang="en-US" dirty="0" smtClean="0"/>
              <a:t>How did the American public feel about the Vietnam conflict?</a:t>
            </a:r>
          </a:p>
          <a:p>
            <a:pPr lvl="1"/>
            <a:r>
              <a:rPr lang="en-US" dirty="0" smtClean="0"/>
              <a:t>How do people voice their feelings to society as a whole?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70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Key phrases and words</a:t>
            </a:r>
          </a:p>
          <a:p>
            <a:r>
              <a:rPr lang="en-US" sz="3200" dirty="0" smtClean="0"/>
              <a:t>Literary elements: metaphor, simile, imagery, symbolism, satire, etc. </a:t>
            </a:r>
          </a:p>
          <a:p>
            <a:r>
              <a:rPr lang="en-US" sz="3200" dirty="0" smtClean="0"/>
              <a:t>Pro-or anti-Vietnam/soldier</a:t>
            </a:r>
          </a:p>
          <a:p>
            <a:r>
              <a:rPr lang="en-US" sz="3200" dirty="0" smtClean="0"/>
              <a:t>What is the song about?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89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5581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“Feel like I’m </a:t>
            </a:r>
            <a:r>
              <a:rPr lang="en-US" dirty="0" err="1" smtClean="0"/>
              <a:t>Fixin</a:t>
            </a:r>
            <a:r>
              <a:rPr lang="en-US" dirty="0" smtClean="0"/>
              <a:t>’ to die Rag”</a:t>
            </a:r>
            <a:br>
              <a:rPr lang="en-US" dirty="0" smtClean="0"/>
            </a:br>
            <a:r>
              <a:rPr lang="en-US" sz="2200" dirty="0" smtClean="0"/>
              <a:t>Country Joe and the Fish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648200"/>
          </a:xfrm>
        </p:spPr>
        <p:txBody>
          <a:bodyPr numCol="1">
            <a:normAutofit/>
          </a:bodyPr>
          <a:lstStyle/>
          <a:p>
            <a:pPr marL="68580" indent="0" algn="ctr">
              <a:buNone/>
            </a:pPr>
            <a:r>
              <a:rPr lang="en-US" b="1" dirty="0" smtClean="0"/>
              <a:t>Well, come on all of you, big strong men,</a:t>
            </a:r>
            <a:br>
              <a:rPr lang="en-US" b="1" dirty="0" smtClean="0"/>
            </a:br>
            <a:r>
              <a:rPr lang="en-US" b="1" dirty="0" smtClean="0"/>
              <a:t>Uncle Sam needs your help again.</a:t>
            </a:r>
            <a:br>
              <a:rPr lang="en-US" b="1" dirty="0" smtClean="0"/>
            </a:br>
            <a:r>
              <a:rPr lang="en-US" b="1" dirty="0" smtClean="0"/>
              <a:t>He's got himself in a terrible jam</a:t>
            </a:r>
            <a:br>
              <a:rPr lang="en-US" b="1" dirty="0" smtClean="0"/>
            </a:br>
            <a:r>
              <a:rPr lang="en-US" b="1" dirty="0" smtClean="0"/>
              <a:t>Way down yonder in Vietnam</a:t>
            </a:r>
            <a:br>
              <a:rPr lang="en-US" b="1" dirty="0" smtClean="0"/>
            </a:br>
            <a:r>
              <a:rPr lang="en-US" b="1" dirty="0" smtClean="0"/>
              <a:t>So put down your books and pick up a gun,</a:t>
            </a:r>
            <a:br>
              <a:rPr lang="en-US" b="1" dirty="0" smtClean="0"/>
            </a:br>
            <a:r>
              <a:rPr lang="en-US" b="1" dirty="0" smtClean="0"/>
              <a:t>We're </a:t>
            </a:r>
            <a:r>
              <a:rPr lang="en-US" b="1" dirty="0" err="1" smtClean="0"/>
              <a:t>gonna</a:t>
            </a:r>
            <a:r>
              <a:rPr lang="en-US" b="1" dirty="0" smtClean="0"/>
              <a:t> have a whole </a:t>
            </a:r>
            <a:r>
              <a:rPr lang="en-US" b="1" dirty="0" err="1" smtClean="0"/>
              <a:t>lotta</a:t>
            </a:r>
            <a:r>
              <a:rPr lang="en-US" b="1" dirty="0" smtClean="0"/>
              <a:t> fun. </a:t>
            </a:r>
            <a:endParaRPr lang="en-US" b="1" dirty="0"/>
          </a:p>
        </p:txBody>
      </p:sp>
      <p:pic>
        <p:nvPicPr>
          <p:cNvPr id="1026" name="Picture 2" descr="http://www.koehlerbooks.com/wp-content/uploads/2012/11/country-joe-mcdonald_tTl68Nr-DKc-300x2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191000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501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056" y="304800"/>
            <a:ext cx="7558144" cy="6858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“Feel like I’m </a:t>
            </a:r>
            <a:r>
              <a:rPr lang="en-US" sz="1800" dirty="0" err="1" smtClean="0"/>
              <a:t>Fixin</a:t>
            </a:r>
            <a:r>
              <a:rPr lang="en-US" sz="1800" dirty="0" smtClean="0"/>
              <a:t>’ to die Rag”</a:t>
            </a:r>
            <a:br>
              <a:rPr lang="en-US" sz="1800" dirty="0" smtClean="0"/>
            </a:br>
            <a:r>
              <a:rPr lang="en-US" sz="1800" dirty="0" smtClean="0"/>
              <a:t>Country Joe and the Fish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334000"/>
          </a:xfrm>
        </p:spPr>
        <p:txBody>
          <a:bodyPr numCol="2">
            <a:normAutofit lnSpcReduction="10000"/>
          </a:bodyPr>
          <a:lstStyle/>
          <a:p>
            <a:pPr marL="68580" indent="0">
              <a:buNone/>
            </a:pPr>
            <a:r>
              <a:rPr lang="en-US" sz="2100" b="1" dirty="0" smtClean="0">
                <a:solidFill>
                  <a:srgbClr val="0070C0"/>
                </a:solidFill>
              </a:rPr>
              <a:t>Chorus</a:t>
            </a:r>
            <a:r>
              <a:rPr lang="en-US" sz="2100" b="1" dirty="0">
                <a:solidFill>
                  <a:srgbClr val="0070C0"/>
                </a:solidFill>
              </a:rPr>
              <a:t>:</a:t>
            </a:r>
          </a:p>
          <a:p>
            <a:pPr marL="68580" indent="0">
              <a:buNone/>
            </a:pPr>
            <a:r>
              <a:rPr lang="en-US" sz="2100" b="1" dirty="0">
                <a:solidFill>
                  <a:srgbClr val="0070C0"/>
                </a:solidFill>
              </a:rPr>
              <a:t>And it's one, two, three,</a:t>
            </a:r>
            <a:br>
              <a:rPr lang="en-US" sz="2100" b="1" dirty="0">
                <a:solidFill>
                  <a:srgbClr val="0070C0"/>
                </a:solidFill>
              </a:rPr>
            </a:br>
            <a:r>
              <a:rPr lang="en-US" sz="2100" b="1" dirty="0">
                <a:solidFill>
                  <a:srgbClr val="0070C0"/>
                </a:solidFill>
              </a:rPr>
              <a:t>What are we fighting for ?</a:t>
            </a:r>
            <a:br>
              <a:rPr lang="en-US" sz="2100" b="1" dirty="0">
                <a:solidFill>
                  <a:srgbClr val="0070C0"/>
                </a:solidFill>
              </a:rPr>
            </a:br>
            <a:r>
              <a:rPr lang="en-US" sz="2100" b="1" dirty="0">
                <a:solidFill>
                  <a:srgbClr val="0070C0"/>
                </a:solidFill>
              </a:rPr>
              <a:t>Don't ask me, I don't give a damn,</a:t>
            </a:r>
            <a:br>
              <a:rPr lang="en-US" sz="2100" b="1" dirty="0">
                <a:solidFill>
                  <a:srgbClr val="0070C0"/>
                </a:solidFill>
              </a:rPr>
            </a:br>
            <a:r>
              <a:rPr lang="en-US" sz="2100" b="1" dirty="0">
                <a:solidFill>
                  <a:srgbClr val="0070C0"/>
                </a:solidFill>
              </a:rPr>
              <a:t>Next stop is Vietnam;</a:t>
            </a:r>
            <a:br>
              <a:rPr lang="en-US" sz="2100" b="1" dirty="0">
                <a:solidFill>
                  <a:srgbClr val="0070C0"/>
                </a:solidFill>
              </a:rPr>
            </a:br>
            <a:r>
              <a:rPr lang="en-US" sz="2100" b="1" dirty="0">
                <a:solidFill>
                  <a:srgbClr val="0070C0"/>
                </a:solidFill>
              </a:rPr>
              <a:t>And it's five, six, seven,</a:t>
            </a:r>
            <a:br>
              <a:rPr lang="en-US" sz="2100" b="1" dirty="0">
                <a:solidFill>
                  <a:srgbClr val="0070C0"/>
                </a:solidFill>
              </a:rPr>
            </a:br>
            <a:r>
              <a:rPr lang="en-US" sz="2100" b="1" dirty="0">
                <a:solidFill>
                  <a:srgbClr val="0070C0"/>
                </a:solidFill>
              </a:rPr>
              <a:t>Open up the pearly gates,</a:t>
            </a:r>
            <a:br>
              <a:rPr lang="en-US" sz="2100" b="1" dirty="0">
                <a:solidFill>
                  <a:srgbClr val="0070C0"/>
                </a:solidFill>
              </a:rPr>
            </a:br>
            <a:r>
              <a:rPr lang="en-US" sz="2100" b="1" dirty="0">
                <a:solidFill>
                  <a:srgbClr val="0070C0"/>
                </a:solidFill>
              </a:rPr>
              <a:t>Well there </a:t>
            </a:r>
            <a:r>
              <a:rPr lang="en-US" sz="2100" b="1" dirty="0" err="1">
                <a:solidFill>
                  <a:srgbClr val="0070C0"/>
                </a:solidFill>
              </a:rPr>
              <a:t>ain't</a:t>
            </a:r>
            <a:r>
              <a:rPr lang="en-US" sz="2100" b="1" dirty="0">
                <a:solidFill>
                  <a:srgbClr val="0070C0"/>
                </a:solidFill>
              </a:rPr>
              <a:t> no time to wonder why,</a:t>
            </a:r>
            <a:br>
              <a:rPr lang="en-US" sz="2100" b="1" dirty="0">
                <a:solidFill>
                  <a:srgbClr val="0070C0"/>
                </a:solidFill>
              </a:rPr>
            </a:br>
            <a:r>
              <a:rPr lang="en-US" sz="2100" b="1" dirty="0">
                <a:solidFill>
                  <a:srgbClr val="0070C0"/>
                </a:solidFill>
              </a:rPr>
              <a:t>Whoopee! we're all </a:t>
            </a:r>
            <a:r>
              <a:rPr lang="en-US" sz="2100" b="1" dirty="0" err="1">
                <a:solidFill>
                  <a:srgbClr val="0070C0"/>
                </a:solidFill>
              </a:rPr>
              <a:t>gonna</a:t>
            </a:r>
            <a:r>
              <a:rPr lang="en-US" sz="2100" b="1" dirty="0">
                <a:solidFill>
                  <a:srgbClr val="0070C0"/>
                </a:solidFill>
              </a:rPr>
              <a:t> die.</a:t>
            </a:r>
            <a:r>
              <a:rPr lang="en-US" b="1" dirty="0"/>
              <a:t> </a:t>
            </a:r>
            <a:br>
              <a:rPr lang="en-US" b="1" dirty="0"/>
            </a:br>
            <a:endParaRPr lang="en-US" b="1" dirty="0"/>
          </a:p>
          <a:p>
            <a:pPr marL="68580" indent="0">
              <a:buNone/>
            </a:pPr>
            <a:endParaRPr lang="en-US" b="1" dirty="0" smtClean="0"/>
          </a:p>
          <a:p>
            <a:pPr marL="68580" indent="0">
              <a:buNone/>
            </a:pPr>
            <a:endParaRPr lang="en-US" b="1" dirty="0"/>
          </a:p>
          <a:p>
            <a:pPr marL="68580" indent="0">
              <a:buNone/>
            </a:pPr>
            <a:endParaRPr lang="en-US" b="1" dirty="0" smtClean="0"/>
          </a:p>
          <a:p>
            <a:pPr marL="68580" indent="0">
              <a:buNone/>
            </a:pPr>
            <a:endParaRPr lang="en-US" b="1" dirty="0" smtClean="0"/>
          </a:p>
          <a:p>
            <a:pPr marL="68580" indent="0">
              <a:buNone/>
            </a:pPr>
            <a:r>
              <a:rPr lang="en-US" b="1" dirty="0" smtClean="0"/>
              <a:t>Come </a:t>
            </a:r>
            <a:r>
              <a:rPr lang="en-US" b="1" dirty="0"/>
              <a:t>on Wall Street, don't be slow,</a:t>
            </a:r>
            <a:br>
              <a:rPr lang="en-US" b="1" dirty="0"/>
            </a:br>
            <a:r>
              <a:rPr lang="en-US" b="1" dirty="0"/>
              <a:t>Why man, this is war au-go-go</a:t>
            </a:r>
            <a:br>
              <a:rPr lang="en-US" b="1" dirty="0"/>
            </a:br>
            <a:r>
              <a:rPr lang="en-US" b="1" dirty="0"/>
              <a:t>There's plenty good money to be made</a:t>
            </a:r>
            <a:br>
              <a:rPr lang="en-US" b="1" dirty="0"/>
            </a:br>
            <a:r>
              <a:rPr lang="en-US" b="1" dirty="0"/>
              <a:t>By supplying the Army with the tools of its trade,</a:t>
            </a:r>
            <a:br>
              <a:rPr lang="en-US" b="1" dirty="0"/>
            </a:br>
            <a:r>
              <a:rPr lang="en-US" b="1" dirty="0"/>
              <a:t>But just hope and pray that if they drop the bomb,</a:t>
            </a:r>
            <a:br>
              <a:rPr lang="en-US" b="1" dirty="0"/>
            </a:br>
            <a:r>
              <a:rPr lang="en-US" b="1" dirty="0"/>
              <a:t>They drop it on the Viet Cong. </a:t>
            </a:r>
            <a:endParaRPr lang="en-US" b="1" dirty="0" smtClean="0"/>
          </a:p>
          <a:p>
            <a:pPr marL="68580" indent="0">
              <a:buNone/>
            </a:pPr>
            <a:r>
              <a:rPr lang="en-US" b="1" dirty="0"/>
              <a:t/>
            </a:r>
            <a:br>
              <a:rPr lang="en-US" b="1" dirty="0"/>
            </a:br>
            <a:r>
              <a:rPr lang="en-US" b="1" dirty="0">
                <a:solidFill>
                  <a:srgbClr val="0070C0"/>
                </a:solidFill>
              </a:rPr>
              <a:t>(Chorus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01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558144" cy="609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“Feel like I’m </a:t>
            </a:r>
            <a:r>
              <a:rPr lang="en-US" sz="1800" dirty="0" err="1" smtClean="0"/>
              <a:t>Fixin</a:t>
            </a:r>
            <a:r>
              <a:rPr lang="en-US" sz="1800" dirty="0" smtClean="0"/>
              <a:t>’ to die Rag”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1600" dirty="0" smtClean="0"/>
              <a:t>Country Joe and the Fish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001000" cy="5334000"/>
          </a:xfrm>
        </p:spPr>
        <p:txBody>
          <a:bodyPr numCol="2">
            <a:normAutofit fontScale="92500" lnSpcReduction="10000"/>
          </a:bodyPr>
          <a:lstStyle/>
          <a:p>
            <a:pPr marL="68580" indent="0">
              <a:buNone/>
            </a:pPr>
            <a:r>
              <a:rPr lang="en-US" b="1" dirty="0"/>
              <a:t>Well, come on generals, let's move fast;</a:t>
            </a:r>
            <a:br>
              <a:rPr lang="en-US" b="1" dirty="0"/>
            </a:br>
            <a:r>
              <a:rPr lang="en-US" b="1" dirty="0"/>
              <a:t>Your big chance has come at last.</a:t>
            </a:r>
            <a:br>
              <a:rPr lang="en-US" b="1" dirty="0"/>
            </a:br>
            <a:r>
              <a:rPr lang="en-US" b="1" dirty="0"/>
              <a:t>Now you can go out and get those reds</a:t>
            </a:r>
            <a:br>
              <a:rPr lang="en-US" b="1" dirty="0"/>
            </a:br>
            <a:r>
              <a:rPr lang="en-US" b="1" dirty="0"/>
              <a:t>'Cause the only good commie is the one that's dead</a:t>
            </a:r>
            <a:br>
              <a:rPr lang="en-US" b="1" dirty="0"/>
            </a:br>
            <a:r>
              <a:rPr lang="en-US" b="1" dirty="0"/>
              <a:t>And you know that peace can only be won</a:t>
            </a:r>
            <a:br>
              <a:rPr lang="en-US" b="1" dirty="0"/>
            </a:br>
            <a:r>
              <a:rPr lang="en-US" b="1" dirty="0"/>
              <a:t>When we've blown '</a:t>
            </a:r>
            <a:r>
              <a:rPr lang="en-US" b="1" dirty="0" err="1"/>
              <a:t>em</a:t>
            </a:r>
            <a:r>
              <a:rPr lang="en-US" b="1" dirty="0"/>
              <a:t> all to kingdom come. 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>
                <a:solidFill>
                  <a:srgbClr val="0070C0"/>
                </a:solidFill>
              </a:rPr>
              <a:t>(Chorus)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b="1" dirty="0" smtClean="0"/>
          </a:p>
          <a:p>
            <a:pPr marL="68580" indent="0">
              <a:buNone/>
            </a:pPr>
            <a:r>
              <a:rPr lang="en-US" b="1" dirty="0" smtClean="0"/>
              <a:t>Come </a:t>
            </a:r>
            <a:r>
              <a:rPr lang="en-US" b="1" dirty="0"/>
              <a:t>on mothers throughout the land,</a:t>
            </a:r>
            <a:br>
              <a:rPr lang="en-US" b="1" dirty="0"/>
            </a:br>
            <a:r>
              <a:rPr lang="en-US" b="1" dirty="0"/>
              <a:t>Pack your boys off to Vietnam.</a:t>
            </a:r>
            <a:br>
              <a:rPr lang="en-US" b="1" dirty="0"/>
            </a:br>
            <a:r>
              <a:rPr lang="en-US" b="1" dirty="0"/>
              <a:t>Come on fathers, and don't hesitate</a:t>
            </a:r>
            <a:br>
              <a:rPr lang="en-US" b="1" dirty="0"/>
            </a:br>
            <a:r>
              <a:rPr lang="en-US" b="1" dirty="0"/>
              <a:t>To send your sons off before it's too late.</a:t>
            </a:r>
            <a:br>
              <a:rPr lang="en-US" b="1" dirty="0"/>
            </a:br>
            <a:r>
              <a:rPr lang="en-US" b="1" dirty="0"/>
              <a:t>And you can be the first ones in your block</a:t>
            </a:r>
            <a:br>
              <a:rPr lang="en-US" b="1" dirty="0"/>
            </a:br>
            <a:r>
              <a:rPr lang="en-US" b="1" dirty="0"/>
              <a:t>To have your boy come home in a box. 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>
                <a:solidFill>
                  <a:srgbClr val="0070C0"/>
                </a:solidFill>
              </a:rPr>
              <a:t>(Chorus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01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024744" cy="7620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“Feel like I’m </a:t>
            </a:r>
            <a:r>
              <a:rPr lang="en-US" sz="1800" dirty="0" err="1" smtClean="0"/>
              <a:t>Fixin</a:t>
            </a:r>
            <a:r>
              <a:rPr lang="en-US" sz="1800" dirty="0" smtClean="0"/>
              <a:t>’ to die Rag”</a:t>
            </a:r>
            <a:br>
              <a:rPr lang="en-US" sz="1800" dirty="0" smtClean="0"/>
            </a:br>
            <a:r>
              <a:rPr lang="en-US" sz="1800" dirty="0" smtClean="0"/>
              <a:t>Country Joe and the Fish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410200"/>
          </a:xfrm>
        </p:spPr>
        <p:txBody>
          <a:bodyPr numCol="2">
            <a:normAutofit/>
          </a:bodyPr>
          <a:lstStyle/>
          <a:p>
            <a:pPr marL="68580" indent="0">
              <a:buNone/>
            </a:pPr>
            <a:r>
              <a:rPr lang="en-US" b="1" dirty="0" smtClean="0"/>
              <a:t>Well, come on generals, let's move fast;</a:t>
            </a:r>
            <a:br>
              <a:rPr lang="en-US" b="1" dirty="0" smtClean="0"/>
            </a:br>
            <a:r>
              <a:rPr lang="en-US" b="1" dirty="0" smtClean="0"/>
              <a:t>Your big chance has come at last.</a:t>
            </a:r>
            <a:br>
              <a:rPr lang="en-US" b="1" dirty="0" smtClean="0"/>
            </a:br>
            <a:r>
              <a:rPr lang="en-US" b="1" dirty="0" smtClean="0"/>
              <a:t>Now you can go out and get those reds</a:t>
            </a:r>
            <a:br>
              <a:rPr lang="en-US" b="1" dirty="0" smtClean="0"/>
            </a:br>
            <a:r>
              <a:rPr lang="en-US" b="1" dirty="0" smtClean="0"/>
              <a:t>'Cause the only good commie is the one that's dead</a:t>
            </a:r>
            <a:br>
              <a:rPr lang="en-US" b="1" dirty="0" smtClean="0"/>
            </a:br>
            <a:r>
              <a:rPr lang="en-US" b="1" dirty="0" smtClean="0"/>
              <a:t>And you know that peace can only be won</a:t>
            </a:r>
            <a:br>
              <a:rPr lang="en-US" b="1" dirty="0" smtClean="0"/>
            </a:br>
            <a:r>
              <a:rPr lang="en-US" b="1" dirty="0" smtClean="0"/>
              <a:t>When we've blown '</a:t>
            </a:r>
            <a:r>
              <a:rPr lang="en-US" b="1" dirty="0" err="1" smtClean="0"/>
              <a:t>em</a:t>
            </a:r>
            <a:r>
              <a:rPr lang="en-US" b="1" dirty="0" smtClean="0"/>
              <a:t> all to kingdom come. 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0070C0"/>
                </a:solidFill>
              </a:rPr>
              <a:t>(Chorus)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Come on mothers throughout the land,</a:t>
            </a:r>
            <a:br>
              <a:rPr lang="en-US" b="1" dirty="0" smtClean="0"/>
            </a:br>
            <a:r>
              <a:rPr lang="en-US" b="1" dirty="0" smtClean="0"/>
              <a:t>Pack your boys off to Vietnam.</a:t>
            </a:r>
            <a:br>
              <a:rPr lang="en-US" b="1" dirty="0" smtClean="0"/>
            </a:br>
            <a:r>
              <a:rPr lang="en-US" b="1" dirty="0" smtClean="0"/>
              <a:t>Come on fathers, and don't hesitate</a:t>
            </a:r>
            <a:br>
              <a:rPr lang="en-US" b="1" dirty="0" smtClean="0"/>
            </a:br>
            <a:r>
              <a:rPr lang="en-US" b="1" dirty="0" smtClean="0"/>
              <a:t>To send your sons off before it's too late.</a:t>
            </a:r>
            <a:br>
              <a:rPr lang="en-US" b="1" dirty="0" smtClean="0"/>
            </a:br>
            <a:r>
              <a:rPr lang="en-US" b="1" dirty="0" smtClean="0"/>
              <a:t>And you can be the first ones in your block</a:t>
            </a:r>
            <a:br>
              <a:rPr lang="en-US" b="1" dirty="0" smtClean="0"/>
            </a:br>
            <a:r>
              <a:rPr lang="en-US" b="1" dirty="0" smtClean="0"/>
              <a:t>To have your boy come home in a box. 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7501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838200"/>
            <a:ext cx="6777317" cy="4994429"/>
          </a:xfrm>
        </p:spPr>
        <p:txBody>
          <a:bodyPr/>
          <a:lstStyle/>
          <a:p>
            <a:pPr marL="6858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And it's one, two, three</a:t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What are we fighting for ?</a:t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Don't ask me, I don't give a damn,</a:t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Next stop is Vietnam.</a:t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And it's five, six, seven,</a:t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Open up the pearly gates,</a:t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Well there </a:t>
            </a:r>
            <a:r>
              <a:rPr lang="en-US" b="1" dirty="0" err="1">
                <a:solidFill>
                  <a:srgbClr val="0070C0"/>
                </a:solidFill>
              </a:rPr>
              <a:t>ain't</a:t>
            </a:r>
            <a:r>
              <a:rPr lang="en-US" b="1" dirty="0">
                <a:solidFill>
                  <a:srgbClr val="0070C0"/>
                </a:solidFill>
              </a:rPr>
              <a:t> no time to wonder why,</a:t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Whoopee! we're all </a:t>
            </a:r>
            <a:r>
              <a:rPr lang="en-US" b="1" dirty="0" err="1">
                <a:solidFill>
                  <a:srgbClr val="0070C0"/>
                </a:solidFill>
              </a:rPr>
              <a:t>gonna</a:t>
            </a:r>
            <a:r>
              <a:rPr lang="en-US" b="1" dirty="0">
                <a:solidFill>
                  <a:srgbClr val="0070C0"/>
                </a:solidFill>
              </a:rPr>
              <a:t> die.</a:t>
            </a:r>
          </a:p>
          <a:p>
            <a:pPr marL="6858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8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558144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Def </a:t>
            </a:r>
            <a:r>
              <a:rPr lang="en-US" sz="3200" dirty="0" err="1" smtClean="0"/>
              <a:t>Leppard</a:t>
            </a:r>
            <a:r>
              <a:rPr lang="en-US" sz="3200" dirty="0" smtClean="0"/>
              <a:t> “Die Hard the Hunter”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924800" cy="4724400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b="1" dirty="0"/>
              <a:t>Shotgun </a:t>
            </a:r>
            <a:br>
              <a:rPr lang="en-US" b="1" dirty="0"/>
            </a:br>
            <a:r>
              <a:rPr lang="en-US" b="1" dirty="0"/>
              <a:t>Let's welcome home the soldier boy from (Far away, far away) </a:t>
            </a:r>
            <a:br>
              <a:rPr lang="en-US" b="1" dirty="0"/>
            </a:br>
            <a:r>
              <a:rPr lang="en-US" b="1" dirty="0"/>
              <a:t>No angel of mercy just a need to destroy (Fire away, fire away) </a:t>
            </a:r>
            <a:br>
              <a:rPr lang="en-US" b="1" dirty="0"/>
            </a:br>
            <a:r>
              <a:rPr lang="en-US" b="1" dirty="0"/>
              <a:t>Let's toast the hero with blood in his eyes </a:t>
            </a:r>
            <a:br>
              <a:rPr lang="en-US" b="1" dirty="0"/>
            </a:br>
            <a:r>
              <a:rPr lang="en-US" b="1" dirty="0"/>
              <a:t>The scars on his mind took so many lives </a:t>
            </a:r>
            <a:br>
              <a:rPr lang="en-US" b="1" dirty="0"/>
            </a:br>
            <a:r>
              <a:rPr lang="en-US" b="1" dirty="0"/>
              <a:t>Die Hard the Hunter 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6294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024744" cy="1143000"/>
          </a:xfrm>
        </p:spPr>
        <p:txBody>
          <a:bodyPr/>
          <a:lstStyle/>
          <a:p>
            <a:r>
              <a:rPr lang="en-US" dirty="0" smtClean="0"/>
              <a:t>“Die Hard the Hunter”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953000"/>
          </a:xfrm>
        </p:spPr>
        <p:txBody>
          <a:bodyPr numCol="2">
            <a:normAutofit fontScale="92500" lnSpcReduction="20000"/>
          </a:bodyPr>
          <a:lstStyle/>
          <a:p>
            <a:pPr marL="68580" indent="0">
              <a:buNone/>
            </a:pPr>
            <a:r>
              <a:rPr lang="en-US" b="1" dirty="0"/>
              <a:t>Welcome home soldier boy </a:t>
            </a:r>
            <a:br>
              <a:rPr lang="en-US" b="1" dirty="0"/>
            </a:br>
            <a:r>
              <a:rPr lang="en-US" b="1" dirty="0"/>
              <a:t>Put down your pistol, yeah, put down your toy </a:t>
            </a:r>
            <a:br>
              <a:rPr lang="en-US" b="1" dirty="0"/>
            </a:br>
            <a:r>
              <a:rPr lang="en-US" b="1" dirty="0"/>
              <a:t>Yeah, they can take your gun away from you </a:t>
            </a:r>
            <a:br>
              <a:rPr lang="en-US" b="1" dirty="0"/>
            </a:br>
            <a:r>
              <a:rPr lang="en-US" b="1" dirty="0"/>
              <a:t>But never take away your attitude </a:t>
            </a:r>
            <a:br>
              <a:rPr lang="en-US" b="1" dirty="0"/>
            </a:br>
            <a:r>
              <a:rPr lang="en-US" b="1" dirty="0"/>
              <a:t>They can't do that, no, they can't do that 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You got no enemy, no front line </a:t>
            </a:r>
            <a:br>
              <a:rPr lang="en-US" b="1" dirty="0"/>
            </a:br>
            <a:r>
              <a:rPr lang="en-US" b="1" dirty="0"/>
              <a:t>The only battles in the back of your mind </a:t>
            </a:r>
            <a:br>
              <a:rPr lang="en-US" b="1" dirty="0"/>
            </a:br>
            <a:r>
              <a:rPr lang="en-US" b="1" dirty="0"/>
              <a:t>You don't know how to change from bad to good </a:t>
            </a:r>
            <a:br>
              <a:rPr lang="en-US" b="1" dirty="0"/>
            </a:br>
            <a:r>
              <a:rPr lang="en-US" b="1" dirty="0"/>
              <a:t>You brought the war to your </a:t>
            </a:r>
            <a:r>
              <a:rPr lang="en-US" b="1" dirty="0" smtClean="0"/>
              <a:t>neighborhood</a:t>
            </a:r>
            <a:r>
              <a:rPr lang="en-US" b="1" dirty="0"/>
              <a:t> 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Back in the city, he's a man on the loose </a:t>
            </a:r>
            <a:br>
              <a:rPr lang="en-US" b="1" dirty="0"/>
            </a:br>
            <a:r>
              <a:rPr lang="en-US" b="1" dirty="0"/>
              <a:t>He is the shadow that's following you </a:t>
            </a:r>
            <a:br>
              <a:rPr lang="en-US" b="1" dirty="0"/>
            </a:br>
            <a:r>
              <a:rPr lang="en-US" b="1" dirty="0"/>
              <a:t>He takes no prisoners when he's hunting for game </a:t>
            </a:r>
            <a:br>
              <a:rPr lang="en-US" b="1" dirty="0"/>
            </a:br>
            <a:r>
              <a:rPr lang="en-US" b="1" dirty="0"/>
              <a:t>He's got a bullet and it carries your name 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(Die hard) Caught in a trap </a:t>
            </a:r>
            <a:br>
              <a:rPr lang="en-US" b="1" dirty="0"/>
            </a:br>
            <a:r>
              <a:rPr lang="en-US" b="1" dirty="0"/>
              <a:t>(Hunter) There's no </a:t>
            </a:r>
            <a:r>
              <a:rPr lang="en-US" b="1" dirty="0" err="1"/>
              <a:t>lookin</a:t>
            </a:r>
            <a:r>
              <a:rPr lang="en-US" b="1" dirty="0"/>
              <a:t>' back </a:t>
            </a:r>
            <a:br>
              <a:rPr lang="en-US" b="1" dirty="0"/>
            </a:br>
            <a:r>
              <a:rPr lang="en-US" b="1" dirty="0"/>
              <a:t>(Die hard) He hides in the crowd </a:t>
            </a:r>
            <a:br>
              <a:rPr lang="en-US" b="1" dirty="0"/>
            </a:br>
            <a:r>
              <a:rPr lang="en-US" b="1" dirty="0"/>
              <a:t>(Hunter) Die Hard and Proud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94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558144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Charlie Daniels Band “Still in Saigon”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077200" cy="5334000"/>
          </a:xfrm>
        </p:spPr>
        <p:txBody>
          <a:bodyPr numCol="2">
            <a:normAutofit fontScale="85000" lnSpcReduction="20000"/>
          </a:bodyPr>
          <a:lstStyle/>
          <a:p>
            <a:pPr marL="68580" indent="0">
              <a:buNone/>
            </a:pPr>
            <a:r>
              <a:rPr lang="en-US" b="1" dirty="0"/>
              <a:t>Got on a plane in 'Frisco</a:t>
            </a:r>
            <a:br>
              <a:rPr lang="en-US" b="1" dirty="0"/>
            </a:br>
            <a:r>
              <a:rPr lang="en-US" b="1" dirty="0"/>
              <a:t>And got off in Vietnam</a:t>
            </a:r>
            <a:br>
              <a:rPr lang="en-US" b="1" dirty="0"/>
            </a:br>
            <a:r>
              <a:rPr lang="en-US" b="1" dirty="0"/>
              <a:t>I walked into a different world</a:t>
            </a:r>
            <a:br>
              <a:rPr lang="en-US" b="1" dirty="0"/>
            </a:br>
            <a:r>
              <a:rPr lang="en-US" b="1" dirty="0"/>
              <a:t>The past forever gone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I could have gone to Canada</a:t>
            </a:r>
            <a:br>
              <a:rPr lang="en-US" b="1" dirty="0"/>
            </a:br>
            <a:r>
              <a:rPr lang="en-US" b="1" dirty="0"/>
              <a:t>Or I could have stayed in school</a:t>
            </a:r>
            <a:br>
              <a:rPr lang="en-US" b="1" dirty="0"/>
            </a:br>
            <a:r>
              <a:rPr lang="en-US" b="1" dirty="0"/>
              <a:t>But I was brought up differently</a:t>
            </a:r>
            <a:br>
              <a:rPr lang="en-US" b="1" dirty="0"/>
            </a:br>
            <a:r>
              <a:rPr lang="en-US" b="1" dirty="0"/>
              <a:t>I couldn't break the rules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Thirteen months and fifteen days</a:t>
            </a:r>
            <a:br>
              <a:rPr lang="en-US" b="1" dirty="0"/>
            </a:br>
            <a:r>
              <a:rPr lang="en-US" b="1" dirty="0"/>
              <a:t>The last ones were the worst</a:t>
            </a:r>
            <a:br>
              <a:rPr lang="en-US" b="1" dirty="0"/>
            </a:br>
            <a:r>
              <a:rPr lang="en-US" b="1" dirty="0"/>
              <a:t>One minute I'd kneel down and pray</a:t>
            </a:r>
            <a:br>
              <a:rPr lang="en-US" b="1" dirty="0"/>
            </a:br>
            <a:r>
              <a:rPr lang="en-US" b="1" dirty="0"/>
              <a:t>And the next I'd stand and curse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b="1" dirty="0" smtClean="0"/>
          </a:p>
          <a:p>
            <a:pPr marL="68580" indent="0">
              <a:buNone/>
            </a:pPr>
            <a:endParaRPr lang="en-US" b="1" dirty="0"/>
          </a:p>
          <a:p>
            <a:pPr marL="68580" indent="0">
              <a:buNone/>
            </a:pPr>
            <a:r>
              <a:rPr lang="en-US" b="1" dirty="0" smtClean="0"/>
              <a:t>No </a:t>
            </a:r>
            <a:r>
              <a:rPr lang="en-US" b="1" dirty="0"/>
              <a:t>place to run to</a:t>
            </a:r>
            <a:br>
              <a:rPr lang="en-US" b="1" dirty="0"/>
            </a:br>
            <a:r>
              <a:rPr lang="en-US" b="1" dirty="0"/>
              <a:t>Where I did not feel that war</a:t>
            </a:r>
            <a:br>
              <a:rPr lang="en-US" b="1" dirty="0"/>
            </a:br>
            <a:r>
              <a:rPr lang="en-US" b="1" dirty="0"/>
              <a:t>When I got home I stayed alone</a:t>
            </a:r>
            <a:br>
              <a:rPr lang="en-US" b="1" dirty="0"/>
            </a:br>
            <a:r>
              <a:rPr lang="en-US" b="1" dirty="0"/>
              <a:t>And checked behind each door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err="1"/>
              <a:t>Cuz</a:t>
            </a:r>
            <a:r>
              <a:rPr lang="en-US" b="1" dirty="0"/>
              <a:t> I'm still in Saigon</a:t>
            </a:r>
            <a:br>
              <a:rPr lang="en-US" b="1" dirty="0"/>
            </a:br>
            <a:r>
              <a:rPr lang="en-US" b="1" dirty="0"/>
              <a:t>Still in Saigon</a:t>
            </a:r>
            <a:br>
              <a:rPr lang="en-US" b="1" dirty="0"/>
            </a:br>
            <a:r>
              <a:rPr lang="en-US" b="1" dirty="0"/>
              <a:t>I am still in Saigon</a:t>
            </a:r>
            <a:br>
              <a:rPr lang="en-US" b="1" dirty="0"/>
            </a:br>
            <a:r>
              <a:rPr lang="en-US" b="1" dirty="0"/>
              <a:t>In my mind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The ground at home was covered in snow</a:t>
            </a:r>
            <a:br>
              <a:rPr lang="en-US" b="1" dirty="0"/>
            </a:br>
            <a:r>
              <a:rPr lang="en-US" b="1" dirty="0"/>
              <a:t>And I was covered in sweat</a:t>
            </a:r>
            <a:br>
              <a:rPr lang="en-US" b="1" dirty="0"/>
            </a:br>
            <a:r>
              <a:rPr lang="en-US" b="1" dirty="0"/>
              <a:t>My younger brother calls me a killer</a:t>
            </a:r>
            <a:br>
              <a:rPr lang="en-US" b="1" dirty="0"/>
            </a:br>
            <a:r>
              <a:rPr lang="en-US" b="1" dirty="0"/>
              <a:t>And my daddy calls me a vet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6279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024744" cy="1143000"/>
          </a:xfrm>
        </p:spPr>
        <p:txBody>
          <a:bodyPr/>
          <a:lstStyle/>
          <a:p>
            <a:r>
              <a:rPr lang="en-US" dirty="0" smtClean="0"/>
              <a:t>“Still in Saigon”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924800" cy="5334000"/>
          </a:xfrm>
        </p:spPr>
        <p:txBody>
          <a:bodyPr numCol="2">
            <a:normAutofit fontScale="85000" lnSpcReduction="20000"/>
          </a:bodyPr>
          <a:lstStyle/>
          <a:p>
            <a:pPr marL="68580" indent="0">
              <a:buNone/>
            </a:pPr>
            <a:r>
              <a:rPr lang="en-US" b="1" dirty="0"/>
              <a:t>Everybody says I'm someone else</a:t>
            </a:r>
            <a:br>
              <a:rPr lang="en-US" b="1" dirty="0"/>
            </a:br>
            <a:r>
              <a:rPr lang="en-US" b="1" dirty="0"/>
              <a:t>And I'm sick and there's no cure</a:t>
            </a:r>
            <a:br>
              <a:rPr lang="en-US" b="1" dirty="0"/>
            </a:br>
            <a:r>
              <a:rPr lang="en-US" b="1" dirty="0"/>
              <a:t>Damned if I know who I am</a:t>
            </a:r>
            <a:br>
              <a:rPr lang="en-US" b="1" dirty="0"/>
            </a:br>
            <a:r>
              <a:rPr lang="en-US" b="1" dirty="0"/>
              <a:t>There was only one place I was sure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When I was still in Saigon</a:t>
            </a:r>
            <a:br>
              <a:rPr lang="en-US" b="1" dirty="0"/>
            </a:br>
            <a:r>
              <a:rPr lang="en-US" b="1" dirty="0"/>
              <a:t>Still in </a:t>
            </a:r>
            <a:r>
              <a:rPr lang="en-US" b="1" dirty="0" err="1"/>
              <a:t>saigon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I am still in </a:t>
            </a:r>
            <a:r>
              <a:rPr lang="en-US" b="1" dirty="0" err="1"/>
              <a:t>saigon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In my mind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Every summer when it rains</a:t>
            </a:r>
            <a:br>
              <a:rPr lang="en-US" b="1" dirty="0"/>
            </a:br>
            <a:r>
              <a:rPr lang="en-US" b="1" dirty="0"/>
              <a:t>I smell the jungle, I hear the planes</a:t>
            </a:r>
            <a:br>
              <a:rPr lang="en-US" b="1" dirty="0"/>
            </a:br>
            <a:r>
              <a:rPr lang="en-US" b="1" dirty="0"/>
              <a:t>I can't tell no one, I feel ashamed</a:t>
            </a:r>
            <a:br>
              <a:rPr lang="en-US" b="1" dirty="0"/>
            </a:br>
            <a:r>
              <a:rPr lang="en-US" b="1" dirty="0"/>
              <a:t>Afraid some day I'll go insane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b="1" dirty="0" smtClean="0"/>
          </a:p>
          <a:p>
            <a:pPr marL="68580" indent="0">
              <a:buNone/>
            </a:pPr>
            <a:r>
              <a:rPr lang="en-US" b="1" dirty="0" smtClean="0"/>
              <a:t>That's </a:t>
            </a:r>
            <a:r>
              <a:rPr lang="en-US" b="1" dirty="0"/>
              <a:t>been ten long years ago</a:t>
            </a:r>
            <a:br>
              <a:rPr lang="en-US" b="1" dirty="0"/>
            </a:br>
            <a:r>
              <a:rPr lang="en-US" b="1" dirty="0"/>
              <a:t>And time has gone on by</a:t>
            </a:r>
            <a:br>
              <a:rPr lang="en-US" b="1" dirty="0"/>
            </a:br>
            <a:r>
              <a:rPr lang="en-US" b="1" dirty="0"/>
              <a:t>Now and then I catch myself</a:t>
            </a:r>
            <a:br>
              <a:rPr lang="en-US" b="1" dirty="0"/>
            </a:br>
            <a:r>
              <a:rPr lang="en-US" b="1" dirty="0"/>
              <a:t>Eyes searching through the sky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All the sounds of long ago</a:t>
            </a:r>
            <a:br>
              <a:rPr lang="en-US" b="1" dirty="0"/>
            </a:br>
            <a:r>
              <a:rPr lang="en-US" b="1" dirty="0"/>
              <a:t>Will be forever in my head</a:t>
            </a:r>
            <a:br>
              <a:rPr lang="en-US" b="1" dirty="0"/>
            </a:br>
            <a:r>
              <a:rPr lang="en-US" b="1" dirty="0"/>
              <a:t>Mingled with the wounded cries</a:t>
            </a:r>
            <a:br>
              <a:rPr lang="en-US" b="1" dirty="0"/>
            </a:br>
            <a:r>
              <a:rPr lang="en-US" b="1" dirty="0"/>
              <a:t>And the silence of the dead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'</a:t>
            </a:r>
            <a:r>
              <a:rPr lang="en-US" b="1" dirty="0" err="1"/>
              <a:t>Cuz</a:t>
            </a:r>
            <a:r>
              <a:rPr lang="en-US" b="1" dirty="0"/>
              <a:t> I'm still in Saigon</a:t>
            </a:r>
            <a:br>
              <a:rPr lang="en-US" b="1" dirty="0"/>
            </a:br>
            <a:r>
              <a:rPr lang="en-US" b="1" dirty="0"/>
              <a:t>Still in Saigon</a:t>
            </a:r>
            <a:br>
              <a:rPr lang="en-US" b="1" dirty="0"/>
            </a:br>
            <a:r>
              <a:rPr lang="en-US" b="1" dirty="0"/>
              <a:t>I am still in Saigon</a:t>
            </a:r>
            <a:br>
              <a:rPr lang="en-US" b="1" dirty="0"/>
            </a:br>
            <a:r>
              <a:rPr lang="en-US" b="1" dirty="0"/>
              <a:t>In my mind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I am still in Saigon</a:t>
            </a:r>
            <a:br>
              <a:rPr lang="en-US" b="1" dirty="0"/>
            </a:br>
            <a:r>
              <a:rPr lang="en-US" b="1" dirty="0"/>
              <a:t>I am still in Saigon</a:t>
            </a:r>
            <a:br>
              <a:rPr lang="en-US" b="1" dirty="0"/>
            </a:br>
            <a:r>
              <a:rPr lang="en-US" b="1" dirty="0"/>
              <a:t>Yes, I'm still in Saigon</a:t>
            </a:r>
            <a:br>
              <a:rPr lang="en-US" b="1" dirty="0"/>
            </a:br>
            <a:r>
              <a:rPr lang="en-US" b="1" dirty="0"/>
              <a:t>In my mind</a:t>
            </a:r>
          </a:p>
          <a:p>
            <a:pPr marL="6858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6279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Voice of 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Survey: </a:t>
            </a:r>
          </a:p>
          <a:p>
            <a:pPr lvl="1"/>
            <a:r>
              <a:rPr lang="en-US" dirty="0" smtClean="0"/>
              <a:t>How many people read poetry, or political essays, or go to lectures?</a:t>
            </a:r>
          </a:p>
          <a:p>
            <a:pPr lvl="1"/>
            <a:r>
              <a:rPr lang="en-US" dirty="0" smtClean="0"/>
              <a:t>How many listen to </a:t>
            </a:r>
            <a:r>
              <a:rPr lang="en-US" dirty="0" smtClean="0"/>
              <a:t>music?</a:t>
            </a:r>
            <a:endParaRPr lang="en-US" dirty="0" smtClean="0"/>
          </a:p>
          <a:p>
            <a:r>
              <a:rPr lang="en-US" dirty="0" smtClean="0"/>
              <a:t>Why would people use music as a means to get their ideas out?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17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phrases and words</a:t>
            </a:r>
          </a:p>
          <a:p>
            <a:r>
              <a:rPr lang="en-US" dirty="0" smtClean="0"/>
              <a:t>Literary elements: metaphor, simile, imagery, symbolism, satire, etc. </a:t>
            </a:r>
          </a:p>
          <a:p>
            <a:r>
              <a:rPr lang="en-US" dirty="0" smtClean="0"/>
              <a:t>Pro-or anti-Vietnam/soldier</a:t>
            </a:r>
          </a:p>
          <a:p>
            <a:r>
              <a:rPr lang="en-US" dirty="0" smtClean="0"/>
              <a:t>What is the </a:t>
            </a:r>
            <a:r>
              <a:rPr lang="en-US" smtClean="0"/>
              <a:t>song about?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89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Questions</a:t>
            </a:r>
          </a:p>
          <a:p>
            <a:r>
              <a:rPr lang="en-US" sz="3600" dirty="0" smtClean="0"/>
              <a:t>Comparisons</a:t>
            </a:r>
          </a:p>
          <a:p>
            <a:r>
              <a:rPr lang="en-US" sz="3600" dirty="0" smtClean="0"/>
              <a:t>What struck you?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23652"/>
            <a:ext cx="7543800" cy="350897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are some similar themes?</a:t>
            </a:r>
          </a:p>
          <a:p>
            <a:r>
              <a:rPr lang="en-US" sz="3200" dirty="0" smtClean="0"/>
              <a:t>What are similarities in imagery?</a:t>
            </a:r>
          </a:p>
          <a:p>
            <a:r>
              <a:rPr lang="en-US" sz="3200" dirty="0" smtClean="0"/>
              <a:t>How does the music tell a similar/different story from the poems, short stories, novel excerpts?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Option 1: Support or Protest Song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323652"/>
            <a:ext cx="7543800" cy="350897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Knowing all you do about Vietnam, write a pro or anti-Vietnam War song</a:t>
            </a:r>
          </a:p>
          <a:p>
            <a:r>
              <a:rPr lang="en-US" dirty="0" smtClean="0"/>
              <a:t>Must be at least 20 lines</a:t>
            </a:r>
          </a:p>
          <a:p>
            <a:r>
              <a:rPr lang="en-US" dirty="0" smtClean="0"/>
              <a:t>Must reference specifics to the war and give an idea of why you are pro/anti</a:t>
            </a:r>
          </a:p>
          <a:p>
            <a:r>
              <a:rPr lang="en-US" dirty="0" smtClean="0"/>
              <a:t>Things to consider:</a:t>
            </a:r>
          </a:p>
          <a:p>
            <a:pPr lvl="1"/>
            <a:r>
              <a:rPr lang="en-US" dirty="0" smtClean="0"/>
              <a:t>Why we went there, soldiers experience, Vietnamese experience, controversies/issue, public opinion</a:t>
            </a:r>
          </a:p>
          <a:p>
            <a:r>
              <a:rPr lang="en-US" dirty="0" smtClean="0"/>
              <a:t>Use one literary device (underline)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038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Option 2: Original Album Cover and Songs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Album cover</a:t>
            </a:r>
          </a:p>
          <a:p>
            <a:pPr lvl="1"/>
            <a:r>
              <a:rPr lang="en-US" dirty="0" smtClean="0"/>
              <a:t>Explanation of why you created cover/why you selected </a:t>
            </a:r>
            <a:r>
              <a:rPr lang="en-US" smtClean="0"/>
              <a:t>the images</a:t>
            </a:r>
            <a:endParaRPr lang="en-US" dirty="0" smtClean="0"/>
          </a:p>
          <a:p>
            <a:r>
              <a:rPr lang="en-US" dirty="0" smtClean="0"/>
              <a:t>8-12 songs that are appropriate representations of the Vietnam War </a:t>
            </a:r>
          </a:p>
          <a:p>
            <a:pPr lvl="1"/>
            <a:r>
              <a:rPr lang="en-US" dirty="0" smtClean="0"/>
              <a:t>Real or original song titles </a:t>
            </a:r>
          </a:p>
          <a:p>
            <a:pPr lvl="1"/>
            <a:r>
              <a:rPr lang="en-US" dirty="0" smtClean="0"/>
              <a:t>Use literary device in song title or album cover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76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60s 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Bob Dylan, Motown, Marvin Gaye, The Temptations, Sam Cooke</a:t>
            </a:r>
          </a:p>
          <a:p>
            <a:pPr lvl="1"/>
            <a:r>
              <a:rPr lang="en-US" dirty="0" smtClean="0"/>
              <a:t>“The Times, They are A-</a:t>
            </a:r>
            <a:r>
              <a:rPr lang="en-US" dirty="0" err="1" smtClean="0"/>
              <a:t>Changin</a:t>
            </a:r>
            <a:r>
              <a:rPr lang="en-US" dirty="0" smtClean="0"/>
              <a:t>’”, “What’s </a:t>
            </a:r>
            <a:r>
              <a:rPr lang="en-US" dirty="0" err="1" smtClean="0"/>
              <a:t>Goin</a:t>
            </a:r>
            <a:r>
              <a:rPr lang="en-US" dirty="0" smtClean="0"/>
              <a:t>’ on?” “A Change is </a:t>
            </a:r>
            <a:r>
              <a:rPr lang="en-US" dirty="0" err="1" smtClean="0"/>
              <a:t>Gonna</a:t>
            </a:r>
            <a:r>
              <a:rPr lang="en-US" dirty="0" smtClean="0"/>
              <a:t> Come,” “Papa was a Rolling Stone”</a:t>
            </a:r>
          </a:p>
          <a:p>
            <a:pPr marL="68580" indent="0" algn="ctr">
              <a:buNone/>
            </a:pPr>
            <a:r>
              <a:rPr lang="en-US" dirty="0" smtClean="0"/>
              <a:t>“From </a:t>
            </a:r>
            <a:r>
              <a:rPr lang="en-US" dirty="0"/>
              <a:t>now on, I want to write from inside me ...I'm not part of no movement... I just can't make it with any </a:t>
            </a:r>
            <a:r>
              <a:rPr lang="en-US" dirty="0" smtClean="0"/>
              <a:t>organization</a:t>
            </a:r>
            <a:r>
              <a:rPr lang="en-US" dirty="0"/>
              <a:t>..." </a:t>
            </a:r>
            <a:br>
              <a:rPr lang="en-US" dirty="0"/>
            </a:br>
            <a:r>
              <a:rPr lang="en-US" dirty="0" smtClean="0"/>
              <a:t>-Bob Dylan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194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Key phrases and words</a:t>
            </a:r>
          </a:p>
          <a:p>
            <a:r>
              <a:rPr lang="en-US" sz="3200" dirty="0" smtClean="0"/>
              <a:t>Literary elements: metaphor, simile, imagery, symbolism, satire, etc. </a:t>
            </a:r>
          </a:p>
          <a:p>
            <a:r>
              <a:rPr lang="en-US" sz="3200" dirty="0" smtClean="0"/>
              <a:t>Pro-or anti-Vietnam/soldier</a:t>
            </a:r>
          </a:p>
          <a:p>
            <a:r>
              <a:rPr lang="en-US" sz="3200" dirty="0" smtClean="0"/>
              <a:t>What is the song about?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05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2583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Joni Mitchell “One Tin Soldier”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186108" cy="3924748"/>
          </a:xfrm>
        </p:spPr>
        <p:txBody>
          <a:bodyPr/>
          <a:lstStyle/>
          <a:p>
            <a:pPr lvl="1"/>
            <a:r>
              <a:rPr lang="en-US" sz="2400" dirty="0"/>
              <a:t>Impactful words or phrases? </a:t>
            </a:r>
          </a:p>
          <a:p>
            <a:pPr lvl="1"/>
            <a:r>
              <a:rPr lang="en-US" sz="2400" dirty="0"/>
              <a:t>Is this song pro-Vietnam or anti-Vietnam? Use the lyrics to prove your position. </a:t>
            </a:r>
          </a:p>
          <a:p>
            <a:pPr lvl="1"/>
            <a:r>
              <a:rPr lang="en-US" sz="2400" dirty="0"/>
              <a:t>What message is the song putting out to the public? Use the lyrics to prove your position. </a:t>
            </a:r>
          </a:p>
          <a:p>
            <a:pPr lvl="1"/>
            <a:r>
              <a:rPr lang="en-US" sz="2400" dirty="0"/>
              <a:t>Does the gender of each artist change the message or potential effectiveness of the message?</a:t>
            </a:r>
          </a:p>
          <a:p>
            <a:endParaRPr lang="en-US" dirty="0"/>
          </a:p>
        </p:txBody>
      </p:sp>
      <p:pic>
        <p:nvPicPr>
          <p:cNvPr id="4" name="Picture 3" descr="J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24625" y="-7620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18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28600"/>
            <a:ext cx="8153400" cy="64008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8600" dirty="0" smtClean="0"/>
              <a:t>	</a:t>
            </a:r>
            <a:endParaRPr lang="en-US" sz="8600" dirty="0"/>
          </a:p>
          <a:p>
            <a:pPr>
              <a:buNone/>
            </a:pPr>
            <a:r>
              <a:rPr lang="en-US" sz="10800" dirty="0"/>
              <a:t>	</a:t>
            </a:r>
            <a:r>
              <a:rPr lang="en-US" sz="10800" dirty="0" smtClean="0"/>
              <a:t>Listen children to a story that was written long ago</a:t>
            </a:r>
            <a:br>
              <a:rPr lang="en-US" sz="10800" dirty="0" smtClean="0"/>
            </a:br>
            <a:r>
              <a:rPr lang="en-US" sz="10800" dirty="0" smtClean="0"/>
              <a:t>'bout a kingdom on a mountain and the valley folk below</a:t>
            </a:r>
            <a:br>
              <a:rPr lang="en-US" sz="10800" dirty="0" smtClean="0"/>
            </a:br>
            <a:r>
              <a:rPr lang="en-US" sz="10800" dirty="0" smtClean="0"/>
              <a:t>on the mountain was a treasure buried deep beneath a stone</a:t>
            </a:r>
            <a:br>
              <a:rPr lang="en-US" sz="10800" dirty="0" smtClean="0"/>
            </a:br>
            <a:r>
              <a:rPr lang="en-US" sz="10800" dirty="0" smtClean="0"/>
              <a:t>and the valley people swore they'd have it for their very own</a:t>
            </a:r>
            <a:br>
              <a:rPr lang="en-US" sz="10800" dirty="0" smtClean="0"/>
            </a:br>
            <a:r>
              <a:rPr lang="en-US" sz="10800" dirty="0" smtClean="0"/>
              <a:t/>
            </a:r>
            <a:br>
              <a:rPr lang="en-US" sz="10800" dirty="0" smtClean="0"/>
            </a:br>
            <a:r>
              <a:rPr lang="en-US" sz="10800" dirty="0" smtClean="0"/>
              <a:t>CHORUS: go ahead and hate your neighbor</a:t>
            </a:r>
            <a:br>
              <a:rPr lang="en-US" sz="10800" dirty="0" smtClean="0"/>
            </a:br>
            <a:r>
              <a:rPr lang="en-US" sz="10800" dirty="0" smtClean="0"/>
              <a:t>go ahead and cheat a friend</a:t>
            </a:r>
            <a:br>
              <a:rPr lang="en-US" sz="10800" dirty="0" smtClean="0"/>
            </a:br>
            <a:r>
              <a:rPr lang="en-US" sz="10800" dirty="0" smtClean="0"/>
              <a:t>do it in the name of heaven</a:t>
            </a:r>
            <a:br>
              <a:rPr lang="en-US" sz="10800" dirty="0" smtClean="0"/>
            </a:br>
            <a:r>
              <a:rPr lang="en-US" sz="10800" dirty="0" smtClean="0"/>
              <a:t>you could justify it in the end</a:t>
            </a:r>
            <a:br>
              <a:rPr lang="en-US" sz="10800" dirty="0" smtClean="0"/>
            </a:br>
            <a:r>
              <a:rPr lang="en-US" sz="10800" dirty="0" smtClean="0"/>
              <a:t>There won't be any trumpets blowing </a:t>
            </a:r>
            <a:br>
              <a:rPr lang="en-US" sz="10800" dirty="0" smtClean="0"/>
            </a:br>
            <a:r>
              <a:rPr lang="en-US" sz="10800" dirty="0" smtClean="0"/>
              <a:t>come the judgment day </a:t>
            </a:r>
            <a:br>
              <a:rPr lang="en-US" sz="10800" dirty="0" smtClean="0"/>
            </a:br>
            <a:r>
              <a:rPr lang="en-US" sz="10800" dirty="0" smtClean="0"/>
              <a:t>on the bloody morning after</a:t>
            </a:r>
            <a:br>
              <a:rPr lang="en-US" sz="10800" dirty="0" smtClean="0"/>
            </a:br>
            <a:r>
              <a:rPr lang="en-US" sz="10800" dirty="0" smtClean="0"/>
              <a:t>One tin soldier rides away</a:t>
            </a:r>
            <a:br>
              <a:rPr lang="en-US" sz="10800" dirty="0" smtClean="0"/>
            </a:br>
            <a:r>
              <a:rPr lang="en-US" sz="4900" dirty="0" smtClean="0"/>
              <a:t/>
            </a:r>
            <a:br>
              <a:rPr lang="en-US" sz="4900" dirty="0" smtClean="0"/>
            </a:b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46921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609600"/>
            <a:ext cx="81534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/>
              <a:t>So the people of the valley sent a message up the hill,</a:t>
            </a:r>
            <a:br>
              <a:rPr lang="en-US" sz="2200" dirty="0"/>
            </a:br>
            <a:r>
              <a:rPr lang="en-US" sz="2200" dirty="0"/>
              <a:t>asking for the buried treasure, tons of gold for which they'd kill.</a:t>
            </a:r>
            <a:br>
              <a:rPr lang="en-US" sz="2200" dirty="0"/>
            </a:br>
            <a:r>
              <a:rPr lang="en-US" sz="2200" dirty="0"/>
              <a:t>Came an answer from the kingdom "with our brothers we will share. </a:t>
            </a:r>
            <a:br>
              <a:rPr lang="en-US" sz="2200" dirty="0"/>
            </a:br>
            <a:r>
              <a:rPr lang="en-US" sz="2200" dirty="0"/>
              <a:t>All the secrets of our mountain, all the riches buried there."</a:t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Now the valley cried with anger, "mount your horses, draw your swords"</a:t>
            </a:r>
            <a:br>
              <a:rPr lang="en-US" sz="2200" dirty="0"/>
            </a:br>
            <a:r>
              <a:rPr lang="en-US" sz="2200" dirty="0"/>
              <a:t>And they killed the mountain people, so they won their just reward.</a:t>
            </a:r>
            <a:br>
              <a:rPr lang="en-US" sz="2200" dirty="0"/>
            </a:br>
            <a:r>
              <a:rPr lang="en-US" sz="2200" dirty="0"/>
              <a:t>Now they stood beside the treasure, on the mountain dark and red.</a:t>
            </a:r>
            <a:br>
              <a:rPr lang="en-US" sz="2200" dirty="0"/>
            </a:br>
            <a:r>
              <a:rPr lang="en-US" sz="2200" dirty="0"/>
              <a:t>Turned the stone and looks beneath it; PEACE ON EARTH was all it said.</a:t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CHORUS</a:t>
            </a:r>
            <a:br>
              <a:rPr lang="en-US" sz="2200" dirty="0"/>
            </a:br>
            <a:r>
              <a:rPr lang="en-US" sz="2200" dirty="0"/>
              <a:t>REPEAT</a:t>
            </a:r>
          </a:p>
          <a:p>
            <a:pPr marL="0" indent="0">
              <a:buNone/>
            </a:pPr>
            <a:r>
              <a:rPr lang="en-US" sz="2200" dirty="0"/>
              <a:t/>
            </a:r>
            <a:br>
              <a:rPr lang="en-US" sz="2200" dirty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9113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Key phrases and words</a:t>
            </a:r>
          </a:p>
          <a:p>
            <a:r>
              <a:rPr lang="en-US" sz="3200" dirty="0" smtClean="0"/>
              <a:t>Literary elements: metaphor, simile, imagery, symbolism, satire, etc. </a:t>
            </a:r>
          </a:p>
          <a:p>
            <a:r>
              <a:rPr lang="en-US" sz="3200" dirty="0" smtClean="0"/>
              <a:t>Pro-or anti-Vietnam/soldier</a:t>
            </a:r>
          </a:p>
          <a:p>
            <a:r>
              <a:rPr lang="en-US" sz="3200" dirty="0" smtClean="0"/>
              <a:t>What is the song about?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12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952</TotalTime>
  <Words>816</Words>
  <Application>Microsoft Office PowerPoint</Application>
  <PresentationFormat>On-screen Show (4:3)</PresentationFormat>
  <Paragraphs>128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Century Gothic</vt:lpstr>
      <vt:lpstr>Wingdings 2</vt:lpstr>
      <vt:lpstr>Austin</vt:lpstr>
      <vt:lpstr>Music of the Vietnam War</vt:lpstr>
      <vt:lpstr>Catching up…</vt:lpstr>
      <vt:lpstr>The Voice of Music</vt:lpstr>
      <vt:lpstr>60s music</vt:lpstr>
      <vt:lpstr>Task</vt:lpstr>
      <vt:lpstr>Joni Mitchell “One Tin Soldier”</vt:lpstr>
      <vt:lpstr>PowerPoint Presentation</vt:lpstr>
      <vt:lpstr>PowerPoint Presentation</vt:lpstr>
      <vt:lpstr>Task</vt:lpstr>
      <vt:lpstr>“Ballad of the Green Berets” by SSgt. Barry Sadler</vt:lpstr>
      <vt:lpstr>PowerPoint Presentation</vt:lpstr>
      <vt:lpstr>PowerPoint Presentation</vt:lpstr>
      <vt:lpstr>Task</vt:lpstr>
      <vt:lpstr>Bruce Springsteen "Born in the U.S.A.”</vt:lpstr>
      <vt:lpstr>Born in the U.S.A.</vt:lpstr>
      <vt:lpstr>Born in the U.S.A.</vt:lpstr>
      <vt:lpstr>Born in the U.S.A.</vt:lpstr>
      <vt:lpstr>Task</vt:lpstr>
      <vt:lpstr>Discussion</vt:lpstr>
      <vt:lpstr>Task</vt:lpstr>
      <vt:lpstr>“Feel like I’m Fixin’ to die Rag” Country Joe and the Fish</vt:lpstr>
      <vt:lpstr>“Feel like I’m Fixin’ to die Rag” Country Joe and the Fish</vt:lpstr>
      <vt:lpstr>“Feel like I’m Fixin’ to die Rag” Country Joe and the Fish</vt:lpstr>
      <vt:lpstr>“Feel like I’m Fixin’ to die Rag” Country Joe and the Fish</vt:lpstr>
      <vt:lpstr>PowerPoint Presentation</vt:lpstr>
      <vt:lpstr>Def Leppard “Die Hard the Hunter”</vt:lpstr>
      <vt:lpstr>“Die Hard the Hunter”</vt:lpstr>
      <vt:lpstr>Charlie Daniels Band “Still in Saigon”</vt:lpstr>
      <vt:lpstr>“Still in Saigon”</vt:lpstr>
      <vt:lpstr>Task</vt:lpstr>
      <vt:lpstr>Discussion</vt:lpstr>
      <vt:lpstr>Questions</vt:lpstr>
      <vt:lpstr>Option 1: Support or Protest Song </vt:lpstr>
      <vt:lpstr>Option 2: Original Album Cover and Songs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of the Vietnam War</dc:title>
  <dc:creator>Windows User</dc:creator>
  <cp:lastModifiedBy>Woldendorp, Kirsten    SHS-Staff</cp:lastModifiedBy>
  <cp:revision>53</cp:revision>
  <dcterms:created xsi:type="dcterms:W3CDTF">2013-04-29T14:38:27Z</dcterms:created>
  <dcterms:modified xsi:type="dcterms:W3CDTF">2017-04-25T15:42:29Z</dcterms:modified>
</cp:coreProperties>
</file>