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6"/>
  </p:notesMasterIdLst>
  <p:sldIdLst>
    <p:sldId id="256" r:id="rId2"/>
    <p:sldId id="257" r:id="rId3"/>
    <p:sldId id="258" r:id="rId4"/>
    <p:sldId id="259" r:id="rId5"/>
    <p:sldId id="260" r:id="rId6"/>
    <p:sldId id="262" r:id="rId7"/>
    <p:sldId id="261" r:id="rId8"/>
    <p:sldId id="263" r:id="rId9"/>
    <p:sldId id="265" r:id="rId10"/>
    <p:sldId id="266" r:id="rId11"/>
    <p:sldId id="267"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09DDC-8DDE-4156-9437-6F3AEB8D1210}" type="datetimeFigureOut">
              <a:rPr lang="en-US" smtClean="0"/>
              <a:t>2/13/2020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5D9E0A-E089-4178-AF2F-0E68F13185D7}" type="slidenum">
              <a:rPr lang="en-US" smtClean="0"/>
              <a:t>‹#›</a:t>
            </a:fld>
            <a:endParaRPr lang="en-US"/>
          </a:p>
        </p:txBody>
      </p:sp>
    </p:spTree>
    <p:extLst>
      <p:ext uri="{BB962C8B-B14F-4D97-AF65-F5344CB8AC3E}">
        <p14:creationId xmlns:p14="http://schemas.microsoft.com/office/powerpoint/2010/main" val="1705198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D5D742-A29D-4D80-8BCA-6FC22BDAFE87}"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F7877C11-987C-472C-95B1-3BB6D0C94974}" type="slidenum">
              <a:rPr lang="en-US" smtClean="0"/>
              <a:t>‹#›</a:t>
            </a:fld>
            <a:endParaRPr lang="en-US"/>
          </a:p>
        </p:txBody>
      </p:sp>
    </p:spTree>
    <p:extLst>
      <p:ext uri="{BB962C8B-B14F-4D97-AF65-F5344CB8AC3E}">
        <p14:creationId xmlns:p14="http://schemas.microsoft.com/office/powerpoint/2010/main" val="4078462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D5D742-A29D-4D80-8BCA-6FC22BDAFE87}"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7877C11-987C-472C-95B1-3BB6D0C94974}" type="slidenum">
              <a:rPr lang="en-US" smtClean="0"/>
              <a:t>‹#›</a:t>
            </a:fld>
            <a:endParaRPr lang="en-US"/>
          </a:p>
        </p:txBody>
      </p:sp>
    </p:spTree>
    <p:extLst>
      <p:ext uri="{BB962C8B-B14F-4D97-AF65-F5344CB8AC3E}">
        <p14:creationId xmlns:p14="http://schemas.microsoft.com/office/powerpoint/2010/main" val="481563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D5D742-A29D-4D80-8BCA-6FC22BDAFE87}"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7877C11-987C-472C-95B1-3BB6D0C94974}"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553682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9D5D742-A29D-4D80-8BCA-6FC22BDAFE87}"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7877C11-987C-472C-95B1-3BB6D0C94974}" type="slidenum">
              <a:rPr lang="en-US" smtClean="0"/>
              <a:t>‹#›</a:t>
            </a:fld>
            <a:endParaRPr lang="en-US"/>
          </a:p>
        </p:txBody>
      </p:sp>
    </p:spTree>
    <p:extLst>
      <p:ext uri="{BB962C8B-B14F-4D97-AF65-F5344CB8AC3E}">
        <p14:creationId xmlns:p14="http://schemas.microsoft.com/office/powerpoint/2010/main" val="3166684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9D5D742-A29D-4D80-8BCA-6FC22BDAFE87}"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7877C11-987C-472C-95B1-3BB6D0C94974}"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686689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59D5D742-A29D-4D80-8BCA-6FC22BDAFE87}"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7877C11-987C-472C-95B1-3BB6D0C94974}" type="slidenum">
              <a:rPr lang="en-US" smtClean="0"/>
              <a:t>‹#›</a:t>
            </a:fld>
            <a:endParaRPr lang="en-US"/>
          </a:p>
        </p:txBody>
      </p:sp>
    </p:spTree>
    <p:extLst>
      <p:ext uri="{BB962C8B-B14F-4D97-AF65-F5344CB8AC3E}">
        <p14:creationId xmlns:p14="http://schemas.microsoft.com/office/powerpoint/2010/main" val="6008108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D5D742-A29D-4D80-8BCA-6FC22BDAFE87}"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7877C11-987C-472C-95B1-3BB6D0C94974}" type="slidenum">
              <a:rPr lang="en-US" smtClean="0"/>
              <a:t>‹#›</a:t>
            </a:fld>
            <a:endParaRPr lang="en-US"/>
          </a:p>
        </p:txBody>
      </p:sp>
    </p:spTree>
    <p:extLst>
      <p:ext uri="{BB962C8B-B14F-4D97-AF65-F5344CB8AC3E}">
        <p14:creationId xmlns:p14="http://schemas.microsoft.com/office/powerpoint/2010/main" val="14193696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D5D742-A29D-4D80-8BCA-6FC22BDAFE87}"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7877C11-987C-472C-95B1-3BB6D0C94974}" type="slidenum">
              <a:rPr lang="en-US" smtClean="0"/>
              <a:t>‹#›</a:t>
            </a:fld>
            <a:endParaRPr lang="en-US"/>
          </a:p>
        </p:txBody>
      </p:sp>
    </p:spTree>
    <p:extLst>
      <p:ext uri="{BB962C8B-B14F-4D97-AF65-F5344CB8AC3E}">
        <p14:creationId xmlns:p14="http://schemas.microsoft.com/office/powerpoint/2010/main" val="30420756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1625"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5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56"/>
          <p:cNvSpPr>
            <a:spLocks noGrp="1" noChangeArrowheads="1"/>
          </p:cNvSpPr>
          <p:nvPr>
            <p:ph type="sldNum" sz="quarter" idx="12"/>
          </p:nvPr>
        </p:nvSpPr>
        <p:spPr>
          <a:ln/>
        </p:spPr>
        <p:txBody>
          <a:bodyPr/>
          <a:lstStyle>
            <a:lvl1pPr>
              <a:defRPr/>
            </a:lvl1pPr>
          </a:lstStyle>
          <a:p>
            <a:pPr>
              <a:defRPr/>
            </a:pPr>
            <a:fld id="{74DC5930-4EF8-4DD8-8A50-1D4EE0CBDED1}" type="slidenum">
              <a:rPr lang="en-US" altLang="en-US"/>
              <a:pPr>
                <a:defRPr/>
              </a:pPr>
              <a:t>‹#›</a:t>
            </a:fld>
            <a:endParaRPr lang="en-US" altLang="en-US"/>
          </a:p>
        </p:txBody>
      </p:sp>
    </p:spTree>
    <p:extLst>
      <p:ext uri="{BB962C8B-B14F-4D97-AF65-F5344CB8AC3E}">
        <p14:creationId xmlns:p14="http://schemas.microsoft.com/office/powerpoint/2010/main" val="2075223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D5D742-A29D-4D80-8BCA-6FC22BDAFE87}"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7877C11-987C-472C-95B1-3BB6D0C94974}" type="slidenum">
              <a:rPr lang="en-US" smtClean="0"/>
              <a:t>‹#›</a:t>
            </a:fld>
            <a:endParaRPr lang="en-US"/>
          </a:p>
        </p:txBody>
      </p:sp>
    </p:spTree>
    <p:extLst>
      <p:ext uri="{BB962C8B-B14F-4D97-AF65-F5344CB8AC3E}">
        <p14:creationId xmlns:p14="http://schemas.microsoft.com/office/powerpoint/2010/main" val="1964205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D5D742-A29D-4D80-8BCA-6FC22BDAFE87}"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7877C11-987C-472C-95B1-3BB6D0C94974}" type="slidenum">
              <a:rPr lang="en-US" smtClean="0"/>
              <a:t>‹#›</a:t>
            </a:fld>
            <a:endParaRPr lang="en-US"/>
          </a:p>
        </p:txBody>
      </p:sp>
    </p:spTree>
    <p:extLst>
      <p:ext uri="{BB962C8B-B14F-4D97-AF65-F5344CB8AC3E}">
        <p14:creationId xmlns:p14="http://schemas.microsoft.com/office/powerpoint/2010/main" val="1320617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9D5D742-A29D-4D80-8BCA-6FC22BDAFE87}"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F7877C11-987C-472C-95B1-3BB6D0C94974}" type="slidenum">
              <a:rPr lang="en-US" smtClean="0"/>
              <a:t>‹#›</a:t>
            </a:fld>
            <a:endParaRPr lang="en-US"/>
          </a:p>
        </p:txBody>
      </p:sp>
    </p:spTree>
    <p:extLst>
      <p:ext uri="{BB962C8B-B14F-4D97-AF65-F5344CB8AC3E}">
        <p14:creationId xmlns:p14="http://schemas.microsoft.com/office/powerpoint/2010/main" val="3542790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9D5D742-A29D-4D80-8BCA-6FC22BDAFE87}" type="datetimeFigureOut">
              <a:rPr lang="en-US" smtClean="0"/>
              <a:t>2/13/2020</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F7877C11-987C-472C-95B1-3BB6D0C94974}" type="slidenum">
              <a:rPr lang="en-US" smtClean="0"/>
              <a:t>‹#›</a:t>
            </a:fld>
            <a:endParaRPr lang="en-US"/>
          </a:p>
        </p:txBody>
      </p:sp>
    </p:spTree>
    <p:extLst>
      <p:ext uri="{BB962C8B-B14F-4D97-AF65-F5344CB8AC3E}">
        <p14:creationId xmlns:p14="http://schemas.microsoft.com/office/powerpoint/2010/main" val="738069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D5D742-A29D-4D80-8BCA-6FC22BDAFE87}" type="datetimeFigureOut">
              <a:rPr lang="en-US" smtClean="0"/>
              <a:t>2/13/2020</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7877C11-987C-472C-95B1-3BB6D0C94974}" type="slidenum">
              <a:rPr lang="en-US" smtClean="0"/>
              <a:t>‹#›</a:t>
            </a:fld>
            <a:endParaRPr lang="en-US"/>
          </a:p>
        </p:txBody>
      </p:sp>
    </p:spTree>
    <p:extLst>
      <p:ext uri="{BB962C8B-B14F-4D97-AF65-F5344CB8AC3E}">
        <p14:creationId xmlns:p14="http://schemas.microsoft.com/office/powerpoint/2010/main" val="284979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D5D742-A29D-4D80-8BCA-6FC22BDAFE87}" type="datetimeFigureOut">
              <a:rPr lang="en-US" smtClean="0"/>
              <a:t>2/13/2020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7877C11-987C-472C-95B1-3BB6D0C94974}" type="slidenum">
              <a:rPr lang="en-US" smtClean="0"/>
              <a:t>‹#›</a:t>
            </a:fld>
            <a:endParaRPr lang="en-US"/>
          </a:p>
        </p:txBody>
      </p:sp>
    </p:spTree>
    <p:extLst>
      <p:ext uri="{BB962C8B-B14F-4D97-AF65-F5344CB8AC3E}">
        <p14:creationId xmlns:p14="http://schemas.microsoft.com/office/powerpoint/2010/main" val="4041203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D5D742-A29D-4D80-8BCA-6FC22BDAFE87}"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7877C11-987C-472C-95B1-3BB6D0C94974}" type="slidenum">
              <a:rPr lang="en-US" smtClean="0"/>
              <a:t>‹#›</a:t>
            </a:fld>
            <a:endParaRPr lang="en-US"/>
          </a:p>
        </p:txBody>
      </p:sp>
    </p:spTree>
    <p:extLst>
      <p:ext uri="{BB962C8B-B14F-4D97-AF65-F5344CB8AC3E}">
        <p14:creationId xmlns:p14="http://schemas.microsoft.com/office/powerpoint/2010/main" val="1666148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D5D742-A29D-4D80-8BCA-6FC22BDAFE87}"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7877C11-987C-472C-95B1-3BB6D0C94974}" type="slidenum">
              <a:rPr lang="en-US" smtClean="0"/>
              <a:t>‹#›</a:t>
            </a:fld>
            <a:endParaRPr lang="en-US"/>
          </a:p>
        </p:txBody>
      </p:sp>
    </p:spTree>
    <p:extLst>
      <p:ext uri="{BB962C8B-B14F-4D97-AF65-F5344CB8AC3E}">
        <p14:creationId xmlns:p14="http://schemas.microsoft.com/office/powerpoint/2010/main" val="3349141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59D5D742-A29D-4D80-8BCA-6FC22BDAFE87}" type="datetimeFigureOut">
              <a:rPr lang="en-US" smtClean="0"/>
              <a:t>2/13/2020</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F7877C11-987C-472C-95B1-3BB6D0C94974}" type="slidenum">
              <a:rPr lang="en-US" smtClean="0"/>
              <a:t>‹#›</a:t>
            </a:fld>
            <a:endParaRPr lang="en-US"/>
          </a:p>
        </p:txBody>
      </p:sp>
    </p:spTree>
    <p:extLst>
      <p:ext uri="{BB962C8B-B14F-4D97-AF65-F5344CB8AC3E}">
        <p14:creationId xmlns:p14="http://schemas.microsoft.com/office/powerpoint/2010/main" val="127747660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youtube.com/watch?v=m75aEhm-BYw"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www.ricks-bricks.com/wolfside.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eaLnBrk="1" hangingPunct="1">
              <a:defRPr/>
            </a:pPr>
            <a:r>
              <a:rPr lang="en-US" dirty="0" smtClean="0"/>
              <a:t>Point of View</a:t>
            </a:r>
            <a:br>
              <a:rPr lang="en-US" dirty="0" smtClean="0"/>
            </a:br>
            <a:endParaRPr lang="en-US" dirty="0" smtClean="0"/>
          </a:p>
        </p:txBody>
      </p:sp>
      <p:sp>
        <p:nvSpPr>
          <p:cNvPr id="5" name="Content Placeholder 4"/>
          <p:cNvSpPr>
            <a:spLocks noGrp="1"/>
          </p:cNvSpPr>
          <p:nvPr>
            <p:ph type="subTitle" idx="1"/>
          </p:nvPr>
        </p:nvSpPr>
        <p:spPr/>
        <p:txBody>
          <a:bodyPr>
            <a:normAutofit/>
          </a:bodyPr>
          <a:lstStyle/>
          <a:p>
            <a:pPr eaLnBrk="1" hangingPunct="1">
              <a:defRPr/>
            </a:pPr>
            <a:r>
              <a:rPr lang="en-US" sz="2400" dirty="0" smtClean="0"/>
              <a:t>And Multiple Narratives</a:t>
            </a:r>
          </a:p>
        </p:txBody>
      </p:sp>
    </p:spTree>
    <p:extLst>
      <p:ext uri="{BB962C8B-B14F-4D97-AF65-F5344CB8AC3E}">
        <p14:creationId xmlns:p14="http://schemas.microsoft.com/office/powerpoint/2010/main" val="546506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381000"/>
            <a:ext cx="7010400" cy="823690"/>
          </a:xfrm>
        </p:spPr>
        <p:txBody>
          <a:bodyPr/>
          <a:lstStyle/>
          <a:p>
            <a:pPr>
              <a:defRPr/>
            </a:pPr>
            <a:r>
              <a:rPr lang="en-US" dirty="0" smtClean="0"/>
              <a:t>Multiple Point of View Practice</a:t>
            </a:r>
            <a:endParaRPr lang="en-US" dirty="0"/>
          </a:p>
        </p:txBody>
      </p:sp>
      <p:sp>
        <p:nvSpPr>
          <p:cNvPr id="3" name="Content Placeholder 2"/>
          <p:cNvSpPr>
            <a:spLocks noGrp="1"/>
          </p:cNvSpPr>
          <p:nvPr>
            <p:ph idx="1"/>
          </p:nvPr>
        </p:nvSpPr>
        <p:spPr>
          <a:xfrm>
            <a:off x="914400" y="1447800"/>
            <a:ext cx="8000999" cy="5105400"/>
          </a:xfrm>
        </p:spPr>
        <p:txBody>
          <a:bodyPr>
            <a:normAutofit/>
          </a:bodyPr>
          <a:lstStyle/>
          <a:p>
            <a:pPr marL="0" indent="0">
              <a:buNone/>
              <a:defRPr/>
            </a:pPr>
            <a:r>
              <a:rPr lang="en-US" sz="3600" i="1" dirty="0">
                <a:solidFill>
                  <a:schemeClr val="tx1"/>
                </a:solidFill>
              </a:rPr>
              <a:t>A boy and a girl talked in the back of a classroom.  Their teacher hushed them three times and then ordered the boy to exit the classroom and go to the principal’s office.  The boy swore at the teacher, threw a paper wad at the girl, and exited the room – slamming the door behind him.</a:t>
            </a:r>
            <a:endParaRPr lang="en-US" sz="3600" dirty="0">
              <a:solidFill>
                <a:schemeClr val="tx1"/>
              </a:solidFill>
            </a:endParaRPr>
          </a:p>
          <a:p>
            <a:pPr marL="114300" indent="0">
              <a:buFont typeface="Arial" charset="0"/>
              <a:buNone/>
              <a:defRPr/>
            </a:pPr>
            <a:endParaRPr lang="en-US" dirty="0"/>
          </a:p>
        </p:txBody>
      </p:sp>
    </p:spTree>
    <p:extLst>
      <p:ext uri="{BB962C8B-B14F-4D97-AF65-F5344CB8AC3E}">
        <p14:creationId xmlns:p14="http://schemas.microsoft.com/office/powerpoint/2010/main" val="12742571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457200"/>
            <a:ext cx="6589199" cy="671290"/>
          </a:xfrm>
        </p:spPr>
        <p:txBody>
          <a:bodyPr/>
          <a:lstStyle/>
          <a:p>
            <a:pPr>
              <a:defRPr/>
            </a:pPr>
            <a:r>
              <a:rPr lang="en-US" dirty="0" smtClean="0"/>
              <a:t>Practice</a:t>
            </a:r>
            <a:endParaRPr lang="en-US" dirty="0"/>
          </a:p>
        </p:txBody>
      </p:sp>
      <p:sp>
        <p:nvSpPr>
          <p:cNvPr id="3" name="Content Placeholder 2"/>
          <p:cNvSpPr>
            <a:spLocks noGrp="1"/>
          </p:cNvSpPr>
          <p:nvPr>
            <p:ph idx="1"/>
          </p:nvPr>
        </p:nvSpPr>
        <p:spPr>
          <a:xfrm>
            <a:off x="457200" y="1371600"/>
            <a:ext cx="8534399" cy="5257800"/>
          </a:xfrm>
        </p:spPr>
        <p:txBody>
          <a:bodyPr>
            <a:normAutofit fontScale="92500"/>
          </a:bodyPr>
          <a:lstStyle/>
          <a:p>
            <a:pPr marL="571500" indent="-457200">
              <a:buFont typeface="+mj-lt"/>
              <a:buAutoNum type="arabicPeriod"/>
              <a:defRPr/>
            </a:pPr>
            <a:r>
              <a:rPr lang="en-US" sz="4400" dirty="0">
                <a:solidFill>
                  <a:schemeClr val="tx1"/>
                </a:solidFill>
              </a:rPr>
              <a:t>Describe the situation from the boy’s first person perspective.</a:t>
            </a:r>
          </a:p>
          <a:p>
            <a:pPr marL="571500" indent="-457200">
              <a:buFont typeface="+mj-lt"/>
              <a:buAutoNum type="arabicPeriod"/>
              <a:defRPr/>
            </a:pPr>
            <a:r>
              <a:rPr lang="en-US" sz="4400" dirty="0">
                <a:solidFill>
                  <a:schemeClr val="tx1"/>
                </a:solidFill>
              </a:rPr>
              <a:t>Describe the situation from the girl’s first person perspective.</a:t>
            </a:r>
          </a:p>
          <a:p>
            <a:pPr marL="571500" indent="-457200">
              <a:buFont typeface="+mj-lt"/>
              <a:buAutoNum type="arabicPeriod"/>
              <a:defRPr/>
            </a:pPr>
            <a:r>
              <a:rPr lang="en-US" sz="4400" dirty="0">
                <a:solidFill>
                  <a:schemeClr val="tx1"/>
                </a:solidFill>
              </a:rPr>
              <a:t>Describe the situation from the teacher’s first person perspective.</a:t>
            </a:r>
          </a:p>
          <a:p>
            <a:pPr>
              <a:buFont typeface="Arial" charset="0"/>
              <a:buChar char="►"/>
              <a:defRPr/>
            </a:pPr>
            <a:endParaRPr lang="en-US" dirty="0"/>
          </a:p>
        </p:txBody>
      </p:sp>
    </p:spTree>
    <p:extLst>
      <p:ext uri="{BB962C8B-B14F-4D97-AF65-F5344CB8AC3E}">
        <p14:creationId xmlns:p14="http://schemas.microsoft.com/office/powerpoint/2010/main" val="4268449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47490"/>
          </a:xfrm>
        </p:spPr>
        <p:txBody>
          <a:bodyPr/>
          <a:lstStyle/>
          <a:p>
            <a:r>
              <a:rPr lang="en-US" dirty="0" smtClean="0"/>
              <a:t>Learning Targets</a:t>
            </a:r>
            <a:endParaRPr lang="en-US" dirty="0"/>
          </a:p>
        </p:txBody>
      </p:sp>
      <p:sp>
        <p:nvSpPr>
          <p:cNvPr id="3" name="Content Placeholder 2"/>
          <p:cNvSpPr>
            <a:spLocks noGrp="1"/>
          </p:cNvSpPr>
          <p:nvPr>
            <p:ph idx="1"/>
          </p:nvPr>
        </p:nvSpPr>
        <p:spPr>
          <a:xfrm>
            <a:off x="609600" y="1676400"/>
            <a:ext cx="8305800" cy="4876800"/>
          </a:xfrm>
        </p:spPr>
        <p:txBody>
          <a:bodyPr>
            <a:normAutofit/>
          </a:bodyPr>
          <a:lstStyle/>
          <a:p>
            <a:pPr>
              <a:buFont typeface="+mj-lt"/>
              <a:buAutoNum type="arabicPeriod"/>
            </a:pPr>
            <a:r>
              <a:rPr lang="en-US" sz="4400" dirty="0" smtClean="0"/>
              <a:t>I can demonstrate an understanding of genres and point of view</a:t>
            </a:r>
          </a:p>
          <a:p>
            <a:pPr>
              <a:buFont typeface="+mj-lt"/>
              <a:buAutoNum type="arabicPeriod"/>
            </a:pPr>
            <a:r>
              <a:rPr lang="en-US" sz="4400" dirty="0" smtClean="0"/>
              <a:t>I can create characters and setting that are fully developed</a:t>
            </a:r>
            <a:endParaRPr lang="en-US" sz="4400" dirty="0"/>
          </a:p>
        </p:txBody>
      </p:sp>
    </p:spTree>
    <p:extLst>
      <p:ext uri="{BB962C8B-B14F-4D97-AF65-F5344CB8AC3E}">
        <p14:creationId xmlns:p14="http://schemas.microsoft.com/office/powerpoint/2010/main" val="1625531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2200" y="312055"/>
            <a:ext cx="6589200" cy="899890"/>
          </a:xfrm>
        </p:spPr>
        <p:txBody>
          <a:bodyPr/>
          <a:lstStyle/>
          <a:p>
            <a:r>
              <a:rPr lang="en-US" dirty="0" smtClean="0"/>
              <a:t>Genres </a:t>
            </a:r>
            <a:endParaRPr lang="en-US" dirty="0"/>
          </a:p>
        </p:txBody>
      </p:sp>
      <p:sp>
        <p:nvSpPr>
          <p:cNvPr id="3" name="Content Placeholder 2"/>
          <p:cNvSpPr>
            <a:spLocks noGrp="1"/>
          </p:cNvSpPr>
          <p:nvPr>
            <p:ph sz="half" idx="1"/>
          </p:nvPr>
        </p:nvSpPr>
        <p:spPr>
          <a:xfrm>
            <a:off x="762000" y="1524000"/>
            <a:ext cx="4114800" cy="5029200"/>
          </a:xfrm>
        </p:spPr>
        <p:txBody>
          <a:bodyPr>
            <a:normAutofit fontScale="62500" lnSpcReduction="20000"/>
          </a:bodyPr>
          <a:lstStyle/>
          <a:p>
            <a:pPr marL="114300" indent="0">
              <a:buNone/>
            </a:pPr>
            <a:r>
              <a:rPr lang="en-US" sz="7200" dirty="0" smtClean="0"/>
              <a:t>Define the term genre…</a:t>
            </a:r>
          </a:p>
          <a:p>
            <a:pPr marL="114300" indent="0">
              <a:buNone/>
            </a:pPr>
            <a:endParaRPr lang="en-US" sz="7200" dirty="0"/>
          </a:p>
          <a:p>
            <a:pPr marL="114300" indent="0">
              <a:buNone/>
            </a:pPr>
            <a:r>
              <a:rPr lang="en-US" sz="7200" dirty="0" smtClean="0"/>
              <a:t>What would you expect to read in each genre?</a:t>
            </a:r>
          </a:p>
          <a:p>
            <a:pPr lvl="1"/>
            <a:endParaRPr lang="en-US" dirty="0"/>
          </a:p>
        </p:txBody>
      </p:sp>
      <p:sp>
        <p:nvSpPr>
          <p:cNvPr id="4" name="Content Placeholder 3"/>
          <p:cNvSpPr>
            <a:spLocks noGrp="1"/>
          </p:cNvSpPr>
          <p:nvPr>
            <p:ph sz="half" idx="2"/>
          </p:nvPr>
        </p:nvSpPr>
        <p:spPr>
          <a:xfrm>
            <a:off x="5029200" y="762000"/>
            <a:ext cx="4020896" cy="6096000"/>
          </a:xfrm>
        </p:spPr>
        <p:txBody>
          <a:bodyPr>
            <a:normAutofit fontScale="62500" lnSpcReduction="20000"/>
          </a:bodyPr>
          <a:lstStyle/>
          <a:p>
            <a:r>
              <a:rPr lang="en-US" sz="4500" dirty="0"/>
              <a:t>Types of genres:</a:t>
            </a:r>
          </a:p>
          <a:p>
            <a:pPr lvl="1"/>
            <a:r>
              <a:rPr lang="en-US" sz="3800" dirty="0"/>
              <a:t>Romance</a:t>
            </a:r>
          </a:p>
          <a:p>
            <a:pPr lvl="1"/>
            <a:r>
              <a:rPr lang="en-US" sz="3800" dirty="0"/>
              <a:t>Scary/Horror/Thriller</a:t>
            </a:r>
          </a:p>
          <a:p>
            <a:pPr lvl="1"/>
            <a:r>
              <a:rPr lang="en-US" sz="3800" dirty="0"/>
              <a:t>Mystery/Suspense</a:t>
            </a:r>
          </a:p>
          <a:p>
            <a:pPr lvl="1"/>
            <a:r>
              <a:rPr lang="en-US" sz="3800" dirty="0"/>
              <a:t>Comedy</a:t>
            </a:r>
          </a:p>
          <a:p>
            <a:pPr lvl="1"/>
            <a:r>
              <a:rPr lang="en-US" sz="3800" dirty="0"/>
              <a:t>Detective/Crime</a:t>
            </a:r>
          </a:p>
          <a:p>
            <a:pPr lvl="1"/>
            <a:r>
              <a:rPr lang="en-US" sz="3800" dirty="0"/>
              <a:t>Science Fiction/Fantasy </a:t>
            </a:r>
          </a:p>
          <a:p>
            <a:pPr lvl="1"/>
            <a:r>
              <a:rPr lang="en-US" sz="3800" dirty="0"/>
              <a:t>Western</a:t>
            </a:r>
          </a:p>
          <a:p>
            <a:pPr lvl="1"/>
            <a:r>
              <a:rPr lang="en-US" sz="3800" dirty="0"/>
              <a:t>Action/Adventure</a:t>
            </a:r>
          </a:p>
          <a:p>
            <a:pPr lvl="1"/>
            <a:r>
              <a:rPr lang="en-US" sz="3800" dirty="0" smtClean="0"/>
              <a:t>Historical</a:t>
            </a:r>
          </a:p>
          <a:p>
            <a:pPr lvl="1"/>
            <a:r>
              <a:rPr lang="en-US" sz="3800" dirty="0" smtClean="0"/>
              <a:t>Realist</a:t>
            </a:r>
          </a:p>
          <a:p>
            <a:pPr lvl="1"/>
            <a:r>
              <a:rPr lang="en-US" sz="3800" dirty="0" smtClean="0"/>
              <a:t>Humor </a:t>
            </a:r>
          </a:p>
          <a:p>
            <a:pPr lvl="1"/>
            <a:r>
              <a:rPr lang="en-US" sz="3800" dirty="0" smtClean="0"/>
              <a:t>War</a:t>
            </a:r>
            <a:endParaRPr lang="en-US" sz="3800" dirty="0"/>
          </a:p>
          <a:p>
            <a:endParaRPr lang="en-US" dirty="0"/>
          </a:p>
        </p:txBody>
      </p:sp>
    </p:spTree>
    <p:extLst>
      <p:ext uri="{BB962C8B-B14F-4D97-AF65-F5344CB8AC3E}">
        <p14:creationId xmlns:p14="http://schemas.microsoft.com/office/powerpoint/2010/main" val="9643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4">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4">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p:cTn id="25"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4">
                                            <p:txEl>
                                              <p:pRg st="3" end="3"/>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4" end="4"/>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p:cTn id="37"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40" dur="1000"/>
                                        <p:tgtEl>
                                          <p:spTgt spid="4">
                                            <p:txEl>
                                              <p:pRg st="5" end="5"/>
                                            </p:txEl>
                                          </p:spTgt>
                                        </p:tgtEl>
                                      </p:cBhvr>
                                    </p:animEffect>
                                  </p:childTnLst>
                                </p:cTn>
                              </p:par>
                              <p:par>
                                <p:cTn id="41" presetID="31" presetClass="entr" presetSubtype="0" fill="hold" nodeType="with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p:cTn id="43"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4"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45" dur="1000" fill="hold"/>
                                        <p:tgtEl>
                                          <p:spTgt spid="4">
                                            <p:txEl>
                                              <p:pRg st="6" end="6"/>
                                            </p:txEl>
                                          </p:spTgt>
                                        </p:tgtEl>
                                        <p:attrNameLst>
                                          <p:attrName>style.rotation</p:attrName>
                                        </p:attrNameLst>
                                      </p:cBhvr>
                                      <p:tavLst>
                                        <p:tav tm="0">
                                          <p:val>
                                            <p:fltVal val="90"/>
                                          </p:val>
                                        </p:tav>
                                        <p:tav tm="100000">
                                          <p:val>
                                            <p:fltVal val="0"/>
                                          </p:val>
                                        </p:tav>
                                      </p:tavLst>
                                    </p:anim>
                                    <p:animEffect transition="in" filter="fade">
                                      <p:cBhvr>
                                        <p:cTn id="46" dur="1000"/>
                                        <p:tgtEl>
                                          <p:spTgt spid="4">
                                            <p:txEl>
                                              <p:pRg st="6" end="6"/>
                                            </p:txEl>
                                          </p:spTgt>
                                        </p:tgtEl>
                                      </p:cBhvr>
                                    </p:animEffect>
                                  </p:childTnLst>
                                </p:cTn>
                              </p:par>
                              <p:par>
                                <p:cTn id="47" presetID="31" presetClass="entr" presetSubtype="0" fill="hold" nodeType="with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10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1000" fill="hold"/>
                                        <p:tgtEl>
                                          <p:spTgt spid="4">
                                            <p:txEl>
                                              <p:pRg st="7" end="7"/>
                                            </p:txEl>
                                          </p:spTgt>
                                        </p:tgtEl>
                                        <p:attrNameLst>
                                          <p:attrName>ppt_h</p:attrName>
                                        </p:attrNameLst>
                                      </p:cBhvr>
                                      <p:tavLst>
                                        <p:tav tm="0">
                                          <p:val>
                                            <p:fltVal val="0"/>
                                          </p:val>
                                        </p:tav>
                                        <p:tav tm="100000">
                                          <p:val>
                                            <p:strVal val="#ppt_h"/>
                                          </p:val>
                                        </p:tav>
                                      </p:tavLst>
                                    </p:anim>
                                    <p:anim calcmode="lin" valueType="num">
                                      <p:cBhvr>
                                        <p:cTn id="51" dur="1000" fill="hold"/>
                                        <p:tgtEl>
                                          <p:spTgt spid="4">
                                            <p:txEl>
                                              <p:pRg st="7" end="7"/>
                                            </p:txEl>
                                          </p:spTgt>
                                        </p:tgtEl>
                                        <p:attrNameLst>
                                          <p:attrName>style.rotation</p:attrName>
                                        </p:attrNameLst>
                                      </p:cBhvr>
                                      <p:tavLst>
                                        <p:tav tm="0">
                                          <p:val>
                                            <p:fltVal val="90"/>
                                          </p:val>
                                        </p:tav>
                                        <p:tav tm="100000">
                                          <p:val>
                                            <p:fltVal val="0"/>
                                          </p:val>
                                        </p:tav>
                                      </p:tavLst>
                                    </p:anim>
                                    <p:animEffect transition="in" filter="fade">
                                      <p:cBhvr>
                                        <p:cTn id="52" dur="1000"/>
                                        <p:tgtEl>
                                          <p:spTgt spid="4">
                                            <p:txEl>
                                              <p:pRg st="7" end="7"/>
                                            </p:txEl>
                                          </p:spTgt>
                                        </p:tgtEl>
                                      </p:cBhvr>
                                    </p:animEffect>
                                  </p:childTnLst>
                                </p:cTn>
                              </p:par>
                              <p:par>
                                <p:cTn id="53" presetID="31" presetClass="entr" presetSubtype="0" fill="hold" nodeType="with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p:cTn id="55" dur="10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6" dur="1000" fill="hold"/>
                                        <p:tgtEl>
                                          <p:spTgt spid="4">
                                            <p:txEl>
                                              <p:pRg st="8" end="8"/>
                                            </p:txEl>
                                          </p:spTgt>
                                        </p:tgtEl>
                                        <p:attrNameLst>
                                          <p:attrName>ppt_h</p:attrName>
                                        </p:attrNameLst>
                                      </p:cBhvr>
                                      <p:tavLst>
                                        <p:tav tm="0">
                                          <p:val>
                                            <p:fltVal val="0"/>
                                          </p:val>
                                        </p:tav>
                                        <p:tav tm="100000">
                                          <p:val>
                                            <p:strVal val="#ppt_h"/>
                                          </p:val>
                                        </p:tav>
                                      </p:tavLst>
                                    </p:anim>
                                    <p:anim calcmode="lin" valueType="num">
                                      <p:cBhvr>
                                        <p:cTn id="57" dur="1000" fill="hold"/>
                                        <p:tgtEl>
                                          <p:spTgt spid="4">
                                            <p:txEl>
                                              <p:pRg st="8" end="8"/>
                                            </p:txEl>
                                          </p:spTgt>
                                        </p:tgtEl>
                                        <p:attrNameLst>
                                          <p:attrName>style.rotation</p:attrName>
                                        </p:attrNameLst>
                                      </p:cBhvr>
                                      <p:tavLst>
                                        <p:tav tm="0">
                                          <p:val>
                                            <p:fltVal val="90"/>
                                          </p:val>
                                        </p:tav>
                                        <p:tav tm="100000">
                                          <p:val>
                                            <p:fltVal val="0"/>
                                          </p:val>
                                        </p:tav>
                                      </p:tavLst>
                                    </p:anim>
                                    <p:animEffect transition="in" filter="fade">
                                      <p:cBhvr>
                                        <p:cTn id="58" dur="1000"/>
                                        <p:tgtEl>
                                          <p:spTgt spid="4">
                                            <p:txEl>
                                              <p:pRg st="8" end="8"/>
                                            </p:txEl>
                                          </p:spTgt>
                                        </p:tgtEl>
                                      </p:cBhvr>
                                    </p:animEffect>
                                  </p:childTnLst>
                                </p:cTn>
                              </p:par>
                              <p:par>
                                <p:cTn id="59" presetID="31" presetClass="entr" presetSubtype="0" fill="hold" nodeType="with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p:cTn id="61" dur="1000" fill="hold"/>
                                        <p:tgtEl>
                                          <p:spTgt spid="4">
                                            <p:txEl>
                                              <p:pRg st="9" end="9"/>
                                            </p:txEl>
                                          </p:spTgt>
                                        </p:tgtEl>
                                        <p:attrNameLst>
                                          <p:attrName>ppt_w</p:attrName>
                                        </p:attrNameLst>
                                      </p:cBhvr>
                                      <p:tavLst>
                                        <p:tav tm="0">
                                          <p:val>
                                            <p:fltVal val="0"/>
                                          </p:val>
                                        </p:tav>
                                        <p:tav tm="100000">
                                          <p:val>
                                            <p:strVal val="#ppt_w"/>
                                          </p:val>
                                        </p:tav>
                                      </p:tavLst>
                                    </p:anim>
                                    <p:anim calcmode="lin" valueType="num">
                                      <p:cBhvr>
                                        <p:cTn id="62" dur="1000" fill="hold"/>
                                        <p:tgtEl>
                                          <p:spTgt spid="4">
                                            <p:txEl>
                                              <p:pRg st="9" end="9"/>
                                            </p:txEl>
                                          </p:spTgt>
                                        </p:tgtEl>
                                        <p:attrNameLst>
                                          <p:attrName>ppt_h</p:attrName>
                                        </p:attrNameLst>
                                      </p:cBhvr>
                                      <p:tavLst>
                                        <p:tav tm="0">
                                          <p:val>
                                            <p:fltVal val="0"/>
                                          </p:val>
                                        </p:tav>
                                        <p:tav tm="100000">
                                          <p:val>
                                            <p:strVal val="#ppt_h"/>
                                          </p:val>
                                        </p:tav>
                                      </p:tavLst>
                                    </p:anim>
                                    <p:anim calcmode="lin" valueType="num">
                                      <p:cBhvr>
                                        <p:cTn id="63" dur="1000" fill="hold"/>
                                        <p:tgtEl>
                                          <p:spTgt spid="4">
                                            <p:txEl>
                                              <p:pRg st="9" end="9"/>
                                            </p:txEl>
                                          </p:spTgt>
                                        </p:tgtEl>
                                        <p:attrNameLst>
                                          <p:attrName>style.rotation</p:attrName>
                                        </p:attrNameLst>
                                      </p:cBhvr>
                                      <p:tavLst>
                                        <p:tav tm="0">
                                          <p:val>
                                            <p:fltVal val="90"/>
                                          </p:val>
                                        </p:tav>
                                        <p:tav tm="100000">
                                          <p:val>
                                            <p:fltVal val="0"/>
                                          </p:val>
                                        </p:tav>
                                      </p:tavLst>
                                    </p:anim>
                                    <p:animEffect transition="in" filter="fade">
                                      <p:cBhvr>
                                        <p:cTn id="64" dur="1000"/>
                                        <p:tgtEl>
                                          <p:spTgt spid="4">
                                            <p:txEl>
                                              <p:pRg st="9" end="9"/>
                                            </p:txEl>
                                          </p:spTgt>
                                        </p:tgtEl>
                                      </p:cBhvr>
                                    </p:animEffect>
                                  </p:childTnLst>
                                </p:cTn>
                              </p:par>
                              <p:par>
                                <p:cTn id="65" presetID="31" presetClass="entr" presetSubtype="0" fill="hold" nodeType="with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 calcmode="lin" valueType="num">
                                      <p:cBhvr>
                                        <p:cTn id="67" dur="10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68" dur="1000" fill="hold"/>
                                        <p:tgtEl>
                                          <p:spTgt spid="4">
                                            <p:txEl>
                                              <p:pRg st="10" end="10"/>
                                            </p:txEl>
                                          </p:spTgt>
                                        </p:tgtEl>
                                        <p:attrNameLst>
                                          <p:attrName>ppt_h</p:attrName>
                                        </p:attrNameLst>
                                      </p:cBhvr>
                                      <p:tavLst>
                                        <p:tav tm="0">
                                          <p:val>
                                            <p:fltVal val="0"/>
                                          </p:val>
                                        </p:tav>
                                        <p:tav tm="100000">
                                          <p:val>
                                            <p:strVal val="#ppt_h"/>
                                          </p:val>
                                        </p:tav>
                                      </p:tavLst>
                                    </p:anim>
                                    <p:anim calcmode="lin" valueType="num">
                                      <p:cBhvr>
                                        <p:cTn id="69" dur="1000" fill="hold"/>
                                        <p:tgtEl>
                                          <p:spTgt spid="4">
                                            <p:txEl>
                                              <p:pRg st="10" end="10"/>
                                            </p:txEl>
                                          </p:spTgt>
                                        </p:tgtEl>
                                        <p:attrNameLst>
                                          <p:attrName>style.rotation</p:attrName>
                                        </p:attrNameLst>
                                      </p:cBhvr>
                                      <p:tavLst>
                                        <p:tav tm="0">
                                          <p:val>
                                            <p:fltVal val="90"/>
                                          </p:val>
                                        </p:tav>
                                        <p:tav tm="100000">
                                          <p:val>
                                            <p:fltVal val="0"/>
                                          </p:val>
                                        </p:tav>
                                      </p:tavLst>
                                    </p:anim>
                                    <p:animEffect transition="in" filter="fade">
                                      <p:cBhvr>
                                        <p:cTn id="70" dur="1000"/>
                                        <p:tgtEl>
                                          <p:spTgt spid="4">
                                            <p:txEl>
                                              <p:pRg st="10" end="10"/>
                                            </p:txEl>
                                          </p:spTgt>
                                        </p:tgtEl>
                                      </p:cBhvr>
                                    </p:animEffect>
                                  </p:childTnLst>
                                </p:cTn>
                              </p:par>
                              <p:par>
                                <p:cTn id="71" presetID="31" presetClass="entr" presetSubtype="0" fill="hold" nodeType="withEffect">
                                  <p:stCondLst>
                                    <p:cond delay="0"/>
                                  </p:stCondLst>
                                  <p:childTnLst>
                                    <p:set>
                                      <p:cBhvr>
                                        <p:cTn id="72" dur="1" fill="hold">
                                          <p:stCondLst>
                                            <p:cond delay="0"/>
                                          </p:stCondLst>
                                        </p:cTn>
                                        <p:tgtEl>
                                          <p:spTgt spid="4">
                                            <p:txEl>
                                              <p:pRg st="11" end="11"/>
                                            </p:txEl>
                                          </p:spTgt>
                                        </p:tgtEl>
                                        <p:attrNameLst>
                                          <p:attrName>style.visibility</p:attrName>
                                        </p:attrNameLst>
                                      </p:cBhvr>
                                      <p:to>
                                        <p:strVal val="visible"/>
                                      </p:to>
                                    </p:set>
                                    <p:anim calcmode="lin" valueType="num">
                                      <p:cBhvr>
                                        <p:cTn id="73" dur="10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74" dur="1000" fill="hold"/>
                                        <p:tgtEl>
                                          <p:spTgt spid="4">
                                            <p:txEl>
                                              <p:pRg st="11" end="11"/>
                                            </p:txEl>
                                          </p:spTgt>
                                        </p:tgtEl>
                                        <p:attrNameLst>
                                          <p:attrName>ppt_h</p:attrName>
                                        </p:attrNameLst>
                                      </p:cBhvr>
                                      <p:tavLst>
                                        <p:tav tm="0">
                                          <p:val>
                                            <p:fltVal val="0"/>
                                          </p:val>
                                        </p:tav>
                                        <p:tav tm="100000">
                                          <p:val>
                                            <p:strVal val="#ppt_h"/>
                                          </p:val>
                                        </p:tav>
                                      </p:tavLst>
                                    </p:anim>
                                    <p:anim calcmode="lin" valueType="num">
                                      <p:cBhvr>
                                        <p:cTn id="75" dur="1000" fill="hold"/>
                                        <p:tgtEl>
                                          <p:spTgt spid="4">
                                            <p:txEl>
                                              <p:pRg st="11" end="11"/>
                                            </p:txEl>
                                          </p:spTgt>
                                        </p:tgtEl>
                                        <p:attrNameLst>
                                          <p:attrName>style.rotation</p:attrName>
                                        </p:attrNameLst>
                                      </p:cBhvr>
                                      <p:tavLst>
                                        <p:tav tm="0">
                                          <p:val>
                                            <p:fltVal val="90"/>
                                          </p:val>
                                        </p:tav>
                                        <p:tav tm="100000">
                                          <p:val>
                                            <p:fltVal val="0"/>
                                          </p:val>
                                        </p:tav>
                                      </p:tavLst>
                                    </p:anim>
                                    <p:animEffect transition="in" filter="fade">
                                      <p:cBhvr>
                                        <p:cTn id="76" dur="1000"/>
                                        <p:tgtEl>
                                          <p:spTgt spid="4">
                                            <p:txEl>
                                              <p:pRg st="11" end="11"/>
                                            </p:txEl>
                                          </p:spTgt>
                                        </p:tgtEl>
                                      </p:cBhvr>
                                    </p:animEffect>
                                  </p:childTnLst>
                                </p:cTn>
                              </p:par>
                              <p:par>
                                <p:cTn id="77" presetID="31" presetClass="entr" presetSubtype="0" fill="hold" nodeType="withEffect">
                                  <p:stCondLst>
                                    <p:cond delay="0"/>
                                  </p:stCondLst>
                                  <p:childTnLst>
                                    <p:set>
                                      <p:cBhvr>
                                        <p:cTn id="78" dur="1" fill="hold">
                                          <p:stCondLst>
                                            <p:cond delay="0"/>
                                          </p:stCondLst>
                                        </p:cTn>
                                        <p:tgtEl>
                                          <p:spTgt spid="4">
                                            <p:txEl>
                                              <p:pRg st="12" end="12"/>
                                            </p:txEl>
                                          </p:spTgt>
                                        </p:tgtEl>
                                        <p:attrNameLst>
                                          <p:attrName>style.visibility</p:attrName>
                                        </p:attrNameLst>
                                      </p:cBhvr>
                                      <p:to>
                                        <p:strVal val="visible"/>
                                      </p:to>
                                    </p:set>
                                    <p:anim calcmode="lin" valueType="num">
                                      <p:cBhvr>
                                        <p:cTn id="79" dur="1000" fill="hold"/>
                                        <p:tgtEl>
                                          <p:spTgt spid="4">
                                            <p:txEl>
                                              <p:pRg st="12" end="12"/>
                                            </p:txEl>
                                          </p:spTgt>
                                        </p:tgtEl>
                                        <p:attrNameLst>
                                          <p:attrName>ppt_w</p:attrName>
                                        </p:attrNameLst>
                                      </p:cBhvr>
                                      <p:tavLst>
                                        <p:tav tm="0">
                                          <p:val>
                                            <p:fltVal val="0"/>
                                          </p:val>
                                        </p:tav>
                                        <p:tav tm="100000">
                                          <p:val>
                                            <p:strVal val="#ppt_w"/>
                                          </p:val>
                                        </p:tav>
                                      </p:tavLst>
                                    </p:anim>
                                    <p:anim calcmode="lin" valueType="num">
                                      <p:cBhvr>
                                        <p:cTn id="80" dur="1000" fill="hold"/>
                                        <p:tgtEl>
                                          <p:spTgt spid="4">
                                            <p:txEl>
                                              <p:pRg st="12" end="12"/>
                                            </p:txEl>
                                          </p:spTgt>
                                        </p:tgtEl>
                                        <p:attrNameLst>
                                          <p:attrName>ppt_h</p:attrName>
                                        </p:attrNameLst>
                                      </p:cBhvr>
                                      <p:tavLst>
                                        <p:tav tm="0">
                                          <p:val>
                                            <p:fltVal val="0"/>
                                          </p:val>
                                        </p:tav>
                                        <p:tav tm="100000">
                                          <p:val>
                                            <p:strVal val="#ppt_h"/>
                                          </p:val>
                                        </p:tav>
                                      </p:tavLst>
                                    </p:anim>
                                    <p:anim calcmode="lin" valueType="num">
                                      <p:cBhvr>
                                        <p:cTn id="81" dur="1000" fill="hold"/>
                                        <p:tgtEl>
                                          <p:spTgt spid="4">
                                            <p:txEl>
                                              <p:pRg st="12" end="12"/>
                                            </p:txEl>
                                          </p:spTgt>
                                        </p:tgtEl>
                                        <p:attrNameLst>
                                          <p:attrName>style.rotation</p:attrName>
                                        </p:attrNameLst>
                                      </p:cBhvr>
                                      <p:tavLst>
                                        <p:tav tm="0">
                                          <p:val>
                                            <p:fltVal val="90"/>
                                          </p:val>
                                        </p:tav>
                                        <p:tav tm="100000">
                                          <p:val>
                                            <p:fltVal val="0"/>
                                          </p:val>
                                        </p:tav>
                                      </p:tavLst>
                                    </p:anim>
                                    <p:animEffect transition="in" filter="fade">
                                      <p:cBhvr>
                                        <p:cTn id="82" dur="1000"/>
                                        <p:tgtEl>
                                          <p:spTgt spid="4">
                                            <p:txEl>
                                              <p:pRg st="12" end="12"/>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2" presetClass="entr" presetSubtype="0" fill="hold" nodeType="clickEffect">
                                  <p:stCondLst>
                                    <p:cond delay="0"/>
                                  </p:stCondLst>
                                  <p:childTnLst>
                                    <p:set>
                                      <p:cBhvr>
                                        <p:cTn id="86" dur="1" fill="hold">
                                          <p:stCondLst>
                                            <p:cond delay="0"/>
                                          </p:stCondLst>
                                        </p:cTn>
                                        <p:tgtEl>
                                          <p:spTgt spid="3">
                                            <p:txEl>
                                              <p:pRg st="2" end="2"/>
                                            </p:txEl>
                                          </p:spTgt>
                                        </p:tgtEl>
                                        <p:attrNameLst>
                                          <p:attrName>style.visibility</p:attrName>
                                        </p:attrNameLst>
                                      </p:cBhvr>
                                      <p:to>
                                        <p:strVal val="visible"/>
                                      </p:to>
                                    </p:set>
                                    <p:animEffect transition="in" filter="fade">
                                      <p:cBhvr>
                                        <p:cTn id="87" dur="1000"/>
                                        <p:tgtEl>
                                          <p:spTgt spid="3">
                                            <p:txEl>
                                              <p:pRg st="2" end="2"/>
                                            </p:txEl>
                                          </p:spTgt>
                                        </p:tgtEl>
                                      </p:cBhvr>
                                    </p:animEffect>
                                    <p:anim calcmode="lin" valueType="num">
                                      <p:cBhvr>
                                        <p:cTn id="8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8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Narrative Voices</a:t>
            </a:r>
            <a:endParaRPr lang="en-US" dirty="0"/>
          </a:p>
        </p:txBody>
      </p:sp>
      <p:sp>
        <p:nvSpPr>
          <p:cNvPr id="3" name="Content Placeholder 2"/>
          <p:cNvSpPr>
            <a:spLocks noGrp="1"/>
          </p:cNvSpPr>
          <p:nvPr>
            <p:ph idx="1"/>
          </p:nvPr>
        </p:nvSpPr>
        <p:spPr>
          <a:xfrm>
            <a:off x="301625" y="1447800"/>
            <a:ext cx="8540750" cy="5029200"/>
          </a:xfrm>
        </p:spPr>
        <p:txBody>
          <a:bodyPr>
            <a:normAutofit fontScale="92500" lnSpcReduction="10000"/>
          </a:bodyPr>
          <a:lstStyle/>
          <a:p>
            <a:pPr eaLnBrk="1" hangingPunct="1">
              <a:defRPr/>
            </a:pPr>
            <a:r>
              <a:rPr lang="en-US" altLang="en-US" sz="2000" dirty="0" smtClean="0"/>
              <a:t>First Person</a:t>
            </a:r>
          </a:p>
          <a:p>
            <a:pPr lvl="1" eaLnBrk="1" hangingPunct="1">
              <a:defRPr/>
            </a:pPr>
            <a:r>
              <a:rPr lang="en-US" altLang="en-US" dirty="0" smtClean="0"/>
              <a:t>“</a:t>
            </a:r>
            <a:r>
              <a:rPr lang="en-US" altLang="en-US" dirty="0"/>
              <a:t>I walked in the door, put my keys on the table, and suddenly I saw</a:t>
            </a:r>
            <a:r>
              <a:rPr lang="en-US" altLang="en-US" dirty="0" smtClean="0"/>
              <a:t>…”</a:t>
            </a:r>
          </a:p>
          <a:p>
            <a:pPr eaLnBrk="1" hangingPunct="1">
              <a:defRPr/>
            </a:pPr>
            <a:r>
              <a:rPr lang="en-US" altLang="en-US" sz="2000" dirty="0" smtClean="0"/>
              <a:t>Second Person </a:t>
            </a:r>
            <a:endParaRPr lang="en-US" altLang="en-US" sz="2000" dirty="0"/>
          </a:p>
          <a:p>
            <a:pPr lvl="1" eaLnBrk="1" hangingPunct="1">
              <a:defRPr/>
            </a:pPr>
            <a:r>
              <a:rPr lang="en-US" altLang="en-US" dirty="0"/>
              <a:t>“You walked in the door, you put your keys on the table, and suddenly you saw…”</a:t>
            </a:r>
          </a:p>
          <a:p>
            <a:pPr eaLnBrk="1" hangingPunct="1">
              <a:defRPr/>
            </a:pPr>
            <a:r>
              <a:rPr lang="en-US" altLang="en-US" sz="2000" dirty="0" smtClean="0"/>
              <a:t>Third Person:</a:t>
            </a:r>
          </a:p>
          <a:p>
            <a:pPr lvl="1" eaLnBrk="1" hangingPunct="1">
              <a:defRPr/>
            </a:pPr>
            <a:r>
              <a:rPr lang="en-US" altLang="en-US" dirty="0" smtClean="0"/>
              <a:t>Omniscient</a:t>
            </a:r>
            <a:endParaRPr lang="en-US" altLang="en-US" dirty="0"/>
          </a:p>
          <a:p>
            <a:pPr lvl="2" eaLnBrk="1" hangingPunct="1">
              <a:defRPr/>
            </a:pPr>
            <a:r>
              <a:rPr lang="en-US" altLang="en-US" sz="2000" dirty="0"/>
              <a:t>Narrator knows everyone’s thoughts, can travel anywhere at will.</a:t>
            </a:r>
          </a:p>
          <a:p>
            <a:pPr lvl="1" eaLnBrk="1" hangingPunct="1">
              <a:defRPr/>
            </a:pPr>
            <a:r>
              <a:rPr lang="en-US" altLang="en-US" dirty="0"/>
              <a:t>Limited</a:t>
            </a:r>
          </a:p>
          <a:p>
            <a:pPr lvl="2" eaLnBrk="1" hangingPunct="1">
              <a:defRPr/>
            </a:pPr>
            <a:r>
              <a:rPr lang="en-US" altLang="en-US" sz="2000" dirty="0"/>
              <a:t>Doesn’t know everyone’s thoughts- though often knows one characters’</a:t>
            </a:r>
          </a:p>
          <a:p>
            <a:pPr lvl="2" eaLnBrk="1" hangingPunct="1">
              <a:defRPr/>
            </a:pPr>
            <a:r>
              <a:rPr lang="en-US" altLang="en-US" sz="2000" dirty="0"/>
              <a:t>Follows a particular character </a:t>
            </a:r>
          </a:p>
          <a:p>
            <a:pPr lvl="1" eaLnBrk="1" hangingPunct="1">
              <a:defRPr/>
            </a:pPr>
            <a:r>
              <a:rPr lang="en-US" altLang="en-US" dirty="0"/>
              <a:t>Dramatic</a:t>
            </a:r>
          </a:p>
          <a:p>
            <a:pPr lvl="2" eaLnBrk="1" hangingPunct="1">
              <a:defRPr/>
            </a:pPr>
            <a:r>
              <a:rPr lang="en-US" altLang="en-US" sz="2000" dirty="0"/>
              <a:t>Just sticks to actions of characters- no thoughts at all.</a:t>
            </a:r>
          </a:p>
          <a:p>
            <a:pPr>
              <a:defRPr/>
            </a:pPr>
            <a:endParaRPr lang="en-US" dirty="0"/>
          </a:p>
        </p:txBody>
      </p:sp>
    </p:spTree>
    <p:extLst>
      <p:ext uri="{BB962C8B-B14F-4D97-AF65-F5344CB8AC3E}">
        <p14:creationId xmlns:p14="http://schemas.microsoft.com/office/powerpoint/2010/main" val="15289721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0299" y="381000"/>
            <a:ext cx="7218901" cy="838200"/>
          </a:xfrm>
        </p:spPr>
        <p:txBody>
          <a:bodyPr/>
          <a:lstStyle/>
          <a:p>
            <a:pPr>
              <a:defRPr/>
            </a:pPr>
            <a:r>
              <a:rPr lang="en-US" dirty="0" smtClean="0"/>
              <a:t>Multiple Genre/Narratives</a:t>
            </a:r>
            <a:endParaRPr lang="en-US" dirty="0"/>
          </a:p>
        </p:txBody>
      </p:sp>
      <p:sp>
        <p:nvSpPr>
          <p:cNvPr id="3" name="Content Placeholder 2"/>
          <p:cNvSpPr>
            <a:spLocks noGrp="1"/>
          </p:cNvSpPr>
          <p:nvPr>
            <p:ph idx="1"/>
          </p:nvPr>
        </p:nvSpPr>
        <p:spPr>
          <a:xfrm>
            <a:off x="685800" y="1447800"/>
            <a:ext cx="8229599" cy="5181600"/>
          </a:xfrm>
        </p:spPr>
        <p:txBody>
          <a:bodyPr>
            <a:normAutofit/>
          </a:bodyPr>
          <a:lstStyle/>
          <a:p>
            <a:pPr marL="0" indent="0">
              <a:buNone/>
              <a:defRPr/>
            </a:pPr>
            <a:r>
              <a:rPr lang="en-US" sz="4400" dirty="0" smtClean="0">
                <a:solidFill>
                  <a:schemeClr val="tx1"/>
                </a:solidFill>
                <a:effectLst/>
                <a:latin typeface="Batang"/>
                <a:ea typeface="Times New Roman"/>
              </a:rPr>
              <a:t>Your overall task is to write </a:t>
            </a:r>
            <a:r>
              <a:rPr lang="en-US" sz="4400" u="sng" dirty="0" smtClean="0">
                <a:solidFill>
                  <a:schemeClr val="tx1"/>
                </a:solidFill>
                <a:effectLst/>
                <a:latin typeface="Batang"/>
                <a:ea typeface="Times New Roman"/>
              </a:rPr>
              <a:t>two stories</a:t>
            </a:r>
            <a:r>
              <a:rPr lang="en-US" sz="4400" dirty="0" smtClean="0">
                <a:solidFill>
                  <a:schemeClr val="tx1"/>
                </a:solidFill>
                <a:effectLst/>
                <a:latin typeface="Batang"/>
                <a:ea typeface="Times New Roman"/>
              </a:rPr>
              <a:t> from different genres that have at least </a:t>
            </a:r>
            <a:r>
              <a:rPr lang="en-US" sz="4400" u="sng" dirty="0" smtClean="0">
                <a:solidFill>
                  <a:schemeClr val="tx1"/>
                </a:solidFill>
                <a:effectLst/>
                <a:latin typeface="Batang"/>
                <a:ea typeface="Times New Roman"/>
              </a:rPr>
              <a:t>two different perspective or narratives</a:t>
            </a:r>
            <a:r>
              <a:rPr lang="en-US" sz="4400" dirty="0" smtClean="0">
                <a:solidFill>
                  <a:schemeClr val="tx1"/>
                </a:solidFill>
                <a:effectLst/>
                <a:latin typeface="Batang"/>
                <a:ea typeface="Times New Roman"/>
              </a:rPr>
              <a:t> (think horror story </a:t>
            </a:r>
            <a:r>
              <a:rPr lang="en-US" sz="4400" dirty="0" smtClean="0">
                <a:solidFill>
                  <a:schemeClr val="tx1"/>
                </a:solidFill>
                <a:latin typeface="Batang"/>
                <a:ea typeface="Times New Roman"/>
              </a:rPr>
              <a:t>with first person,</a:t>
            </a:r>
            <a:r>
              <a:rPr lang="en-US" sz="4400" dirty="0" smtClean="0">
                <a:solidFill>
                  <a:schemeClr val="tx1"/>
                </a:solidFill>
                <a:effectLst/>
                <a:latin typeface="Batang"/>
                <a:ea typeface="Times New Roman"/>
              </a:rPr>
              <a:t> and romance story with third person).</a:t>
            </a:r>
            <a:endParaRPr lang="en-US" sz="4400" dirty="0" smtClean="0">
              <a:solidFill>
                <a:schemeClr val="tx1"/>
              </a:solidFill>
              <a:effectLst/>
              <a:latin typeface="Times New Roman"/>
              <a:ea typeface="Times New Roman"/>
            </a:endParaRPr>
          </a:p>
          <a:p>
            <a:pPr>
              <a:defRPr/>
            </a:pPr>
            <a:endParaRPr lang="en-US" dirty="0"/>
          </a:p>
        </p:txBody>
      </p:sp>
    </p:spTree>
    <p:extLst>
      <p:ext uri="{BB962C8B-B14F-4D97-AF65-F5344CB8AC3E}">
        <p14:creationId xmlns:p14="http://schemas.microsoft.com/office/powerpoint/2010/main" val="1391956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81000"/>
            <a:ext cx="7470775" cy="685800"/>
          </a:xfrm>
        </p:spPr>
        <p:txBody>
          <a:bodyPr/>
          <a:lstStyle/>
          <a:p>
            <a:pPr>
              <a:defRPr/>
            </a:pPr>
            <a:r>
              <a:rPr lang="en-US" dirty="0" smtClean="0"/>
              <a:t>Requirements</a:t>
            </a:r>
            <a:endParaRPr lang="en-US" dirty="0"/>
          </a:p>
        </p:txBody>
      </p:sp>
      <p:sp>
        <p:nvSpPr>
          <p:cNvPr id="3" name="Content Placeholder 2"/>
          <p:cNvSpPr>
            <a:spLocks noGrp="1"/>
          </p:cNvSpPr>
          <p:nvPr>
            <p:ph idx="1"/>
          </p:nvPr>
        </p:nvSpPr>
        <p:spPr>
          <a:xfrm>
            <a:off x="762000" y="1295400"/>
            <a:ext cx="8077200" cy="5410200"/>
          </a:xfrm>
        </p:spPr>
        <p:txBody>
          <a:bodyPr>
            <a:normAutofit lnSpcReduction="10000"/>
          </a:bodyPr>
          <a:lstStyle/>
          <a:p>
            <a:pPr>
              <a:spcBef>
                <a:spcPts val="0"/>
              </a:spcBef>
              <a:defRPr/>
            </a:pPr>
            <a:r>
              <a:rPr lang="en-US" sz="3200" b="1" dirty="0" smtClean="0">
                <a:solidFill>
                  <a:schemeClr val="tx1"/>
                </a:solidFill>
                <a:effectLst/>
                <a:latin typeface="Batang"/>
                <a:ea typeface="Times New Roman"/>
              </a:rPr>
              <a:t>Two different stories from two different genres (two differen</a:t>
            </a:r>
            <a:r>
              <a:rPr lang="en-US" sz="3200" b="1" dirty="0" smtClean="0">
                <a:solidFill>
                  <a:schemeClr val="tx1"/>
                </a:solidFill>
                <a:latin typeface="Batang"/>
                <a:ea typeface="Times New Roman"/>
              </a:rPr>
              <a:t>t perspectives)</a:t>
            </a:r>
            <a:r>
              <a:rPr lang="en-US" sz="3200" b="1" dirty="0" smtClean="0">
                <a:solidFill>
                  <a:schemeClr val="tx1"/>
                </a:solidFill>
                <a:effectLst/>
                <a:latin typeface="Batang"/>
                <a:ea typeface="Times New Roman"/>
              </a:rPr>
              <a:t>.</a:t>
            </a:r>
          </a:p>
          <a:p>
            <a:pPr>
              <a:spcBef>
                <a:spcPts val="0"/>
              </a:spcBef>
              <a:defRPr/>
            </a:pPr>
            <a:r>
              <a:rPr lang="en-US" sz="3200" b="1" dirty="0" smtClean="0">
                <a:solidFill>
                  <a:schemeClr val="tx1"/>
                </a:solidFill>
                <a:effectLst/>
                <a:latin typeface="Batang"/>
                <a:ea typeface="Times New Roman"/>
              </a:rPr>
              <a:t>You must have a minimum of </a:t>
            </a:r>
            <a:r>
              <a:rPr lang="en-US" sz="3200" b="1" u="sng" dirty="0" smtClean="0">
                <a:solidFill>
                  <a:schemeClr val="tx1"/>
                </a:solidFill>
                <a:effectLst/>
                <a:latin typeface="Batang"/>
                <a:ea typeface="Times New Roman"/>
              </a:rPr>
              <a:t>two</a:t>
            </a:r>
            <a:r>
              <a:rPr lang="en-US" sz="3200" b="1" dirty="0" smtClean="0">
                <a:solidFill>
                  <a:schemeClr val="tx1"/>
                </a:solidFill>
                <a:effectLst/>
                <a:latin typeface="Batang"/>
                <a:ea typeface="Times New Roman"/>
              </a:rPr>
              <a:t> different characters</a:t>
            </a:r>
            <a:r>
              <a:rPr lang="en-US" sz="3200" b="1" dirty="0" smtClean="0">
                <a:solidFill>
                  <a:schemeClr val="tx1"/>
                </a:solidFill>
                <a:latin typeface="Batang"/>
                <a:ea typeface="Times New Roman"/>
              </a:rPr>
              <a:t>.</a:t>
            </a:r>
            <a:r>
              <a:rPr lang="en-US" sz="3200" b="1" dirty="0" smtClean="0">
                <a:solidFill>
                  <a:schemeClr val="tx1"/>
                </a:solidFill>
                <a:effectLst/>
                <a:latin typeface="Batang"/>
                <a:ea typeface="Times New Roman"/>
              </a:rPr>
              <a:t> </a:t>
            </a:r>
          </a:p>
          <a:p>
            <a:pPr>
              <a:spcBef>
                <a:spcPts val="0"/>
              </a:spcBef>
              <a:defRPr/>
            </a:pPr>
            <a:r>
              <a:rPr lang="en-US" sz="3200" b="1" dirty="0" smtClean="0">
                <a:solidFill>
                  <a:schemeClr val="tx1"/>
                </a:solidFill>
                <a:latin typeface="Batang"/>
                <a:ea typeface="Times New Roman"/>
              </a:rPr>
              <a:t>Must have at least </a:t>
            </a:r>
            <a:r>
              <a:rPr lang="en-US" sz="3200" b="1" u="sng" dirty="0" smtClean="0">
                <a:solidFill>
                  <a:schemeClr val="tx1"/>
                </a:solidFill>
                <a:latin typeface="Batang"/>
                <a:ea typeface="Times New Roman"/>
              </a:rPr>
              <a:t>one</a:t>
            </a:r>
            <a:r>
              <a:rPr lang="en-US" sz="3200" b="1" dirty="0" smtClean="0">
                <a:solidFill>
                  <a:schemeClr val="tx1"/>
                </a:solidFill>
                <a:latin typeface="Batang"/>
                <a:ea typeface="Times New Roman"/>
              </a:rPr>
              <a:t> </a:t>
            </a:r>
            <a:r>
              <a:rPr lang="en-US" sz="3200" b="1" dirty="0" smtClean="0">
                <a:solidFill>
                  <a:schemeClr val="tx1"/>
                </a:solidFill>
                <a:effectLst/>
                <a:latin typeface="Batang"/>
                <a:ea typeface="Times New Roman"/>
              </a:rPr>
              <a:t>setting, but can have more.  </a:t>
            </a:r>
          </a:p>
          <a:p>
            <a:pPr>
              <a:spcBef>
                <a:spcPts val="0"/>
              </a:spcBef>
              <a:defRPr/>
            </a:pPr>
            <a:r>
              <a:rPr lang="en-US" sz="3200" b="1" dirty="0" smtClean="0">
                <a:solidFill>
                  <a:schemeClr val="tx1"/>
                </a:solidFill>
                <a:effectLst/>
                <a:latin typeface="Batang"/>
                <a:ea typeface="Times New Roman"/>
              </a:rPr>
              <a:t>Minimum of 1250 words and may not write more than 1800.  The words may be divided however you like between the stories.</a:t>
            </a:r>
            <a:endParaRPr lang="en-US" sz="3200" b="1" dirty="0" smtClean="0">
              <a:solidFill>
                <a:schemeClr val="tx1"/>
              </a:solidFill>
              <a:effectLst/>
              <a:latin typeface="Times New Roman"/>
              <a:ea typeface="Times New Roman"/>
            </a:endParaRPr>
          </a:p>
          <a:p>
            <a:pPr>
              <a:spcBef>
                <a:spcPts val="0"/>
              </a:spcBef>
              <a:defRPr/>
            </a:pPr>
            <a:r>
              <a:rPr lang="en-US" sz="3200" b="1" dirty="0" smtClean="0">
                <a:solidFill>
                  <a:schemeClr val="tx1"/>
                </a:solidFill>
                <a:effectLst/>
                <a:latin typeface="Batang"/>
                <a:ea typeface="Times New Roman"/>
              </a:rPr>
              <a:t>Turn your final in on turnitin.com by Friday</a:t>
            </a:r>
            <a:r>
              <a:rPr lang="en-US" sz="3200" b="1" smtClean="0">
                <a:solidFill>
                  <a:schemeClr val="tx1"/>
                </a:solidFill>
                <a:effectLst/>
                <a:latin typeface="Batang"/>
                <a:ea typeface="Times New Roman"/>
              </a:rPr>
              <a:t>, </a:t>
            </a:r>
            <a:r>
              <a:rPr lang="en-US" sz="3200" b="1" smtClean="0">
                <a:solidFill>
                  <a:schemeClr val="tx1"/>
                </a:solidFill>
                <a:latin typeface="Batang"/>
                <a:ea typeface="Times New Roman"/>
              </a:rPr>
              <a:t>2/28</a:t>
            </a:r>
            <a:r>
              <a:rPr lang="en-US" sz="3200" b="1" smtClean="0">
                <a:solidFill>
                  <a:schemeClr val="tx1"/>
                </a:solidFill>
                <a:effectLst/>
                <a:latin typeface="Batang"/>
                <a:ea typeface="Times New Roman"/>
              </a:rPr>
              <a:t> </a:t>
            </a:r>
            <a:r>
              <a:rPr lang="en-US" sz="3200" b="1" dirty="0" smtClean="0">
                <a:solidFill>
                  <a:schemeClr val="tx1"/>
                </a:solidFill>
                <a:effectLst/>
                <a:latin typeface="Batang"/>
                <a:ea typeface="Times New Roman"/>
              </a:rPr>
              <a:t>at 10pm. </a:t>
            </a:r>
            <a:endParaRPr lang="en-US" sz="3200" b="1" dirty="0" smtClean="0">
              <a:solidFill>
                <a:schemeClr val="tx1"/>
              </a:solidFill>
              <a:effectLst/>
              <a:latin typeface="Times New Roman"/>
              <a:ea typeface="Times New Roman"/>
            </a:endParaRPr>
          </a:p>
          <a:p>
            <a:pPr>
              <a:defRPr/>
            </a:pPr>
            <a:endParaRPr lang="en-US" dirty="0"/>
          </a:p>
        </p:txBody>
      </p:sp>
    </p:spTree>
    <p:extLst>
      <p:ext uri="{BB962C8B-B14F-4D97-AF65-F5344CB8AC3E}">
        <p14:creationId xmlns:p14="http://schemas.microsoft.com/office/powerpoint/2010/main" val="3819214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3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ntr" presetSubtype="16"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OLDER FILES </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302069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hangingPunct="1">
              <a:defRPr/>
            </a:pPr>
            <a:r>
              <a:rPr lang="en-US" altLang="en-US" dirty="0" smtClean="0"/>
              <a:t>Point of View Practice:</a:t>
            </a:r>
          </a:p>
        </p:txBody>
      </p:sp>
      <p:sp>
        <p:nvSpPr>
          <p:cNvPr id="18435" name="Rectangle 3"/>
          <p:cNvSpPr>
            <a:spLocks noGrp="1" noRot="1" noChangeArrowheads="1"/>
          </p:cNvSpPr>
          <p:nvPr>
            <p:ph type="body" sz="half" idx="1"/>
          </p:nvPr>
        </p:nvSpPr>
        <p:spPr>
          <a:xfrm>
            <a:off x="301625" y="1600200"/>
            <a:ext cx="4191000" cy="4498975"/>
          </a:xfrm>
        </p:spPr>
        <p:txBody>
          <a:bodyPr>
            <a:normAutofit lnSpcReduction="10000"/>
          </a:bodyPr>
          <a:lstStyle/>
          <a:p>
            <a:pPr eaLnBrk="1" hangingPunct="1">
              <a:buFont typeface="Arial" charset="0"/>
              <a:buChar char="►"/>
              <a:defRPr/>
            </a:pPr>
            <a:r>
              <a:rPr lang="en-US" altLang="en-US" sz="2800" dirty="0" smtClean="0">
                <a:solidFill>
                  <a:schemeClr val="tx1"/>
                </a:solidFill>
              </a:rPr>
              <a:t>A good exercise to consider point of view is to imagine a couple having a discussion. Retelling the story in different points of view changes the reader's understanding of the conflict and characterization. </a:t>
            </a:r>
          </a:p>
        </p:txBody>
      </p:sp>
      <p:pic>
        <p:nvPicPr>
          <p:cNvPr id="3"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837834" y="1828800"/>
            <a:ext cx="3998445" cy="3773424"/>
          </a:xfrm>
        </p:spPr>
      </p:pic>
    </p:spTree>
    <p:extLst>
      <p:ext uri="{BB962C8B-B14F-4D97-AF65-F5344CB8AC3E}">
        <p14:creationId xmlns:p14="http://schemas.microsoft.com/office/powerpoint/2010/main" val="13980419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1219200" y="228600"/>
            <a:ext cx="7623175" cy="884237"/>
          </a:xfrm>
        </p:spPr>
        <p:txBody>
          <a:bodyPr>
            <a:normAutofit fontScale="90000"/>
          </a:bodyPr>
          <a:lstStyle/>
          <a:p>
            <a:pPr eaLnBrk="1" hangingPunct="1">
              <a:defRPr/>
            </a:pPr>
            <a:r>
              <a:rPr lang="en-US" altLang="en-US" sz="4000" dirty="0" smtClean="0"/>
              <a:t>From the first person narration </a:t>
            </a:r>
            <a:br>
              <a:rPr lang="en-US" altLang="en-US" sz="4000" dirty="0" smtClean="0"/>
            </a:br>
            <a:r>
              <a:rPr lang="en-US" altLang="en-US" sz="4000" dirty="0" smtClean="0"/>
              <a:t>(woman's point of view):</a:t>
            </a:r>
          </a:p>
        </p:txBody>
      </p:sp>
      <p:sp>
        <p:nvSpPr>
          <p:cNvPr id="20483" name="Rectangle 3"/>
          <p:cNvSpPr>
            <a:spLocks noGrp="1" noRot="1" noChangeArrowheads="1"/>
          </p:cNvSpPr>
          <p:nvPr>
            <p:ph idx="1"/>
          </p:nvPr>
        </p:nvSpPr>
        <p:spPr>
          <a:xfrm>
            <a:off x="533400" y="1752600"/>
            <a:ext cx="8308975" cy="4876800"/>
          </a:xfrm>
        </p:spPr>
        <p:txBody>
          <a:bodyPr>
            <a:noAutofit/>
          </a:bodyPr>
          <a:lstStyle/>
          <a:p>
            <a:pPr eaLnBrk="1" hangingPunct="1">
              <a:lnSpc>
                <a:spcPct val="90000"/>
              </a:lnSpc>
              <a:buFont typeface="Arial" charset="0"/>
              <a:buNone/>
              <a:defRPr/>
            </a:pPr>
            <a:r>
              <a:rPr lang="en-US" altLang="en-US" sz="2800" dirty="0" smtClean="0">
                <a:solidFill>
                  <a:schemeClr val="tx1"/>
                </a:solidFill>
              </a:rPr>
              <a:t>"I love you and want to marry you," I said, nodding and smiling, even though I really didn't mean it. "If I can just get my hands on his money, then I can regain my family’s fortune," I thought to myself." </a:t>
            </a:r>
          </a:p>
          <a:p>
            <a:pPr eaLnBrk="1" hangingPunct="1">
              <a:lnSpc>
                <a:spcPct val="90000"/>
              </a:lnSpc>
              <a:buFont typeface="Arial" charset="0"/>
              <a:buNone/>
              <a:defRPr/>
            </a:pPr>
            <a:endParaRPr lang="en-US" altLang="en-US" sz="2800" dirty="0" smtClean="0">
              <a:solidFill>
                <a:schemeClr val="tx1"/>
              </a:solidFill>
            </a:endParaRPr>
          </a:p>
          <a:p>
            <a:pPr eaLnBrk="1" hangingPunct="1">
              <a:lnSpc>
                <a:spcPct val="90000"/>
              </a:lnSpc>
              <a:buFont typeface="Arial" charset="0"/>
              <a:buNone/>
              <a:defRPr/>
            </a:pPr>
            <a:r>
              <a:rPr lang="en-US" altLang="en-US" sz="2800" dirty="0" smtClean="0">
                <a:solidFill>
                  <a:schemeClr val="tx1"/>
                </a:solidFill>
              </a:rPr>
              <a:t>John shuffled his feet and looked pleadingly into my eyes. "I'll do anything to make you happy; I will try to give you the world, " he said as he drew out his wallet and laid ten thousand dollars on the table in front of me. That seemed generous.</a:t>
            </a:r>
          </a:p>
        </p:txBody>
      </p:sp>
    </p:spTree>
    <p:extLst>
      <p:ext uri="{BB962C8B-B14F-4D97-AF65-F5344CB8AC3E}">
        <p14:creationId xmlns:p14="http://schemas.microsoft.com/office/powerpoint/2010/main" val="2911079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Rot="1" noChangeArrowheads="1"/>
          </p:cNvSpPr>
          <p:nvPr>
            <p:ph idx="1"/>
          </p:nvPr>
        </p:nvSpPr>
        <p:spPr>
          <a:xfrm>
            <a:off x="838200" y="1752600"/>
            <a:ext cx="8153400" cy="5105400"/>
          </a:xfrm>
        </p:spPr>
        <p:txBody>
          <a:bodyPr>
            <a:normAutofit/>
          </a:bodyPr>
          <a:lstStyle/>
          <a:p>
            <a:pPr eaLnBrk="1" hangingPunct="1">
              <a:buFont typeface="Arial" charset="0"/>
              <a:buChar char="►"/>
              <a:defRPr/>
            </a:pPr>
            <a:r>
              <a:rPr lang="en-US" altLang="en-US" sz="2800" dirty="0" smtClean="0">
                <a:solidFill>
                  <a:schemeClr val="tx1"/>
                </a:solidFill>
              </a:rPr>
              <a:t>Common mistake - especially in first-person narration</a:t>
            </a:r>
          </a:p>
          <a:p>
            <a:pPr eaLnBrk="1" hangingPunct="1">
              <a:buFont typeface="Arial" charset="0"/>
              <a:buChar char="►"/>
              <a:defRPr/>
            </a:pPr>
            <a:r>
              <a:rPr lang="en-US" altLang="en-US" sz="2800" dirty="0" smtClean="0">
                <a:solidFill>
                  <a:schemeClr val="tx1"/>
                </a:solidFill>
              </a:rPr>
              <a:t>Narrator (or other characters) is/are often ignorant of many things author knows or has radically different opinion than author</a:t>
            </a:r>
          </a:p>
          <a:p>
            <a:pPr eaLnBrk="1" hangingPunct="1">
              <a:buFont typeface="Arial" charset="0"/>
              <a:buChar char="►"/>
              <a:defRPr/>
            </a:pPr>
            <a:r>
              <a:rPr lang="en-US" altLang="en-US" sz="2800" dirty="0" smtClean="0">
                <a:solidFill>
                  <a:schemeClr val="tx1"/>
                </a:solidFill>
              </a:rPr>
              <a:t>Examples: </a:t>
            </a:r>
          </a:p>
          <a:p>
            <a:pPr lvl="1" eaLnBrk="1" hangingPunct="1">
              <a:defRPr/>
            </a:pPr>
            <a:r>
              <a:rPr lang="en-US" altLang="en-US" sz="2400" i="1" dirty="0" smtClean="0">
                <a:solidFill>
                  <a:schemeClr val="tx1"/>
                </a:solidFill>
              </a:rPr>
              <a:t>Adventures of Huckleberry Finn </a:t>
            </a:r>
            <a:r>
              <a:rPr lang="en-US" altLang="en-US" sz="2400" dirty="0" smtClean="0">
                <a:solidFill>
                  <a:schemeClr val="tx1"/>
                </a:solidFill>
              </a:rPr>
              <a:t>(Huck v. Twain)</a:t>
            </a:r>
          </a:p>
          <a:p>
            <a:pPr lvl="1" eaLnBrk="1" hangingPunct="1">
              <a:defRPr/>
            </a:pPr>
            <a:r>
              <a:rPr lang="en-US" altLang="en-US" sz="2400" i="1" dirty="0" smtClean="0">
                <a:solidFill>
                  <a:schemeClr val="tx1"/>
                </a:solidFill>
              </a:rPr>
              <a:t>The Great Gatsby </a:t>
            </a:r>
            <a:r>
              <a:rPr lang="en-US" altLang="en-US" sz="2400" dirty="0" smtClean="0">
                <a:solidFill>
                  <a:schemeClr val="tx1"/>
                </a:solidFill>
              </a:rPr>
              <a:t>(Nick v. Fitzgerald)</a:t>
            </a:r>
          </a:p>
        </p:txBody>
      </p:sp>
      <p:sp>
        <p:nvSpPr>
          <p:cNvPr id="8196" name="Rectangle 4"/>
          <p:cNvSpPr>
            <a:spLocks noChangeArrowheads="1"/>
          </p:cNvSpPr>
          <p:nvPr/>
        </p:nvSpPr>
        <p:spPr bwMode="auto">
          <a:xfrm>
            <a:off x="1001486" y="304800"/>
            <a:ext cx="7543800" cy="1143000"/>
          </a:xfrm>
          <a:prstGeom prst="rect">
            <a:avLst/>
          </a:prstGeom>
          <a:noFill/>
          <a:ln>
            <a:noFill/>
          </a:ln>
          <a:effectLst/>
          <a:extLst/>
        </p:spPr>
        <p:txBody>
          <a:bodyPr anchor="ctr"/>
          <a:lstStyle>
            <a:lvl1pPr algn="ctr">
              <a:defRPr sz="4400">
                <a:solidFill>
                  <a:schemeClr val="tx2"/>
                </a:solidFill>
                <a:effectLst>
                  <a:outerShdw blurRad="38100" dist="38100" dir="2700000" algn="tl">
                    <a:srgbClr val="000000"/>
                  </a:outerShdw>
                </a:effectLst>
                <a:latin typeface="Tahoma" pitchFamily="34" charset="0"/>
              </a:defRPr>
            </a:lvl1pPr>
            <a:lvl2pPr algn="ctr">
              <a:defRPr sz="4400">
                <a:solidFill>
                  <a:schemeClr val="tx2"/>
                </a:solidFill>
                <a:effectLst>
                  <a:outerShdw blurRad="38100" dist="38100" dir="2700000" algn="tl">
                    <a:srgbClr val="000000"/>
                  </a:outerShdw>
                </a:effectLst>
                <a:latin typeface="Tahoma" pitchFamily="34" charset="0"/>
              </a:defRPr>
            </a:lvl2pPr>
            <a:lvl3pPr algn="ctr">
              <a:defRPr sz="4400">
                <a:solidFill>
                  <a:schemeClr val="tx2"/>
                </a:solidFill>
                <a:effectLst>
                  <a:outerShdw blurRad="38100" dist="38100" dir="2700000" algn="tl">
                    <a:srgbClr val="000000"/>
                  </a:outerShdw>
                </a:effectLst>
                <a:latin typeface="Tahoma" pitchFamily="34" charset="0"/>
              </a:defRPr>
            </a:lvl3pPr>
            <a:lvl4pPr algn="ctr">
              <a:defRPr sz="4400">
                <a:solidFill>
                  <a:schemeClr val="tx2"/>
                </a:solidFill>
                <a:effectLst>
                  <a:outerShdw blurRad="38100" dist="38100" dir="2700000" algn="tl">
                    <a:srgbClr val="000000"/>
                  </a:outerShdw>
                </a:effectLst>
                <a:latin typeface="Tahoma" pitchFamily="34" charset="0"/>
              </a:defRPr>
            </a:lvl4pPr>
            <a:lvl5pPr algn="ctr">
              <a:defRPr sz="4400">
                <a:solidFill>
                  <a:schemeClr val="tx2"/>
                </a:solidFill>
                <a:effectLst>
                  <a:outerShdw blurRad="38100" dist="38100" dir="2700000" algn="tl">
                    <a:srgbClr val="000000"/>
                  </a:outerShdw>
                </a:effectLst>
                <a:latin typeface="Tahoma"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a:lstStyle>
          <a:p>
            <a:pPr eaLnBrk="1" hangingPunct="1">
              <a:defRPr/>
            </a:pPr>
            <a:r>
              <a:rPr lang="en-US" altLang="en-US" sz="4000" dirty="0" smtClean="0"/>
              <a:t>Narrator </a:t>
            </a:r>
            <a:r>
              <a:rPr lang="en-US" altLang="en-US" sz="4000" dirty="0" smtClean="0">
                <a:cs typeface="Arial" charset="0"/>
              </a:rPr>
              <a:t>≠ Author, </a:t>
            </a:r>
          </a:p>
          <a:p>
            <a:pPr eaLnBrk="1" hangingPunct="1">
              <a:defRPr/>
            </a:pPr>
            <a:r>
              <a:rPr lang="en-US" altLang="en-US" sz="4000" dirty="0" smtClean="0">
                <a:cs typeface="Arial" charset="0"/>
              </a:rPr>
              <a:t>Author ≠ </a:t>
            </a:r>
            <a:r>
              <a:rPr lang="en-US" altLang="en-US" sz="4000" dirty="0" smtClean="0"/>
              <a:t>Narrator</a:t>
            </a:r>
          </a:p>
        </p:txBody>
      </p:sp>
    </p:spTree>
    <p:extLst>
      <p:ext uri="{BB962C8B-B14F-4D97-AF65-F5344CB8AC3E}">
        <p14:creationId xmlns:p14="http://schemas.microsoft.com/office/powerpoint/2010/main" val="21484591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603250" y="381000"/>
            <a:ext cx="8540750" cy="914400"/>
          </a:xfrm>
        </p:spPr>
        <p:txBody>
          <a:bodyPr>
            <a:normAutofit/>
          </a:bodyPr>
          <a:lstStyle/>
          <a:p>
            <a:pPr eaLnBrk="1" hangingPunct="1">
              <a:defRPr/>
            </a:pPr>
            <a:r>
              <a:rPr lang="en-US" altLang="en-US" sz="4000" dirty="0" smtClean="0"/>
              <a:t>In the dramatic point of view:</a:t>
            </a:r>
          </a:p>
        </p:txBody>
      </p:sp>
      <p:sp>
        <p:nvSpPr>
          <p:cNvPr id="19459" name="Rectangle 3"/>
          <p:cNvSpPr>
            <a:spLocks noGrp="1" noRot="1" noChangeArrowheads="1"/>
          </p:cNvSpPr>
          <p:nvPr>
            <p:ph type="body" sz="half" idx="1"/>
          </p:nvPr>
        </p:nvSpPr>
        <p:spPr>
          <a:xfrm>
            <a:off x="457200" y="1447800"/>
            <a:ext cx="8458200" cy="5080000"/>
          </a:xfrm>
        </p:spPr>
        <p:txBody>
          <a:bodyPr>
            <a:normAutofit/>
          </a:bodyPr>
          <a:lstStyle/>
          <a:p>
            <a:pPr eaLnBrk="1" hangingPunct="1">
              <a:buFont typeface="Arial" charset="0"/>
              <a:buChar char="►"/>
              <a:defRPr/>
            </a:pPr>
            <a:r>
              <a:rPr lang="en-US" altLang="en-US" sz="4000" dirty="0" smtClean="0">
                <a:solidFill>
                  <a:schemeClr val="tx1"/>
                </a:solidFill>
              </a:rPr>
              <a:t>The woman smiled and nodded as the man laid ten thousand dollar bills on the table. </a:t>
            </a:r>
          </a:p>
        </p:txBody>
      </p:sp>
      <p:pic>
        <p:nvPicPr>
          <p:cNvPr id="12292" name="Picture 5" descr="money-stack"/>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048000" y="3810000"/>
            <a:ext cx="3556000" cy="271780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23201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301625" y="228600"/>
            <a:ext cx="8540750" cy="838200"/>
          </a:xfrm>
        </p:spPr>
        <p:txBody>
          <a:bodyPr>
            <a:normAutofit/>
          </a:bodyPr>
          <a:lstStyle/>
          <a:p>
            <a:pPr eaLnBrk="1" hangingPunct="1">
              <a:defRPr/>
            </a:pPr>
            <a:r>
              <a:rPr lang="en-US" altLang="en-US" sz="4000" dirty="0" smtClean="0"/>
              <a:t>From third person (omniscient):</a:t>
            </a:r>
          </a:p>
        </p:txBody>
      </p:sp>
      <p:sp>
        <p:nvSpPr>
          <p:cNvPr id="21507" name="Rectangle 3"/>
          <p:cNvSpPr>
            <a:spLocks noGrp="1" noRot="1" noChangeArrowheads="1"/>
          </p:cNvSpPr>
          <p:nvPr>
            <p:ph type="body" sz="half" idx="1"/>
          </p:nvPr>
        </p:nvSpPr>
        <p:spPr>
          <a:xfrm>
            <a:off x="381000" y="1371600"/>
            <a:ext cx="8534400" cy="5105400"/>
          </a:xfrm>
        </p:spPr>
        <p:txBody>
          <a:bodyPr>
            <a:normAutofit/>
          </a:bodyPr>
          <a:lstStyle/>
          <a:p>
            <a:pPr eaLnBrk="1" hangingPunct="1">
              <a:lnSpc>
                <a:spcPct val="80000"/>
              </a:lnSpc>
              <a:buFont typeface="Arial" charset="0"/>
              <a:buNone/>
              <a:defRPr/>
            </a:pPr>
            <a:r>
              <a:rPr lang="en-US" altLang="en-US" sz="2000" dirty="0" smtClean="0">
                <a:solidFill>
                  <a:schemeClr val="tx1"/>
                </a:solidFill>
              </a:rPr>
              <a:t>		</a:t>
            </a:r>
            <a:r>
              <a:rPr lang="en-US" altLang="en-US" sz="2400" dirty="0" smtClean="0">
                <a:solidFill>
                  <a:schemeClr val="tx1"/>
                </a:solidFill>
              </a:rPr>
              <a:t>"I love you and want to marry you," Mary said unconvincingly even though she nodded and smiled. "If I can just get my hands on his money, then I can regain my family’s lost fortune," she thought to herself. </a:t>
            </a:r>
          </a:p>
          <a:p>
            <a:pPr eaLnBrk="1" hangingPunct="1">
              <a:lnSpc>
                <a:spcPct val="80000"/>
              </a:lnSpc>
              <a:buFont typeface="Arial" charset="0"/>
              <a:buNone/>
              <a:defRPr/>
            </a:pPr>
            <a:endParaRPr lang="en-US" altLang="en-US" sz="2400" dirty="0" smtClean="0">
              <a:solidFill>
                <a:schemeClr val="tx1"/>
              </a:solidFill>
            </a:endParaRPr>
          </a:p>
          <a:p>
            <a:pPr eaLnBrk="1" hangingPunct="1">
              <a:lnSpc>
                <a:spcPct val="80000"/>
              </a:lnSpc>
              <a:buFont typeface="Arial" charset="0"/>
              <a:buNone/>
              <a:defRPr/>
            </a:pPr>
            <a:r>
              <a:rPr lang="en-US" altLang="en-US" sz="2400" dirty="0" smtClean="0">
                <a:solidFill>
                  <a:schemeClr val="tx1"/>
                </a:solidFill>
              </a:rPr>
              <a:t>		John shuffled his feet and looked pleadingly into her eyes. He hoped Mary wouldn't notice the minor flaws in the counterfeit bills he placed on the table. He knew he was nearing his goal of "marrying" into her fortune.</a:t>
            </a:r>
            <a:br>
              <a:rPr lang="en-US" altLang="en-US" sz="2400" dirty="0" smtClean="0">
                <a:solidFill>
                  <a:schemeClr val="tx1"/>
                </a:solidFill>
              </a:rPr>
            </a:br>
            <a:endParaRPr lang="en-US" altLang="en-US" sz="2400" dirty="0" smtClean="0">
              <a:solidFill>
                <a:schemeClr val="tx1"/>
              </a:solidFill>
            </a:endParaRPr>
          </a:p>
          <a:p>
            <a:pPr eaLnBrk="1" hangingPunct="1">
              <a:lnSpc>
                <a:spcPct val="80000"/>
              </a:lnSpc>
              <a:buFont typeface="Arial" charset="0"/>
              <a:buNone/>
              <a:defRPr/>
            </a:pPr>
            <a:r>
              <a:rPr lang="en-US" altLang="en-US" sz="2400" dirty="0" smtClean="0">
                <a:solidFill>
                  <a:schemeClr val="tx1"/>
                </a:solidFill>
              </a:rPr>
              <a:t>		"I'll do anything to make you happy; I will try to give you the world, " John said as he drew out his wallet and laid ten thousand dollar bills on the table in an attempt to indicate his generosity.</a:t>
            </a:r>
          </a:p>
        </p:txBody>
      </p:sp>
    </p:spTree>
    <p:extLst>
      <p:ext uri="{BB962C8B-B14F-4D97-AF65-F5344CB8AC3E}">
        <p14:creationId xmlns:p14="http://schemas.microsoft.com/office/powerpoint/2010/main" val="42620564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1945201" y="228600"/>
            <a:ext cx="6589199" cy="671290"/>
          </a:xfrm>
        </p:spPr>
        <p:txBody>
          <a:bodyPr/>
          <a:lstStyle/>
          <a:p>
            <a:pPr eaLnBrk="1" hangingPunct="1">
              <a:defRPr/>
            </a:pPr>
            <a:r>
              <a:rPr lang="en-US" altLang="en-US" smtClean="0"/>
              <a:t>Point of View</a:t>
            </a:r>
          </a:p>
        </p:txBody>
      </p:sp>
      <p:sp>
        <p:nvSpPr>
          <p:cNvPr id="22531" name="Rectangle 3"/>
          <p:cNvSpPr>
            <a:spLocks noGrp="1" noRot="1" noChangeArrowheads="1"/>
          </p:cNvSpPr>
          <p:nvPr>
            <p:ph idx="1"/>
          </p:nvPr>
        </p:nvSpPr>
        <p:spPr>
          <a:xfrm>
            <a:off x="838200" y="1295400"/>
            <a:ext cx="8077200" cy="5410200"/>
          </a:xfrm>
        </p:spPr>
        <p:txBody>
          <a:bodyPr>
            <a:noAutofit/>
          </a:bodyPr>
          <a:lstStyle/>
          <a:p>
            <a:pPr eaLnBrk="1" hangingPunct="1">
              <a:lnSpc>
                <a:spcPct val="90000"/>
              </a:lnSpc>
              <a:buFont typeface="Arial" charset="0"/>
              <a:buChar char="►"/>
              <a:defRPr/>
            </a:pPr>
            <a:r>
              <a:rPr lang="en-US" altLang="en-US" sz="2600" dirty="0" smtClean="0">
                <a:solidFill>
                  <a:schemeClr val="tx1"/>
                </a:solidFill>
              </a:rPr>
              <a:t>Each one of these points of view would lead to a different interpretation by the reader of what was transpiring between the male and female. </a:t>
            </a:r>
          </a:p>
          <a:p>
            <a:pPr eaLnBrk="1" hangingPunct="1">
              <a:lnSpc>
                <a:spcPct val="90000"/>
              </a:lnSpc>
              <a:buFont typeface="Arial" charset="0"/>
              <a:buChar char="►"/>
              <a:defRPr/>
            </a:pPr>
            <a:r>
              <a:rPr lang="en-US" altLang="en-US" sz="2600" dirty="0" smtClean="0">
                <a:solidFill>
                  <a:schemeClr val="tx1"/>
                </a:solidFill>
              </a:rPr>
              <a:t>Remember: an author chooses a point of view in which to write. If the author wants YOU to analyze the motives for the characters, he or she might use dramatic point of view so that you have no clues in the thoughts of the characters. </a:t>
            </a:r>
          </a:p>
          <a:p>
            <a:pPr eaLnBrk="1" hangingPunct="1">
              <a:lnSpc>
                <a:spcPct val="90000"/>
              </a:lnSpc>
              <a:buFont typeface="Arial" charset="0"/>
              <a:buChar char="►"/>
              <a:defRPr/>
            </a:pPr>
            <a:r>
              <a:rPr lang="en-US" altLang="en-US" sz="2600" dirty="0" smtClean="0">
                <a:solidFill>
                  <a:schemeClr val="tx1"/>
                </a:solidFill>
              </a:rPr>
              <a:t>If the author, like in </a:t>
            </a:r>
            <a:r>
              <a:rPr lang="en-US" altLang="en-US" sz="2600" i="1" dirty="0" smtClean="0">
                <a:solidFill>
                  <a:schemeClr val="tx1"/>
                </a:solidFill>
              </a:rPr>
              <a:t>The Hunger Games</a:t>
            </a:r>
            <a:r>
              <a:rPr lang="en-US" altLang="en-US" sz="2600" dirty="0" smtClean="0">
                <a:solidFill>
                  <a:schemeClr val="tx1"/>
                </a:solidFill>
              </a:rPr>
              <a:t>, wants you to see reality NOT objectively, but through the eyes of the main character, then he or she might use first person, or third person limited point of view.</a:t>
            </a:r>
          </a:p>
        </p:txBody>
      </p:sp>
    </p:spTree>
    <p:extLst>
      <p:ext uri="{BB962C8B-B14F-4D97-AF65-F5344CB8AC3E}">
        <p14:creationId xmlns:p14="http://schemas.microsoft.com/office/powerpoint/2010/main" val="31039881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1000"/>
                                        <p:tgtEl>
                                          <p:spTgt spid="22531">
                                            <p:txEl>
                                              <p:pRg st="0" end="0"/>
                                            </p:txEl>
                                          </p:spTgt>
                                        </p:tgtEl>
                                      </p:cBhvr>
                                    </p:animEffect>
                                    <p:anim calcmode="lin" valueType="num">
                                      <p:cBhvr>
                                        <p:cTn id="8" dur="1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6" presetClass="entr" presetSubtype="16" fill="hold" nodeType="clickEffect">
                                  <p:stCondLst>
                                    <p:cond delay="0"/>
                                  </p:stCondLst>
                                  <p:childTnLst>
                                    <p:set>
                                      <p:cBhvr>
                                        <p:cTn id="13" dur="1" fill="hold">
                                          <p:stCondLst>
                                            <p:cond delay="0"/>
                                          </p:stCondLst>
                                        </p:cTn>
                                        <p:tgtEl>
                                          <p:spTgt spid="22531">
                                            <p:txEl>
                                              <p:pRg st="1" end="1"/>
                                            </p:txEl>
                                          </p:spTgt>
                                        </p:tgtEl>
                                        <p:attrNameLst>
                                          <p:attrName>style.visibility</p:attrName>
                                        </p:attrNameLst>
                                      </p:cBhvr>
                                      <p:to>
                                        <p:strVal val="visible"/>
                                      </p:to>
                                    </p:set>
                                    <p:animEffect transition="in" filter="circle(in)">
                                      <p:cBhvr>
                                        <p:cTn id="14" dur="2000"/>
                                        <p:tgtEl>
                                          <p:spTgt spid="22531">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6" presetClass="entr" presetSubtype="16" fill="hold" nodeType="click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Effect transition="in" filter="circle(in)">
                                      <p:cBhvr>
                                        <p:cTn id="19" dur="20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04800"/>
            <a:ext cx="6589199" cy="595090"/>
          </a:xfrm>
        </p:spPr>
        <p:txBody>
          <a:bodyPr>
            <a:normAutofit fontScale="90000"/>
          </a:bodyPr>
          <a:lstStyle/>
          <a:p>
            <a:pPr>
              <a:defRPr/>
            </a:pPr>
            <a:r>
              <a:rPr lang="en-US" dirty="0" smtClean="0"/>
              <a:t>Narrative Voices Reminder</a:t>
            </a:r>
            <a:endParaRPr lang="en-US" dirty="0"/>
          </a:p>
        </p:txBody>
      </p:sp>
      <p:sp>
        <p:nvSpPr>
          <p:cNvPr id="3" name="Content Placeholder 2"/>
          <p:cNvSpPr>
            <a:spLocks noGrp="1"/>
          </p:cNvSpPr>
          <p:nvPr>
            <p:ph idx="1"/>
          </p:nvPr>
        </p:nvSpPr>
        <p:spPr>
          <a:xfrm>
            <a:off x="685799" y="1447800"/>
            <a:ext cx="8156575" cy="5029200"/>
          </a:xfrm>
        </p:spPr>
        <p:txBody>
          <a:bodyPr>
            <a:normAutofit fontScale="92500" lnSpcReduction="10000"/>
          </a:bodyPr>
          <a:lstStyle/>
          <a:p>
            <a:pPr eaLnBrk="1" hangingPunct="1">
              <a:buFont typeface="Arial" charset="0"/>
              <a:buChar char="►"/>
              <a:defRPr/>
            </a:pPr>
            <a:r>
              <a:rPr lang="en-US" altLang="en-US" sz="1800" dirty="0" smtClean="0"/>
              <a:t>First Person</a:t>
            </a:r>
          </a:p>
          <a:p>
            <a:pPr lvl="1" eaLnBrk="1" hangingPunct="1">
              <a:defRPr/>
            </a:pPr>
            <a:r>
              <a:rPr lang="en-US" altLang="en-US" sz="1800" dirty="0" smtClean="0"/>
              <a:t>“</a:t>
            </a:r>
            <a:r>
              <a:rPr lang="en-US" altLang="en-US" sz="1800" dirty="0"/>
              <a:t>I walked in the door, put my keys on the table, and suddenly I saw</a:t>
            </a:r>
            <a:r>
              <a:rPr lang="en-US" altLang="en-US" sz="1800" dirty="0" smtClean="0"/>
              <a:t>…”</a:t>
            </a:r>
          </a:p>
          <a:p>
            <a:pPr eaLnBrk="1" hangingPunct="1">
              <a:buFont typeface="Arial" charset="0"/>
              <a:buChar char="►"/>
              <a:defRPr/>
            </a:pPr>
            <a:r>
              <a:rPr lang="en-US" altLang="en-US" sz="1800" dirty="0" smtClean="0"/>
              <a:t>Second Person </a:t>
            </a:r>
            <a:endParaRPr lang="en-US" altLang="en-US" sz="1800" dirty="0"/>
          </a:p>
          <a:p>
            <a:pPr lvl="1" eaLnBrk="1" hangingPunct="1">
              <a:defRPr/>
            </a:pPr>
            <a:r>
              <a:rPr lang="en-US" altLang="en-US" sz="1800" dirty="0"/>
              <a:t>“You walked in the door, you put your keys on the table, and suddenly you saw…”</a:t>
            </a:r>
          </a:p>
          <a:p>
            <a:pPr eaLnBrk="1" hangingPunct="1">
              <a:buFont typeface="Arial" charset="0"/>
              <a:buChar char="►"/>
              <a:defRPr/>
            </a:pPr>
            <a:r>
              <a:rPr lang="en-US" altLang="en-US" sz="1800" dirty="0" smtClean="0"/>
              <a:t>Third Person:</a:t>
            </a:r>
          </a:p>
          <a:p>
            <a:pPr lvl="1" eaLnBrk="1" hangingPunct="1">
              <a:defRPr/>
            </a:pPr>
            <a:r>
              <a:rPr lang="en-US" altLang="en-US" sz="1800" dirty="0" smtClean="0"/>
              <a:t>Omniscient</a:t>
            </a:r>
            <a:endParaRPr lang="en-US" altLang="en-US" sz="1800" dirty="0"/>
          </a:p>
          <a:p>
            <a:pPr lvl="2" eaLnBrk="1" hangingPunct="1">
              <a:buFont typeface="Arial" charset="0"/>
              <a:buChar char="►"/>
              <a:defRPr/>
            </a:pPr>
            <a:r>
              <a:rPr lang="en-US" altLang="en-US" sz="1800" dirty="0"/>
              <a:t>Narrator knows everyone’s thoughts, can travel anywhere at will.</a:t>
            </a:r>
          </a:p>
          <a:p>
            <a:pPr lvl="1" eaLnBrk="1" hangingPunct="1">
              <a:defRPr/>
            </a:pPr>
            <a:r>
              <a:rPr lang="en-US" altLang="en-US" sz="1800" dirty="0"/>
              <a:t>Limited</a:t>
            </a:r>
          </a:p>
          <a:p>
            <a:pPr lvl="2" eaLnBrk="1" hangingPunct="1">
              <a:buFont typeface="Arial" charset="0"/>
              <a:buChar char="►"/>
              <a:defRPr/>
            </a:pPr>
            <a:r>
              <a:rPr lang="en-US" altLang="en-US" sz="1800" dirty="0"/>
              <a:t>Doesn’t know everyone’s thoughts- though often knows one characters’</a:t>
            </a:r>
          </a:p>
          <a:p>
            <a:pPr lvl="2" eaLnBrk="1" hangingPunct="1">
              <a:buFont typeface="Arial" charset="0"/>
              <a:buChar char="►"/>
              <a:defRPr/>
            </a:pPr>
            <a:r>
              <a:rPr lang="en-US" altLang="en-US" sz="1800" dirty="0"/>
              <a:t>Follows a particular character </a:t>
            </a:r>
          </a:p>
          <a:p>
            <a:pPr lvl="1" eaLnBrk="1" hangingPunct="1">
              <a:defRPr/>
            </a:pPr>
            <a:r>
              <a:rPr lang="en-US" altLang="en-US" sz="1800" dirty="0"/>
              <a:t>Dramatic</a:t>
            </a:r>
          </a:p>
          <a:p>
            <a:pPr lvl="2" eaLnBrk="1" hangingPunct="1">
              <a:buFont typeface="Arial" charset="0"/>
              <a:buChar char="►"/>
              <a:defRPr/>
            </a:pPr>
            <a:r>
              <a:rPr lang="en-US" altLang="en-US" sz="1800" dirty="0"/>
              <a:t>Just sticks to actions of characters- no thoughts at all.</a:t>
            </a:r>
          </a:p>
          <a:p>
            <a:pPr>
              <a:buFont typeface="Arial" charset="0"/>
              <a:buChar char="►"/>
              <a:defRPr/>
            </a:pPr>
            <a:endParaRPr lang="en-US" dirty="0"/>
          </a:p>
        </p:txBody>
      </p:sp>
    </p:spTree>
    <p:extLst>
      <p:ext uri="{BB962C8B-B14F-4D97-AF65-F5344CB8AC3E}">
        <p14:creationId xmlns:p14="http://schemas.microsoft.com/office/powerpoint/2010/main" val="33690474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6589199" cy="595090"/>
          </a:xfrm>
        </p:spPr>
        <p:txBody>
          <a:bodyPr>
            <a:normAutofit fontScale="90000"/>
          </a:bodyPr>
          <a:lstStyle/>
          <a:p>
            <a:r>
              <a:rPr lang="en-US" dirty="0" smtClean="0"/>
              <a:t>Task </a:t>
            </a:r>
            <a:endParaRPr lang="en-US" dirty="0"/>
          </a:p>
        </p:txBody>
      </p:sp>
      <p:sp>
        <p:nvSpPr>
          <p:cNvPr id="3" name="Content Placeholder 2"/>
          <p:cNvSpPr>
            <a:spLocks noGrp="1"/>
          </p:cNvSpPr>
          <p:nvPr>
            <p:ph idx="1"/>
          </p:nvPr>
        </p:nvSpPr>
        <p:spPr>
          <a:xfrm>
            <a:off x="457200" y="1219200"/>
            <a:ext cx="8534400" cy="5410200"/>
          </a:xfrm>
        </p:spPr>
        <p:txBody>
          <a:bodyPr>
            <a:noAutofit/>
          </a:bodyPr>
          <a:lstStyle/>
          <a:p>
            <a:r>
              <a:rPr lang="en-US" sz="2600" dirty="0" smtClean="0">
                <a:solidFill>
                  <a:schemeClr val="tx1"/>
                </a:solidFill>
              </a:rPr>
              <a:t>Each member of your group will be assigned a number from 1-5</a:t>
            </a:r>
          </a:p>
          <a:p>
            <a:r>
              <a:rPr lang="en-US" sz="2600" dirty="0" smtClean="0">
                <a:solidFill>
                  <a:schemeClr val="tx1"/>
                </a:solidFill>
              </a:rPr>
              <a:t>Read your assigned story genre (each from a different genre, you can choose which story if there are multiple options for genre)</a:t>
            </a:r>
          </a:p>
          <a:p>
            <a:r>
              <a:rPr lang="en-US" sz="2600" dirty="0" smtClean="0">
                <a:solidFill>
                  <a:schemeClr val="tx1"/>
                </a:solidFill>
              </a:rPr>
              <a:t>You </a:t>
            </a:r>
            <a:r>
              <a:rPr lang="en-US" sz="2600" smtClean="0">
                <a:solidFill>
                  <a:schemeClr val="tx1"/>
                </a:solidFill>
              </a:rPr>
              <a:t>will then meet </a:t>
            </a:r>
            <a:r>
              <a:rPr lang="en-US" sz="2600" dirty="0" smtClean="0">
                <a:solidFill>
                  <a:schemeClr val="tx1"/>
                </a:solidFill>
              </a:rPr>
              <a:t>with your group and share:</a:t>
            </a:r>
          </a:p>
          <a:p>
            <a:pPr marL="868680" lvl="1" indent="-457200">
              <a:buFont typeface="+mj-lt"/>
              <a:buAutoNum type="arabicPeriod"/>
            </a:pPr>
            <a:r>
              <a:rPr lang="en-US" sz="2600" dirty="0" smtClean="0">
                <a:solidFill>
                  <a:schemeClr val="tx1"/>
                </a:solidFill>
              </a:rPr>
              <a:t>How would you define your genre?</a:t>
            </a:r>
          </a:p>
          <a:p>
            <a:pPr marL="868680" lvl="1" indent="-457200">
              <a:buFont typeface="+mj-lt"/>
              <a:buAutoNum type="arabicPeriod"/>
            </a:pPr>
            <a:r>
              <a:rPr lang="en-US" sz="2600" dirty="0" smtClean="0">
                <a:solidFill>
                  <a:schemeClr val="tx1"/>
                </a:solidFill>
              </a:rPr>
              <a:t>What characteristics/styles would you say are common in your genre?</a:t>
            </a:r>
          </a:p>
          <a:p>
            <a:pPr marL="868680" lvl="1" indent="-457200">
              <a:buFont typeface="+mj-lt"/>
              <a:buAutoNum type="arabicPeriod"/>
            </a:pPr>
            <a:r>
              <a:rPr lang="en-US" sz="2600" dirty="0" smtClean="0">
                <a:solidFill>
                  <a:schemeClr val="tx1"/>
                </a:solidFill>
              </a:rPr>
              <a:t>What characters/setting are common in your genre? </a:t>
            </a:r>
            <a:endParaRPr lang="en-US" sz="2600" dirty="0">
              <a:solidFill>
                <a:schemeClr val="tx1"/>
              </a:solidFill>
            </a:endParaRPr>
          </a:p>
        </p:txBody>
      </p:sp>
    </p:spTree>
    <p:extLst>
      <p:ext uri="{BB962C8B-B14F-4D97-AF65-F5344CB8AC3E}">
        <p14:creationId xmlns:p14="http://schemas.microsoft.com/office/powerpoint/2010/main" val="947659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0" dur="500"/>
                                        <p:tgtEl>
                                          <p:spTgt spid="3">
                                            <p:txEl>
                                              <p:pRg st="3" end="3"/>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1295400" y="228600"/>
            <a:ext cx="7245350" cy="1143000"/>
          </a:xfrm>
        </p:spPr>
        <p:txBody>
          <a:bodyPr/>
          <a:lstStyle/>
          <a:p>
            <a:pPr eaLnBrk="1" hangingPunct="1">
              <a:defRPr/>
            </a:pPr>
            <a:r>
              <a:rPr lang="en-US" altLang="en-US" dirty="0" smtClean="0">
                <a:solidFill>
                  <a:schemeClr val="tx1"/>
                </a:solidFill>
              </a:rPr>
              <a:t>Voice- </a:t>
            </a:r>
            <a:r>
              <a:rPr lang="en-US" altLang="en-US" i="1" dirty="0" smtClean="0">
                <a:solidFill>
                  <a:schemeClr val="tx1"/>
                </a:solidFill>
              </a:rPr>
              <a:t>how</a:t>
            </a:r>
            <a:r>
              <a:rPr lang="en-US" altLang="en-US" dirty="0" smtClean="0">
                <a:solidFill>
                  <a:schemeClr val="tx1"/>
                </a:solidFill>
              </a:rPr>
              <a:t> a character talks.</a:t>
            </a:r>
          </a:p>
        </p:txBody>
      </p:sp>
      <p:sp>
        <p:nvSpPr>
          <p:cNvPr id="27651" name="Rectangle 3"/>
          <p:cNvSpPr>
            <a:spLocks noGrp="1" noRot="1" noChangeArrowheads="1"/>
          </p:cNvSpPr>
          <p:nvPr>
            <p:ph idx="1"/>
          </p:nvPr>
        </p:nvSpPr>
        <p:spPr>
          <a:xfrm>
            <a:off x="692241" y="1295400"/>
            <a:ext cx="4191000" cy="5334000"/>
          </a:xfrm>
        </p:spPr>
        <p:txBody>
          <a:bodyPr>
            <a:normAutofit lnSpcReduction="10000"/>
          </a:bodyPr>
          <a:lstStyle/>
          <a:p>
            <a:pPr eaLnBrk="1" hangingPunct="1">
              <a:lnSpc>
                <a:spcPct val="90000"/>
              </a:lnSpc>
              <a:buFont typeface="Arial" charset="0"/>
              <a:buNone/>
              <a:defRPr/>
            </a:pPr>
            <a:r>
              <a:rPr lang="en-US" altLang="en-US" sz="2400" b="1" dirty="0" smtClean="0">
                <a:solidFill>
                  <a:schemeClr val="tx1"/>
                </a:solidFill>
              </a:rPr>
              <a:t>Voice of a character consists of many things- including:</a:t>
            </a:r>
          </a:p>
          <a:p>
            <a:pPr eaLnBrk="1" hangingPunct="1">
              <a:lnSpc>
                <a:spcPct val="90000"/>
              </a:lnSpc>
              <a:buFont typeface="Arial" charset="0"/>
              <a:buChar char="►"/>
              <a:defRPr/>
            </a:pPr>
            <a:r>
              <a:rPr lang="en-US" altLang="en-US" sz="2400" b="1" dirty="0" smtClean="0">
                <a:solidFill>
                  <a:schemeClr val="tx1"/>
                </a:solidFill>
              </a:rPr>
              <a:t>Age/Experience Level</a:t>
            </a:r>
          </a:p>
          <a:p>
            <a:pPr eaLnBrk="1" hangingPunct="1">
              <a:lnSpc>
                <a:spcPct val="90000"/>
              </a:lnSpc>
              <a:buFont typeface="Arial" charset="0"/>
              <a:buChar char="►"/>
              <a:defRPr/>
            </a:pPr>
            <a:r>
              <a:rPr lang="en-US" altLang="en-US" sz="2400" b="1" dirty="0" smtClean="0">
                <a:solidFill>
                  <a:schemeClr val="tx1"/>
                </a:solidFill>
              </a:rPr>
              <a:t>Profession/Area of Expertise</a:t>
            </a:r>
          </a:p>
          <a:p>
            <a:pPr eaLnBrk="1" hangingPunct="1">
              <a:lnSpc>
                <a:spcPct val="90000"/>
              </a:lnSpc>
              <a:buFont typeface="Arial" charset="0"/>
              <a:buChar char="►"/>
              <a:defRPr/>
            </a:pPr>
            <a:r>
              <a:rPr lang="en-US" altLang="en-US" sz="2400" b="1" dirty="0" smtClean="0">
                <a:solidFill>
                  <a:schemeClr val="tx1"/>
                </a:solidFill>
              </a:rPr>
              <a:t>Education </a:t>
            </a:r>
          </a:p>
          <a:p>
            <a:pPr eaLnBrk="1" hangingPunct="1">
              <a:lnSpc>
                <a:spcPct val="90000"/>
              </a:lnSpc>
              <a:buFont typeface="Arial" charset="0"/>
              <a:buChar char="►"/>
              <a:defRPr/>
            </a:pPr>
            <a:r>
              <a:rPr lang="en-US" altLang="en-US" sz="2400" b="1" dirty="0" smtClean="0">
                <a:solidFill>
                  <a:schemeClr val="tx1"/>
                </a:solidFill>
              </a:rPr>
              <a:t>Culture/Ethnicity </a:t>
            </a:r>
          </a:p>
          <a:p>
            <a:pPr eaLnBrk="1" hangingPunct="1">
              <a:lnSpc>
                <a:spcPct val="90000"/>
              </a:lnSpc>
              <a:buFont typeface="Arial" charset="0"/>
              <a:buChar char="►"/>
              <a:defRPr/>
            </a:pPr>
            <a:r>
              <a:rPr lang="en-US" altLang="en-US" sz="2400" b="1" dirty="0" smtClean="0">
                <a:solidFill>
                  <a:schemeClr val="tx1"/>
                </a:solidFill>
              </a:rPr>
              <a:t>Audience (who they are speaking to)</a:t>
            </a:r>
          </a:p>
          <a:p>
            <a:pPr eaLnBrk="1" hangingPunct="1">
              <a:lnSpc>
                <a:spcPct val="90000"/>
              </a:lnSpc>
              <a:buFont typeface="Arial" charset="0"/>
              <a:buChar char="►"/>
              <a:defRPr/>
            </a:pPr>
            <a:r>
              <a:rPr lang="en-US" altLang="en-US" sz="2400" b="1" dirty="0" smtClean="0">
                <a:solidFill>
                  <a:schemeClr val="tx1"/>
                </a:solidFill>
              </a:rPr>
              <a:t>Historical Period</a:t>
            </a:r>
          </a:p>
          <a:p>
            <a:pPr eaLnBrk="1" hangingPunct="1">
              <a:lnSpc>
                <a:spcPct val="90000"/>
              </a:lnSpc>
              <a:buFont typeface="Arial" charset="0"/>
              <a:buChar char="►"/>
              <a:defRPr/>
            </a:pPr>
            <a:r>
              <a:rPr lang="en-US" altLang="en-US" sz="2400" b="1" dirty="0" smtClean="0">
                <a:solidFill>
                  <a:schemeClr val="tx1"/>
                </a:solidFill>
              </a:rPr>
              <a:t>Gender</a:t>
            </a:r>
          </a:p>
          <a:p>
            <a:pPr eaLnBrk="1" hangingPunct="1">
              <a:lnSpc>
                <a:spcPct val="90000"/>
              </a:lnSpc>
              <a:buFont typeface="Arial" charset="0"/>
              <a:buChar char="►"/>
              <a:defRPr/>
            </a:pPr>
            <a:r>
              <a:rPr lang="en-US" altLang="en-US" sz="2400" b="1" dirty="0" smtClean="0">
                <a:solidFill>
                  <a:schemeClr val="tx1"/>
                </a:solidFill>
              </a:rPr>
              <a:t>Interests</a:t>
            </a:r>
          </a:p>
        </p:txBody>
      </p:sp>
      <p:sp>
        <p:nvSpPr>
          <p:cNvPr id="5128" name="Text Box 4"/>
          <p:cNvSpPr txBox="1">
            <a:spLocks noChangeArrowheads="1"/>
          </p:cNvSpPr>
          <p:nvPr/>
        </p:nvSpPr>
        <p:spPr bwMode="auto">
          <a:xfrm>
            <a:off x="5029200" y="1600200"/>
            <a:ext cx="4114800"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Arial" panose="020B0604020202020204" pitchFamily="34" charset="0"/>
              <a:buChar char="►"/>
              <a:defRPr sz="3200">
                <a:solidFill>
                  <a:schemeClr val="tx1"/>
                </a:solidFill>
                <a:latin typeface="Tahoma" panose="020B0604030504040204" pitchFamily="34" charset="0"/>
              </a:defRPr>
            </a:lvl1pPr>
            <a:lvl2pPr marL="742950" indent="-285750">
              <a:spcBef>
                <a:spcPct val="20000"/>
              </a:spcBef>
              <a:buClr>
                <a:schemeClr val="folHlink"/>
              </a:buClr>
              <a:buFont typeface="Wingdings" panose="05000000000000000000" pitchFamily="2" charset="2"/>
              <a:buChar char="§"/>
              <a:defRPr sz="2800">
                <a:solidFill>
                  <a:schemeClr val="tx1"/>
                </a:solidFill>
                <a:latin typeface="Tahoma" panose="020B0604030504040204" pitchFamily="34" charset="0"/>
              </a:defRPr>
            </a:lvl2pPr>
            <a:lvl3pPr marL="1143000" indent="-228600">
              <a:spcBef>
                <a:spcPct val="20000"/>
              </a:spcBef>
              <a:buClr>
                <a:schemeClr val="hlink"/>
              </a:buClr>
              <a:buSzPct val="80000"/>
              <a:buFont typeface="Arial" panose="020B0604020202020204" pitchFamily="34" charset="0"/>
              <a:buChar char="►"/>
              <a:defRPr sz="2400">
                <a:solidFill>
                  <a:schemeClr val="tx1"/>
                </a:solidFill>
                <a:latin typeface="Tahoma" panose="020B0604030504040204" pitchFamily="34" charset="0"/>
              </a:defRPr>
            </a:lvl3pPr>
            <a:lvl4pPr marL="1600200" indent="-228600">
              <a:spcBef>
                <a:spcPct val="20000"/>
              </a:spcBef>
              <a:buClr>
                <a:schemeClr val="folHlink"/>
              </a:buClr>
              <a:buFont typeface="Wingdings" panose="05000000000000000000" pitchFamily="2" charset="2"/>
              <a:buChar char="§"/>
              <a:defRPr sz="2000">
                <a:solidFill>
                  <a:schemeClr val="tx1"/>
                </a:solidFill>
                <a:latin typeface="Tahoma" panose="020B0604030504040204" pitchFamily="34" charset="0"/>
              </a:defRPr>
            </a:lvl4pPr>
            <a:lvl5pPr marL="2057400" indent="-228600">
              <a:spcBef>
                <a:spcPct val="20000"/>
              </a:spcBef>
              <a:buClr>
                <a:schemeClr val="hlink"/>
              </a:buClr>
              <a:buSzPct val="80000"/>
              <a:buFont typeface="Arial" panose="020B0604020202020204" pitchFamily="34" charset="0"/>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2400" b="1" u="sng" dirty="0">
                <a:latin typeface="Arial" panose="020B0604020202020204" pitchFamily="34" charset="0"/>
              </a:rPr>
              <a:t>Ways this is expressed:</a:t>
            </a:r>
          </a:p>
          <a:p>
            <a:pPr eaLnBrk="1" hangingPunct="1">
              <a:spcBef>
                <a:spcPct val="0"/>
              </a:spcBef>
              <a:buClrTx/>
              <a:buSzTx/>
              <a:buFontTx/>
              <a:buNone/>
            </a:pPr>
            <a:endParaRPr lang="en-US" altLang="en-US" sz="2400" b="1" dirty="0">
              <a:latin typeface="Arial" panose="020B0604020202020204" pitchFamily="34" charset="0"/>
            </a:endParaRPr>
          </a:p>
          <a:p>
            <a:pPr eaLnBrk="1" hangingPunct="1">
              <a:spcBef>
                <a:spcPct val="0"/>
              </a:spcBef>
              <a:buClrTx/>
              <a:buSzTx/>
              <a:buFontTx/>
              <a:buChar char="•"/>
            </a:pPr>
            <a:r>
              <a:rPr lang="en-US" altLang="en-US" sz="2400" b="1" dirty="0">
                <a:latin typeface="Arial" panose="020B0604020202020204" pitchFamily="34" charset="0"/>
              </a:rPr>
              <a:t> Vocabulary- how large or small, how jargon filled</a:t>
            </a:r>
          </a:p>
          <a:p>
            <a:pPr eaLnBrk="1" hangingPunct="1">
              <a:spcBef>
                <a:spcPct val="0"/>
              </a:spcBef>
              <a:buClrTx/>
              <a:buSzTx/>
              <a:buFontTx/>
              <a:buChar char="•"/>
            </a:pPr>
            <a:r>
              <a:rPr lang="en-US" altLang="en-US" sz="2400" b="1" dirty="0">
                <a:latin typeface="Arial" panose="020B0604020202020204" pitchFamily="34" charset="0"/>
              </a:rPr>
              <a:t> Use of slang or jargon</a:t>
            </a:r>
          </a:p>
          <a:p>
            <a:pPr eaLnBrk="1" hangingPunct="1">
              <a:spcBef>
                <a:spcPct val="0"/>
              </a:spcBef>
              <a:buClrTx/>
              <a:buSzTx/>
              <a:buFontTx/>
              <a:buChar char="•"/>
            </a:pPr>
            <a:r>
              <a:rPr lang="en-US" altLang="en-US" sz="2400" b="1" dirty="0">
                <a:latin typeface="Arial" panose="020B0604020202020204" pitchFamily="34" charset="0"/>
              </a:rPr>
              <a:t> </a:t>
            </a:r>
            <a:r>
              <a:rPr lang="en-US" altLang="en-US" sz="2400" b="1" dirty="0" smtClean="0">
                <a:latin typeface="Arial" panose="020B0604020202020204" pitchFamily="34" charset="0"/>
              </a:rPr>
              <a:t>Dialect/accent</a:t>
            </a:r>
            <a:endParaRPr lang="en-US" altLang="en-US" sz="2400" b="1" dirty="0">
              <a:latin typeface="Arial" panose="020B0604020202020204" pitchFamily="34" charset="0"/>
            </a:endParaRPr>
          </a:p>
          <a:p>
            <a:pPr eaLnBrk="1" hangingPunct="1">
              <a:spcBef>
                <a:spcPct val="0"/>
              </a:spcBef>
              <a:buClrTx/>
              <a:buSzTx/>
              <a:buFontTx/>
              <a:buChar char="•"/>
            </a:pPr>
            <a:r>
              <a:rPr lang="en-US" altLang="en-US" sz="2400" b="1" dirty="0">
                <a:latin typeface="Arial" panose="020B0604020202020204" pitchFamily="34" charset="0"/>
              </a:rPr>
              <a:t> Length of speech</a:t>
            </a:r>
          </a:p>
          <a:p>
            <a:pPr eaLnBrk="1" hangingPunct="1">
              <a:spcBef>
                <a:spcPct val="0"/>
              </a:spcBef>
              <a:buClrTx/>
              <a:buSzTx/>
              <a:buFontTx/>
              <a:buChar char="•"/>
            </a:pPr>
            <a:r>
              <a:rPr lang="en-US" altLang="en-US" sz="2400" b="1" dirty="0">
                <a:latin typeface="Arial" panose="020B0604020202020204" pitchFamily="34" charset="0"/>
              </a:rPr>
              <a:t> Content of </a:t>
            </a:r>
            <a:r>
              <a:rPr lang="en-US" altLang="en-US" sz="2400" b="1" dirty="0" smtClean="0">
                <a:latin typeface="Arial" panose="020B0604020202020204" pitchFamily="34" charset="0"/>
              </a:rPr>
              <a:t>speech</a:t>
            </a:r>
            <a:endParaRPr lang="en-US" altLang="en-US" sz="2400" b="1" dirty="0">
              <a:latin typeface="Arial" panose="020B0604020202020204" pitchFamily="34" charset="0"/>
            </a:endParaRPr>
          </a:p>
          <a:p>
            <a:pPr eaLnBrk="1" hangingPunct="1">
              <a:spcBef>
                <a:spcPct val="0"/>
              </a:spcBef>
              <a:buClrTx/>
              <a:buSzTx/>
              <a:buFontTx/>
              <a:buChar char="•"/>
            </a:pPr>
            <a:r>
              <a:rPr lang="en-US" altLang="en-US" sz="2400" b="1" dirty="0">
                <a:latin typeface="Arial" panose="020B0604020202020204" pitchFamily="34" charset="0"/>
              </a:rPr>
              <a:t> Emotion of </a:t>
            </a:r>
            <a:r>
              <a:rPr lang="en-US" altLang="en-US" sz="2400" b="1" dirty="0" smtClean="0">
                <a:latin typeface="Arial" panose="020B0604020202020204" pitchFamily="34" charset="0"/>
              </a:rPr>
              <a:t>speech</a:t>
            </a:r>
          </a:p>
          <a:p>
            <a:pPr eaLnBrk="1" hangingPunct="1">
              <a:spcBef>
                <a:spcPct val="0"/>
              </a:spcBef>
              <a:buClrTx/>
              <a:buSzTx/>
              <a:buFontTx/>
              <a:buChar char="•"/>
            </a:pPr>
            <a:r>
              <a:rPr lang="en-US" altLang="en-US" sz="2400" b="1" dirty="0" smtClean="0">
                <a:latin typeface="Arial" panose="020B0604020202020204" pitchFamily="34" charset="0"/>
              </a:rPr>
              <a:t> Etc. etc.</a:t>
            </a:r>
          </a:p>
          <a:p>
            <a:pPr eaLnBrk="1" hangingPunct="1">
              <a:spcBef>
                <a:spcPct val="50000"/>
              </a:spcBef>
              <a:buClrTx/>
              <a:buSzTx/>
              <a:buFontTx/>
              <a:buNone/>
            </a:pPr>
            <a:endParaRPr lang="en-US" altLang="en-US" sz="2400" dirty="0">
              <a:latin typeface="Arial" panose="020B0604020202020204" pitchFamily="34" charset="0"/>
            </a:endParaRPr>
          </a:p>
        </p:txBody>
      </p:sp>
    </p:spTree>
    <p:extLst>
      <p:ext uri="{BB962C8B-B14F-4D97-AF65-F5344CB8AC3E}">
        <p14:creationId xmlns:p14="http://schemas.microsoft.com/office/powerpoint/2010/main" val="2322869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Rot="1" noChangeArrowheads="1"/>
          </p:cNvSpPr>
          <p:nvPr>
            <p:ph type="title"/>
          </p:nvPr>
        </p:nvSpPr>
        <p:spPr>
          <a:xfrm>
            <a:off x="685800" y="228600"/>
            <a:ext cx="8156575" cy="838200"/>
          </a:xfrm>
        </p:spPr>
        <p:txBody>
          <a:bodyPr/>
          <a:lstStyle/>
          <a:p>
            <a:pPr eaLnBrk="1" hangingPunct="1">
              <a:defRPr/>
            </a:pPr>
            <a:r>
              <a:rPr lang="en-US" altLang="en-US" dirty="0" smtClean="0">
                <a:solidFill>
                  <a:schemeClr val="tx1"/>
                </a:solidFill>
              </a:rPr>
              <a:t>Types of Point of View</a:t>
            </a:r>
          </a:p>
        </p:txBody>
      </p:sp>
      <p:sp>
        <p:nvSpPr>
          <p:cNvPr id="12290" name="Rectangle 2"/>
          <p:cNvSpPr>
            <a:spLocks noGrp="1" noRot="1" noChangeArrowheads="1"/>
          </p:cNvSpPr>
          <p:nvPr>
            <p:ph type="body" sz="half" idx="1"/>
          </p:nvPr>
        </p:nvSpPr>
        <p:spPr>
          <a:xfrm>
            <a:off x="301625" y="1143000"/>
            <a:ext cx="8540750" cy="5562600"/>
          </a:xfrm>
        </p:spPr>
        <p:txBody>
          <a:bodyPr>
            <a:normAutofit/>
          </a:bodyPr>
          <a:lstStyle/>
          <a:p>
            <a:pPr eaLnBrk="1" hangingPunct="1">
              <a:lnSpc>
                <a:spcPct val="90000"/>
              </a:lnSpc>
              <a:buFont typeface="Arial" charset="0"/>
              <a:buChar char="►"/>
              <a:defRPr/>
            </a:pPr>
            <a:r>
              <a:rPr lang="en-US" altLang="en-US" sz="2800" b="1" dirty="0" smtClean="0">
                <a:solidFill>
                  <a:schemeClr val="tx1"/>
                </a:solidFill>
              </a:rPr>
              <a:t>First Person</a:t>
            </a:r>
          </a:p>
          <a:p>
            <a:pPr lvl="1" eaLnBrk="1" hangingPunct="1">
              <a:lnSpc>
                <a:spcPct val="90000"/>
              </a:lnSpc>
              <a:defRPr/>
            </a:pPr>
            <a:r>
              <a:rPr lang="en-US" altLang="en-US" sz="2400" b="1" dirty="0" smtClean="0">
                <a:solidFill>
                  <a:schemeClr val="tx1"/>
                </a:solidFill>
              </a:rPr>
              <a:t>Autobiographical</a:t>
            </a:r>
          </a:p>
          <a:p>
            <a:pPr lvl="1" eaLnBrk="1" hangingPunct="1">
              <a:lnSpc>
                <a:spcPct val="90000"/>
              </a:lnSpc>
              <a:defRPr/>
            </a:pPr>
            <a:r>
              <a:rPr lang="en-US" altLang="en-US" sz="2400" b="1" dirty="0" smtClean="0">
                <a:solidFill>
                  <a:schemeClr val="tx1"/>
                </a:solidFill>
              </a:rPr>
              <a:t>Fictional</a:t>
            </a:r>
          </a:p>
          <a:p>
            <a:pPr marL="342900" lvl="1" indent="-342900">
              <a:lnSpc>
                <a:spcPct val="90000"/>
              </a:lnSpc>
              <a:buSzPct val="80000"/>
              <a:buFont typeface="Wingdings 3" panose="05040102010807070707" pitchFamily="18" charset="2"/>
              <a:buChar char=""/>
              <a:defRPr/>
            </a:pPr>
            <a:r>
              <a:rPr lang="en-US" altLang="en-US" sz="2800" b="1" dirty="0">
                <a:solidFill>
                  <a:schemeClr val="tx1"/>
                </a:solidFill>
              </a:rPr>
              <a:t>Second Person</a:t>
            </a:r>
          </a:p>
          <a:p>
            <a:pPr lvl="1">
              <a:lnSpc>
                <a:spcPct val="90000"/>
              </a:lnSpc>
              <a:defRPr/>
            </a:pPr>
            <a:r>
              <a:rPr lang="en-US" altLang="en-US" sz="2400" b="1" dirty="0">
                <a:solidFill>
                  <a:schemeClr val="tx1"/>
                </a:solidFill>
              </a:rPr>
              <a:t>Weirdo</a:t>
            </a:r>
          </a:p>
          <a:p>
            <a:pPr lvl="1">
              <a:lnSpc>
                <a:spcPct val="90000"/>
              </a:lnSpc>
              <a:defRPr/>
            </a:pPr>
            <a:r>
              <a:rPr lang="en-US" altLang="en-US" sz="2400" b="1" dirty="0">
                <a:solidFill>
                  <a:schemeClr val="tx1"/>
                </a:solidFill>
              </a:rPr>
              <a:t>Passive voice</a:t>
            </a:r>
          </a:p>
          <a:p>
            <a:pPr eaLnBrk="1" hangingPunct="1">
              <a:lnSpc>
                <a:spcPct val="90000"/>
              </a:lnSpc>
              <a:buFont typeface="Arial" charset="0"/>
              <a:buChar char="►"/>
              <a:defRPr/>
            </a:pPr>
            <a:r>
              <a:rPr lang="en-US" altLang="en-US" sz="2800" b="1" dirty="0" smtClean="0">
                <a:solidFill>
                  <a:schemeClr val="tx1"/>
                </a:solidFill>
              </a:rPr>
              <a:t>Third Person</a:t>
            </a:r>
          </a:p>
          <a:p>
            <a:pPr lvl="1" eaLnBrk="1" hangingPunct="1">
              <a:lnSpc>
                <a:spcPct val="90000"/>
              </a:lnSpc>
              <a:defRPr/>
            </a:pPr>
            <a:r>
              <a:rPr lang="en-US" altLang="en-US" sz="2400" b="1" dirty="0" smtClean="0">
                <a:solidFill>
                  <a:schemeClr val="tx1"/>
                </a:solidFill>
              </a:rPr>
              <a:t>Omniscient</a:t>
            </a:r>
          </a:p>
          <a:p>
            <a:pPr lvl="1" eaLnBrk="1" hangingPunct="1">
              <a:lnSpc>
                <a:spcPct val="90000"/>
              </a:lnSpc>
              <a:defRPr/>
            </a:pPr>
            <a:r>
              <a:rPr lang="en-US" altLang="en-US" sz="2400" b="1" dirty="0" smtClean="0">
                <a:solidFill>
                  <a:schemeClr val="tx1"/>
                </a:solidFill>
              </a:rPr>
              <a:t>Limited</a:t>
            </a:r>
          </a:p>
          <a:p>
            <a:pPr lvl="1" eaLnBrk="1" hangingPunct="1">
              <a:lnSpc>
                <a:spcPct val="90000"/>
              </a:lnSpc>
              <a:defRPr/>
            </a:pPr>
            <a:r>
              <a:rPr lang="en-US" altLang="en-US" sz="2400" b="1" dirty="0" smtClean="0">
                <a:solidFill>
                  <a:schemeClr val="tx1"/>
                </a:solidFill>
              </a:rPr>
              <a:t>Dramatic</a:t>
            </a:r>
          </a:p>
          <a:p>
            <a:pPr eaLnBrk="1" hangingPunct="1">
              <a:lnSpc>
                <a:spcPct val="90000"/>
              </a:lnSpc>
              <a:buFont typeface="Arial" charset="0"/>
              <a:buChar char="►"/>
              <a:defRPr/>
            </a:pPr>
            <a:endParaRPr lang="en-US" altLang="en-US" sz="2800" dirty="0" smtClean="0"/>
          </a:p>
        </p:txBody>
      </p:sp>
      <p:pic>
        <p:nvPicPr>
          <p:cNvPr id="6148" name="Picture 5" descr="LW34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2057400"/>
            <a:ext cx="4743450"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8209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Rot="1" noChangeArrowheads="1"/>
          </p:cNvSpPr>
          <p:nvPr>
            <p:ph type="title"/>
          </p:nvPr>
        </p:nvSpPr>
        <p:spPr/>
        <p:txBody>
          <a:bodyPr/>
          <a:lstStyle/>
          <a:p>
            <a:pPr eaLnBrk="1" hangingPunct="1">
              <a:defRPr/>
            </a:pPr>
            <a:r>
              <a:rPr lang="en-US" altLang="en-US" smtClean="0"/>
              <a:t>First Person</a:t>
            </a:r>
          </a:p>
        </p:txBody>
      </p:sp>
      <p:sp>
        <p:nvSpPr>
          <p:cNvPr id="4101" name="Rectangle 5"/>
          <p:cNvSpPr>
            <a:spLocks noGrp="1" noRot="1" noChangeArrowheads="1"/>
          </p:cNvSpPr>
          <p:nvPr>
            <p:ph type="body" sz="half" idx="1"/>
          </p:nvPr>
        </p:nvSpPr>
        <p:spPr>
          <a:xfrm>
            <a:off x="0" y="1219200"/>
            <a:ext cx="5715000" cy="5410200"/>
          </a:xfrm>
        </p:spPr>
        <p:txBody>
          <a:bodyPr>
            <a:normAutofit/>
          </a:bodyPr>
          <a:lstStyle/>
          <a:p>
            <a:pPr eaLnBrk="1" hangingPunct="1">
              <a:buFont typeface="Arial" charset="0"/>
              <a:buChar char="►"/>
              <a:defRPr/>
            </a:pPr>
            <a:r>
              <a:rPr lang="en-US" altLang="en-US" sz="2100" dirty="0" smtClean="0">
                <a:solidFill>
                  <a:schemeClr val="tx1"/>
                </a:solidFill>
              </a:rPr>
              <a:t>“I walked in the door, put my keys on the table, and suddenly I saw…”</a:t>
            </a:r>
          </a:p>
          <a:p>
            <a:pPr lvl="1" eaLnBrk="1" hangingPunct="1">
              <a:defRPr/>
            </a:pPr>
            <a:r>
              <a:rPr lang="en-US" altLang="en-US" sz="2100" dirty="0" smtClean="0">
                <a:solidFill>
                  <a:schemeClr val="tx1"/>
                </a:solidFill>
              </a:rPr>
              <a:t>Autobiographical- Author (attempting) to relate matters as s/he experienced them (though beware of bias)</a:t>
            </a:r>
          </a:p>
          <a:p>
            <a:pPr lvl="2" eaLnBrk="1" hangingPunct="1">
              <a:buFont typeface="Arial" charset="0"/>
              <a:buChar char="►"/>
              <a:defRPr/>
            </a:pPr>
            <a:r>
              <a:rPr lang="en-US" altLang="en-US" sz="2100" dirty="0" smtClean="0">
                <a:solidFill>
                  <a:schemeClr val="tx1"/>
                </a:solidFill>
              </a:rPr>
              <a:t>Ex.- memoirs, non-fiction</a:t>
            </a:r>
          </a:p>
          <a:p>
            <a:pPr lvl="1" eaLnBrk="1" hangingPunct="1">
              <a:defRPr/>
            </a:pPr>
            <a:r>
              <a:rPr lang="en-US" altLang="en-US" sz="2100" dirty="0" smtClean="0">
                <a:solidFill>
                  <a:schemeClr val="tx1"/>
                </a:solidFill>
              </a:rPr>
              <a:t>Fictional- Author writing in a persona</a:t>
            </a:r>
          </a:p>
          <a:p>
            <a:pPr lvl="2" eaLnBrk="1" hangingPunct="1">
              <a:buFont typeface="Arial" charset="0"/>
              <a:buChar char="►"/>
              <a:defRPr/>
            </a:pPr>
            <a:r>
              <a:rPr lang="en-US" altLang="en-US" sz="2100" dirty="0" smtClean="0">
                <a:solidFill>
                  <a:schemeClr val="tx1"/>
                </a:solidFill>
              </a:rPr>
              <a:t>Very important here to remember the author is very often utilizing dramatic irony or other literary devices to separate themselves from the character. Must, in fact, to maintain suspension of disbelief.</a:t>
            </a:r>
          </a:p>
        </p:txBody>
      </p:sp>
      <p:pic>
        <p:nvPicPr>
          <p:cNvPr id="7172" name="Picture 8" descr="halo0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1447800"/>
            <a:ext cx="3414713" cy="256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6856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eaLnBrk="1" hangingPunct="1">
              <a:defRPr/>
            </a:pPr>
            <a:r>
              <a:rPr lang="en-US" altLang="en-US" dirty="0" smtClean="0"/>
              <a:t>Second Person</a:t>
            </a:r>
          </a:p>
        </p:txBody>
      </p:sp>
      <p:sp>
        <p:nvSpPr>
          <p:cNvPr id="10243" name="Rectangle 3"/>
          <p:cNvSpPr>
            <a:spLocks noGrp="1" noRot="1" noChangeArrowheads="1"/>
          </p:cNvSpPr>
          <p:nvPr>
            <p:ph type="body" sz="half" idx="1"/>
          </p:nvPr>
        </p:nvSpPr>
        <p:spPr>
          <a:xfrm>
            <a:off x="381000" y="1219200"/>
            <a:ext cx="4495800" cy="5486400"/>
          </a:xfrm>
        </p:spPr>
        <p:txBody>
          <a:bodyPr>
            <a:normAutofit lnSpcReduction="10000"/>
          </a:bodyPr>
          <a:lstStyle/>
          <a:p>
            <a:pPr eaLnBrk="1" hangingPunct="1">
              <a:lnSpc>
                <a:spcPct val="90000"/>
              </a:lnSpc>
              <a:buFont typeface="Arial" charset="0"/>
              <a:buChar char="►"/>
              <a:defRPr/>
            </a:pPr>
            <a:r>
              <a:rPr lang="en-US" altLang="en-US" sz="2000" dirty="0" smtClean="0">
                <a:solidFill>
                  <a:schemeClr val="tx1"/>
                </a:solidFill>
              </a:rPr>
              <a:t>Weirdo</a:t>
            </a:r>
          </a:p>
          <a:p>
            <a:pPr lvl="1" eaLnBrk="1" hangingPunct="1">
              <a:lnSpc>
                <a:spcPct val="90000"/>
              </a:lnSpc>
              <a:defRPr/>
            </a:pPr>
            <a:r>
              <a:rPr lang="en-US" altLang="en-US" sz="2000" dirty="0" smtClean="0">
                <a:solidFill>
                  <a:schemeClr val="tx1"/>
                </a:solidFill>
              </a:rPr>
              <a:t>“You walked in the door, you put your keys on the table, and suddenly you saw…”</a:t>
            </a:r>
          </a:p>
          <a:p>
            <a:pPr lvl="1" eaLnBrk="1" hangingPunct="1">
              <a:lnSpc>
                <a:spcPct val="90000"/>
              </a:lnSpc>
              <a:defRPr/>
            </a:pPr>
            <a:r>
              <a:rPr lang="en-US" altLang="en-US" sz="2000" dirty="0" smtClean="0">
                <a:solidFill>
                  <a:schemeClr val="tx1"/>
                </a:solidFill>
              </a:rPr>
              <a:t>Can draw reader into story in more personal way.</a:t>
            </a:r>
          </a:p>
          <a:p>
            <a:pPr lvl="1" eaLnBrk="1" hangingPunct="1">
              <a:lnSpc>
                <a:spcPct val="90000"/>
              </a:lnSpc>
              <a:defRPr/>
            </a:pPr>
            <a:r>
              <a:rPr lang="en-US" altLang="en-US" sz="2000" dirty="0" smtClean="0">
                <a:solidFill>
                  <a:schemeClr val="tx1"/>
                </a:solidFill>
              </a:rPr>
              <a:t>Rarely used because considered “gimmicky” </a:t>
            </a:r>
          </a:p>
          <a:p>
            <a:pPr lvl="1" eaLnBrk="1" hangingPunct="1">
              <a:lnSpc>
                <a:spcPct val="90000"/>
              </a:lnSpc>
              <a:defRPr/>
            </a:pPr>
            <a:endParaRPr lang="en-US" altLang="en-US" sz="2000" dirty="0" smtClean="0">
              <a:solidFill>
                <a:schemeClr val="tx1"/>
              </a:solidFill>
            </a:endParaRPr>
          </a:p>
          <a:p>
            <a:pPr eaLnBrk="1" hangingPunct="1">
              <a:lnSpc>
                <a:spcPct val="90000"/>
              </a:lnSpc>
              <a:buFont typeface="Arial" charset="0"/>
              <a:buChar char="►"/>
              <a:defRPr/>
            </a:pPr>
            <a:r>
              <a:rPr lang="en-US" altLang="en-US" sz="2000" dirty="0" smtClean="0">
                <a:solidFill>
                  <a:schemeClr val="tx1"/>
                </a:solidFill>
              </a:rPr>
              <a:t>Passive Voice </a:t>
            </a:r>
          </a:p>
          <a:p>
            <a:pPr lvl="1" eaLnBrk="1" hangingPunct="1">
              <a:lnSpc>
                <a:spcPct val="90000"/>
              </a:lnSpc>
              <a:defRPr/>
            </a:pPr>
            <a:r>
              <a:rPr lang="en-US" altLang="en-US" sz="1800" dirty="0" smtClean="0">
                <a:solidFill>
                  <a:schemeClr val="tx1"/>
                </a:solidFill>
              </a:rPr>
              <a:t>“The door was walked through, keys were placed on the table, and suddenly ____ was seen..”</a:t>
            </a:r>
          </a:p>
          <a:p>
            <a:pPr lvl="1" eaLnBrk="1" hangingPunct="1">
              <a:lnSpc>
                <a:spcPct val="90000"/>
              </a:lnSpc>
              <a:defRPr/>
            </a:pPr>
            <a:r>
              <a:rPr lang="en-US" altLang="en-US" sz="1800" dirty="0" smtClean="0">
                <a:solidFill>
                  <a:schemeClr val="tx1"/>
                </a:solidFill>
              </a:rPr>
              <a:t>Has no subject whatsoever- no idea who is involved.</a:t>
            </a:r>
          </a:p>
          <a:p>
            <a:pPr lvl="1" eaLnBrk="1" hangingPunct="1">
              <a:lnSpc>
                <a:spcPct val="90000"/>
              </a:lnSpc>
              <a:defRPr/>
            </a:pPr>
            <a:r>
              <a:rPr lang="en-US" altLang="en-US" sz="1800" dirty="0" smtClean="0">
                <a:solidFill>
                  <a:schemeClr val="tx1"/>
                </a:solidFill>
              </a:rPr>
              <a:t>Generally only used in scientific or technical writing.</a:t>
            </a:r>
          </a:p>
        </p:txBody>
      </p:sp>
      <p:pic>
        <p:nvPicPr>
          <p:cNvPr id="9220" name="Picture 8" descr="bright_lights_big_c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8744" y="152400"/>
            <a:ext cx="2362200" cy="3963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10" descr="n322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94565" y="2895600"/>
            <a:ext cx="2343150" cy="389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8063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US" altLang="en-US" smtClean="0"/>
              <a:t>Third Person</a:t>
            </a:r>
          </a:p>
        </p:txBody>
      </p:sp>
      <p:sp>
        <p:nvSpPr>
          <p:cNvPr id="9219" name="Rectangle 3"/>
          <p:cNvSpPr>
            <a:spLocks noGrp="1" noRot="1" noChangeArrowheads="1"/>
          </p:cNvSpPr>
          <p:nvPr>
            <p:ph type="body" sz="half" idx="1"/>
          </p:nvPr>
        </p:nvSpPr>
        <p:spPr>
          <a:xfrm>
            <a:off x="301625" y="1143000"/>
            <a:ext cx="6010275" cy="5410200"/>
          </a:xfrm>
        </p:spPr>
        <p:txBody>
          <a:bodyPr>
            <a:normAutofit/>
          </a:bodyPr>
          <a:lstStyle/>
          <a:p>
            <a:pPr eaLnBrk="1" hangingPunct="1">
              <a:buFont typeface="Arial" charset="0"/>
              <a:buChar char="►"/>
              <a:defRPr/>
            </a:pPr>
            <a:r>
              <a:rPr lang="en-US" altLang="en-US" sz="2400" dirty="0" smtClean="0">
                <a:solidFill>
                  <a:schemeClr val="tx1"/>
                </a:solidFill>
              </a:rPr>
              <a:t>“He walked in the door, he put his keys on the table, and suddenly he saw…”</a:t>
            </a:r>
          </a:p>
          <a:p>
            <a:pPr eaLnBrk="1" hangingPunct="1">
              <a:buFont typeface="Arial" charset="0"/>
              <a:buChar char="►"/>
              <a:defRPr/>
            </a:pPr>
            <a:r>
              <a:rPr lang="en-US" altLang="en-US" sz="2400" dirty="0" smtClean="0">
                <a:solidFill>
                  <a:schemeClr val="tx1"/>
                </a:solidFill>
              </a:rPr>
              <a:t>Most common style of narration</a:t>
            </a:r>
          </a:p>
          <a:p>
            <a:pPr lvl="1" eaLnBrk="1" hangingPunct="1">
              <a:defRPr/>
            </a:pPr>
            <a:r>
              <a:rPr lang="en-US" altLang="en-US" sz="2000" dirty="0" smtClean="0">
                <a:solidFill>
                  <a:schemeClr val="tx1"/>
                </a:solidFill>
              </a:rPr>
              <a:t>Omniscient</a:t>
            </a:r>
          </a:p>
          <a:p>
            <a:pPr lvl="2" eaLnBrk="1" hangingPunct="1">
              <a:buFont typeface="Arial" charset="0"/>
              <a:buChar char="►"/>
              <a:defRPr/>
            </a:pPr>
            <a:r>
              <a:rPr lang="en-US" altLang="en-US" sz="1800" dirty="0" smtClean="0">
                <a:solidFill>
                  <a:schemeClr val="tx1"/>
                </a:solidFill>
              </a:rPr>
              <a:t>Narrator knows everyone’s thoughts, can travel anywhere at will.</a:t>
            </a:r>
          </a:p>
          <a:p>
            <a:pPr lvl="1" eaLnBrk="1" hangingPunct="1">
              <a:defRPr/>
            </a:pPr>
            <a:r>
              <a:rPr lang="en-US" altLang="en-US" sz="2000" dirty="0" smtClean="0">
                <a:solidFill>
                  <a:schemeClr val="tx1"/>
                </a:solidFill>
              </a:rPr>
              <a:t>Limited</a:t>
            </a:r>
          </a:p>
          <a:p>
            <a:pPr lvl="2" eaLnBrk="1" hangingPunct="1">
              <a:buFont typeface="Arial" charset="0"/>
              <a:buChar char="►"/>
              <a:defRPr/>
            </a:pPr>
            <a:r>
              <a:rPr lang="en-US" altLang="en-US" sz="1800" dirty="0" smtClean="0">
                <a:solidFill>
                  <a:schemeClr val="tx1"/>
                </a:solidFill>
              </a:rPr>
              <a:t>Doesn’t know everyone’s thoughts- though often knows one characters’</a:t>
            </a:r>
          </a:p>
          <a:p>
            <a:pPr lvl="2" eaLnBrk="1" hangingPunct="1">
              <a:buFont typeface="Arial" charset="0"/>
              <a:buChar char="►"/>
              <a:defRPr/>
            </a:pPr>
            <a:r>
              <a:rPr lang="en-US" altLang="en-US" sz="1800" dirty="0" smtClean="0">
                <a:solidFill>
                  <a:schemeClr val="tx1"/>
                </a:solidFill>
              </a:rPr>
              <a:t>Follows a particular character </a:t>
            </a:r>
          </a:p>
          <a:p>
            <a:pPr lvl="1" eaLnBrk="1" hangingPunct="1">
              <a:defRPr/>
            </a:pPr>
            <a:r>
              <a:rPr lang="en-US" altLang="en-US" sz="2000" dirty="0" smtClean="0">
                <a:solidFill>
                  <a:schemeClr val="tx1"/>
                </a:solidFill>
              </a:rPr>
              <a:t>Dramatic</a:t>
            </a:r>
          </a:p>
          <a:p>
            <a:pPr lvl="2" eaLnBrk="1" hangingPunct="1">
              <a:buFont typeface="Arial" charset="0"/>
              <a:buChar char="►"/>
              <a:defRPr/>
            </a:pPr>
            <a:r>
              <a:rPr lang="en-US" altLang="en-US" sz="1800" dirty="0" smtClean="0">
                <a:solidFill>
                  <a:schemeClr val="tx1"/>
                </a:solidFill>
              </a:rPr>
              <a:t>Just sticks to actions of characters- no thoughts at all.</a:t>
            </a:r>
          </a:p>
        </p:txBody>
      </p:sp>
      <p:pic>
        <p:nvPicPr>
          <p:cNvPr id="8196" name="Picture 6" descr="God_biograph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2526" y="800100"/>
            <a:ext cx="2684463" cy="378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2923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1371600" y="228600"/>
            <a:ext cx="7543800" cy="685800"/>
          </a:xfrm>
        </p:spPr>
        <p:txBody>
          <a:bodyPr>
            <a:normAutofit fontScale="90000"/>
          </a:bodyPr>
          <a:lstStyle/>
          <a:p>
            <a:pPr eaLnBrk="1" hangingPunct="1">
              <a:defRPr/>
            </a:pPr>
            <a:r>
              <a:rPr lang="en-US" altLang="en-US" sz="4000" dirty="0" smtClean="0"/>
              <a:t>Questions to consider</a:t>
            </a:r>
            <a:br>
              <a:rPr lang="en-US" altLang="en-US" sz="4000" dirty="0" smtClean="0"/>
            </a:br>
            <a:endParaRPr lang="en-US" altLang="en-US" sz="4000" dirty="0" smtClean="0"/>
          </a:p>
        </p:txBody>
      </p:sp>
      <p:sp>
        <p:nvSpPr>
          <p:cNvPr id="17411" name="Rectangle 3"/>
          <p:cNvSpPr>
            <a:spLocks noGrp="1" noRot="1" noChangeArrowheads="1"/>
          </p:cNvSpPr>
          <p:nvPr>
            <p:ph idx="1"/>
          </p:nvPr>
        </p:nvSpPr>
        <p:spPr>
          <a:xfrm>
            <a:off x="685800" y="1295400"/>
            <a:ext cx="8229600" cy="5410200"/>
          </a:xfrm>
        </p:spPr>
        <p:txBody>
          <a:bodyPr>
            <a:normAutofit/>
          </a:bodyPr>
          <a:lstStyle/>
          <a:p>
            <a:pPr>
              <a:buFont typeface="Arial" charset="0"/>
              <a:buChar char="►"/>
              <a:defRPr/>
            </a:pPr>
            <a:r>
              <a:rPr lang="en-US" altLang="en-US" sz="3200" dirty="0" smtClean="0">
                <a:solidFill>
                  <a:schemeClr val="tx1"/>
                </a:solidFill>
              </a:rPr>
              <a:t>What is the point of view of the story? First person, third person </a:t>
            </a:r>
            <a:r>
              <a:rPr lang="en-US" altLang="en-US" sz="3200" dirty="0">
                <a:solidFill>
                  <a:schemeClr val="tx1"/>
                </a:solidFill>
              </a:rPr>
              <a:t>(</a:t>
            </a:r>
            <a:r>
              <a:rPr lang="en-US" altLang="en-US" sz="3200" dirty="0" smtClean="0">
                <a:solidFill>
                  <a:schemeClr val="tx1"/>
                </a:solidFill>
              </a:rPr>
              <a:t>dramatic or omniscient).</a:t>
            </a:r>
          </a:p>
          <a:p>
            <a:pPr>
              <a:buFont typeface="Arial" charset="0"/>
              <a:buChar char="►"/>
              <a:defRPr/>
            </a:pPr>
            <a:r>
              <a:rPr lang="en-US" altLang="en-US" sz="3200" dirty="0" smtClean="0">
                <a:solidFill>
                  <a:schemeClr val="tx1"/>
                </a:solidFill>
              </a:rPr>
              <a:t>How is the point of view appropriate to the story? How does it underscore the characterization, conflict and/or central idea of the story? </a:t>
            </a:r>
          </a:p>
          <a:p>
            <a:pPr eaLnBrk="1" hangingPunct="1">
              <a:buFont typeface="Arial" charset="0"/>
              <a:buChar char="►"/>
              <a:defRPr/>
            </a:pPr>
            <a:r>
              <a:rPr lang="en-US" altLang="en-US" sz="3200" dirty="0" smtClean="0">
                <a:solidFill>
                  <a:schemeClr val="tx1"/>
                </a:solidFill>
              </a:rPr>
              <a:t>How might the story be different if told from a different point of view? </a:t>
            </a:r>
          </a:p>
        </p:txBody>
      </p:sp>
    </p:spTree>
    <p:extLst>
      <p:ext uri="{BB962C8B-B14F-4D97-AF65-F5344CB8AC3E}">
        <p14:creationId xmlns:p14="http://schemas.microsoft.com/office/powerpoint/2010/main" val="107457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87096"/>
            <a:ext cx="7016750" cy="914400"/>
          </a:xfrm>
        </p:spPr>
        <p:txBody>
          <a:bodyPr/>
          <a:lstStyle/>
          <a:p>
            <a:pPr>
              <a:defRPr/>
            </a:pPr>
            <a:r>
              <a:rPr lang="en-US" dirty="0" smtClean="0"/>
              <a:t>Multiple Point of Views</a:t>
            </a:r>
            <a:endParaRPr lang="en-US" dirty="0"/>
          </a:p>
        </p:txBody>
      </p:sp>
      <p:sp>
        <p:nvSpPr>
          <p:cNvPr id="3" name="Content Placeholder 2"/>
          <p:cNvSpPr>
            <a:spLocks noGrp="1"/>
          </p:cNvSpPr>
          <p:nvPr>
            <p:ph idx="1"/>
          </p:nvPr>
        </p:nvSpPr>
        <p:spPr>
          <a:xfrm>
            <a:off x="228600" y="1652588"/>
            <a:ext cx="7623175" cy="4498975"/>
          </a:xfrm>
        </p:spPr>
        <p:txBody>
          <a:bodyPr>
            <a:noAutofit/>
          </a:bodyPr>
          <a:lstStyle/>
          <a:p>
            <a:pPr>
              <a:buFont typeface="Arial" charset="0"/>
              <a:buChar char="►"/>
              <a:defRPr/>
            </a:pPr>
            <a:r>
              <a:rPr lang="en-US" sz="3200" dirty="0" smtClean="0">
                <a:solidFill>
                  <a:schemeClr val="tx1"/>
                </a:solidFill>
              </a:rPr>
              <a:t>Who knows the story of the Three Little Pigs?</a:t>
            </a:r>
          </a:p>
          <a:p>
            <a:pPr>
              <a:buFont typeface="Arial" charset="0"/>
              <a:buChar char="►"/>
              <a:defRPr/>
            </a:pPr>
            <a:endParaRPr lang="en-US" sz="3200" dirty="0">
              <a:solidFill>
                <a:schemeClr val="tx1"/>
              </a:solidFill>
            </a:endParaRPr>
          </a:p>
          <a:p>
            <a:pPr>
              <a:buFont typeface="Arial" charset="0"/>
              <a:buChar char="►"/>
              <a:defRPr/>
            </a:pPr>
            <a:r>
              <a:rPr lang="en-US" sz="3200" dirty="0" smtClean="0">
                <a:solidFill>
                  <a:schemeClr val="tx1"/>
                </a:solidFill>
                <a:hlinkClick r:id="rId2"/>
              </a:rPr>
              <a:t>Three Little Pigs from the Wolf’s Perspective/Point of View:</a:t>
            </a:r>
            <a:endParaRPr lang="en-US" sz="3200" dirty="0" smtClean="0">
              <a:solidFill>
                <a:schemeClr val="tx1"/>
              </a:solidFill>
            </a:endParaRPr>
          </a:p>
          <a:p>
            <a:pPr marL="114300" indent="0">
              <a:buFont typeface="Arial" charset="0"/>
              <a:buNone/>
              <a:defRPr/>
            </a:pPr>
            <a:endParaRPr lang="en-US" sz="3200" dirty="0" smtClean="0">
              <a:solidFill>
                <a:schemeClr val="tx1"/>
              </a:solidFill>
            </a:endParaRPr>
          </a:p>
          <a:p>
            <a:pPr lvl="1">
              <a:defRPr/>
            </a:pPr>
            <a:endParaRPr lang="en-US" sz="1800" dirty="0" smtClean="0">
              <a:solidFill>
                <a:schemeClr val="tx1"/>
              </a:solidFill>
            </a:endParaRPr>
          </a:p>
          <a:p>
            <a:pPr>
              <a:buFont typeface="Arial" charset="0"/>
              <a:buChar char="►"/>
              <a:defRPr/>
            </a:pPr>
            <a:r>
              <a:rPr lang="en-US" sz="3200" dirty="0" smtClean="0">
                <a:solidFill>
                  <a:schemeClr val="tx1"/>
                </a:solidFill>
              </a:rPr>
              <a:t>How can different point of views and narratives impact a story?</a:t>
            </a:r>
            <a:endParaRPr lang="en-US" sz="3200" dirty="0">
              <a:solidFill>
                <a:schemeClr val="tx1"/>
              </a:solidFill>
            </a:endParaRPr>
          </a:p>
        </p:txBody>
      </p:sp>
      <p:pic>
        <p:nvPicPr>
          <p:cNvPr id="17412" name="Picture 2" descr="C:\Users\woldendorpk\AppData\Local\Microsoft\Windows\Temporary Internet Files\Content.IE5\W0TUSPUF\ThreeLittlePigs[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4675" y="2286000"/>
            <a:ext cx="221932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woldendorpk\AppData\Local\Microsoft\Windows\Temporary Internet Files\Content.IE5\8VMPA58L\big_bad_wolf[1].gi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15200" y="4471988"/>
            <a:ext cx="1781299"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02535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circle(in)">
                                      <p:cBhvr>
                                        <p:cTn id="18"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384</TotalTime>
  <Words>1303</Words>
  <Application>Microsoft Office PowerPoint</Application>
  <PresentationFormat>On-screen Show (4:3)</PresentationFormat>
  <Paragraphs>161</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Batang</vt:lpstr>
      <vt:lpstr>Calibri</vt:lpstr>
      <vt:lpstr>Century Gothic</vt:lpstr>
      <vt:lpstr>Tahoma</vt:lpstr>
      <vt:lpstr>Times New Roman</vt:lpstr>
      <vt:lpstr>Wingdings 3</vt:lpstr>
      <vt:lpstr>Wisp</vt:lpstr>
      <vt:lpstr>Point of View </vt:lpstr>
      <vt:lpstr>PowerPoint Presentation</vt:lpstr>
      <vt:lpstr>Voice- how a character talks.</vt:lpstr>
      <vt:lpstr>Types of Point of View</vt:lpstr>
      <vt:lpstr>First Person</vt:lpstr>
      <vt:lpstr>Second Person</vt:lpstr>
      <vt:lpstr>Third Person</vt:lpstr>
      <vt:lpstr>Questions to consider </vt:lpstr>
      <vt:lpstr>Multiple Point of Views</vt:lpstr>
      <vt:lpstr>Multiple Point of View Practice</vt:lpstr>
      <vt:lpstr>Practice</vt:lpstr>
      <vt:lpstr>Learning Targets</vt:lpstr>
      <vt:lpstr>Genres </vt:lpstr>
      <vt:lpstr>Narrative Voices</vt:lpstr>
      <vt:lpstr>Multiple Genre/Narratives</vt:lpstr>
      <vt:lpstr>Requirements</vt:lpstr>
      <vt:lpstr>OLDER FILES </vt:lpstr>
      <vt:lpstr>Point of View Practice:</vt:lpstr>
      <vt:lpstr>From the first person narration  (woman's point of view):</vt:lpstr>
      <vt:lpstr>In the dramatic point of view:</vt:lpstr>
      <vt:lpstr>From third person (omniscient):</vt:lpstr>
      <vt:lpstr>Point of View</vt:lpstr>
      <vt:lpstr>Narrative Voices Reminder</vt:lpstr>
      <vt:lpstr>Task </vt:lpstr>
    </vt:vector>
  </TitlesOfParts>
  <Company>Issaquah School District 411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Multiple Narrative Story</dc:title>
  <dc:creator>Windows User</dc:creator>
  <cp:lastModifiedBy>Cossano, Kirsten    SHS-Staff</cp:lastModifiedBy>
  <cp:revision>62</cp:revision>
  <dcterms:created xsi:type="dcterms:W3CDTF">2015-09-14T15:08:00Z</dcterms:created>
  <dcterms:modified xsi:type="dcterms:W3CDTF">2020-02-13T18:09:44Z</dcterms:modified>
</cp:coreProperties>
</file>