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305" r:id="rId3"/>
    <p:sldId id="306" r:id="rId4"/>
    <p:sldId id="273" r:id="rId5"/>
    <p:sldId id="299" r:id="rId6"/>
    <p:sldId id="300" r:id="rId7"/>
    <p:sldId id="301" r:id="rId8"/>
    <p:sldId id="259" r:id="rId9"/>
    <p:sldId id="277" r:id="rId10"/>
    <p:sldId id="262" r:id="rId11"/>
    <p:sldId id="265" r:id="rId12"/>
    <p:sldId id="264" r:id="rId13"/>
    <p:sldId id="289" r:id="rId14"/>
    <p:sldId id="291" r:id="rId15"/>
    <p:sldId id="292" r:id="rId16"/>
    <p:sldId id="293" r:id="rId17"/>
    <p:sldId id="294" r:id="rId18"/>
    <p:sldId id="295" r:id="rId19"/>
    <p:sldId id="296" r:id="rId20"/>
    <p:sldId id="267" r:id="rId21"/>
    <p:sldId id="271" r:id="rId22"/>
    <p:sldId id="279" r:id="rId23"/>
    <p:sldId id="282" r:id="rId24"/>
    <p:sldId id="283" r:id="rId25"/>
    <p:sldId id="284" r:id="rId26"/>
    <p:sldId id="272" r:id="rId27"/>
    <p:sldId id="286" r:id="rId28"/>
    <p:sldId id="275" r:id="rId29"/>
    <p:sldId id="276" r:id="rId30"/>
    <p:sldId id="304" r:id="rId31"/>
    <p:sldId id="303" r:id="rId32"/>
    <p:sldId id="268" r:id="rId33"/>
    <p:sldId id="287" r:id="rId34"/>
    <p:sldId id="28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60"/>
  </p:normalViewPr>
  <p:slideViewPr>
    <p:cSldViewPr>
      <p:cViewPr varScale="1">
        <p:scale>
          <a:sx n="102" d="100"/>
          <a:sy n="102" d="100"/>
        </p:scale>
        <p:origin x="27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67308-BFEC-4F48-A29F-1E9F02532BFC}" type="datetimeFigureOut">
              <a:rPr lang="en-US" smtClean="0"/>
              <a:t>5/29/2019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6530E-A93F-43EE-A2D0-ED6E2C9F7615}" type="slidenum">
              <a:rPr lang="en-US" smtClean="0"/>
              <a:t>‹#›</a:t>
            </a:fld>
            <a:endParaRPr lang="en-US"/>
          </a:p>
        </p:txBody>
      </p:sp>
    </p:spTree>
    <p:extLst>
      <p:ext uri="{BB962C8B-B14F-4D97-AF65-F5344CB8AC3E}">
        <p14:creationId xmlns:p14="http://schemas.microsoft.com/office/powerpoint/2010/main" val="1736798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seconds</a:t>
            </a:r>
          </a:p>
          <a:p>
            <a:r>
              <a:rPr lang="en-US" b="1" i="1" dirty="0" smtClean="0"/>
              <a:t>Introduction/ Setting the stage for Identity Mapping:</a:t>
            </a:r>
          </a:p>
          <a:p>
            <a:endParaRPr lang="en-US" b="1" i="1" dirty="0" smtClean="0"/>
          </a:p>
          <a:p>
            <a:r>
              <a:rPr lang="en-US" dirty="0" smtClean="0"/>
              <a:t>Like we heard</a:t>
            </a:r>
            <a:r>
              <a:rPr lang="en-US" baseline="0" dirty="0" smtClean="0"/>
              <a:t> from these high school students, we all have multiple dimensions to our lives that make up our “identity map”.  These parts of us can be visible, or “above the waterline”, like our gender or skin color or age.  We also have dimensions to our selves that can be invisible, or “below the waterline”, like our family status or the languages we speak or sexual orientation or geographic location.  (Whether or not, they are visible or hidden also depends on the context.) </a:t>
            </a:r>
            <a:r>
              <a:rPr lang="en-US" dirty="0"/>
              <a:t>These “identities” are also “social identities” and other view us a certain way because of them. </a:t>
            </a:r>
            <a:endParaRPr lang="en-US" baseline="0" dirty="0" smtClean="0"/>
          </a:p>
          <a:p>
            <a:endParaRPr lang="en-US" baseline="0" dirty="0" smtClean="0"/>
          </a:p>
          <a:p>
            <a:endParaRPr lang="en-US" baseline="0" dirty="0" err="1" smtClean="0"/>
          </a:p>
        </p:txBody>
      </p:sp>
      <p:sp>
        <p:nvSpPr>
          <p:cNvPr id="4" name="Slide Number Placeholder 3"/>
          <p:cNvSpPr>
            <a:spLocks noGrp="1"/>
          </p:cNvSpPr>
          <p:nvPr>
            <p:ph type="sldNum" sz="quarter" idx="10"/>
          </p:nvPr>
        </p:nvSpPr>
        <p:spPr/>
        <p:txBody>
          <a:bodyPr/>
          <a:lstStyle/>
          <a:p>
            <a:fld id="{5B39A03D-9A0E-4354-A893-4E9E04405316}" type="slidenum">
              <a:rPr lang="en-US" smtClean="0"/>
              <a:t>13</a:t>
            </a:fld>
            <a:endParaRPr lang="en-US"/>
          </a:p>
        </p:txBody>
      </p:sp>
    </p:spTree>
    <p:extLst>
      <p:ext uri="{BB962C8B-B14F-4D97-AF65-F5344CB8AC3E}">
        <p14:creationId xmlns:p14="http://schemas.microsoft.com/office/powerpoint/2010/main" val="1903377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a:t>
            </a:r>
          </a:p>
          <a:p>
            <a:pPr defTabSz="922264">
              <a:defRPr/>
            </a:pPr>
            <a:r>
              <a:rPr lang="en-US" b="1" i="1" dirty="0" smtClean="0"/>
              <a:t>Identity Mapping</a:t>
            </a:r>
            <a:r>
              <a:rPr lang="en-US" b="1" i="1" baseline="0" dirty="0" smtClean="0"/>
              <a:t> Ourselves</a:t>
            </a:r>
            <a:endParaRPr lang="en-US" b="1" i="1" dirty="0" smtClean="0"/>
          </a:p>
          <a:p>
            <a:endParaRPr lang="en-US" dirty="0" smtClean="0"/>
          </a:p>
          <a:p>
            <a:r>
              <a:rPr lang="en-US" b="1" dirty="0" smtClean="0"/>
              <a:t>Example of your map:</a:t>
            </a:r>
            <a:r>
              <a:rPr lang="en-US" b="1" baseline="0" dirty="0" smtClean="0"/>
              <a:t> </a:t>
            </a:r>
            <a:r>
              <a:rPr lang="en-US" baseline="0" dirty="0" smtClean="0"/>
              <a:t> </a:t>
            </a:r>
            <a:r>
              <a:rPr lang="en-US" dirty="0" smtClean="0"/>
              <a:t>Note – insert your OWN identity map here!</a:t>
            </a:r>
            <a:br>
              <a:rPr lang="en-US" dirty="0" smtClean="0"/>
            </a:br>
            <a:endParaRPr lang="en-US" baseline="0" dirty="0" smtClean="0"/>
          </a:p>
          <a:p>
            <a:r>
              <a:rPr lang="en-US" dirty="0" smtClean="0"/>
              <a:t>Her</a:t>
            </a:r>
            <a:r>
              <a:rPr lang="en-US" baseline="0" dirty="0" smtClean="0"/>
              <a:t>e is my identity map.</a:t>
            </a:r>
          </a:p>
          <a:p>
            <a:r>
              <a:rPr lang="en-US" baseline="0" dirty="0" smtClean="0"/>
              <a:t>These are visible identities - </a:t>
            </a:r>
          </a:p>
          <a:p>
            <a:r>
              <a:rPr lang="en-US" baseline="0" dirty="0" smtClean="0"/>
              <a:t>These are invisible identities – </a:t>
            </a:r>
          </a:p>
          <a:p>
            <a:r>
              <a:rPr lang="en-US" baseline="0" dirty="0" smtClean="0"/>
              <a:t>(Explain briefly how these identities are important to you.)</a:t>
            </a:r>
            <a:endParaRPr lang="en-US" dirty="0"/>
          </a:p>
        </p:txBody>
      </p:sp>
      <p:sp>
        <p:nvSpPr>
          <p:cNvPr id="4" name="Slide Number Placeholder 3"/>
          <p:cNvSpPr>
            <a:spLocks noGrp="1"/>
          </p:cNvSpPr>
          <p:nvPr>
            <p:ph type="sldNum" sz="quarter" idx="10"/>
          </p:nvPr>
        </p:nvSpPr>
        <p:spPr/>
        <p:txBody>
          <a:bodyPr/>
          <a:lstStyle/>
          <a:p>
            <a:fld id="{5B39A03D-9A0E-4354-A893-4E9E04405316}" type="slidenum">
              <a:rPr lang="en-US" smtClean="0"/>
              <a:t>14</a:t>
            </a:fld>
            <a:endParaRPr lang="en-US"/>
          </a:p>
        </p:txBody>
      </p:sp>
    </p:spTree>
    <p:extLst>
      <p:ext uri="{BB962C8B-B14F-4D97-AF65-F5344CB8AC3E}">
        <p14:creationId xmlns:p14="http://schemas.microsoft.com/office/powerpoint/2010/main" val="393997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minutes</a:t>
            </a:r>
          </a:p>
          <a:p>
            <a:pPr defTabSz="922264">
              <a:defRPr/>
            </a:pPr>
            <a:r>
              <a:rPr lang="en-US" b="1" i="1" dirty="0" smtClean="0"/>
              <a:t>Identity Mapping</a:t>
            </a:r>
            <a:r>
              <a:rPr lang="en-US" b="1" i="1" baseline="0" dirty="0" smtClean="0"/>
              <a:t> Ourselves</a:t>
            </a:r>
            <a:endParaRPr lang="en-US" b="1" i="1" dirty="0" smtClean="0"/>
          </a:p>
          <a:p>
            <a:endParaRPr lang="en-US" dirty="0" smtClean="0"/>
          </a:p>
          <a:p>
            <a:r>
              <a:rPr lang="en-US" b="1" dirty="0" smtClean="0"/>
              <a:t>Reflect/write</a:t>
            </a:r>
          </a:p>
          <a:p>
            <a:r>
              <a:rPr lang="en-US" dirty="0" smtClean="0"/>
              <a:t>Now</a:t>
            </a:r>
            <a:r>
              <a:rPr lang="en-US" baseline="0" dirty="0" smtClean="0"/>
              <a:t> your are going to make your own identity map.  Take 6 notecards.</a:t>
            </a:r>
          </a:p>
          <a:p>
            <a:r>
              <a:rPr lang="en-US" baseline="0" dirty="0" smtClean="0"/>
              <a:t>On 3 cards, you will write one aspect of your identity that is visible.</a:t>
            </a:r>
          </a:p>
          <a:p>
            <a:r>
              <a:rPr lang="en-US" baseline="0" dirty="0" smtClean="0"/>
              <a:t>On the other 3 cards, you will write part of your identity that is below the waterline.</a:t>
            </a:r>
          </a:p>
          <a:p>
            <a:endParaRPr lang="en-US" baseline="0" dirty="0" smtClean="0"/>
          </a:p>
          <a:p>
            <a:r>
              <a:rPr lang="en-US" baseline="0" dirty="0" smtClean="0"/>
              <a:t>Each card should have one thing written on it.</a:t>
            </a:r>
          </a:p>
          <a:p>
            <a:endParaRPr lang="en-US" baseline="0" dirty="0" smtClean="0"/>
          </a:p>
          <a:p>
            <a:r>
              <a:rPr lang="en-US" baseline="0" dirty="0" smtClean="0"/>
              <a:t>(turn to next slide so staff can refer to iceberg for categories)</a:t>
            </a:r>
            <a:endParaRPr lang="en-US" dirty="0"/>
          </a:p>
        </p:txBody>
      </p:sp>
      <p:sp>
        <p:nvSpPr>
          <p:cNvPr id="4" name="Slide Number Placeholder 3"/>
          <p:cNvSpPr>
            <a:spLocks noGrp="1"/>
          </p:cNvSpPr>
          <p:nvPr>
            <p:ph type="sldNum" sz="quarter" idx="10"/>
          </p:nvPr>
        </p:nvSpPr>
        <p:spPr/>
        <p:txBody>
          <a:bodyPr/>
          <a:lstStyle/>
          <a:p>
            <a:fld id="{5B39A03D-9A0E-4354-A893-4E9E04405316}" type="slidenum">
              <a:rPr lang="en-US" smtClean="0"/>
              <a:t>15</a:t>
            </a:fld>
            <a:endParaRPr lang="en-US"/>
          </a:p>
        </p:txBody>
      </p:sp>
    </p:spTree>
    <p:extLst>
      <p:ext uri="{BB962C8B-B14F-4D97-AF65-F5344CB8AC3E}">
        <p14:creationId xmlns:p14="http://schemas.microsoft.com/office/powerpoint/2010/main" val="1982944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264">
              <a:defRPr/>
            </a:pPr>
            <a:r>
              <a:rPr lang="en-US" baseline="0" dirty="0" smtClean="0"/>
              <a:t>(3 minutes total for doing identity map on notecards)</a:t>
            </a:r>
            <a:r>
              <a:rPr lang="en-US" b="1" i="1" dirty="0" smtClean="0"/>
              <a:t>Identity Mapping</a:t>
            </a:r>
            <a:r>
              <a:rPr lang="en-US" b="1" i="1" baseline="0" dirty="0" smtClean="0"/>
              <a:t> Ourselves </a:t>
            </a:r>
            <a:r>
              <a:rPr lang="en-US" baseline="0" dirty="0" smtClean="0"/>
              <a:t>As you are making your identity cards, here are some categories you could choose from:</a:t>
            </a:r>
          </a:p>
          <a:p>
            <a:r>
              <a:rPr lang="en-US" baseline="0" dirty="0" smtClean="0"/>
              <a:t>     Race, skin color, age, gender, physical ability</a:t>
            </a:r>
          </a:p>
          <a:p>
            <a:r>
              <a:rPr lang="en-US" baseline="0" dirty="0" smtClean="0"/>
              <a:t>     Ethnicity, culture, religion, education, life experiences that have shaped you, family status, sexual orientation, location/ geography, abilities</a:t>
            </a:r>
          </a:p>
          <a:p>
            <a:endParaRPr lang="en-US" baseline="0" dirty="0" smtClean="0"/>
          </a:p>
          <a:p>
            <a:r>
              <a:rPr lang="en-US" baseline="0" dirty="0" smtClean="0"/>
              <a:t>You are not limited to the categories on the slide.</a:t>
            </a:r>
          </a:p>
        </p:txBody>
      </p:sp>
      <p:sp>
        <p:nvSpPr>
          <p:cNvPr id="4" name="Slide Number Placeholder 3"/>
          <p:cNvSpPr>
            <a:spLocks noGrp="1"/>
          </p:cNvSpPr>
          <p:nvPr>
            <p:ph type="sldNum" sz="quarter" idx="10"/>
          </p:nvPr>
        </p:nvSpPr>
        <p:spPr/>
        <p:txBody>
          <a:bodyPr/>
          <a:lstStyle/>
          <a:p>
            <a:fld id="{5B39A03D-9A0E-4354-A893-4E9E04405316}" type="slidenum">
              <a:rPr lang="en-US" smtClean="0"/>
              <a:t>16</a:t>
            </a:fld>
            <a:endParaRPr lang="en-US"/>
          </a:p>
        </p:txBody>
      </p:sp>
    </p:spTree>
    <p:extLst>
      <p:ext uri="{BB962C8B-B14F-4D97-AF65-F5344CB8AC3E}">
        <p14:creationId xmlns:p14="http://schemas.microsoft.com/office/powerpoint/2010/main" val="2064609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32">
              <a:defRPr/>
            </a:pPr>
            <a:r>
              <a:rPr lang="en-US" b="1" i="1" dirty="0" smtClean="0"/>
              <a:t>Identity Mapping</a:t>
            </a:r>
            <a:r>
              <a:rPr lang="en-US" b="1" i="1" baseline="0" dirty="0" smtClean="0"/>
              <a:t> Ourselves</a:t>
            </a:r>
            <a:endParaRPr lang="en-US" b="1" i="1" dirty="0" smtClean="0"/>
          </a:p>
          <a:p>
            <a:pPr defTabSz="914332"/>
            <a:endParaRPr lang="en-US" b="1" dirty="0" smtClean="0"/>
          </a:p>
          <a:p>
            <a:pPr defTabSz="914332"/>
            <a:r>
              <a:rPr lang="en-US" b="1" dirty="0" smtClean="0"/>
              <a:t>Turn </a:t>
            </a:r>
            <a:r>
              <a:rPr lang="en-US" b="1" dirty="0"/>
              <a:t>and Talk: </a:t>
            </a:r>
            <a:r>
              <a:rPr lang="en-US" dirty="0" smtClean="0"/>
              <a:t>(4 </a:t>
            </a:r>
            <a:r>
              <a:rPr lang="en-US" dirty="0"/>
              <a:t>min)   REMEMBER TO SET </a:t>
            </a:r>
            <a:r>
              <a:rPr lang="en-US" dirty="0" smtClean="0"/>
              <a:t>TIMER </a:t>
            </a:r>
            <a:r>
              <a:rPr lang="en-US" dirty="0"/>
              <a:t>FOR </a:t>
            </a:r>
            <a:r>
              <a:rPr lang="en-US" dirty="0" smtClean="0"/>
              <a:t>2 </a:t>
            </a:r>
            <a:r>
              <a:rPr lang="en-US" dirty="0"/>
              <a:t>MINUTES AND TELL PARTNERS TO SWITCH</a:t>
            </a:r>
          </a:p>
          <a:p>
            <a:pPr defTabSz="914332"/>
            <a:endParaRPr lang="en-US" dirty="0"/>
          </a:p>
          <a:p>
            <a:pPr defTabSz="914332"/>
            <a:r>
              <a:rPr lang="en-US" dirty="0"/>
              <a:t>Find one other person to share your Identity Map with.  Discuss </a:t>
            </a:r>
            <a:r>
              <a:rPr lang="en-US" dirty="0">
                <a:sym typeface="Symbol" panose="05050102010706020507" pitchFamily="18" charset="2"/>
              </a:rPr>
              <a:t></a:t>
            </a:r>
            <a:r>
              <a:rPr lang="en-US" dirty="0"/>
              <a:t> </a:t>
            </a:r>
            <a:r>
              <a:rPr lang="en-US" i="1" dirty="0"/>
              <a:t>Which of your identities are important to you and why?</a:t>
            </a:r>
            <a:r>
              <a:rPr lang="en-US" dirty="0"/>
              <a:t>  You have </a:t>
            </a:r>
            <a:r>
              <a:rPr lang="en-US" dirty="0" smtClean="0"/>
              <a:t>2 </a:t>
            </a:r>
            <a:r>
              <a:rPr lang="en-US" dirty="0"/>
              <a:t>minutes each.  I will tell you when to rotate so your partner gets a turn. </a:t>
            </a:r>
            <a:r>
              <a:rPr lang="en-US"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5B39A03D-9A0E-4354-A893-4E9E04405316}" type="slidenum">
              <a:rPr lang="en-US" smtClean="0"/>
              <a:t>17</a:t>
            </a:fld>
            <a:endParaRPr lang="en-US"/>
          </a:p>
        </p:txBody>
      </p:sp>
    </p:spTree>
    <p:extLst>
      <p:ext uri="{BB962C8B-B14F-4D97-AF65-F5344CB8AC3E}">
        <p14:creationId xmlns:p14="http://schemas.microsoft.com/office/powerpoint/2010/main" val="3157812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264">
              <a:defRPr/>
            </a:pPr>
            <a:r>
              <a:rPr lang="en-US" dirty="0" smtClean="0"/>
              <a:t>(2 minutes)</a:t>
            </a:r>
          </a:p>
          <a:p>
            <a:pPr defTabSz="922264">
              <a:defRPr/>
            </a:pPr>
            <a:r>
              <a:rPr lang="en-US" b="1" i="1" dirty="0" smtClean="0"/>
              <a:t>Identity Diminishment:  Ourselves  </a:t>
            </a:r>
            <a:r>
              <a:rPr lang="en-US" dirty="0" smtClean="0"/>
              <a:t>Now we going to think about what it would be like to be only seen by one identity.</a:t>
            </a:r>
          </a:p>
          <a:p>
            <a:r>
              <a:rPr lang="en-US" dirty="0" smtClean="0"/>
              <a:t>In </a:t>
            </a:r>
            <a:r>
              <a:rPr lang="en-US" dirty="0"/>
              <a:t>a moment you will </a:t>
            </a:r>
            <a:r>
              <a:rPr lang="en-US" dirty="0" smtClean="0"/>
              <a:t>take your </a:t>
            </a:r>
            <a:r>
              <a:rPr lang="en-US" b="1" dirty="0" smtClean="0"/>
              <a:t>3 </a:t>
            </a:r>
            <a:r>
              <a:rPr lang="en-US" b="1" baseline="0" dirty="0" smtClean="0"/>
              <a:t>visible identity cards </a:t>
            </a:r>
            <a:r>
              <a:rPr lang="en-US" baseline="0" dirty="0" smtClean="0"/>
              <a:t>(the identities that are above the waterline, that people can see about you).  Hold these 3 cards up, </a:t>
            </a:r>
            <a:r>
              <a:rPr lang="en-US" dirty="0" smtClean="0"/>
              <a:t>so </a:t>
            </a:r>
            <a:r>
              <a:rPr lang="en-US" dirty="0"/>
              <a:t>your partner can’t see the words.  Your partner will choose one card from the </a:t>
            </a:r>
            <a:r>
              <a:rPr lang="en-US" dirty="0" smtClean="0"/>
              <a:t>three.  </a:t>
            </a:r>
            <a:r>
              <a:rPr lang="en-US" dirty="0"/>
              <a:t>This card is now the only identity by which you are known.</a:t>
            </a:r>
          </a:p>
          <a:p>
            <a:endParaRPr lang="en-US" dirty="0"/>
          </a:p>
          <a:p>
            <a:pPr lvl="0"/>
            <a:r>
              <a:rPr lang="en-US" b="1" dirty="0"/>
              <a:t>Model This: </a:t>
            </a:r>
            <a:r>
              <a:rPr lang="en-US" dirty="0"/>
              <a:t>The facilitator models how to do this by holding up their </a:t>
            </a:r>
            <a:r>
              <a:rPr lang="en-US" dirty="0" smtClean="0"/>
              <a:t>3</a:t>
            </a:r>
            <a:r>
              <a:rPr lang="en-US" baseline="0" dirty="0" smtClean="0"/>
              <a:t> visible identity</a:t>
            </a:r>
            <a:r>
              <a:rPr lang="en-US" dirty="0" smtClean="0"/>
              <a:t> </a:t>
            </a:r>
            <a:r>
              <a:rPr lang="en-US" dirty="0"/>
              <a:t>cards and randomly asks a participant to choose one of their cards.  The participant hands the one card back to the participant and then takes the other </a:t>
            </a:r>
            <a:r>
              <a:rPr lang="en-US" dirty="0" smtClean="0"/>
              <a:t>2 </a:t>
            </a:r>
            <a:r>
              <a:rPr lang="en-US" dirty="0"/>
              <a:t>cards from the facilitator.  The card the participant pulled is the one identity they are left with.</a:t>
            </a:r>
          </a:p>
          <a:p>
            <a:endParaRPr lang="en-US" dirty="0" smtClean="0"/>
          </a:p>
        </p:txBody>
      </p:sp>
      <p:sp>
        <p:nvSpPr>
          <p:cNvPr id="4" name="Slide Number Placeholder 3"/>
          <p:cNvSpPr>
            <a:spLocks noGrp="1"/>
          </p:cNvSpPr>
          <p:nvPr>
            <p:ph type="sldNum" sz="quarter" idx="10"/>
          </p:nvPr>
        </p:nvSpPr>
        <p:spPr/>
        <p:txBody>
          <a:bodyPr/>
          <a:lstStyle/>
          <a:p>
            <a:fld id="{5B39A03D-9A0E-4354-A893-4E9E04405316}" type="slidenum">
              <a:rPr lang="en-US" smtClean="0"/>
              <a:t>18</a:t>
            </a:fld>
            <a:endParaRPr lang="en-US"/>
          </a:p>
        </p:txBody>
      </p:sp>
    </p:spTree>
    <p:extLst>
      <p:ext uri="{BB962C8B-B14F-4D97-AF65-F5344CB8AC3E}">
        <p14:creationId xmlns:p14="http://schemas.microsoft.com/office/powerpoint/2010/main" val="720821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5 minutes total</a:t>
            </a:r>
          </a:p>
          <a:p>
            <a:pPr lvl="0"/>
            <a:r>
              <a:rPr lang="en-US" b="1" i="1" dirty="0" smtClean="0"/>
              <a:t>Identity Diminishment:  Ourselves</a:t>
            </a:r>
            <a:r>
              <a:rPr lang="en-US" i="1" dirty="0" smtClean="0"/>
              <a:t> </a:t>
            </a:r>
          </a:p>
          <a:p>
            <a:pPr lvl="0"/>
            <a:endParaRPr lang="en-US" b="1" dirty="0"/>
          </a:p>
          <a:p>
            <a:pPr lvl="0"/>
            <a:r>
              <a:rPr lang="en-US" b="1" dirty="0"/>
              <a:t>Pair/Share: </a:t>
            </a:r>
            <a:r>
              <a:rPr lang="en-US" dirty="0"/>
              <a:t>Okay, now it’s your turn.  Find a different partner from the last time and have them take one of your cards so that you are only left with that one card/identity.  You will have 2 minutes each to respond to the following questions.  I will let you know when to rotate.</a:t>
            </a:r>
          </a:p>
          <a:p>
            <a:pPr lvl="0"/>
            <a:endParaRPr lang="en-US" b="1" dirty="0"/>
          </a:p>
          <a:p>
            <a:pPr defTabSz="914332"/>
            <a:r>
              <a:rPr lang="en-US" b="1" dirty="0"/>
              <a:t>Turn and Talk</a:t>
            </a:r>
            <a:r>
              <a:rPr lang="en-US" dirty="0"/>
              <a:t>: (4 min) </a:t>
            </a:r>
            <a:r>
              <a:rPr lang="en-US" sz="1100" dirty="0"/>
              <a:t>SET TIMER SO EACH PARTNER GETS 2 MINUTES TO SHARE</a:t>
            </a:r>
          </a:p>
          <a:p>
            <a:pPr lvl="0"/>
            <a:endParaRPr lang="en-US" sz="1100" dirty="0"/>
          </a:p>
        </p:txBody>
      </p:sp>
      <p:sp>
        <p:nvSpPr>
          <p:cNvPr id="4" name="Slide Number Placeholder 3"/>
          <p:cNvSpPr>
            <a:spLocks noGrp="1"/>
          </p:cNvSpPr>
          <p:nvPr>
            <p:ph type="sldNum" sz="quarter" idx="10"/>
          </p:nvPr>
        </p:nvSpPr>
        <p:spPr/>
        <p:txBody>
          <a:bodyPr/>
          <a:lstStyle/>
          <a:p>
            <a:fld id="{5B39A03D-9A0E-4354-A893-4E9E04405316}" type="slidenum">
              <a:rPr lang="en-US" smtClean="0"/>
              <a:t>19</a:t>
            </a:fld>
            <a:endParaRPr lang="en-US"/>
          </a:p>
        </p:txBody>
      </p:sp>
    </p:spTree>
    <p:extLst>
      <p:ext uri="{BB962C8B-B14F-4D97-AF65-F5344CB8AC3E}">
        <p14:creationId xmlns:p14="http://schemas.microsoft.com/office/powerpoint/2010/main" val="4020745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53B1A29-3787-40B3-A076-12772A7B0DF2}" type="datetimeFigureOut">
              <a:rPr lang="en-US" smtClean="0"/>
              <a:pPr/>
              <a:t>5/29/2019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E9DA717-368B-4B0D-947F-153A6924EC0C}"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3B1A29-3787-40B3-A076-12772A7B0DF2}" type="datetimeFigureOut">
              <a:rPr lang="en-US" smtClean="0"/>
              <a:pPr/>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DA717-368B-4B0D-947F-153A6924EC0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E9DA717-368B-4B0D-947F-153A6924EC0C}"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3B1A29-3787-40B3-A076-12772A7B0DF2}" type="datetimeFigureOut">
              <a:rPr lang="en-US" smtClean="0"/>
              <a:pPr/>
              <a:t>5/29/2019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53B1A29-3787-40B3-A076-12772A7B0DF2}" type="datetimeFigureOut">
              <a:rPr lang="en-US" smtClean="0"/>
              <a:pPr/>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0E9DA717-368B-4B0D-947F-153A6924EC0C}"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53B1A29-3787-40B3-A076-12772A7B0DF2}" type="datetimeFigureOut">
              <a:rPr lang="en-US" smtClean="0"/>
              <a:pPr/>
              <a:t>5/29/2019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E9DA717-368B-4B0D-947F-153A6924EC0C}"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53B1A29-3787-40B3-A076-12772A7B0DF2}" type="datetimeFigureOut">
              <a:rPr lang="en-US" smtClean="0"/>
              <a:pPr/>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DA717-368B-4B0D-947F-153A6924EC0C}"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53B1A29-3787-40B3-A076-12772A7B0DF2}" type="datetimeFigureOut">
              <a:rPr lang="en-US" smtClean="0"/>
              <a:pPr/>
              <a:t>5/29/2019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E9DA717-368B-4B0D-947F-153A6924EC0C}"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53B1A29-3787-40B3-A076-12772A7B0DF2}" type="datetimeFigureOut">
              <a:rPr lang="en-US" smtClean="0"/>
              <a:pPr/>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0E9DA717-368B-4B0D-947F-153A6924EC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53B1A29-3787-40B3-A076-12772A7B0DF2}" type="datetimeFigureOut">
              <a:rPr lang="en-US" smtClean="0"/>
              <a:pPr/>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E9DA717-368B-4B0D-947F-153A6924EC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E9DA717-368B-4B0D-947F-153A6924EC0C}"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53B1A29-3787-40B3-A076-12772A7B0DF2}" type="datetimeFigureOut">
              <a:rPr lang="en-US" smtClean="0"/>
              <a:pPr/>
              <a:t>5/29/2019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E9DA717-368B-4B0D-947F-153A6924EC0C}"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53B1A29-3787-40B3-A076-12772A7B0DF2}" type="datetimeFigureOut">
              <a:rPr lang="en-US" smtClean="0"/>
              <a:pPr/>
              <a:t>5/29/2019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53B1A29-3787-40B3-A076-12772A7B0DF2}" type="datetimeFigureOut">
              <a:rPr lang="en-US" smtClean="0"/>
              <a:pPr/>
              <a:t>5/29/2019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E9DA717-368B-4B0D-947F-153A6924EC0C}"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smtClean="0"/>
              <a:t>Literary Circles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sp>
        <p:nvSpPr>
          <p:cNvPr id="3" name="Content Placeholder 2"/>
          <p:cNvSpPr>
            <a:spLocks noGrp="1"/>
          </p:cNvSpPr>
          <p:nvPr>
            <p:ph sz="quarter" idx="1"/>
          </p:nvPr>
        </p:nvSpPr>
        <p:spPr/>
        <p:txBody>
          <a:bodyPr/>
          <a:lstStyle/>
          <a:p>
            <a:r>
              <a:rPr lang="en-US" dirty="0" smtClean="0"/>
              <a:t>Come prepared with preparation assignment each meeting</a:t>
            </a:r>
          </a:p>
          <a:p>
            <a:r>
              <a:rPr lang="en-US" dirty="0" smtClean="0"/>
              <a:t>Will have time to read throughout the week, after you finish in-class assignments, but will have to read for </a:t>
            </a:r>
            <a:r>
              <a:rPr lang="en-US" smtClean="0"/>
              <a:t>homework too</a:t>
            </a:r>
            <a:endParaRPr lang="en-US" dirty="0" smtClean="0"/>
          </a:p>
          <a:p>
            <a:r>
              <a:rPr lang="en-US" dirty="0" smtClean="0"/>
              <a:t>Follow all the rules/guidelines established by group</a:t>
            </a:r>
          </a:p>
          <a:p>
            <a:r>
              <a:rPr lang="en-US" dirty="0" smtClean="0"/>
              <a:t>Complete one response log per week</a:t>
            </a:r>
          </a:p>
          <a:p>
            <a:r>
              <a:rPr lang="en-US" dirty="0" smtClean="0"/>
              <a:t>READ, READ, READ!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Circle Day</a:t>
            </a:r>
            <a:endParaRPr lang="en-US" dirty="0"/>
          </a:p>
        </p:txBody>
      </p:sp>
      <p:sp>
        <p:nvSpPr>
          <p:cNvPr id="3" name="Content Placeholder 2"/>
          <p:cNvSpPr>
            <a:spLocks noGrp="1"/>
          </p:cNvSpPr>
          <p:nvPr>
            <p:ph sz="quarter" idx="1"/>
          </p:nvPr>
        </p:nvSpPr>
        <p:spPr/>
        <p:txBody>
          <a:bodyPr>
            <a:normAutofit fontScale="92500"/>
          </a:bodyPr>
          <a:lstStyle/>
          <a:p>
            <a:r>
              <a:rPr lang="en-US" u="sng" dirty="0" smtClean="0"/>
              <a:t>Discussion Leader</a:t>
            </a:r>
            <a:r>
              <a:rPr lang="en-US" dirty="0" smtClean="0"/>
              <a:t>: pose the initial questions, keep the discussion going/on track. Make sure all members are participating. Pose question then let other members do their jobs, then pose another questions, etc.</a:t>
            </a:r>
          </a:p>
          <a:p>
            <a:r>
              <a:rPr lang="en-US" u="sng" dirty="0" smtClean="0"/>
              <a:t>Connector</a:t>
            </a:r>
            <a:r>
              <a:rPr lang="en-US" dirty="0" smtClean="0"/>
              <a:t>: share your questions with the group, try get each person to respond. Make connections between reading and you/literature/history from this year.</a:t>
            </a:r>
          </a:p>
          <a:p>
            <a:r>
              <a:rPr lang="en-US" u="sng" dirty="0" smtClean="0"/>
              <a:t>Passage Master</a:t>
            </a:r>
            <a:r>
              <a:rPr lang="en-US" dirty="0" smtClean="0"/>
              <a:t>: share passage (either read aloud or have another member read aloud) then pose your question. </a:t>
            </a:r>
          </a:p>
          <a:p>
            <a:r>
              <a:rPr lang="en-US" u="sng" dirty="0" smtClean="0"/>
              <a:t>Note Taker</a:t>
            </a:r>
            <a:r>
              <a:rPr lang="en-US" dirty="0" smtClean="0"/>
              <a:t>: you will take notes about what is discussed each week.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1: Grouping</a:t>
            </a:r>
            <a:endParaRPr lang="en-US" dirty="0"/>
          </a:p>
        </p:txBody>
      </p:sp>
      <p:sp>
        <p:nvSpPr>
          <p:cNvPr id="3" name="Content Placeholder 2"/>
          <p:cNvSpPr>
            <a:spLocks noGrp="1"/>
          </p:cNvSpPr>
          <p:nvPr>
            <p:ph sz="quarter" idx="1"/>
          </p:nvPr>
        </p:nvSpPr>
        <p:spPr/>
        <p:txBody>
          <a:bodyPr/>
          <a:lstStyle/>
          <a:p>
            <a:r>
              <a:rPr lang="en-US" dirty="0" smtClean="0"/>
              <a:t>Identity activity </a:t>
            </a:r>
          </a:p>
          <a:p>
            <a:r>
              <a:rPr lang="en-US" dirty="0" smtClean="0"/>
              <a:t>Norms/guidelines</a:t>
            </a:r>
          </a:p>
          <a:p>
            <a:pPr lvl="1"/>
            <a:r>
              <a:rPr lang="en-US" dirty="0" smtClean="0"/>
              <a:t>Signed by each member</a:t>
            </a:r>
          </a:p>
          <a:p>
            <a:pPr lvl="1"/>
            <a:r>
              <a:rPr lang="en-US" dirty="0" smtClean="0"/>
              <a:t>Realistic, all members will follow them</a:t>
            </a:r>
          </a:p>
          <a:p>
            <a:pPr lvl="1"/>
            <a:r>
              <a:rPr lang="en-US" dirty="0" smtClean="0"/>
              <a:t>What you need to succeed in the circles</a:t>
            </a:r>
          </a:p>
          <a:p>
            <a:pPr lvl="2"/>
            <a:r>
              <a:rPr lang="en-US" dirty="0" smtClean="0"/>
              <a:t>Preparedness, on task, jobs, etc. </a:t>
            </a:r>
          </a:p>
          <a:p>
            <a:r>
              <a:rPr lang="en-US" dirty="0" smtClean="0"/>
              <a:t>Assign roles for the next meeting (5/8)</a:t>
            </a:r>
          </a:p>
          <a:p>
            <a:pPr lvl="1"/>
            <a:r>
              <a:rPr lang="en-US" dirty="0" smtClean="0"/>
              <a:t>Discussion leader, passage master, note taker, connector</a:t>
            </a:r>
          </a:p>
          <a:p>
            <a:pPr lvl="1"/>
            <a:r>
              <a:rPr lang="en-US" dirty="0" smtClean="0"/>
              <a:t>Snacks? </a:t>
            </a:r>
          </a:p>
          <a:p>
            <a:pPr lvl="1">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to="" calcmode="lin" valueType="num">
                                      <p:cBhvr>
                                        <p:cTn id="31" dur="1" fill="hold"/>
                                        <p:tgtEl>
                                          <p:spTgt spid="3">
                                            <p:txEl>
                                              <p:pRg st="6" end="6"/>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 to="" calcmode="lin" valueType="num">
                                      <p:cBhvr>
                                        <p:cTn id="34" dur="1" fill="hold"/>
                                        <p:tgtEl>
                                          <p:spTgt spid="3">
                                            <p:txEl>
                                              <p:pRg st="7" end="7"/>
                                            </p:txEl>
                                          </p:spTgt>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to="" calcmode="lin" valueType="num">
                                      <p:cBhvr>
                                        <p:cTn id="37"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e Diversity Icebe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1" y="0"/>
            <a:ext cx="918575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5906825"/>
            <a:ext cx="3200400" cy="946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chemeClr val="bg2">
                    <a:lumMod val="10000"/>
                  </a:schemeClr>
                </a:solidFill>
                <a:latin typeface="Tw Cen MT" panose="020B0602020104020603" pitchFamily="34" charset="0"/>
                <a:cs typeface="Lucida Sans Unicode" panose="020B0602030504020204" pitchFamily="34" charset="0"/>
              </a:rPr>
              <a:t> Identity Map</a:t>
            </a:r>
            <a:endParaRPr lang="en-US" sz="4000" dirty="0">
              <a:solidFill>
                <a:schemeClr val="bg2">
                  <a:lumMod val="10000"/>
                </a:schemeClr>
              </a:solidFill>
              <a:latin typeface="Tw Cen MT" panose="020B0602020104020603" pitchFamily="34" charset="0"/>
              <a:cs typeface="Lucida Sans Unicode" panose="020B0602030504020204" pitchFamily="34" charset="0"/>
            </a:endParaRPr>
          </a:p>
        </p:txBody>
      </p:sp>
    </p:spTree>
    <p:extLst>
      <p:ext uri="{BB962C8B-B14F-4D97-AF65-F5344CB8AC3E}">
        <p14:creationId xmlns:p14="http://schemas.microsoft.com/office/powerpoint/2010/main" val="1758593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  Identity Map</a:t>
            </a:r>
            <a:endParaRPr lang="en-US" cap="small" dirty="0"/>
          </a:p>
        </p:txBody>
      </p:sp>
      <p:graphicFrame>
        <p:nvGraphicFramePr>
          <p:cNvPr id="4" name="Table 3"/>
          <p:cNvGraphicFramePr>
            <a:graphicFrameLocks noGrp="1"/>
          </p:cNvGraphicFramePr>
          <p:nvPr>
            <p:extLst/>
          </p:nvPr>
        </p:nvGraphicFramePr>
        <p:xfrm>
          <a:off x="1066800" y="2209800"/>
          <a:ext cx="6858000" cy="37338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1866900">
                <a:tc>
                  <a:txBody>
                    <a:bodyPr/>
                    <a:lstStyle/>
                    <a:p>
                      <a:pPr algn="ctr"/>
                      <a:endParaRPr lang="en-US" dirty="0" smtClean="0">
                        <a:solidFill>
                          <a:srgbClr val="C00000"/>
                        </a:solidFill>
                      </a:endParaRPr>
                    </a:p>
                    <a:p>
                      <a:pPr algn="ctr"/>
                      <a:endParaRPr lang="en-US" dirty="0" smtClean="0">
                        <a:solidFill>
                          <a:srgbClr val="C00000"/>
                        </a:solidFill>
                      </a:endParaRPr>
                    </a:p>
                  </a:txBody>
                  <a:tcPr>
                    <a:solidFill>
                      <a:schemeClr val="accent1">
                        <a:lumMod val="40000"/>
                        <a:lumOff val="60000"/>
                      </a:schemeClr>
                    </a:solidFill>
                  </a:tcPr>
                </a:tc>
                <a:tc>
                  <a:txBody>
                    <a:bodyPr/>
                    <a:lstStyle/>
                    <a:p>
                      <a:pPr algn="ctr"/>
                      <a:endParaRPr lang="en-US" dirty="0" smtClean="0">
                        <a:solidFill>
                          <a:srgbClr val="C00000"/>
                        </a:solidFill>
                      </a:endParaRPr>
                    </a:p>
                    <a:p>
                      <a:pPr algn="ctr"/>
                      <a:endParaRPr lang="en-US" dirty="0" smtClean="0">
                        <a:solidFill>
                          <a:srgbClr val="C00000"/>
                        </a:solidFill>
                      </a:endParaRPr>
                    </a:p>
                  </a:txBody>
                  <a:tcPr>
                    <a:solidFill>
                      <a:schemeClr val="accent1">
                        <a:lumMod val="40000"/>
                        <a:lumOff val="60000"/>
                      </a:schemeClr>
                    </a:solidFill>
                  </a:tcPr>
                </a:tc>
                <a:tc>
                  <a:txBody>
                    <a:bodyPr/>
                    <a:lstStyle/>
                    <a:p>
                      <a:pPr algn="ctr"/>
                      <a:endParaRPr lang="en-US" dirty="0" smtClean="0">
                        <a:solidFill>
                          <a:srgbClr val="C00000"/>
                        </a:solidFill>
                      </a:endParaRPr>
                    </a:p>
                    <a:p>
                      <a:pPr algn="ctr"/>
                      <a:endParaRPr lang="en-US" dirty="0" smtClean="0">
                        <a:solidFill>
                          <a:srgbClr val="C00000"/>
                        </a:solidFill>
                      </a:endParaRPr>
                    </a:p>
                  </a:txBody>
                  <a:tcPr>
                    <a:solidFill>
                      <a:schemeClr val="accent1">
                        <a:lumMod val="40000"/>
                        <a:lumOff val="60000"/>
                      </a:schemeClr>
                    </a:solidFill>
                  </a:tcPr>
                </a:tc>
                <a:extLst>
                  <a:ext uri="{0D108BD9-81ED-4DB2-BD59-A6C34878D82A}">
                    <a16:rowId xmlns:a16="http://schemas.microsoft.com/office/drawing/2014/main" val="10000"/>
                  </a:ext>
                </a:extLst>
              </a:tr>
              <a:tr h="1866900">
                <a:tc>
                  <a:txBody>
                    <a:bodyPr/>
                    <a:lstStyle/>
                    <a:p>
                      <a:pPr algn="ctr"/>
                      <a:endParaRPr lang="en-US" dirty="0" smtClean="0"/>
                    </a:p>
                    <a:p>
                      <a:pPr algn="ctr"/>
                      <a:endParaRPr lang="en-US" b="1" dirty="0" smtClean="0"/>
                    </a:p>
                  </a:txBody>
                  <a:tcPr>
                    <a:solidFill>
                      <a:srgbClr val="00B0F0"/>
                    </a:solidFill>
                  </a:tcPr>
                </a:tc>
                <a:tc>
                  <a:txBody>
                    <a:bodyPr/>
                    <a:lstStyle/>
                    <a:p>
                      <a:pPr algn="ctr"/>
                      <a:endParaRPr lang="en-US" dirty="0" smtClean="0"/>
                    </a:p>
                    <a:p>
                      <a:pPr algn="ctr"/>
                      <a:endParaRPr lang="en-US" b="1" dirty="0" smtClean="0"/>
                    </a:p>
                  </a:txBody>
                  <a:tcPr>
                    <a:solidFill>
                      <a:srgbClr val="00B0F0"/>
                    </a:solidFill>
                  </a:tcPr>
                </a:tc>
                <a:tc>
                  <a:txBody>
                    <a:bodyPr/>
                    <a:lstStyle/>
                    <a:p>
                      <a:pPr algn="ctr"/>
                      <a:endParaRPr lang="en-US" dirty="0" smtClean="0"/>
                    </a:p>
                    <a:p>
                      <a:pPr algn="ctr"/>
                      <a:endParaRPr lang="en-US" b="1" dirty="0" smtClean="0"/>
                    </a:p>
                  </a:txBody>
                  <a:tcPr>
                    <a:solidFill>
                      <a:srgbClr val="00B0F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72291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20789373"/>
              </p:ext>
            </p:extLst>
          </p:nvPr>
        </p:nvGraphicFramePr>
        <p:xfrm>
          <a:off x="1219200" y="3505200"/>
          <a:ext cx="6540501" cy="2971800"/>
        </p:xfrm>
        <a:graphic>
          <a:graphicData uri="http://schemas.openxmlformats.org/drawingml/2006/table">
            <a:tbl>
              <a:tblPr firstRow="1" bandRow="1">
                <a:effectLst>
                  <a:outerShdw blurRad="50800" dist="50800" dir="5400000" algn="ctr" rotWithShape="0">
                    <a:schemeClr val="tx1"/>
                  </a:outerShdw>
                </a:effectLst>
                <a:tableStyleId>{5C22544A-7EE6-4342-B048-85BDC9FD1C3A}</a:tableStyleId>
              </a:tblPr>
              <a:tblGrid>
                <a:gridCol w="2180167">
                  <a:extLst>
                    <a:ext uri="{9D8B030D-6E8A-4147-A177-3AD203B41FA5}">
                      <a16:colId xmlns:a16="http://schemas.microsoft.com/office/drawing/2014/main" val="20000"/>
                    </a:ext>
                  </a:extLst>
                </a:gridCol>
                <a:gridCol w="2180167">
                  <a:extLst>
                    <a:ext uri="{9D8B030D-6E8A-4147-A177-3AD203B41FA5}">
                      <a16:colId xmlns:a16="http://schemas.microsoft.com/office/drawing/2014/main" val="20001"/>
                    </a:ext>
                  </a:extLst>
                </a:gridCol>
                <a:gridCol w="2180167">
                  <a:extLst>
                    <a:ext uri="{9D8B030D-6E8A-4147-A177-3AD203B41FA5}">
                      <a16:colId xmlns:a16="http://schemas.microsoft.com/office/drawing/2014/main" val="20002"/>
                    </a:ext>
                  </a:extLst>
                </a:gridCol>
              </a:tblGrid>
              <a:tr h="1485900">
                <a:tc>
                  <a:txBody>
                    <a:bodyPr/>
                    <a:lstStyle/>
                    <a:p>
                      <a:pPr algn="ctr"/>
                      <a:endParaRPr lang="en-US" dirty="0" smtClean="0"/>
                    </a:p>
                    <a:p>
                      <a:pPr algn="ctr"/>
                      <a:endParaRPr lang="en-US" dirty="0" smtClean="0"/>
                    </a:p>
                    <a:p>
                      <a:pPr algn="ctr"/>
                      <a:r>
                        <a:rPr lang="en-US" dirty="0" smtClean="0"/>
                        <a:t>Female </a:t>
                      </a:r>
                      <a:endParaRPr lang="en-US" dirty="0"/>
                    </a:p>
                  </a:txBody>
                  <a:tcPr>
                    <a:solidFill>
                      <a:schemeClr val="accent1">
                        <a:lumMod val="40000"/>
                        <a:lumOff val="60000"/>
                      </a:schemeClr>
                    </a:solidFill>
                  </a:tcPr>
                </a:tc>
                <a:tc>
                  <a:txBody>
                    <a:bodyPr/>
                    <a:lstStyle/>
                    <a:p>
                      <a:pPr algn="ctr"/>
                      <a:endParaRPr lang="en-US" dirty="0" smtClean="0"/>
                    </a:p>
                    <a:p>
                      <a:pPr algn="ctr"/>
                      <a:endParaRPr lang="en-US" dirty="0" smtClean="0"/>
                    </a:p>
                    <a:p>
                      <a:pPr algn="ctr"/>
                      <a:r>
                        <a:rPr lang="en-US" dirty="0" smtClean="0"/>
                        <a:t>In my 30s </a:t>
                      </a:r>
                      <a:endParaRPr lang="en-US" dirty="0"/>
                    </a:p>
                  </a:txBody>
                  <a:tcPr>
                    <a:solidFill>
                      <a:schemeClr val="accent1">
                        <a:lumMod val="40000"/>
                        <a:lumOff val="60000"/>
                      </a:schemeClr>
                    </a:solidFill>
                  </a:tcPr>
                </a:tc>
                <a:tc>
                  <a:txBody>
                    <a:bodyPr/>
                    <a:lstStyle/>
                    <a:p>
                      <a:pPr algn="ctr"/>
                      <a:endParaRPr lang="en-US" dirty="0" smtClean="0"/>
                    </a:p>
                    <a:p>
                      <a:pPr algn="ctr"/>
                      <a:endParaRPr lang="en-US" dirty="0" smtClean="0"/>
                    </a:p>
                    <a:p>
                      <a:pPr algn="ctr"/>
                      <a:r>
                        <a:rPr lang="en-US" dirty="0" smtClean="0"/>
                        <a:t>Teacher </a:t>
                      </a:r>
                    </a:p>
                  </a:txBody>
                  <a:tcPr>
                    <a:solidFill>
                      <a:schemeClr val="accent1">
                        <a:lumMod val="40000"/>
                        <a:lumOff val="60000"/>
                      </a:schemeClr>
                    </a:solidFill>
                  </a:tcPr>
                </a:tc>
                <a:extLst>
                  <a:ext uri="{0D108BD9-81ED-4DB2-BD59-A6C34878D82A}">
                    <a16:rowId xmlns:a16="http://schemas.microsoft.com/office/drawing/2014/main" val="10000"/>
                  </a:ext>
                </a:extLst>
              </a:tr>
              <a:tr h="1485900">
                <a:tc>
                  <a:txBody>
                    <a:bodyPr/>
                    <a:lstStyle/>
                    <a:p>
                      <a:pPr algn="ctr"/>
                      <a:endParaRPr lang="en-US" dirty="0" smtClean="0"/>
                    </a:p>
                    <a:p>
                      <a:pPr algn="ctr"/>
                      <a:endParaRPr lang="en-US" b="1" dirty="0" smtClean="0"/>
                    </a:p>
                    <a:p>
                      <a:pPr algn="ctr"/>
                      <a:r>
                        <a:rPr lang="en-US" b="1" dirty="0" smtClean="0"/>
                        <a:t>Have a temper</a:t>
                      </a:r>
                      <a:endParaRPr lang="en-US" b="1" dirty="0"/>
                    </a:p>
                  </a:txBody>
                  <a:tcPr>
                    <a:solidFill>
                      <a:srgbClr val="00B0F0"/>
                    </a:solidFill>
                  </a:tcPr>
                </a:tc>
                <a:tc>
                  <a:txBody>
                    <a:bodyPr/>
                    <a:lstStyle/>
                    <a:p>
                      <a:pPr algn="ctr"/>
                      <a:endParaRPr lang="en-US" dirty="0" smtClean="0"/>
                    </a:p>
                    <a:p>
                      <a:pPr algn="ctr"/>
                      <a:endParaRPr lang="en-US" b="1" dirty="0" smtClean="0"/>
                    </a:p>
                    <a:p>
                      <a:pPr algn="ctr"/>
                      <a:r>
                        <a:rPr lang="en-US" b="1" dirty="0" smtClean="0"/>
                        <a:t>Want to have</a:t>
                      </a:r>
                      <a:r>
                        <a:rPr lang="en-US" b="1" baseline="0" dirty="0" smtClean="0"/>
                        <a:t> kids, and think about it daily</a:t>
                      </a:r>
                      <a:endParaRPr lang="en-US" b="1" dirty="0"/>
                    </a:p>
                  </a:txBody>
                  <a:tcPr>
                    <a:solidFill>
                      <a:srgbClr val="00B0F0"/>
                    </a:solidFill>
                  </a:tcPr>
                </a:tc>
                <a:tc>
                  <a:txBody>
                    <a:bodyPr/>
                    <a:lstStyle/>
                    <a:p>
                      <a:pPr algn="ctr"/>
                      <a:endParaRPr lang="en-US" dirty="0" smtClean="0"/>
                    </a:p>
                    <a:p>
                      <a:pPr algn="ctr"/>
                      <a:endParaRPr lang="en-US" b="1" dirty="0" smtClean="0"/>
                    </a:p>
                    <a:p>
                      <a:pPr algn="ctr"/>
                      <a:r>
                        <a:rPr lang="en-US" b="1" dirty="0" smtClean="0"/>
                        <a:t>Fear I am a bad teacher </a:t>
                      </a:r>
                      <a:endParaRPr lang="en-US" b="1" dirty="0"/>
                    </a:p>
                  </a:txBody>
                  <a:tcPr>
                    <a:solidFill>
                      <a:srgbClr val="00B0F0"/>
                    </a:solidFill>
                  </a:tcPr>
                </a:tc>
                <a:extLst>
                  <a:ext uri="{0D108BD9-81ED-4DB2-BD59-A6C34878D82A}">
                    <a16:rowId xmlns:a16="http://schemas.microsoft.com/office/drawing/2014/main" val="10001"/>
                  </a:ext>
                </a:extLst>
              </a:tr>
            </a:tbl>
          </a:graphicData>
        </a:graphic>
      </p:graphicFrame>
      <p:sp>
        <p:nvSpPr>
          <p:cNvPr id="5" name="TextBox 4"/>
          <p:cNvSpPr txBox="1"/>
          <p:nvPr/>
        </p:nvSpPr>
        <p:spPr>
          <a:xfrm>
            <a:off x="609600" y="228600"/>
            <a:ext cx="7924800" cy="3385542"/>
          </a:xfrm>
          <a:prstGeom prst="rect">
            <a:avLst/>
          </a:prstGeom>
          <a:noFill/>
        </p:spPr>
        <p:txBody>
          <a:bodyPr wrap="square" rtlCol="0">
            <a:spAutoFit/>
          </a:bodyPr>
          <a:lstStyle/>
          <a:p>
            <a:r>
              <a:rPr lang="en-US" sz="2800" b="1" dirty="0" smtClean="0"/>
              <a:t>Write one part of your identity on each card:</a:t>
            </a:r>
          </a:p>
          <a:p>
            <a:endParaRPr lang="en-US" sz="2800" b="1" dirty="0" smtClean="0"/>
          </a:p>
          <a:p>
            <a:pPr marL="457200" indent="-457200">
              <a:buFont typeface="Arial" panose="020B0604020202020204" pitchFamily="34" charset="0"/>
              <a:buChar char="•"/>
            </a:pPr>
            <a:r>
              <a:rPr lang="en-US" sz="2800" dirty="0" smtClean="0"/>
              <a:t>On 3 cards, write something others can see about you (visible identity)</a:t>
            </a:r>
          </a:p>
          <a:p>
            <a:pPr marL="457200" indent="-457200">
              <a:buFont typeface="Arial" panose="020B0604020202020204" pitchFamily="34" charset="0"/>
              <a:buChar char="•"/>
            </a:pPr>
            <a:r>
              <a:rPr lang="en-US" sz="2800" dirty="0" smtClean="0"/>
              <a:t>On the other 3 cards, write an aspect of your identity that is “below </a:t>
            </a:r>
            <a:r>
              <a:rPr lang="en-US" sz="2800" dirty="0"/>
              <a:t>the </a:t>
            </a:r>
            <a:r>
              <a:rPr lang="en-US" sz="2800" dirty="0" smtClean="0"/>
              <a:t>waterline.</a:t>
            </a:r>
            <a:r>
              <a:rPr lang="en-US" dirty="0" smtClean="0"/>
              <a:t>”</a:t>
            </a:r>
            <a:endParaRPr lang="en-US" dirty="0"/>
          </a:p>
          <a:p>
            <a:endParaRPr lang="en-US" dirty="0"/>
          </a:p>
        </p:txBody>
      </p:sp>
    </p:spTree>
    <p:extLst>
      <p:ext uri="{BB962C8B-B14F-4D97-AF65-F5344CB8AC3E}">
        <p14:creationId xmlns:p14="http://schemas.microsoft.com/office/powerpoint/2010/main" val="336068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e Diversity Icebe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1" y="0"/>
            <a:ext cx="918575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5906825"/>
            <a:ext cx="3200400" cy="946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bg2">
                    <a:lumMod val="10000"/>
                  </a:schemeClr>
                </a:solidFill>
                <a:latin typeface="Lucida Sans Unicode" panose="020B0602030504020204" pitchFamily="34" charset="0"/>
                <a:cs typeface="Lucida Sans Unicode" panose="020B0602030504020204" pitchFamily="34" charset="0"/>
              </a:rPr>
              <a:t> </a:t>
            </a:r>
            <a:r>
              <a:rPr lang="en-US" sz="4000" b="1" dirty="0" smtClean="0">
                <a:solidFill>
                  <a:schemeClr val="bg2">
                    <a:lumMod val="10000"/>
                  </a:schemeClr>
                </a:solidFill>
                <a:latin typeface="Tw Cen MT" panose="020B0602020104020603" pitchFamily="34" charset="0"/>
                <a:cs typeface="Lucida Sans Unicode" panose="020B0602030504020204" pitchFamily="34" charset="0"/>
              </a:rPr>
              <a:t>Identity Map</a:t>
            </a:r>
            <a:endParaRPr lang="en-US" sz="4000" dirty="0">
              <a:solidFill>
                <a:schemeClr val="bg2">
                  <a:lumMod val="10000"/>
                </a:schemeClr>
              </a:solidFill>
              <a:latin typeface="Tw Cen MT" panose="020B0602020104020603" pitchFamily="34" charset="0"/>
              <a:cs typeface="Lucida Sans Unicode" panose="020B0602030504020204" pitchFamily="34" charset="0"/>
            </a:endParaRPr>
          </a:p>
        </p:txBody>
      </p:sp>
    </p:spTree>
    <p:extLst>
      <p:ext uri="{BB962C8B-B14F-4D97-AF65-F5344CB8AC3E}">
        <p14:creationId xmlns:p14="http://schemas.microsoft.com/office/powerpoint/2010/main" val="3924209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 and talk</a:t>
            </a:r>
            <a:endParaRPr lang="en-US" dirty="0"/>
          </a:p>
        </p:txBody>
      </p:sp>
      <p:sp>
        <p:nvSpPr>
          <p:cNvPr id="3" name="Content Placeholder 2"/>
          <p:cNvSpPr>
            <a:spLocks noGrp="1"/>
          </p:cNvSpPr>
          <p:nvPr>
            <p:ph idx="1"/>
          </p:nvPr>
        </p:nvSpPr>
        <p:spPr/>
        <p:txBody>
          <a:bodyPr>
            <a:normAutofit/>
          </a:bodyPr>
          <a:lstStyle/>
          <a:p>
            <a:r>
              <a:rPr lang="en-US" sz="4800" dirty="0" smtClean="0">
                <a:latin typeface="Tw Cen MT" panose="020B0602020104020603" pitchFamily="34" charset="0"/>
              </a:rPr>
              <a:t>Which of these identities are important to you?  Why?</a:t>
            </a:r>
            <a:endParaRPr lang="en-US" sz="4800" dirty="0">
              <a:latin typeface="Tw Cen MT" panose="020B0602020104020603" pitchFamily="34" charset="0"/>
            </a:endParaRPr>
          </a:p>
        </p:txBody>
      </p:sp>
      <p:pic>
        <p:nvPicPr>
          <p:cNvPr id="4" name="Picture 2" descr="Image result for ident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3581400"/>
            <a:ext cx="3851909" cy="2975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012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1371600"/>
            <a:ext cx="8413072" cy="1191828"/>
          </a:xfrm>
        </p:spPr>
        <p:txBody>
          <a:bodyPr>
            <a:normAutofit/>
          </a:bodyPr>
          <a:lstStyle/>
          <a:p>
            <a:r>
              <a:rPr lang="en-US" dirty="0" smtClean="0"/>
              <a:t>hold your 3 </a:t>
            </a:r>
            <a:r>
              <a:rPr lang="en-US" b="1" dirty="0" smtClean="0"/>
              <a:t>VISIBLE</a:t>
            </a:r>
            <a:r>
              <a:rPr lang="en-US" dirty="0" smtClean="0"/>
              <a:t> IDENTITY CARDS. Your partner will choose one.</a:t>
            </a:r>
            <a:endParaRPr lang="en-US" dirty="0"/>
          </a:p>
        </p:txBody>
      </p:sp>
      <p:pic>
        <p:nvPicPr>
          <p:cNvPr id="3074" name="Picture 2" descr="Image result for identity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 y="2563428"/>
            <a:ext cx="8904192" cy="4024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479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cap="small" dirty="0"/>
              <a:t>Turn &amp; Talk</a:t>
            </a:r>
          </a:p>
        </p:txBody>
      </p:sp>
      <p:sp>
        <p:nvSpPr>
          <p:cNvPr id="3" name="Content Placeholder 2"/>
          <p:cNvSpPr>
            <a:spLocks noGrp="1"/>
          </p:cNvSpPr>
          <p:nvPr>
            <p:ph idx="1"/>
          </p:nvPr>
        </p:nvSpPr>
        <p:spPr>
          <a:xfrm>
            <a:off x="533400" y="1752600"/>
            <a:ext cx="8610599" cy="4114800"/>
          </a:xfrm>
        </p:spPr>
        <p:txBody>
          <a:bodyPr>
            <a:noAutofit/>
          </a:bodyPr>
          <a:lstStyle/>
          <a:p>
            <a:pPr>
              <a:spcAft>
                <a:spcPts val="1200"/>
              </a:spcAft>
            </a:pPr>
            <a:r>
              <a:rPr lang="en-US" sz="3200" dirty="0" smtClean="0">
                <a:solidFill>
                  <a:srgbClr val="C00000"/>
                </a:solidFill>
                <a:latin typeface="Tw Cen MT" panose="020B0602020104020603" pitchFamily="34" charset="0"/>
              </a:rPr>
              <a:t>What is it like to have the complexity of who you are diminished down to one identity?</a:t>
            </a:r>
          </a:p>
          <a:p>
            <a:pPr>
              <a:spcAft>
                <a:spcPts val="1200"/>
              </a:spcAft>
            </a:pPr>
            <a:r>
              <a:rPr lang="en-US" sz="3200" dirty="0" smtClean="0">
                <a:latin typeface="Tw Cen MT" panose="020B0602020104020603" pitchFamily="34" charset="0"/>
              </a:rPr>
              <a:t>If/When others only saw you as this one identity, what assumptions might they have of you? </a:t>
            </a:r>
          </a:p>
          <a:p>
            <a:pPr>
              <a:spcAft>
                <a:spcPts val="1200"/>
              </a:spcAft>
            </a:pPr>
            <a:r>
              <a:rPr lang="en-US" sz="3200" dirty="0" smtClean="0">
                <a:solidFill>
                  <a:srgbClr val="C00000"/>
                </a:solidFill>
                <a:latin typeface="Tw Cen MT" panose="020B0602020104020603" pitchFamily="34" charset="0"/>
              </a:rPr>
              <a:t>When and/or how do you think this may happen to students in school? People in society (‘real world’)? </a:t>
            </a:r>
            <a:endParaRPr lang="en-US" sz="3200" dirty="0">
              <a:solidFill>
                <a:srgbClr val="C00000"/>
              </a:solidFill>
              <a:latin typeface="Tw Cen MT" panose="020B0602020104020603" pitchFamily="34" charset="0"/>
            </a:endParaRPr>
          </a:p>
        </p:txBody>
      </p:sp>
      <p:pic>
        <p:nvPicPr>
          <p:cNvPr id="5" name="Picture 2" descr="Image result for identit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04783"/>
            <a:ext cx="3200400" cy="1446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602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Literary Circle </a:t>
            </a:r>
            <a:r>
              <a:rPr lang="en-US" dirty="0" smtClean="0"/>
              <a:t>Groups</a:t>
            </a:r>
            <a:endParaRPr lang="en-US" dirty="0"/>
          </a:p>
        </p:txBody>
      </p:sp>
      <p:sp>
        <p:nvSpPr>
          <p:cNvPr id="3" name="Content Placeholder 2"/>
          <p:cNvSpPr>
            <a:spLocks noGrp="1"/>
          </p:cNvSpPr>
          <p:nvPr>
            <p:ph sz="quarter" idx="1"/>
          </p:nvPr>
        </p:nvSpPr>
        <p:spPr/>
        <p:txBody>
          <a:bodyPr/>
          <a:lstStyle/>
          <a:p>
            <a:endParaRPr lang="en-US" dirty="0"/>
          </a:p>
        </p:txBody>
      </p:sp>
      <p:pic>
        <p:nvPicPr>
          <p:cNvPr id="5" name="Picture 4"/>
          <p:cNvPicPr>
            <a:picLocks noChangeAspect="1"/>
          </p:cNvPicPr>
          <p:nvPr/>
        </p:nvPicPr>
        <p:blipFill rotWithShape="1">
          <a:blip r:embed="rId2"/>
          <a:srcRect l="1250" t="20000" r="69632" b="51765"/>
          <a:stretch/>
        </p:blipFill>
        <p:spPr>
          <a:xfrm>
            <a:off x="95758" y="1527048"/>
            <a:ext cx="8946388" cy="4879848"/>
          </a:xfrm>
          <a:prstGeom prst="rect">
            <a:avLst/>
          </a:prstGeom>
        </p:spPr>
      </p:pic>
    </p:spTree>
    <p:extLst>
      <p:ext uri="{BB962C8B-B14F-4D97-AF65-F5344CB8AC3E}">
        <p14:creationId xmlns:p14="http://schemas.microsoft.com/office/powerpoint/2010/main" val="1438169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2: Foreshadowing</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Your group will be creating a social media page (Facebook/Twitter/Instagram) for a character EXCEPT Jeannette</a:t>
            </a:r>
          </a:p>
          <a:p>
            <a:pPr lvl="1"/>
            <a:r>
              <a:rPr lang="en-US" dirty="0" smtClean="0"/>
              <a:t>Basic information about your character (age, job, birthplace, location)</a:t>
            </a:r>
          </a:p>
          <a:p>
            <a:pPr lvl="1"/>
            <a:r>
              <a:rPr lang="en-US" dirty="0" smtClean="0"/>
              <a:t>Five posts from the past</a:t>
            </a:r>
          </a:p>
          <a:p>
            <a:pPr lvl="2"/>
            <a:r>
              <a:rPr lang="en-US" dirty="0"/>
              <a:t>What has happened? Significant life events?</a:t>
            </a:r>
          </a:p>
          <a:p>
            <a:pPr lvl="1"/>
            <a:r>
              <a:rPr lang="en-US" dirty="0" smtClean="0"/>
              <a:t>Five posts from the future</a:t>
            </a:r>
          </a:p>
          <a:p>
            <a:pPr lvl="2"/>
            <a:r>
              <a:rPr lang="en-US" dirty="0" smtClean="0"/>
              <a:t>What will happen? Relationships? Life events?</a:t>
            </a:r>
          </a:p>
          <a:p>
            <a:pPr lvl="1"/>
            <a:r>
              <a:rPr lang="en-US" dirty="0" smtClean="0"/>
              <a:t>Include a picture of what your group thinks your character looks like (if you do Facebook or Twitter….Instagram has pictures for each post)</a:t>
            </a:r>
          </a:p>
          <a:p>
            <a:r>
              <a:rPr lang="en-US" dirty="0" smtClean="0"/>
              <a:t>Focus on powerful words. Posts are not long paragraphs…keep to the point!</a:t>
            </a:r>
          </a:p>
          <a:p>
            <a:pPr lvl="2"/>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3: Questioning</a:t>
            </a:r>
            <a:endParaRPr lang="en-US" dirty="0"/>
          </a:p>
        </p:txBody>
      </p:sp>
      <p:sp>
        <p:nvSpPr>
          <p:cNvPr id="3" name="Content Placeholder 2"/>
          <p:cNvSpPr>
            <a:spLocks noGrp="1"/>
          </p:cNvSpPr>
          <p:nvPr>
            <p:ph sz="quarter" idx="1"/>
          </p:nvPr>
        </p:nvSpPr>
        <p:spPr>
          <a:xfrm>
            <a:off x="301752" y="1527048"/>
            <a:ext cx="8503920" cy="5026152"/>
          </a:xfrm>
        </p:spPr>
        <p:txBody>
          <a:bodyPr>
            <a:normAutofit fontScale="62500" lnSpcReduction="20000"/>
          </a:bodyPr>
          <a:lstStyle/>
          <a:p>
            <a:pPr marL="0" indent="0">
              <a:buNone/>
            </a:pPr>
            <a:r>
              <a:rPr lang="en-US" dirty="0" smtClean="0"/>
              <a:t>Write a response to the following questions (just need to do one sheet per group):</a:t>
            </a:r>
          </a:p>
          <a:p>
            <a:pPr marL="514350" indent="-514350">
              <a:buFont typeface="+mj-lt"/>
              <a:buAutoNum type="arabicPeriod"/>
            </a:pPr>
            <a:r>
              <a:rPr lang="en-US" sz="2900" dirty="0"/>
              <a:t>Investigate if Rex actually wants to be sober? </a:t>
            </a:r>
          </a:p>
          <a:p>
            <a:pPr marL="514350" indent="-514350">
              <a:buFont typeface="+mj-lt"/>
              <a:buAutoNum type="arabicPeriod"/>
            </a:pPr>
            <a:r>
              <a:rPr lang="en-US" sz="2900" dirty="0"/>
              <a:t>Determine whether Phoenix is a good or bad fit for the family.</a:t>
            </a:r>
          </a:p>
          <a:p>
            <a:pPr marL="514350" indent="-514350">
              <a:buFont typeface="+mj-lt"/>
              <a:buAutoNum type="arabicPeriod"/>
            </a:pPr>
            <a:r>
              <a:rPr lang="en-US" sz="2900" dirty="0"/>
              <a:t> “We need you!” we shouted. “You’re the head of the family! You’re the dad!”. Is Rex a good family head?</a:t>
            </a:r>
          </a:p>
          <a:p>
            <a:pPr marL="514350" indent="-514350">
              <a:buFont typeface="+mj-lt"/>
              <a:buAutoNum type="arabicPeriod"/>
            </a:pPr>
            <a:r>
              <a:rPr lang="en-US" sz="2900" dirty="0"/>
              <a:t>What are your initial impressions of Welch? The Walls family? </a:t>
            </a:r>
          </a:p>
          <a:p>
            <a:pPr marL="514350" indent="-514350">
              <a:buFont typeface="+mj-lt"/>
              <a:buAutoNum type="arabicPeriod"/>
            </a:pPr>
            <a:r>
              <a:rPr lang="en-US" sz="2900" dirty="0"/>
              <a:t>What is the kids new school like? How do they feel about being there (school and Welch)?</a:t>
            </a:r>
          </a:p>
          <a:p>
            <a:pPr marL="514350" indent="-514350">
              <a:buFont typeface="+mj-lt"/>
              <a:buAutoNum type="arabicPeriod"/>
            </a:pPr>
            <a:r>
              <a:rPr lang="en-US" sz="2900" dirty="0" smtClean="0"/>
              <a:t>Analyze how Billy’s attempted sexual assault of Jeannette could impact her relationships/trust with men in the future.</a:t>
            </a:r>
          </a:p>
          <a:p>
            <a:pPr marL="514350" indent="-514350">
              <a:buFont typeface="+mj-lt"/>
              <a:buAutoNum type="arabicPeriod"/>
            </a:pPr>
            <a:r>
              <a:rPr lang="en-US" sz="2900" dirty="0" smtClean="0"/>
              <a:t>Analyze why Rose Mary would stay with Rex.</a:t>
            </a:r>
          </a:p>
          <a:p>
            <a:pPr marL="514350" indent="-514350">
              <a:buFont typeface="+mj-lt"/>
              <a:buAutoNum type="arabicPeriod"/>
            </a:pPr>
            <a:r>
              <a:rPr lang="en-US" sz="2900" dirty="0" smtClean="0"/>
              <a:t>How do you feel about the major characters? </a:t>
            </a:r>
          </a:p>
          <a:p>
            <a:pPr marL="731520" lvl="1" indent="-457200"/>
            <a:r>
              <a:rPr lang="en-US" sz="2600" dirty="0" smtClean="0"/>
              <a:t>Jeannette, Rex, Lori, Rose Mary, Brian, Maureen, Uncle Stanley</a:t>
            </a:r>
          </a:p>
          <a:p>
            <a:pPr marL="731520" lvl="1" indent="-457200"/>
            <a:r>
              <a:rPr lang="en-US" sz="2600" dirty="0" smtClean="0"/>
              <a:t>Which character has the biggest impact on Jeannette?</a:t>
            </a:r>
          </a:p>
          <a:p>
            <a:pPr marL="514350" indent="-514350">
              <a:buFont typeface="+mj-lt"/>
              <a:buAutoNum type="arabicPeriod"/>
            </a:pPr>
            <a:r>
              <a:rPr lang="en-US" sz="2900" dirty="0" smtClean="0"/>
              <a:t>Conclude why nobody did anything to get the family back from absolute poverty.</a:t>
            </a:r>
          </a:p>
          <a:p>
            <a:pPr marL="731520" lvl="1" indent="-457200"/>
            <a:r>
              <a:rPr lang="en-US" sz="2600" dirty="0" smtClean="0"/>
              <a:t>Both family members and community members.</a:t>
            </a:r>
          </a:p>
          <a:p>
            <a:pPr marL="514350" indent="-514350">
              <a:buFont typeface="+mj-lt"/>
              <a:buAutoNum type="arabicPeriod"/>
            </a:pPr>
            <a:r>
              <a:rPr lang="en-US" sz="2900" dirty="0" smtClean="0"/>
              <a:t>Determine whether Jeannette is successful because of her family or despite her family</a:t>
            </a:r>
            <a:r>
              <a:rPr lang="en-US" sz="29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1000"/>
                                        <p:tgtEl>
                                          <p:spTgt spid="3">
                                            <p:txEl>
                                              <p:pRg st="7" end="7"/>
                                            </p:txEl>
                                          </p:spTgt>
                                        </p:tgtEl>
                                      </p:cBhvr>
                                    </p:animEffect>
                                    <p:anim calcmode="lin" valueType="num">
                                      <p:cBhvr>
                                        <p:cTn id="1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1000"/>
                                        <p:tgtEl>
                                          <p:spTgt spid="3">
                                            <p:txEl>
                                              <p:pRg st="8" end="8"/>
                                            </p:txEl>
                                          </p:spTgt>
                                        </p:tgtEl>
                                      </p:cBhvr>
                                    </p:animEffect>
                                    <p:anim calcmode="lin" valueType="num">
                                      <p:cBhvr>
                                        <p:cTn id="1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1000"/>
                                        <p:tgtEl>
                                          <p:spTgt spid="3">
                                            <p:txEl>
                                              <p:pRg st="9" end="9"/>
                                            </p:txEl>
                                          </p:spTgt>
                                        </p:tgtEl>
                                      </p:cBhvr>
                                    </p:animEffect>
                                    <p:anim calcmode="lin" valueType="num">
                                      <p:cBhvr>
                                        <p:cTn id="2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1000"/>
                                        <p:tgtEl>
                                          <p:spTgt spid="3">
                                            <p:txEl>
                                              <p:pRg st="10" end="10"/>
                                            </p:txEl>
                                          </p:spTgt>
                                        </p:tgtEl>
                                      </p:cBhvr>
                                    </p:animEffect>
                                    <p:anim calcmode="lin" valueType="num">
                                      <p:cBhvr>
                                        <p:cTn id="2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1000"/>
                                        <p:tgtEl>
                                          <p:spTgt spid="3">
                                            <p:txEl>
                                              <p:pRg st="11" end="11"/>
                                            </p:txEl>
                                          </p:spTgt>
                                        </p:tgtEl>
                                      </p:cBhvr>
                                    </p:animEffect>
                                    <p:anim calcmode="lin" valueType="num">
                                      <p:cBhvr>
                                        <p:cTn id="3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1000"/>
                                        <p:tgtEl>
                                          <p:spTgt spid="3">
                                            <p:txEl>
                                              <p:pRg st="12" end="12"/>
                                            </p:txEl>
                                          </p:spTgt>
                                        </p:tgtEl>
                                      </p:cBhvr>
                                    </p:animEffect>
                                    <p:anim calcmode="lin" valueType="num">
                                      <p:cBhvr>
                                        <p:cTn id="3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1000"/>
                                        <p:tgtEl>
                                          <p:spTgt spid="3">
                                            <p:txEl>
                                              <p:pRg st="13" end="13"/>
                                            </p:txEl>
                                          </p:spTgt>
                                        </p:tgtEl>
                                      </p:cBhvr>
                                    </p:animEffect>
                                    <p:anim calcmode="lin" valueType="num">
                                      <p:cBhvr>
                                        <p:cTn id="4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4: Brainstorming</a:t>
            </a:r>
            <a:endParaRPr lang="en-US" dirty="0"/>
          </a:p>
        </p:txBody>
      </p:sp>
      <p:sp>
        <p:nvSpPr>
          <p:cNvPr id="3" name="Content Placeholder 2"/>
          <p:cNvSpPr>
            <a:spLocks noGrp="1"/>
          </p:cNvSpPr>
          <p:nvPr>
            <p:ph sz="quarter" idx="1"/>
          </p:nvPr>
        </p:nvSpPr>
        <p:spPr/>
        <p:txBody>
          <a:bodyPr>
            <a:normAutofit/>
          </a:bodyPr>
          <a:lstStyle/>
          <a:p>
            <a:r>
              <a:rPr lang="en-US" dirty="0" smtClean="0"/>
              <a:t>These are the potential short answer questions for your </a:t>
            </a:r>
            <a:r>
              <a:rPr lang="en-US" i="1" dirty="0" smtClean="0"/>
              <a:t>The Glass Castle</a:t>
            </a:r>
            <a:r>
              <a:rPr lang="en-US" dirty="0" smtClean="0"/>
              <a:t> writing assessment due June 12</a:t>
            </a:r>
            <a:r>
              <a:rPr lang="en-US" baseline="30000" dirty="0" smtClean="0"/>
              <a:t>th</a:t>
            </a:r>
            <a:r>
              <a:rPr lang="en-US" dirty="0" smtClean="0"/>
              <a:t> (work time that day, due 10pm that night). </a:t>
            </a:r>
          </a:p>
          <a:p>
            <a:r>
              <a:rPr lang="en-US" dirty="0" smtClean="0"/>
              <a:t>For book club today, you and your group will brainstorm potential responses and evidence for as many of the questions as you can get through</a:t>
            </a:r>
          </a:p>
          <a:p>
            <a:r>
              <a:rPr lang="en-US" dirty="0" smtClean="0"/>
              <a:t>Suggestion: each of you should individually take notes on the brainstorming session</a:t>
            </a:r>
          </a:p>
          <a:p>
            <a:r>
              <a:rPr lang="en-US" dirty="0" smtClean="0"/>
              <a:t>June 11</a:t>
            </a:r>
            <a:r>
              <a:rPr lang="en-US" baseline="30000" dirty="0" smtClean="0"/>
              <a:t>th</a:t>
            </a:r>
            <a:r>
              <a:rPr lang="en-US" dirty="0" smtClean="0"/>
              <a:t>: short review, then work time for notes for writing assessment</a:t>
            </a:r>
            <a:endParaRPr lang="en-US" dirty="0"/>
          </a:p>
        </p:txBody>
      </p:sp>
    </p:spTree>
    <p:extLst>
      <p:ext uri="{BB962C8B-B14F-4D97-AF65-F5344CB8AC3E}">
        <p14:creationId xmlns:p14="http://schemas.microsoft.com/office/powerpoint/2010/main" val="287087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Wednesday June 12</a:t>
            </a:r>
            <a:r>
              <a:rPr lang="en-US" sz="3600" baseline="30000" dirty="0" smtClean="0"/>
              <a:t>th</a:t>
            </a:r>
            <a:r>
              <a:rPr lang="en-US" sz="3600" dirty="0" smtClean="0"/>
              <a:t> </a:t>
            </a:r>
          </a:p>
          <a:p>
            <a:r>
              <a:rPr lang="en-US" sz="3600" dirty="0" smtClean="0"/>
              <a:t>Will be given six possible questions</a:t>
            </a:r>
          </a:p>
          <a:p>
            <a:pPr lvl="1"/>
            <a:r>
              <a:rPr lang="en-US" sz="3200" dirty="0" smtClean="0"/>
              <a:t>You will answer two of them</a:t>
            </a:r>
          </a:p>
          <a:p>
            <a:r>
              <a:rPr lang="en-US" sz="3600" dirty="0" smtClean="0"/>
              <a:t>Will get to use the novel, assignment sheets, and your brainstorming notes assessment</a:t>
            </a:r>
          </a:p>
          <a:p>
            <a:r>
              <a:rPr lang="en-US" sz="3600" dirty="0" smtClean="0"/>
              <a:t>MUST BE IN YOUR OWN WORDS and DONE INDIVIDUALLY</a:t>
            </a:r>
            <a:endParaRPr lang="en-US" sz="3600" dirty="0"/>
          </a:p>
        </p:txBody>
      </p:sp>
    </p:spTree>
    <p:extLst>
      <p:ext uri="{BB962C8B-B14F-4D97-AF65-F5344CB8AC3E}">
        <p14:creationId xmlns:p14="http://schemas.microsoft.com/office/powerpoint/2010/main" val="32646033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98080" cy="715962"/>
          </a:xfrm>
        </p:spPr>
        <p:txBody>
          <a:bodyPr>
            <a:normAutofit/>
          </a:bodyPr>
          <a:lstStyle/>
          <a:p>
            <a:r>
              <a:rPr lang="en-US" dirty="0" smtClean="0"/>
              <a:t>Questions</a:t>
            </a:r>
            <a:endParaRPr lang="en-US" dirty="0"/>
          </a:p>
        </p:txBody>
      </p:sp>
      <p:sp>
        <p:nvSpPr>
          <p:cNvPr id="3" name="Content Placeholder 2"/>
          <p:cNvSpPr>
            <a:spLocks noGrp="1"/>
          </p:cNvSpPr>
          <p:nvPr>
            <p:ph idx="1"/>
          </p:nvPr>
        </p:nvSpPr>
        <p:spPr>
          <a:xfrm>
            <a:off x="304800" y="1600200"/>
            <a:ext cx="8171688" cy="4648200"/>
          </a:xfrm>
        </p:spPr>
        <p:txBody>
          <a:bodyPr>
            <a:normAutofit/>
          </a:bodyPr>
          <a:lstStyle/>
          <a:p>
            <a:pPr marL="514350" indent="-514350">
              <a:buFont typeface="+mj-lt"/>
              <a:buAutoNum type="arabicPeriod"/>
            </a:pPr>
            <a:r>
              <a:rPr lang="en-US" dirty="0" smtClean="0"/>
              <a:t>Explain</a:t>
            </a:r>
            <a:r>
              <a:rPr lang="en-US" dirty="0"/>
              <a:t>, using detail, the meaning of the title. Be sure to go beyond just the surface meaning.     </a:t>
            </a:r>
            <a:endParaRPr lang="en-US" dirty="0" smtClean="0"/>
          </a:p>
          <a:p>
            <a:pPr marL="514350" indent="-514350">
              <a:buFont typeface="+mj-lt"/>
              <a:buAutoNum type="arabicPeriod"/>
            </a:pPr>
            <a:r>
              <a:rPr lang="en-US" dirty="0" smtClean="0"/>
              <a:t>Describe </a:t>
            </a:r>
            <a:r>
              <a:rPr lang="en-US" dirty="0"/>
              <a:t>an important minor character of the book. How are they pivotal to the story while still being minor? Use specifics from the novel (quotes/paraphrasing</a:t>
            </a:r>
            <a:r>
              <a:rPr lang="en-US" dirty="0" smtClean="0"/>
              <a:t>). </a:t>
            </a:r>
            <a:r>
              <a:rPr lang="en-US" dirty="0"/>
              <a:t> </a:t>
            </a:r>
            <a:endParaRPr lang="en-US" dirty="0" smtClean="0"/>
          </a:p>
          <a:p>
            <a:pPr marL="514350" indent="-514350">
              <a:buFont typeface="+mj-lt"/>
              <a:buAutoNum type="arabicPeriod"/>
            </a:pPr>
            <a:r>
              <a:rPr lang="en-US" sz="2800" dirty="0" smtClean="0"/>
              <a:t>Determine </a:t>
            </a:r>
            <a:r>
              <a:rPr lang="en-US" sz="2800" dirty="0"/>
              <a:t>the main theme of the </a:t>
            </a:r>
            <a:r>
              <a:rPr lang="en-US" sz="2800" dirty="0" smtClean="0"/>
              <a:t>novel.  </a:t>
            </a:r>
            <a:r>
              <a:rPr lang="en-US" sz="2800" dirty="0"/>
              <a:t>What message does Walls want the reader to understand about the theme?  Use specifics from the novel to support your theme. </a:t>
            </a:r>
          </a:p>
          <a:p>
            <a:pPr marL="514350" indent="-514350">
              <a:buFont typeface="+mj-lt"/>
              <a:buAutoNum type="arabicPeriod"/>
            </a:pPr>
            <a:endParaRPr lang="en-US" dirty="0" smtClean="0"/>
          </a:p>
        </p:txBody>
      </p:sp>
    </p:spTree>
    <p:extLst>
      <p:ext uri="{BB962C8B-B14F-4D97-AF65-F5344CB8AC3E}">
        <p14:creationId xmlns:p14="http://schemas.microsoft.com/office/powerpoint/2010/main" val="106352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498080" cy="487362"/>
          </a:xfrm>
        </p:spPr>
        <p:txBody>
          <a:bodyPr>
            <a:normAutofit fontScale="90000"/>
          </a:bodyPr>
          <a:lstStyle/>
          <a:p>
            <a:r>
              <a:rPr lang="en-US" dirty="0" smtClean="0"/>
              <a:t>Questions continued</a:t>
            </a:r>
            <a:endParaRPr lang="en-US" dirty="0"/>
          </a:p>
        </p:txBody>
      </p:sp>
      <p:sp>
        <p:nvSpPr>
          <p:cNvPr id="3" name="Content Placeholder 2"/>
          <p:cNvSpPr>
            <a:spLocks noGrp="1"/>
          </p:cNvSpPr>
          <p:nvPr>
            <p:ph idx="1"/>
          </p:nvPr>
        </p:nvSpPr>
        <p:spPr>
          <a:xfrm>
            <a:off x="228600" y="1447800"/>
            <a:ext cx="8686800" cy="4800600"/>
          </a:xfrm>
        </p:spPr>
        <p:txBody>
          <a:bodyPr>
            <a:noAutofit/>
          </a:bodyPr>
          <a:lstStyle/>
          <a:p>
            <a:pPr marL="514350" indent="-514350">
              <a:buFont typeface="+mj-lt"/>
              <a:buAutoNum type="arabicPeriod" startAt="4"/>
            </a:pPr>
            <a:r>
              <a:rPr lang="en-US" sz="2400" dirty="0" smtClean="0"/>
              <a:t>Write the last sentence of the novel.  Explain how the conclusion of the novel leads up to that sentence.  Is this sentence appropriate as "the last sentence" of the book?  Why or why not?  </a:t>
            </a:r>
            <a:endParaRPr lang="en-US" sz="800" dirty="0"/>
          </a:p>
          <a:p>
            <a:pPr marL="514350" indent="-514350">
              <a:buFont typeface="+mj-lt"/>
              <a:buAutoNum type="arabicPeriod" startAt="4"/>
            </a:pPr>
            <a:r>
              <a:rPr lang="en-US" sz="2400" dirty="0" smtClean="0"/>
              <a:t>How do the family/friends in ones life impact the formation of identity? Think about Rex and Rosemary, and their impact on the kids.  Did the kids succeed because or despite of their parents? Explain.</a:t>
            </a:r>
          </a:p>
          <a:p>
            <a:pPr marL="514350" indent="-514350">
              <a:buFont typeface="+mj-lt"/>
              <a:buAutoNum type="arabicPeriod" startAt="4"/>
            </a:pPr>
            <a:r>
              <a:rPr lang="en-US" sz="2400" dirty="0" smtClean="0"/>
              <a:t>Investigate why the film diverges from the novel, especially with the character Rosemary. In the novel she is clearly seen as one thing, but the film takes a different creative direction. Determine the purpose of doing this. </a:t>
            </a:r>
          </a:p>
        </p:txBody>
      </p:sp>
    </p:spTree>
    <p:extLst>
      <p:ext uri="{BB962C8B-B14F-4D97-AF65-F5344CB8AC3E}">
        <p14:creationId xmlns:p14="http://schemas.microsoft.com/office/powerpoint/2010/main" val="144257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5: Review and Reflecting</a:t>
            </a:r>
            <a:endParaRPr lang="en-US" dirty="0"/>
          </a:p>
        </p:txBody>
      </p:sp>
      <p:sp>
        <p:nvSpPr>
          <p:cNvPr id="3" name="Content Placeholder 2"/>
          <p:cNvSpPr>
            <a:spLocks noGrp="1"/>
          </p:cNvSpPr>
          <p:nvPr>
            <p:ph sz="quarter" idx="1"/>
          </p:nvPr>
        </p:nvSpPr>
        <p:spPr/>
        <p:txBody>
          <a:bodyPr>
            <a:normAutofit lnSpcReduction="10000"/>
          </a:bodyPr>
          <a:lstStyle/>
          <a:p>
            <a:pPr marL="514350" indent="-514350">
              <a:buFont typeface="+mj-lt"/>
              <a:buAutoNum type="arabicPeriod"/>
            </a:pPr>
            <a:r>
              <a:rPr lang="en-US" sz="2200" dirty="0" smtClean="0"/>
              <a:t>What are some of the major events we need to know from the book? </a:t>
            </a:r>
          </a:p>
          <a:p>
            <a:pPr marL="514350" indent="-514350">
              <a:buFont typeface="+mj-lt"/>
              <a:buAutoNum type="arabicPeriod"/>
            </a:pPr>
            <a:r>
              <a:rPr lang="en-US" sz="2200" dirty="0" smtClean="0"/>
              <a:t>Explain the theme of the novel and how Walls demonstrates the theme.</a:t>
            </a:r>
          </a:p>
          <a:p>
            <a:pPr marL="514350" indent="-514350">
              <a:buFont typeface="+mj-lt"/>
              <a:buAutoNum type="arabicPeriod"/>
            </a:pPr>
            <a:r>
              <a:rPr lang="en-US" sz="2200" dirty="0" smtClean="0"/>
              <a:t>Conclude why Jeannette Walls wrote this novel?</a:t>
            </a:r>
          </a:p>
          <a:p>
            <a:pPr marL="514350" indent="-514350">
              <a:buFont typeface="+mj-lt"/>
              <a:buAutoNum type="arabicPeriod"/>
            </a:pPr>
            <a:r>
              <a:rPr lang="en-US" sz="2200" dirty="0"/>
              <a:t>Determine whether Jeannette is successful because of her family or despite her family.</a:t>
            </a:r>
          </a:p>
          <a:p>
            <a:pPr marL="514350" indent="-514350">
              <a:buFont typeface="+mj-lt"/>
              <a:buAutoNum type="arabicPeriod"/>
            </a:pPr>
            <a:r>
              <a:rPr lang="en-US" sz="2200" dirty="0" smtClean="0"/>
              <a:t>Decide if Jeannette had a happy life. </a:t>
            </a:r>
          </a:p>
          <a:p>
            <a:pPr marL="514350" indent="-514350">
              <a:buFont typeface="+mj-lt"/>
              <a:buAutoNum type="arabicPeriod"/>
            </a:pPr>
            <a:r>
              <a:rPr lang="en-US" sz="2200" dirty="0"/>
              <a:t>Determine what the ‘glass castle’ symbolizes</a:t>
            </a:r>
            <a:r>
              <a:rPr lang="en-US" sz="2200" dirty="0" smtClean="0"/>
              <a:t>.</a:t>
            </a:r>
          </a:p>
          <a:p>
            <a:pPr marL="514350" indent="-514350">
              <a:buFont typeface="+mj-lt"/>
              <a:buAutoNum type="arabicPeriod"/>
            </a:pPr>
            <a:r>
              <a:rPr lang="en-US" sz="2400" dirty="0"/>
              <a:t>To what extent are Rex and Rose Mary good </a:t>
            </a:r>
            <a:r>
              <a:rPr lang="en-US" sz="2400" u="sng" dirty="0" smtClean="0"/>
              <a:t>people</a:t>
            </a:r>
            <a:r>
              <a:rPr lang="en-US" sz="2400" dirty="0" smtClean="0"/>
              <a:t>? To </a:t>
            </a:r>
            <a:r>
              <a:rPr lang="en-US" sz="2400" dirty="0"/>
              <a:t>what extent are Rex and Rose Mary good </a:t>
            </a:r>
            <a:r>
              <a:rPr lang="en-US" sz="2400" u="sng" dirty="0"/>
              <a:t>parents</a:t>
            </a:r>
            <a:r>
              <a:rPr lang="en-US" sz="2400" dirty="0"/>
              <a:t>? </a:t>
            </a:r>
            <a:endParaRPr lang="en-US" sz="2200" dirty="0"/>
          </a:p>
          <a:p>
            <a:pPr marL="514350" indent="-514350">
              <a:buFont typeface="+mj-lt"/>
              <a:buAutoNum type="arabicPeriod"/>
            </a:pPr>
            <a:r>
              <a:rPr lang="en-US" sz="2200" dirty="0" smtClean="0"/>
              <a:t>If you were Jeannette, would you stay with the family or run away? Why?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76200" y="22860"/>
            <a:ext cx="8940800" cy="6705600"/>
          </a:xfrm>
        </p:spPr>
      </p:pic>
    </p:spTree>
    <p:extLst>
      <p:ext uri="{BB962C8B-B14F-4D97-AF65-F5344CB8AC3E}">
        <p14:creationId xmlns:p14="http://schemas.microsoft.com/office/powerpoint/2010/main" val="2001558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Club </a:t>
            </a:r>
            <a:r>
              <a:rPr lang="en-US" dirty="0" smtClean="0"/>
              <a:t>Continued</a:t>
            </a:r>
            <a:endParaRPr lang="en-US" dirty="0"/>
          </a:p>
        </p:txBody>
      </p:sp>
      <p:sp>
        <p:nvSpPr>
          <p:cNvPr id="3" name="Content Placeholder 2"/>
          <p:cNvSpPr>
            <a:spLocks noGrp="1"/>
          </p:cNvSpPr>
          <p:nvPr>
            <p:ph sz="quarter" idx="1"/>
          </p:nvPr>
        </p:nvSpPr>
        <p:spPr/>
        <p:txBody>
          <a:bodyPr/>
          <a:lstStyle/>
          <a:p>
            <a:r>
              <a:rPr lang="en-US" dirty="0" smtClean="0"/>
              <a:t>Due June 13</a:t>
            </a:r>
            <a:r>
              <a:rPr lang="en-US" baseline="30000" dirty="0" smtClean="0"/>
              <a:t>th</a:t>
            </a:r>
            <a:r>
              <a:rPr lang="en-US" dirty="0" smtClean="0"/>
              <a:t>: 4 personal response logs on your feelings about what you have read</a:t>
            </a:r>
          </a:p>
          <a:p>
            <a:pPr lvl="1"/>
            <a:r>
              <a:rPr lang="en-US" dirty="0" smtClean="0"/>
              <a:t>Submit as one Word document to turnitin.com</a:t>
            </a:r>
          </a:p>
          <a:p>
            <a:r>
              <a:rPr lang="en-US" dirty="0" smtClean="0"/>
              <a:t>Today:</a:t>
            </a:r>
            <a:endParaRPr lang="en-US" dirty="0" smtClean="0"/>
          </a:p>
          <a:p>
            <a:pPr lvl="1"/>
            <a:r>
              <a:rPr lang="en-US" dirty="0" smtClean="0"/>
              <a:t>Peer evaluations </a:t>
            </a:r>
            <a:endParaRPr lang="en-US" dirty="0" smtClean="0"/>
          </a:p>
          <a:p>
            <a:pPr lvl="1"/>
            <a:r>
              <a:rPr lang="en-US" dirty="0" smtClean="0"/>
              <a:t>Oprah </a:t>
            </a:r>
            <a:r>
              <a:rPr lang="en-US" dirty="0" smtClean="0"/>
              <a:t>clips with Jeannette</a:t>
            </a:r>
          </a:p>
          <a:p>
            <a:pPr lvl="1"/>
            <a:r>
              <a:rPr lang="en-US" dirty="0" smtClean="0"/>
              <a:t>Review</a:t>
            </a:r>
          </a:p>
          <a:p>
            <a:r>
              <a:rPr lang="en-US" smtClean="0"/>
              <a:t>Assessment </a:t>
            </a:r>
            <a:r>
              <a:rPr lang="en-US" dirty="0" smtClean="0"/>
              <a:t>due June 12</a:t>
            </a:r>
            <a:r>
              <a:rPr lang="en-US" baseline="30000" dirty="0" smtClean="0"/>
              <a:t>th</a:t>
            </a:r>
            <a:r>
              <a:rPr lang="en-US" dirty="0" smtClean="0"/>
              <a:t>!</a:t>
            </a:r>
          </a:p>
          <a:p>
            <a:r>
              <a:rPr lang="en-US" dirty="0" smtClean="0"/>
              <a:t>Due June 13</a:t>
            </a:r>
            <a:r>
              <a:rPr lang="en-US" baseline="30000" dirty="0" smtClean="0"/>
              <a:t>th</a:t>
            </a:r>
            <a:r>
              <a:rPr lang="en-US" dirty="0" smtClean="0"/>
              <a:t>: </a:t>
            </a:r>
            <a:r>
              <a:rPr lang="en-US" dirty="0"/>
              <a:t>packet with job sheets</a:t>
            </a:r>
          </a:p>
          <a:p>
            <a:pPr marL="0" indent="0">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Evaluations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Put your name and your book club member names on the sheet of paper, and rank them according to their participation during book club meetings </a:t>
            </a:r>
            <a:r>
              <a:rPr lang="en-US" dirty="0" smtClean="0"/>
              <a:t>(</a:t>
            </a:r>
            <a:r>
              <a:rPr lang="en-US" smtClean="0"/>
              <a:t>rank yourself too)</a:t>
            </a:r>
            <a:endParaRPr lang="en-US" dirty="0" smtClean="0"/>
          </a:p>
          <a:p>
            <a:pPr marL="0" indent="0">
              <a:buNone/>
            </a:pPr>
            <a:endParaRPr lang="en-US" dirty="0" smtClean="0"/>
          </a:p>
          <a:p>
            <a:r>
              <a:rPr lang="en-US" dirty="0" smtClean="0"/>
              <a:t>1: peer was never prepared or on task</a:t>
            </a:r>
          </a:p>
          <a:p>
            <a:r>
              <a:rPr lang="en-US" dirty="0" smtClean="0"/>
              <a:t>2: peer was sometimes prepared or on task</a:t>
            </a:r>
          </a:p>
          <a:p>
            <a:r>
              <a:rPr lang="en-US" dirty="0" smtClean="0"/>
              <a:t>3: peer was mostly prepared or on task</a:t>
            </a:r>
          </a:p>
          <a:p>
            <a:r>
              <a:rPr lang="en-US" dirty="0" smtClean="0"/>
              <a:t>4: peer was always prepared or on task</a:t>
            </a:r>
          </a:p>
          <a:p>
            <a:r>
              <a:rPr lang="en-US" dirty="0" smtClean="0"/>
              <a:t>5: peer was essential to the book club (prepared, excellent work, great discussion, etc.)</a:t>
            </a:r>
          </a:p>
          <a:p>
            <a:endParaRPr lang="en-US" dirty="0"/>
          </a:p>
        </p:txBody>
      </p:sp>
    </p:spTree>
    <p:extLst>
      <p:ext uri="{BB962C8B-B14F-4D97-AF65-F5344CB8AC3E}">
        <p14:creationId xmlns:p14="http://schemas.microsoft.com/office/powerpoint/2010/main" val="2249597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Circle Groups</a:t>
            </a:r>
            <a:endParaRPr lang="en-US" dirty="0"/>
          </a:p>
        </p:txBody>
      </p:sp>
      <p:sp>
        <p:nvSpPr>
          <p:cNvPr id="5" name="Content Placeholder 4"/>
          <p:cNvSpPr>
            <a:spLocks noGrp="1"/>
          </p:cNvSpPr>
          <p:nvPr>
            <p:ph sz="quarter" idx="1"/>
          </p:nvPr>
        </p:nvSpPr>
        <p:spPr/>
        <p:txBody>
          <a:bodyPr/>
          <a:lstStyle/>
          <a:p>
            <a:endParaRPr lang="en-US" dirty="0"/>
          </a:p>
        </p:txBody>
      </p:sp>
      <p:pic>
        <p:nvPicPr>
          <p:cNvPr id="6" name="Picture 5"/>
          <p:cNvPicPr>
            <a:picLocks noChangeAspect="1"/>
          </p:cNvPicPr>
          <p:nvPr/>
        </p:nvPicPr>
        <p:blipFill rotWithShape="1">
          <a:blip r:embed="rId2"/>
          <a:srcRect l="1673" t="21240" r="59852" b="57521"/>
          <a:stretch/>
        </p:blipFill>
        <p:spPr>
          <a:xfrm>
            <a:off x="236936" y="1828800"/>
            <a:ext cx="8664032" cy="3502152"/>
          </a:xfrm>
          <a:prstGeom prst="rect">
            <a:avLst/>
          </a:prstGeom>
        </p:spPr>
      </p:pic>
    </p:spTree>
    <p:extLst>
      <p:ext uri="{BB962C8B-B14F-4D97-AF65-F5344CB8AC3E}">
        <p14:creationId xmlns:p14="http://schemas.microsoft.com/office/powerpoint/2010/main" val="1294255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Older Files </a:t>
            </a:r>
            <a:endParaRPr lang="en-US" dirty="0"/>
          </a:p>
        </p:txBody>
      </p:sp>
    </p:spTree>
    <p:extLst>
      <p:ext uri="{BB962C8B-B14F-4D97-AF65-F5344CB8AC3E}">
        <p14:creationId xmlns:p14="http://schemas.microsoft.com/office/powerpoint/2010/main" val="2707615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a:bodyPr>
          <a:lstStyle/>
          <a:p>
            <a:r>
              <a:rPr lang="en-US" dirty="0"/>
              <a:t>Assignment 5: Review and Reflecting</a:t>
            </a:r>
          </a:p>
        </p:txBody>
      </p:sp>
      <p:sp>
        <p:nvSpPr>
          <p:cNvPr id="3" name="Content Placeholder 2"/>
          <p:cNvSpPr>
            <a:spLocks noGrp="1"/>
          </p:cNvSpPr>
          <p:nvPr>
            <p:ph idx="1"/>
          </p:nvPr>
        </p:nvSpPr>
        <p:spPr>
          <a:xfrm>
            <a:off x="457200" y="1524000"/>
            <a:ext cx="8229600" cy="4953000"/>
          </a:xfrm>
        </p:spPr>
        <p:txBody>
          <a:bodyPr>
            <a:normAutofit fontScale="85000" lnSpcReduction="20000"/>
          </a:bodyPr>
          <a:lstStyle/>
          <a:p>
            <a:pPr marL="514350" indent="-514350">
              <a:buFont typeface="+mj-lt"/>
              <a:buAutoNum type="arabicPeriod"/>
            </a:pPr>
            <a:r>
              <a:rPr lang="en-US" sz="2800" dirty="0" smtClean="0"/>
              <a:t>Conclude who has the most positive impact on Jeannette’s life.</a:t>
            </a:r>
          </a:p>
          <a:p>
            <a:pPr marL="514350" indent="-514350">
              <a:buFont typeface="+mj-lt"/>
              <a:buAutoNum type="arabicPeriod"/>
            </a:pPr>
            <a:r>
              <a:rPr lang="en-US" sz="2800" dirty="0" smtClean="0"/>
              <a:t>Determine who has the most negative impact on Jeannette’s life.</a:t>
            </a:r>
          </a:p>
          <a:p>
            <a:pPr marL="514350" indent="-514350">
              <a:buFont typeface="+mj-lt"/>
              <a:buAutoNum type="arabicPeriod"/>
            </a:pPr>
            <a:r>
              <a:rPr lang="en-US" sz="2800" dirty="0" smtClean="0"/>
              <a:t>Who is the most useless character, and why?</a:t>
            </a:r>
          </a:p>
          <a:p>
            <a:pPr marL="514350" indent="-514350">
              <a:buFont typeface="+mj-lt"/>
              <a:buAutoNum type="arabicPeriod"/>
            </a:pPr>
            <a:r>
              <a:rPr lang="en-US" sz="2800" dirty="0" smtClean="0"/>
              <a:t>To what extent are Rex and Rose Mary good </a:t>
            </a:r>
            <a:r>
              <a:rPr lang="en-US" sz="2800" u="sng" dirty="0" smtClean="0"/>
              <a:t>people</a:t>
            </a:r>
            <a:r>
              <a:rPr lang="en-US" sz="2800" dirty="0" smtClean="0"/>
              <a:t>? Explain.</a:t>
            </a:r>
          </a:p>
          <a:p>
            <a:pPr marL="514350" indent="-514350">
              <a:buFont typeface="+mj-lt"/>
              <a:buAutoNum type="arabicPeriod"/>
            </a:pPr>
            <a:r>
              <a:rPr lang="en-US" sz="2800" dirty="0" smtClean="0"/>
              <a:t>To what extent are Rex and Rose Mary good </a:t>
            </a:r>
            <a:r>
              <a:rPr lang="en-US" sz="2800" u="sng" dirty="0" smtClean="0"/>
              <a:t>parents</a:t>
            </a:r>
            <a:r>
              <a:rPr lang="en-US" sz="2800" dirty="0" smtClean="0"/>
              <a:t>? Explain.</a:t>
            </a:r>
          </a:p>
          <a:p>
            <a:pPr marL="514350" indent="-514350">
              <a:buFont typeface="+mj-lt"/>
              <a:buAutoNum type="arabicPeriod"/>
            </a:pPr>
            <a:r>
              <a:rPr lang="en-US" sz="2800" dirty="0" smtClean="0"/>
              <a:t>Determine what the ‘glass castle’ symbolizes.</a:t>
            </a:r>
          </a:p>
          <a:p>
            <a:pPr marL="514350" indent="-514350">
              <a:buFont typeface="+mj-lt"/>
              <a:buAutoNum type="arabicPeriod"/>
            </a:pPr>
            <a:r>
              <a:rPr lang="en-US" sz="2800" dirty="0" smtClean="0"/>
              <a:t>Conclude if Jeannette is doomed to repeat the life her parents lead. Why or why not?</a:t>
            </a:r>
          </a:p>
          <a:p>
            <a:pPr marL="514350" indent="-514350">
              <a:buFont typeface="+mj-lt"/>
              <a:buAutoNum type="arabicPeriod"/>
            </a:pPr>
            <a:r>
              <a:rPr lang="en-US" sz="2800" dirty="0" smtClean="0"/>
              <a:t>Determine if Rex thinks he deserves the children and his family. Why or why not?</a:t>
            </a:r>
          </a:p>
          <a:p>
            <a:pPr marL="0" indent="0">
              <a:buNone/>
            </a:pPr>
            <a:endParaRPr lang="en-US" dirty="0"/>
          </a:p>
        </p:txBody>
      </p:sp>
    </p:spTree>
    <p:extLst>
      <p:ext uri="{BB962C8B-B14F-4D97-AF65-F5344CB8AC3E}">
        <p14:creationId xmlns:p14="http://schemas.microsoft.com/office/powerpoint/2010/main" val="40271022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5: Reflecting</a:t>
            </a:r>
            <a:endParaRPr lang="en-US" dirty="0"/>
          </a:p>
        </p:txBody>
      </p:sp>
      <p:sp>
        <p:nvSpPr>
          <p:cNvPr id="3" name="Content Placeholder 2"/>
          <p:cNvSpPr>
            <a:spLocks noGrp="1"/>
          </p:cNvSpPr>
          <p:nvPr>
            <p:ph sz="quarter" idx="1"/>
          </p:nvPr>
        </p:nvSpPr>
        <p:spPr/>
        <p:txBody>
          <a:bodyPr/>
          <a:lstStyle/>
          <a:p>
            <a:r>
              <a:rPr lang="en-US" dirty="0" smtClean="0"/>
              <a:t>Your group will write a review for </a:t>
            </a:r>
            <a:r>
              <a:rPr lang="en-US" i="1" dirty="0" smtClean="0"/>
              <a:t>The Glass Castle</a:t>
            </a:r>
            <a:r>
              <a:rPr lang="en-US" dirty="0" smtClean="0"/>
              <a:t>.</a:t>
            </a:r>
          </a:p>
          <a:p>
            <a:r>
              <a:rPr lang="en-US" dirty="0" smtClean="0"/>
              <a:t>Must include: </a:t>
            </a:r>
          </a:p>
          <a:p>
            <a:pPr lvl="1"/>
            <a:r>
              <a:rPr lang="en-US" sz="2800" dirty="0" smtClean="0"/>
              <a:t>Character descriptions (using quotes)</a:t>
            </a:r>
          </a:p>
          <a:p>
            <a:pPr lvl="1"/>
            <a:r>
              <a:rPr lang="en-US" sz="2800" dirty="0" smtClean="0"/>
              <a:t>Story/plot description</a:t>
            </a:r>
          </a:p>
          <a:p>
            <a:pPr lvl="1"/>
            <a:r>
              <a:rPr lang="en-US" sz="2800" dirty="0" smtClean="0"/>
              <a:t>Opinions on story development (with examples)</a:t>
            </a:r>
          </a:p>
          <a:p>
            <a:pPr lvl="1"/>
            <a:r>
              <a:rPr lang="en-US" sz="2800" dirty="0" smtClean="0"/>
              <a:t>Opinions on author’s writing style (with examples)</a:t>
            </a:r>
          </a:p>
          <a:p>
            <a:pPr lvl="1">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a:bodyPr>
          <a:lstStyle/>
          <a:p>
            <a:r>
              <a:rPr lang="en-US" dirty="0" smtClean="0"/>
              <a:t>Questions</a:t>
            </a:r>
            <a:endParaRPr lang="en-US" dirty="0"/>
          </a:p>
        </p:txBody>
      </p:sp>
      <p:sp>
        <p:nvSpPr>
          <p:cNvPr id="3" name="Content Placeholder 2"/>
          <p:cNvSpPr>
            <a:spLocks noGrp="1"/>
          </p:cNvSpPr>
          <p:nvPr>
            <p:ph idx="1"/>
          </p:nvPr>
        </p:nvSpPr>
        <p:spPr>
          <a:xfrm>
            <a:off x="304800" y="1600200"/>
            <a:ext cx="8171688" cy="4648200"/>
          </a:xfrm>
        </p:spPr>
        <p:txBody>
          <a:bodyPr>
            <a:normAutofit fontScale="85000" lnSpcReduction="10000"/>
          </a:bodyPr>
          <a:lstStyle/>
          <a:p>
            <a:pPr marL="514350" indent="-514350">
              <a:buFont typeface="+mj-lt"/>
              <a:buAutoNum type="arabicPeriod"/>
            </a:pPr>
            <a:r>
              <a:rPr lang="en-US" dirty="0" smtClean="0"/>
              <a:t>Explain</a:t>
            </a:r>
            <a:r>
              <a:rPr lang="en-US" dirty="0"/>
              <a:t>, using detail, the meaning of the title. Be sure to go beyond just the surface meaning.     </a:t>
            </a:r>
            <a:endParaRPr lang="en-US" dirty="0" smtClean="0"/>
          </a:p>
          <a:p>
            <a:pPr marL="514350" indent="-514350">
              <a:buFont typeface="+mj-lt"/>
              <a:buAutoNum type="arabicPeriod"/>
            </a:pPr>
            <a:r>
              <a:rPr lang="en-US" dirty="0" smtClean="0"/>
              <a:t>What </a:t>
            </a:r>
            <a:r>
              <a:rPr lang="en-US" dirty="0"/>
              <a:t>is the main conflict in the novel?  Explain in detail using examples from the rising action, climax, and resolution.   </a:t>
            </a:r>
          </a:p>
          <a:p>
            <a:pPr marL="514350" indent="-514350">
              <a:buFont typeface="+mj-lt"/>
              <a:buAutoNum type="arabicPeriod"/>
            </a:pPr>
            <a:r>
              <a:rPr lang="en-US" dirty="0" smtClean="0"/>
              <a:t>Identify </a:t>
            </a:r>
            <a:r>
              <a:rPr lang="en-US" dirty="0"/>
              <a:t>the protagonist.  Provide one example from the story to support </a:t>
            </a:r>
            <a:r>
              <a:rPr lang="en-US" dirty="0" smtClean="0"/>
              <a:t>each. List </a:t>
            </a:r>
            <a:r>
              <a:rPr lang="en-US" dirty="0"/>
              <a:t>three (3) physical characteristics</a:t>
            </a:r>
            <a:r>
              <a:rPr lang="en-US" dirty="0" smtClean="0"/>
              <a:t>. Identify </a:t>
            </a:r>
            <a:r>
              <a:rPr lang="en-US" dirty="0"/>
              <a:t>three (3) personality traits.   </a:t>
            </a:r>
          </a:p>
          <a:p>
            <a:pPr marL="514350" indent="-514350">
              <a:buFont typeface="+mj-lt"/>
              <a:buAutoNum type="arabicPeriod"/>
            </a:pPr>
            <a:r>
              <a:rPr lang="en-US" dirty="0" smtClean="0"/>
              <a:t>Describe </a:t>
            </a:r>
            <a:r>
              <a:rPr lang="en-US" dirty="0"/>
              <a:t>an important minor character of the book. How are they pivotal to the story while still being minor? Use specifics from the novel (quotes/paraphrasing</a:t>
            </a:r>
            <a:r>
              <a:rPr lang="en-US" dirty="0" smtClean="0"/>
              <a:t>). </a:t>
            </a:r>
            <a:r>
              <a:rPr lang="en-US" dirty="0"/>
              <a:t> </a:t>
            </a:r>
            <a:endParaRPr lang="en-US" dirty="0" smtClean="0"/>
          </a:p>
          <a:p>
            <a:pPr marL="514350" indent="-514350">
              <a:buFont typeface="+mj-lt"/>
              <a:buAutoNum type="arabicPeriod"/>
            </a:pPr>
            <a:r>
              <a:rPr lang="en-US" dirty="0" smtClean="0"/>
              <a:t>Describe </a:t>
            </a:r>
            <a:r>
              <a:rPr lang="en-US" dirty="0"/>
              <a:t>the </a:t>
            </a:r>
            <a:r>
              <a:rPr lang="en-US" dirty="0" smtClean="0"/>
              <a:t>setting(s) </a:t>
            </a:r>
            <a:r>
              <a:rPr lang="en-US" dirty="0"/>
              <a:t>of the novel. How is the setting important to the story? Use specifics from the novel. </a:t>
            </a:r>
            <a:endParaRPr lang="en-US" dirty="0" smtClean="0"/>
          </a:p>
        </p:txBody>
      </p:sp>
    </p:spTree>
    <p:extLst>
      <p:ext uri="{BB962C8B-B14F-4D97-AF65-F5344CB8AC3E}">
        <p14:creationId xmlns:p14="http://schemas.microsoft.com/office/powerpoint/2010/main" val="287711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heel(1)">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87362"/>
          </a:xfrm>
        </p:spPr>
        <p:txBody>
          <a:bodyPr>
            <a:normAutofit fontScale="90000"/>
          </a:bodyPr>
          <a:lstStyle/>
          <a:p>
            <a:r>
              <a:rPr lang="en-US" dirty="0" smtClean="0"/>
              <a:t>Questions continued</a:t>
            </a:r>
            <a:endParaRPr lang="en-US" dirty="0"/>
          </a:p>
        </p:txBody>
      </p:sp>
      <p:sp>
        <p:nvSpPr>
          <p:cNvPr id="3" name="Content Placeholder 2"/>
          <p:cNvSpPr>
            <a:spLocks noGrp="1"/>
          </p:cNvSpPr>
          <p:nvPr>
            <p:ph idx="1"/>
          </p:nvPr>
        </p:nvSpPr>
        <p:spPr>
          <a:xfrm>
            <a:off x="457200" y="1447800"/>
            <a:ext cx="8229600" cy="4800600"/>
          </a:xfrm>
        </p:spPr>
        <p:txBody>
          <a:bodyPr>
            <a:normAutofit fontScale="25000" lnSpcReduction="20000"/>
          </a:bodyPr>
          <a:lstStyle/>
          <a:p>
            <a:pPr marL="514350" indent="-514350">
              <a:buFont typeface="+mj-lt"/>
              <a:buAutoNum type="arabicPeriod" startAt="6"/>
            </a:pPr>
            <a:r>
              <a:rPr lang="en-US" sz="8000" dirty="0" smtClean="0"/>
              <a:t>What is the main theme of the novel?  What message does Walls want the reader to understand about the theme?  Use specifics from the novel to support your theme. </a:t>
            </a:r>
          </a:p>
          <a:p>
            <a:pPr marL="514350" indent="-514350">
              <a:buFont typeface="+mj-lt"/>
              <a:buAutoNum type="arabicPeriod" startAt="6"/>
            </a:pPr>
            <a:r>
              <a:rPr lang="en-US" sz="8000" dirty="0" smtClean="0"/>
              <a:t>Write the last sentence of the novel.  Explain how the conclusion of the novel leads up to that sentence.  Is this sentence appropriate as "the last sentence" of the book?  Why or why not?  </a:t>
            </a:r>
          </a:p>
          <a:p>
            <a:pPr marL="514350" indent="-514350">
              <a:buFont typeface="+mj-lt"/>
              <a:buAutoNum type="arabicPeriod" startAt="6"/>
            </a:pPr>
            <a:r>
              <a:rPr lang="en-US" sz="8000" dirty="0" smtClean="0"/>
              <a:t>With which character do you most identify?  Why?  Explain using examples from the character's life and your life.  If none, explain the differences between yourself and the character most different from you using examples from the character's life and yours. </a:t>
            </a:r>
          </a:p>
          <a:p>
            <a:pPr marL="514350" indent="-514350">
              <a:buFont typeface="+mj-lt"/>
              <a:buAutoNum type="arabicPeriod" startAt="6"/>
            </a:pPr>
            <a:r>
              <a:rPr lang="en-US" sz="8000" dirty="0" smtClean="0"/>
              <a:t>Would the novel be different if Jeannette was a male?  Assume that significant others would change genders as well, if that is a factor.  Explain how this change would or would not affect your story.   </a:t>
            </a:r>
            <a:endParaRPr lang="en-US" dirty="0"/>
          </a:p>
          <a:p>
            <a:pPr marL="514350" indent="-514350">
              <a:buFont typeface="+mj-lt"/>
              <a:buAutoNum type="arabicPeriod" startAt="6"/>
            </a:pPr>
            <a:r>
              <a:rPr lang="en-US" sz="8000" dirty="0" smtClean="0"/>
              <a:t>How do the family/friends in life impact the formation of identity? Think about Rex and Rosemary, and their impact on the kids.  Did the kids succeed because or despite of their parents? Explain.</a:t>
            </a:r>
          </a:p>
        </p:txBody>
      </p:sp>
    </p:spTree>
    <p:extLst>
      <p:ext uri="{BB962C8B-B14F-4D97-AF65-F5344CB8AC3E}">
        <p14:creationId xmlns:p14="http://schemas.microsoft.com/office/powerpoint/2010/main" val="125483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sz="quarter" idx="1"/>
          </p:nvPr>
        </p:nvSpPr>
        <p:spPr/>
        <p:txBody>
          <a:bodyPr/>
          <a:lstStyle/>
          <a:p>
            <a:r>
              <a:rPr lang="en-US" sz="3600" dirty="0" smtClean="0"/>
              <a:t>You will be reading the Jeannette Walls memoir, </a:t>
            </a:r>
            <a:r>
              <a:rPr lang="en-US" sz="3600" i="1" dirty="0" smtClean="0"/>
              <a:t>The Glass Castle</a:t>
            </a:r>
            <a:r>
              <a:rPr lang="en-US" sz="3600" dirty="0" smtClean="0"/>
              <a:t>, as part of small literary circles</a:t>
            </a:r>
          </a:p>
          <a:p>
            <a:r>
              <a:rPr lang="en-US" sz="3600" dirty="0" smtClean="0"/>
              <a:t>3-4 students per group</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sz="3200" dirty="0" smtClean="0"/>
              <a:t>Memoir</a:t>
            </a:r>
          </a:p>
          <a:p>
            <a:r>
              <a:rPr lang="en-US" sz="3200" dirty="0" smtClean="0"/>
              <a:t>Walls</a:t>
            </a:r>
            <a:r>
              <a:rPr lang="en-US" sz="3200" dirty="0"/>
              <a:t>' and her siblings' </a:t>
            </a:r>
            <a:r>
              <a:rPr lang="en-US" sz="3200" dirty="0" smtClean="0"/>
              <a:t>unconventional upbringing</a:t>
            </a:r>
          </a:p>
          <a:p>
            <a:pPr lvl="1"/>
            <a:r>
              <a:rPr lang="en-US" sz="3200" dirty="0" smtClean="0"/>
              <a:t>Very poor family</a:t>
            </a:r>
          </a:p>
          <a:p>
            <a:pPr lvl="1"/>
            <a:r>
              <a:rPr lang="en-US" sz="3200" dirty="0" smtClean="0"/>
              <a:t>Alcoholic/dreamer father</a:t>
            </a:r>
          </a:p>
          <a:p>
            <a:pPr lvl="1"/>
            <a:r>
              <a:rPr lang="en-US" sz="3200" dirty="0" smtClean="0"/>
              <a:t>Selfish mother</a:t>
            </a:r>
          </a:p>
          <a:p>
            <a:pPr marL="0" indent="0">
              <a:buNone/>
            </a:pPr>
            <a:endParaRPr lang="en-US" dirty="0"/>
          </a:p>
        </p:txBody>
      </p:sp>
    </p:spTree>
    <p:extLst>
      <p:ext uri="{BB962C8B-B14F-4D97-AF65-F5344CB8AC3E}">
        <p14:creationId xmlns:p14="http://schemas.microsoft.com/office/powerpoint/2010/main" val="257504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character	</a:t>
            </a:r>
            <a:endParaRPr lang="en-US" dirty="0"/>
          </a:p>
        </p:txBody>
      </p:sp>
      <p:sp>
        <p:nvSpPr>
          <p:cNvPr id="3" name="Content Placeholder 2"/>
          <p:cNvSpPr>
            <a:spLocks noGrp="1"/>
          </p:cNvSpPr>
          <p:nvPr>
            <p:ph idx="1"/>
          </p:nvPr>
        </p:nvSpPr>
        <p:spPr>
          <a:xfrm>
            <a:off x="457200" y="1752600"/>
            <a:ext cx="8229600" cy="4800600"/>
          </a:xfrm>
        </p:spPr>
        <p:txBody>
          <a:bodyPr>
            <a:noAutofit/>
          </a:bodyPr>
          <a:lstStyle/>
          <a:p>
            <a:r>
              <a:rPr lang="en-US" sz="3200" b="1" dirty="0" smtClean="0"/>
              <a:t>Jeannette</a:t>
            </a:r>
            <a:r>
              <a:rPr lang="en-US" sz="3200" dirty="0" smtClean="0"/>
              <a:t>: narrator, story from her perspective</a:t>
            </a:r>
          </a:p>
          <a:p>
            <a:r>
              <a:rPr lang="en-US" sz="3200" b="1" dirty="0" smtClean="0"/>
              <a:t>Rex</a:t>
            </a:r>
            <a:r>
              <a:rPr lang="en-US" sz="3200" dirty="0" smtClean="0"/>
              <a:t>: alcoholic father, promises to build a glass castle for kids</a:t>
            </a:r>
          </a:p>
          <a:p>
            <a:r>
              <a:rPr lang="en-US" sz="3200" b="1" dirty="0" smtClean="0"/>
              <a:t>Rose Mary</a:t>
            </a:r>
            <a:r>
              <a:rPr lang="en-US" sz="3200" dirty="0" smtClean="0"/>
              <a:t>: mother who refuses to work, wants to be an artist</a:t>
            </a:r>
          </a:p>
          <a:p>
            <a:r>
              <a:rPr lang="en-US" sz="3200" b="1" dirty="0" smtClean="0"/>
              <a:t>Lori, Brian, Maureen</a:t>
            </a:r>
            <a:r>
              <a:rPr lang="en-US" sz="3200" dirty="0" smtClean="0"/>
              <a:t>: siblings, all cope with the family dynamic in their own way</a:t>
            </a:r>
            <a:endParaRPr lang="en-US" sz="3200" dirty="0"/>
          </a:p>
        </p:txBody>
      </p:sp>
    </p:spTree>
    <p:extLst>
      <p:ext uri="{BB962C8B-B14F-4D97-AF65-F5344CB8AC3E}">
        <p14:creationId xmlns:p14="http://schemas.microsoft.com/office/powerpoint/2010/main" val="2024616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Schedule</a:t>
            </a:r>
            <a:endParaRPr lang="en-US" dirty="0"/>
          </a:p>
        </p:txBody>
      </p:sp>
      <p:sp>
        <p:nvSpPr>
          <p:cNvPr id="3" name="Content Placeholder 2"/>
          <p:cNvSpPr>
            <a:spLocks noGrp="1"/>
          </p:cNvSpPr>
          <p:nvPr>
            <p:ph idx="1"/>
          </p:nvPr>
        </p:nvSpPr>
        <p:spPr/>
        <p:txBody>
          <a:bodyPr>
            <a:normAutofit/>
          </a:bodyPr>
          <a:lstStyle/>
          <a:p>
            <a:r>
              <a:rPr lang="en-US" sz="3200" b="1" dirty="0" smtClean="0"/>
              <a:t>5/8</a:t>
            </a:r>
            <a:r>
              <a:rPr lang="en-US" sz="3200" dirty="0" smtClean="0"/>
              <a:t>: pages 3-72</a:t>
            </a:r>
          </a:p>
          <a:p>
            <a:r>
              <a:rPr lang="en-US" sz="3200" b="1" dirty="0" smtClean="0"/>
              <a:t>5/15</a:t>
            </a:r>
            <a:r>
              <a:rPr lang="en-US" sz="3200" dirty="0" smtClean="0"/>
              <a:t>: pages 73-163</a:t>
            </a:r>
          </a:p>
          <a:p>
            <a:r>
              <a:rPr lang="en-US" sz="3200" b="1" dirty="0" smtClean="0"/>
              <a:t>5/22</a:t>
            </a:r>
            <a:r>
              <a:rPr lang="en-US" sz="3200" dirty="0" smtClean="0"/>
              <a:t>: </a:t>
            </a:r>
            <a:r>
              <a:rPr lang="en-US" sz="3200" dirty="0"/>
              <a:t>pages </a:t>
            </a:r>
            <a:r>
              <a:rPr lang="en-US" sz="3200" dirty="0" smtClean="0"/>
              <a:t>164-205</a:t>
            </a:r>
          </a:p>
          <a:p>
            <a:r>
              <a:rPr lang="en-US" sz="3200" b="1" dirty="0" smtClean="0"/>
              <a:t>5/29</a:t>
            </a:r>
            <a:r>
              <a:rPr lang="en-US" sz="3200" dirty="0" smtClean="0"/>
              <a:t>: pages 206-288</a:t>
            </a:r>
          </a:p>
          <a:p>
            <a:r>
              <a:rPr lang="en-US" sz="3200" u="sng" dirty="0" smtClean="0"/>
              <a:t>Final Assessment: in-class essay 6/12</a:t>
            </a:r>
          </a:p>
          <a:p>
            <a:pPr lvl="1"/>
            <a:r>
              <a:rPr lang="en-US" sz="2800" dirty="0" smtClean="0"/>
              <a:t>Open note, open book! </a:t>
            </a:r>
          </a:p>
        </p:txBody>
      </p:sp>
    </p:spTree>
    <p:extLst>
      <p:ext uri="{BB962C8B-B14F-4D97-AF65-F5344CB8AC3E}">
        <p14:creationId xmlns:p14="http://schemas.microsoft.com/office/powerpoint/2010/main" val="3204470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Task</a:t>
            </a:r>
            <a:endParaRPr lang="en-US" dirty="0"/>
          </a:p>
        </p:txBody>
      </p:sp>
      <p:sp>
        <p:nvSpPr>
          <p:cNvPr id="3" name="Content Placeholder 2"/>
          <p:cNvSpPr>
            <a:spLocks noGrp="1"/>
          </p:cNvSpPr>
          <p:nvPr>
            <p:ph sz="quarter" idx="1"/>
          </p:nvPr>
        </p:nvSpPr>
        <p:spPr/>
        <p:txBody>
          <a:bodyPr>
            <a:normAutofit fontScale="92500" lnSpcReduction="10000"/>
          </a:bodyPr>
          <a:lstStyle/>
          <a:p>
            <a:pPr lvl="0"/>
            <a:r>
              <a:rPr lang="en-US" u="sng" dirty="0" smtClean="0"/>
              <a:t>Personal reading reflection </a:t>
            </a:r>
            <a:r>
              <a:rPr lang="en-US" u="sng" dirty="0"/>
              <a:t>log </a:t>
            </a:r>
            <a:r>
              <a:rPr lang="en-US" dirty="0" smtClean="0"/>
              <a:t>(one </a:t>
            </a:r>
            <a:r>
              <a:rPr lang="en-US" dirty="0"/>
              <a:t>per </a:t>
            </a:r>
            <a:r>
              <a:rPr lang="en-US" dirty="0" smtClean="0"/>
              <a:t>week, four total).  </a:t>
            </a:r>
            <a:endParaRPr lang="en-US" sz="4400" dirty="0"/>
          </a:p>
          <a:p>
            <a:pPr lvl="1"/>
            <a:r>
              <a:rPr lang="en-US" dirty="0"/>
              <a:t>Include feelings, reactions, questions, and opinions, comments about the author’s style and strategies, and important passages. </a:t>
            </a:r>
            <a:endParaRPr lang="en-US" sz="4000" dirty="0"/>
          </a:p>
          <a:p>
            <a:r>
              <a:rPr lang="en-US" dirty="0"/>
              <a:t>All done individually!</a:t>
            </a:r>
          </a:p>
          <a:p>
            <a:r>
              <a:rPr lang="en-US" dirty="0"/>
              <a:t>Work on them each week, due at the end of the unit </a:t>
            </a:r>
            <a:r>
              <a:rPr lang="en-US" dirty="0" smtClean="0"/>
              <a:t>(June 13</a:t>
            </a:r>
            <a:r>
              <a:rPr lang="en-US" baseline="30000" dirty="0" smtClean="0"/>
              <a:t>th</a:t>
            </a:r>
            <a:r>
              <a:rPr lang="en-US" dirty="0" smtClean="0"/>
              <a:t>) </a:t>
            </a:r>
            <a:r>
              <a:rPr lang="en-US" dirty="0"/>
              <a:t>on turnitin.com</a:t>
            </a:r>
          </a:p>
          <a:p>
            <a:r>
              <a:rPr lang="en-US" dirty="0" smtClean="0"/>
              <a:t>Requirements: (one </a:t>
            </a:r>
            <a:r>
              <a:rPr lang="en-US" dirty="0"/>
              <a:t>paragraph each, typed </a:t>
            </a:r>
            <a:r>
              <a:rPr lang="en-US" dirty="0" smtClean="0"/>
              <a:t>out as one document you will submit)</a:t>
            </a:r>
            <a:endParaRPr lang="en-US" dirty="0"/>
          </a:p>
          <a:p>
            <a:pPr lvl="1"/>
            <a:r>
              <a:rPr lang="en-US" dirty="0"/>
              <a:t>One per week, reflecting on what you actually read</a:t>
            </a:r>
          </a:p>
          <a:p>
            <a:pPr lvl="1"/>
            <a:r>
              <a:rPr lang="en-US" dirty="0"/>
              <a:t>Not a summary</a:t>
            </a:r>
          </a:p>
          <a:p>
            <a:pPr lvl="1"/>
            <a:r>
              <a:rPr lang="en-US" dirty="0"/>
              <a:t>Your reactions/response to what you read (characters, story, writing style, etc.)</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Club Jobs </a:t>
            </a:r>
            <a:endParaRPr lang="en-US" dirty="0"/>
          </a:p>
        </p:txBody>
      </p:sp>
      <p:sp>
        <p:nvSpPr>
          <p:cNvPr id="3" name="Content Placeholder 2"/>
          <p:cNvSpPr>
            <a:spLocks noGrp="1"/>
          </p:cNvSpPr>
          <p:nvPr>
            <p:ph sz="quarter" idx="1"/>
          </p:nvPr>
        </p:nvSpPr>
        <p:spPr/>
        <p:txBody>
          <a:bodyPr/>
          <a:lstStyle/>
          <a:p>
            <a:pPr lvl="0"/>
            <a:r>
              <a:rPr lang="en-US" sz="3600" dirty="0"/>
              <a:t>Then, the night before your book club meeting, you will need complete the </a:t>
            </a:r>
            <a:r>
              <a:rPr lang="en-US" sz="3600" u="sng" dirty="0"/>
              <a:t>book club preparation assignment.  </a:t>
            </a:r>
            <a:endParaRPr lang="en-US" sz="6000" u="sng" dirty="0"/>
          </a:p>
          <a:p>
            <a:pPr lvl="0"/>
            <a:r>
              <a:rPr lang="en-US" sz="3600" dirty="0"/>
              <a:t>On the day of the book club meeting, your group will convene and discuss the pages you read.  </a:t>
            </a:r>
            <a:endParaRPr lang="en-US" sz="6000" dirty="0"/>
          </a:p>
          <a:p>
            <a:endParaRPr lang="en-US" dirty="0"/>
          </a:p>
        </p:txBody>
      </p:sp>
    </p:spTree>
    <p:extLst>
      <p:ext uri="{BB962C8B-B14F-4D97-AF65-F5344CB8AC3E}">
        <p14:creationId xmlns:p14="http://schemas.microsoft.com/office/powerpoint/2010/main" val="17796349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2077</TotalTime>
  <Words>2481</Words>
  <Application>Microsoft Office PowerPoint</Application>
  <PresentationFormat>On-screen Show (4:3)</PresentationFormat>
  <Paragraphs>238</Paragraphs>
  <Slides>34</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Georgia</vt:lpstr>
      <vt:lpstr>Lucida Sans Unicode</vt:lpstr>
      <vt:lpstr>Symbol</vt:lpstr>
      <vt:lpstr>Tw Cen MT</vt:lpstr>
      <vt:lpstr>Wingdings</vt:lpstr>
      <vt:lpstr>Wingdings 2</vt:lpstr>
      <vt:lpstr>Civic</vt:lpstr>
      <vt:lpstr>Literary Circles</vt:lpstr>
      <vt:lpstr>Literary Circle Groups</vt:lpstr>
      <vt:lpstr>Literary Circle Groups</vt:lpstr>
      <vt:lpstr>Assignment</vt:lpstr>
      <vt:lpstr>Background</vt:lpstr>
      <vt:lpstr>Major character </vt:lpstr>
      <vt:lpstr>Reading Schedule</vt:lpstr>
      <vt:lpstr>Weekly Task</vt:lpstr>
      <vt:lpstr>Book Club Jobs </vt:lpstr>
      <vt:lpstr>Expectations</vt:lpstr>
      <vt:lpstr>Literature Circle Day</vt:lpstr>
      <vt:lpstr>Assignment 1: Grouping</vt:lpstr>
      <vt:lpstr>PowerPoint Presentation</vt:lpstr>
      <vt:lpstr>  Identity Map</vt:lpstr>
      <vt:lpstr>PowerPoint Presentation</vt:lpstr>
      <vt:lpstr>PowerPoint Presentation</vt:lpstr>
      <vt:lpstr>Turn and talk</vt:lpstr>
      <vt:lpstr>hold your 3 VISIBLE IDENTITY CARDS. Your partner will choose one.</vt:lpstr>
      <vt:lpstr>Turn &amp; Talk</vt:lpstr>
      <vt:lpstr>Assignment 2: Foreshadowing</vt:lpstr>
      <vt:lpstr>Assignment 3: Questioning</vt:lpstr>
      <vt:lpstr>Assignment 4: Brainstorming</vt:lpstr>
      <vt:lpstr>Assessment</vt:lpstr>
      <vt:lpstr>Questions</vt:lpstr>
      <vt:lpstr>Questions continued</vt:lpstr>
      <vt:lpstr>Assignment 5: Review and Reflecting</vt:lpstr>
      <vt:lpstr>PowerPoint Presentation</vt:lpstr>
      <vt:lpstr>Book Club Continued</vt:lpstr>
      <vt:lpstr>Peer Evaluations</vt:lpstr>
      <vt:lpstr>Older Files </vt:lpstr>
      <vt:lpstr>Assignment 5: Review and Reflecting</vt:lpstr>
      <vt:lpstr>Assignment 5: Reflecting</vt:lpstr>
      <vt:lpstr>Questions</vt:lpstr>
      <vt:lpstr>Questions continued</vt:lpstr>
    </vt:vector>
  </TitlesOfParts>
  <Company>Issaquah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Literary Circles</dc:title>
  <dc:creator>Windows User</dc:creator>
  <cp:lastModifiedBy>Woldendorp, Kirsten    SHS-Staff</cp:lastModifiedBy>
  <cp:revision>149</cp:revision>
  <dcterms:created xsi:type="dcterms:W3CDTF">2012-05-02T15:45:13Z</dcterms:created>
  <dcterms:modified xsi:type="dcterms:W3CDTF">2019-05-29T16:19:45Z</dcterms:modified>
</cp:coreProperties>
</file>