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385" r:id="rId3"/>
    <p:sldId id="386" r:id="rId4"/>
    <p:sldId id="391" r:id="rId5"/>
    <p:sldId id="392" r:id="rId6"/>
    <p:sldId id="307" r:id="rId7"/>
    <p:sldId id="292" r:id="rId8"/>
    <p:sldId id="306" r:id="rId9"/>
    <p:sldId id="294" r:id="rId10"/>
    <p:sldId id="295" r:id="rId11"/>
    <p:sldId id="296" r:id="rId12"/>
    <p:sldId id="259" r:id="rId13"/>
    <p:sldId id="384" r:id="rId14"/>
    <p:sldId id="300" r:id="rId15"/>
    <p:sldId id="304" r:id="rId16"/>
    <p:sldId id="297" r:id="rId17"/>
    <p:sldId id="298" r:id="rId18"/>
    <p:sldId id="299" r:id="rId19"/>
    <p:sldId id="313" r:id="rId20"/>
    <p:sldId id="287" r:id="rId21"/>
    <p:sldId id="382" r:id="rId22"/>
    <p:sldId id="383" r:id="rId23"/>
    <p:sldId id="358" r:id="rId24"/>
    <p:sldId id="359" r:id="rId25"/>
    <p:sldId id="360" r:id="rId26"/>
    <p:sldId id="361" r:id="rId27"/>
    <p:sldId id="387" r:id="rId28"/>
    <p:sldId id="388" r:id="rId29"/>
    <p:sldId id="389" r:id="rId30"/>
    <p:sldId id="39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3" autoAdjust="0"/>
    <p:restoredTop sz="94717" autoAdjust="0"/>
  </p:normalViewPr>
  <p:slideViewPr>
    <p:cSldViewPr>
      <p:cViewPr varScale="1">
        <p:scale>
          <a:sx n="105" d="100"/>
          <a:sy n="105" d="100"/>
        </p:scale>
        <p:origin x="9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85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56B5B-AEED-4F81-A381-06E560F665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0C634-5678-4D81-B94F-0345A808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7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C3053089-FA48-4686-9EEA-45335C59851A}" type="slidenum">
              <a:rPr lang="en-US" altLang="en-US" smtClean="0"/>
              <a:pPr defTabSz="912813"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945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9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4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6403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4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0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82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3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8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3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1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7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8D2D015-787C-4AC8-8982-C4F0F718FB08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66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Literary devices </a:t>
            </a:r>
            <a:br>
              <a:rPr lang="en-US" sz="9600" dirty="0" smtClean="0">
                <a:solidFill>
                  <a:schemeClr val="bg1"/>
                </a:solidFill>
                <a:latin typeface="Chiller" panose="04020404031007020602" pitchFamily="82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	and terms</a:t>
            </a:r>
            <a:endParaRPr lang="en-US" sz="96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and Extended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Mixed metaphor: combination of metaphors that does not make sense</a:t>
            </a:r>
          </a:p>
          <a:p>
            <a:pPr lvl="1"/>
            <a:r>
              <a:rPr lang="en-US" dirty="0" smtClean="0"/>
              <a:t>Once the bowling shoe is on the other foot, look who's the good cop and look who's the bad cop.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Extended metaphor: a metaphor that continues into the sentences that follow. </a:t>
            </a:r>
          </a:p>
          <a:p>
            <a:pPr lvl="1"/>
            <a:r>
              <a:rPr lang="en-US" dirty="0" smtClean="0"/>
              <a:t>“The seeds have already been sown", an extension could be "It remains to be seen whether weeds or flowers will spring forth."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700" dirty="0" smtClean="0"/>
              <a:t>A brief reference to a person, place or event, or to another literary work or passage. </a:t>
            </a:r>
            <a:r>
              <a:rPr lang="en-US" sz="5700" baseline="30000" dirty="0" smtClean="0"/>
              <a:t> </a:t>
            </a:r>
            <a:r>
              <a:rPr lang="en-US" sz="5700" dirty="0" smtClean="0"/>
              <a:t>It is left to the reader or hearer to make the connection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3800" dirty="0" smtClean="0"/>
              <a:t>Examples:</a:t>
            </a:r>
          </a:p>
          <a:p>
            <a:pPr lvl="2"/>
            <a:r>
              <a:rPr lang="en-US" sz="3800" dirty="0" smtClean="0"/>
              <a:t>To act or not to act, that was Bob's dilemma</a:t>
            </a:r>
          </a:p>
          <a:p>
            <a:pPr lvl="2"/>
            <a:r>
              <a:rPr lang="en-US" sz="3800" dirty="0" smtClean="0"/>
              <a:t>Christy didn't like to spend money. She was no Scrooge, but she seldom purchased anything except the bare necessities</a:t>
            </a:r>
          </a:p>
          <a:p>
            <a:pPr lvl="2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Mythological: allusions are specifically from mythology (Zeus, Achilles, etc.)</a:t>
            </a:r>
          </a:p>
          <a:p>
            <a:r>
              <a:rPr lang="en-US" dirty="0" smtClean="0"/>
              <a:t>Historical: something that alludes to something in history </a:t>
            </a:r>
          </a:p>
          <a:p>
            <a:r>
              <a:rPr lang="en-US" dirty="0" smtClean="0"/>
              <a:t>Literary: allusion is a reference to a work of art, music, history, religion, or another work of literature within a piece of literature (Peter Pan syndrome)</a:t>
            </a:r>
          </a:p>
          <a:p>
            <a:r>
              <a:rPr lang="en-US" dirty="0" smtClean="0"/>
              <a:t>Religious: when someone is referring to the Bible (Lincoln: “4 score and 7 years ago—score is used instead of blank year)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4. Personification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600" dirty="0" smtClean="0"/>
              <a:t>Giving human qualities to animals or objects </a:t>
            </a:r>
          </a:p>
          <a:p>
            <a:pPr lvl="1"/>
            <a:r>
              <a:rPr lang="en-US" sz="4400" i="1" dirty="0" smtClean="0"/>
              <a:t>Jovial sun</a:t>
            </a:r>
          </a:p>
          <a:p>
            <a:pPr lvl="1"/>
            <a:r>
              <a:rPr lang="en-US" sz="4400" i="1" dirty="0" smtClean="0"/>
              <a:t>Artistic moon</a:t>
            </a:r>
          </a:p>
          <a:p>
            <a:pPr lvl="1"/>
            <a:r>
              <a:rPr lang="en-US" sz="4400" dirty="0" smtClean="0"/>
              <a:t>Maybe the sky didn't look the day she fell down (pg 59)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2543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 compares two different things, usually by employing the words "like", "as", or "than".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Fast as a lion, flopping like a fish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 vs. 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“Chris was a record-setting runner as fast as a speeding bullet."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"When Chris ran, he was a speeding bullet racing along the track."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exaggeration in literature or poetry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Used to create strong feelings</a:t>
            </a:r>
          </a:p>
          <a:p>
            <a:pPr lvl="1"/>
            <a:r>
              <a:rPr lang="en-US" dirty="0" smtClean="0"/>
              <a:t>The bag weighed a ton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Oxymoron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800" dirty="0" smtClean="0"/>
              <a:t>Figure of speech with contradictory terms</a:t>
            </a:r>
          </a:p>
          <a:p>
            <a:pPr>
              <a:buNone/>
            </a:pPr>
            <a:endParaRPr lang="en-US" sz="3600" dirty="0" smtClean="0"/>
          </a:p>
          <a:p>
            <a:pPr lvl="1"/>
            <a:r>
              <a:rPr lang="en-US" sz="3400" dirty="0" smtClean="0"/>
              <a:t>Smart Cougar </a:t>
            </a:r>
            <a:r>
              <a:rPr lang="en-US" sz="3400" dirty="0" smtClean="0">
                <a:sym typeface="Wingdings" pitchFamily="2" charset="2"/>
              </a:rPr>
              <a:t></a:t>
            </a:r>
            <a:endParaRPr lang="en-US" sz="3400" dirty="0" smtClean="0"/>
          </a:p>
          <a:p>
            <a:pPr lvl="1"/>
            <a:r>
              <a:rPr lang="en-US" sz="3400" dirty="0" smtClean="0"/>
              <a:t>living dead</a:t>
            </a:r>
          </a:p>
          <a:p>
            <a:pPr lvl="1"/>
            <a:r>
              <a:rPr lang="en-US" sz="3400" dirty="0" smtClean="0"/>
              <a:t>old news</a:t>
            </a:r>
          </a:p>
          <a:p>
            <a:pPr lvl="1"/>
            <a:r>
              <a:rPr lang="en-US" sz="3400" dirty="0" smtClean="0"/>
              <a:t>open secret</a:t>
            </a:r>
          </a:p>
          <a:p>
            <a:pPr lvl="1"/>
            <a:r>
              <a:rPr lang="en-US" sz="3400" dirty="0" smtClean="0"/>
              <a:t>bittersweet</a:t>
            </a:r>
            <a:endParaRPr lang="en-US" sz="3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seemingly</a:t>
            </a:r>
            <a:r>
              <a:rPr lang="en-US" dirty="0" smtClean="0"/>
              <a:t> true statement or group of statements that lead to a contradiction or a situation which </a:t>
            </a:r>
            <a:r>
              <a:rPr lang="en-US" i="1" dirty="0" smtClean="0"/>
              <a:t>seems to</a:t>
            </a:r>
            <a:r>
              <a:rPr lang="en-US" dirty="0" smtClean="0"/>
              <a:t> defy logic.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Statements appear to contradict each other </a:t>
            </a:r>
          </a:p>
          <a:p>
            <a:pPr lvl="1"/>
            <a:r>
              <a:rPr lang="en-US" dirty="0" smtClean="0"/>
              <a:t>Also known as a contradiction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 smtClean="0"/>
              <a:t>I must be cruel to be kind </a:t>
            </a:r>
          </a:p>
          <a:p>
            <a:pPr lvl="1"/>
            <a:r>
              <a:rPr lang="en-US" sz="4000" dirty="0" smtClean="0"/>
              <a:t>Going to war to create peace</a:t>
            </a:r>
          </a:p>
          <a:p>
            <a:pPr lvl="1"/>
            <a:r>
              <a:rPr lang="en-US" sz="4000" dirty="0" smtClean="0"/>
              <a:t>Going back in time to kill yourself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Chiller" panose="04020404031007020602" pitchFamily="82" charset="0"/>
              </a:rPr>
              <a:t>Learning Targets</a:t>
            </a:r>
            <a:endParaRPr lang="en-US" sz="60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sz="4800" dirty="0" smtClean="0">
                <a:solidFill>
                  <a:schemeClr val="bg1"/>
                </a:solidFill>
                <a:latin typeface="Chiller" panose="04020404031007020602" pitchFamily="82" charset="0"/>
              </a:rPr>
              <a:t>I can define literary devices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4800" dirty="0" smtClean="0">
                <a:solidFill>
                  <a:schemeClr val="bg1"/>
                </a:solidFill>
                <a:latin typeface="Chiller" panose="04020404031007020602" pitchFamily="82" charset="0"/>
              </a:rPr>
              <a:t>I can </a:t>
            </a:r>
            <a:r>
              <a:rPr lang="en-US" sz="4800" dirty="0" smtClean="0">
                <a:solidFill>
                  <a:schemeClr val="bg1"/>
                </a:solidFill>
                <a:latin typeface="Chiller" panose="04020404031007020602" pitchFamily="82" charset="0"/>
              </a:rPr>
              <a:t>demonstrate </a:t>
            </a:r>
            <a:r>
              <a:rPr lang="en-US" sz="4800" dirty="0" smtClean="0">
                <a:solidFill>
                  <a:schemeClr val="bg1"/>
                </a:solidFill>
                <a:latin typeface="Chiller" panose="04020404031007020602" pitchFamily="82" charset="0"/>
              </a:rPr>
              <a:t>an understanding of the literary devices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4800" dirty="0" smtClean="0">
                <a:solidFill>
                  <a:schemeClr val="bg1"/>
                </a:solidFill>
                <a:latin typeface="Chiller" panose="04020404031007020602" pitchFamily="82" charset="0"/>
              </a:rPr>
              <a:t>I can incorporate literary devices into a creative story</a:t>
            </a:r>
            <a:endParaRPr lang="en-US" sz="48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363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that represents an idea, person, thing, place, in literature</a:t>
            </a:r>
          </a:p>
          <a:p>
            <a:r>
              <a:rPr lang="en-US" dirty="0" smtClean="0"/>
              <a:t>Gives meaning to something</a:t>
            </a:r>
          </a:p>
          <a:p>
            <a:pPr lvl="1"/>
            <a:r>
              <a:rPr lang="en-US" dirty="0" smtClean="0"/>
              <a:t>A crucible: is a heat resistant container used to test the purity of certain substances via high temperatures.</a:t>
            </a:r>
          </a:p>
          <a:p>
            <a:pPr lvl="1"/>
            <a:r>
              <a:rPr lang="en-US" dirty="0" smtClean="0"/>
              <a:t>Colors, objects….white, cross, fire, 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advance sign or warning of what is to come in the future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55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recurring element that has symbolic significance in a story</a:t>
            </a:r>
          </a:p>
          <a:p>
            <a:r>
              <a:rPr lang="en-US" dirty="0" smtClean="0"/>
              <a:t>Visualizes and dramatizes the theme</a:t>
            </a:r>
          </a:p>
          <a:p>
            <a:r>
              <a:rPr lang="en-US" dirty="0" smtClean="0"/>
              <a:t>Ex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i="1" dirty="0" smtClean="0"/>
              <a:t>The House on Mango Street</a:t>
            </a:r>
          </a:p>
          <a:p>
            <a:pPr lvl="1"/>
            <a:r>
              <a:rPr lang="en-US" dirty="0" smtClean="0"/>
              <a:t>Women in windows, names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ridicule or make fun of human vice or weakness, often with the intent of correcting, or changing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be funny, but its aim is not to amuse, instead to arouse contempt or disgust</a:t>
            </a:r>
          </a:p>
        </p:txBody>
      </p:sp>
    </p:spTree>
    <p:extLst>
      <p:ext uri="{BB962C8B-B14F-4D97-AF65-F5344CB8AC3E}">
        <p14:creationId xmlns:p14="http://schemas.microsoft.com/office/powerpoint/2010/main" val="4868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Parody</a:t>
            </a:r>
            <a:r>
              <a:rPr lang="en-US" dirty="0" smtClean="0"/>
              <a:t>: a mimicry/mocking of an established concept, idea, or a person </a:t>
            </a:r>
          </a:p>
          <a:p>
            <a:pPr lvl="1"/>
            <a:r>
              <a:rPr lang="en-US" dirty="0" smtClean="0"/>
              <a:t>Colbert Report, South Park</a:t>
            </a:r>
          </a:p>
          <a:p>
            <a:r>
              <a:rPr lang="en-US" b="1" dirty="0" smtClean="0"/>
              <a:t>Sarcasm</a:t>
            </a:r>
            <a:r>
              <a:rPr lang="en-US" dirty="0" smtClean="0"/>
              <a:t>: sharp, biting, or witty remark</a:t>
            </a:r>
          </a:p>
          <a:p>
            <a:r>
              <a:rPr lang="en-US" b="1" dirty="0" smtClean="0"/>
              <a:t>Understatement</a:t>
            </a:r>
            <a:r>
              <a:rPr lang="en-US" dirty="0" smtClean="0"/>
              <a:t>: contains an expression of less strength than what would be expected</a:t>
            </a:r>
          </a:p>
          <a:p>
            <a:pPr lvl="1"/>
            <a:r>
              <a:rPr lang="en-US" dirty="0" smtClean="0"/>
              <a:t>Monty Python clip</a:t>
            </a:r>
          </a:p>
        </p:txBody>
      </p:sp>
    </p:spTree>
    <p:extLst>
      <p:ext uri="{BB962C8B-B14F-4D97-AF65-F5344CB8AC3E}">
        <p14:creationId xmlns:p14="http://schemas.microsoft.com/office/powerpoint/2010/main" val="38571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 of words to convey a meaning that is the opposite of its literal meaning</a:t>
            </a:r>
          </a:p>
          <a:p>
            <a:pPr lvl="1"/>
            <a:r>
              <a:rPr lang="en-US" dirty="0" smtClean="0"/>
              <a:t>You work all weekend? How nice!</a:t>
            </a:r>
          </a:p>
          <a:p>
            <a:pPr lvl="1"/>
            <a:r>
              <a:rPr lang="en-US" dirty="0" smtClean="0"/>
              <a:t>What a beautiful view! (looking down into a dumpster)</a:t>
            </a:r>
          </a:p>
          <a:p>
            <a:pPr lvl="1"/>
            <a:r>
              <a:rPr lang="en-US" dirty="0" smtClean="0"/>
              <a:t>The unsinkable Titanic sinking</a:t>
            </a:r>
          </a:p>
          <a:p>
            <a:pPr lvl="1"/>
            <a:r>
              <a:rPr lang="en-US" dirty="0" smtClean="0"/>
              <a:t>The firehouse burned down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4907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Dramatic</a:t>
            </a:r>
            <a:r>
              <a:rPr lang="en-US" dirty="0" smtClean="0"/>
              <a:t>: is inherent in speeches or drama and is understood by the audience but not the characters</a:t>
            </a:r>
          </a:p>
          <a:p>
            <a:r>
              <a:rPr lang="en-US" b="1" dirty="0" smtClean="0"/>
              <a:t>Situational</a:t>
            </a:r>
            <a:r>
              <a:rPr lang="en-US" dirty="0" smtClean="0"/>
              <a:t>: involving a situation in which actions have an effect that is opposite from what was intended</a:t>
            </a:r>
          </a:p>
          <a:p>
            <a:r>
              <a:rPr lang="en-US" b="1" dirty="0" smtClean="0"/>
              <a:t>Verbal</a:t>
            </a:r>
            <a:r>
              <a:rPr lang="en-US" dirty="0" smtClean="0"/>
              <a:t>: a person says/writes one thing and means another, opposite of the literal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Imagery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details and descriptors to create a mental or sensational image in the mind of a reader</a:t>
            </a:r>
          </a:p>
          <a:p>
            <a:r>
              <a:rPr lang="en-US" dirty="0" smtClean="0"/>
              <a:t>A way to show the reader instead of just telling them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65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15. Repetition 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4800" dirty="0" smtClean="0"/>
              <a:t>The return of a word, phrase, or motif in any form of literature.</a:t>
            </a:r>
          </a:p>
          <a:p>
            <a:r>
              <a:rPr lang="en-US" altLang="en-US" sz="4800" dirty="0" smtClean="0"/>
              <a:t>Repetition brings comfort, order, and/or special meaning to a poem.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09285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Flashbacks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Flashbacks to previous events split up present-day scenes in a story, usually to build suspense toward a big reveal. </a:t>
            </a:r>
            <a:endParaRPr lang="en-US" sz="3200" dirty="0" smtClean="0"/>
          </a:p>
          <a:p>
            <a:r>
              <a:rPr lang="en-US" sz="3200" dirty="0" smtClean="0"/>
              <a:t>Show things that have already happened.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352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39" y="228600"/>
            <a:ext cx="7765322" cy="457200"/>
          </a:xfrm>
        </p:spPr>
        <p:txBody>
          <a:bodyPr>
            <a:normAutofit fontScale="90000"/>
          </a:bodyPr>
          <a:lstStyle/>
          <a:p>
            <a:r>
              <a:rPr lang="en-US" sz="7300" dirty="0" smtClean="0">
                <a:solidFill>
                  <a:schemeClr val="bg1"/>
                </a:solidFill>
                <a:latin typeface="Chiller" panose="04020404031007020602" pitchFamily="82" charset="0"/>
              </a:rPr>
              <a:t>Task</a:t>
            </a:r>
            <a:endParaRPr lang="en-US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1" y="1219200"/>
            <a:ext cx="4252120" cy="5410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You will each be assigned a literary devices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Individually, you will create a poster of that literary device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Work time Monday and 20 minutes Tuesday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Will present these to the class Tuesday </a:t>
            </a:r>
            <a:endParaRPr lang="en-US" sz="36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143000"/>
            <a:ext cx="4263231" cy="54864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hiller" panose="04020404031007020602" pitchFamily="82" charset="0"/>
              </a:rPr>
              <a:t>Poster must include: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latin typeface="Chiller" panose="04020404031007020602" pitchFamily="82" charset="0"/>
              </a:rPr>
              <a:t>Literary device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latin typeface="Chiller" panose="04020404031007020602" pitchFamily="82" charset="0"/>
              </a:rPr>
              <a:t>Definition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latin typeface="Chiller" panose="04020404031007020602" pitchFamily="82" charset="0"/>
              </a:rPr>
              <a:t>Example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latin typeface="Chiller" panose="04020404031007020602" pitchFamily="82" charset="0"/>
              </a:rPr>
              <a:t>Visual representation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Juxtaposition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Places </a:t>
            </a:r>
            <a:r>
              <a:rPr lang="en-US" dirty="0"/>
              <a:t>two or more dissimilar characters, themes, concepts, etc. side by side, and the profound contrast highlights their differences. </a:t>
            </a:r>
          </a:p>
        </p:txBody>
      </p:sp>
    </p:spTree>
    <p:extLst>
      <p:ext uri="{BB962C8B-B14F-4D97-AF65-F5344CB8AC3E}">
        <p14:creationId xmlns:p14="http://schemas.microsoft.com/office/powerpoint/2010/main" val="420769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458200" cy="11041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hiller" panose="04020404031007020602" pitchFamily="82" charset="0"/>
              </a:rPr>
              <a:t>Halloween Literary Device Story</a:t>
            </a:r>
            <a:endParaRPr lang="en-US" sz="48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23560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You are going to write a spooky Halloween story using at least five literary devices from the presentations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Word count: 500-750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Any characters, setting, point of view, plot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Work time Thursday and Friday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Due Friday by 10pm on turnitin.com</a:t>
            </a:r>
            <a:endParaRPr lang="en-US" sz="36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91"/>
          <a:stretch/>
        </p:blipFill>
        <p:spPr>
          <a:xfrm>
            <a:off x="6248400" y="4648200"/>
            <a:ext cx="2895600" cy="210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Older files 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0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/>
          <a:srcRect t="66" b="66"/>
          <a:stretch>
            <a:fillRect/>
          </a:stretch>
        </p:blipFill>
        <p:spPr>
          <a:xfrm>
            <a:off x="1096963" y="457200"/>
            <a:ext cx="8047037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Allegory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sz="3200" dirty="0" smtClean="0"/>
              <a:t>When objects, persons, and actions in a narrative, are equated with the meanings that lie outside the narrative itself. 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en-US" sz="2200" dirty="0" smtClean="0"/>
              <a:t>Has both a literal meaning and symbolic meaning</a:t>
            </a:r>
          </a:p>
          <a:p>
            <a:endParaRPr lang="en-US" sz="3200" dirty="0" smtClean="0"/>
          </a:p>
          <a:p>
            <a:r>
              <a:rPr lang="en-US" sz="3200" dirty="0" smtClean="0"/>
              <a:t>Device used in a story, poem, painting, or drawing.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4000" dirty="0" smtClean="0"/>
              <a:t>Animal Farm--Russian Revolution	</a:t>
            </a:r>
          </a:p>
          <a:p>
            <a:pPr lvl="1"/>
            <a:r>
              <a:rPr lang="en-US" sz="4000" dirty="0" smtClean="0"/>
              <a:t>Lord of the Flies—without civilization, savagery (spiritual/abstract allegory)</a:t>
            </a:r>
          </a:p>
          <a:p>
            <a:pPr lvl="1"/>
            <a:r>
              <a:rPr lang="en-US" sz="4000" dirty="0" smtClean="0"/>
              <a:t>Avatar– West, environmental damage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figure of speech in which a term or phrase is applied to something to which it is not literally applicable in order to suggest a resemblance</a:t>
            </a:r>
          </a:p>
          <a:p>
            <a:pPr lvl="1"/>
            <a:r>
              <a:rPr lang="en-US" dirty="0" smtClean="0"/>
              <a:t>love is a rose</a:t>
            </a:r>
          </a:p>
          <a:p>
            <a:pPr lvl="1"/>
            <a:r>
              <a:rPr lang="en-US" dirty="0" smtClean="0"/>
              <a:t>it's raining cats and dogs</a:t>
            </a:r>
          </a:p>
        </p:txBody>
      </p:sp>
      <p:pic>
        <p:nvPicPr>
          <p:cNvPr id="4" name="Picture 3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048000"/>
            <a:ext cx="2667000" cy="3434773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1136</TotalTime>
  <Words>973</Words>
  <Application>Microsoft Office PowerPoint</Application>
  <PresentationFormat>On-screen Show (4:3)</PresentationFormat>
  <Paragraphs>131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Calibri</vt:lpstr>
      <vt:lpstr>Calisto MT</vt:lpstr>
      <vt:lpstr>Chiller</vt:lpstr>
      <vt:lpstr>Trebuchet MS</vt:lpstr>
      <vt:lpstr>Wingdings</vt:lpstr>
      <vt:lpstr>Wingdings 2</vt:lpstr>
      <vt:lpstr>Slate</vt:lpstr>
      <vt:lpstr>Literary devices   and terms</vt:lpstr>
      <vt:lpstr>Learning Targets</vt:lpstr>
      <vt:lpstr>Task</vt:lpstr>
      <vt:lpstr>Halloween Literary Device Story</vt:lpstr>
      <vt:lpstr>Older files </vt:lpstr>
      <vt:lpstr>PowerPoint Presentation</vt:lpstr>
      <vt:lpstr>1. Allegory</vt:lpstr>
      <vt:lpstr>Examples   </vt:lpstr>
      <vt:lpstr>2. Metaphor</vt:lpstr>
      <vt:lpstr>Mixed and Extended Metaphor</vt:lpstr>
      <vt:lpstr>3. Allusion</vt:lpstr>
      <vt:lpstr>Allusion</vt:lpstr>
      <vt:lpstr>4. Personification</vt:lpstr>
      <vt:lpstr>5. Simile</vt:lpstr>
      <vt:lpstr>Metaphor vs. Simile</vt:lpstr>
      <vt:lpstr>6. Hyperbole</vt:lpstr>
      <vt:lpstr>7. Oxymoron</vt:lpstr>
      <vt:lpstr>8. Paradox</vt:lpstr>
      <vt:lpstr>Examples…</vt:lpstr>
      <vt:lpstr>9. Symbol</vt:lpstr>
      <vt:lpstr>10. Foreshadowing</vt:lpstr>
      <vt:lpstr>11. Motif</vt:lpstr>
      <vt:lpstr>12. Satire</vt:lpstr>
      <vt:lpstr>Examples</vt:lpstr>
      <vt:lpstr>13. Irony</vt:lpstr>
      <vt:lpstr>Types….</vt:lpstr>
      <vt:lpstr>14. Imagery</vt:lpstr>
      <vt:lpstr>15. Repetition </vt:lpstr>
      <vt:lpstr>16. Flashbacks </vt:lpstr>
      <vt:lpstr>17. Juxtaposition 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Allegory</dc:title>
  <dc:creator>Windows User</dc:creator>
  <cp:lastModifiedBy>Woldendorp, Kirsten    SHS-Staff</cp:lastModifiedBy>
  <cp:revision>157</cp:revision>
  <dcterms:created xsi:type="dcterms:W3CDTF">2011-09-02T14:22:13Z</dcterms:created>
  <dcterms:modified xsi:type="dcterms:W3CDTF">2019-10-25T17:10:33Z</dcterms:modified>
</cp:coreProperties>
</file>