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0"/>
  </p:notesMasterIdLst>
  <p:sldIdLst>
    <p:sldId id="256" r:id="rId2"/>
    <p:sldId id="267" r:id="rId3"/>
    <p:sldId id="293" r:id="rId4"/>
    <p:sldId id="307" r:id="rId5"/>
    <p:sldId id="292" r:id="rId6"/>
    <p:sldId id="306" r:id="rId7"/>
    <p:sldId id="294" r:id="rId8"/>
    <p:sldId id="295" r:id="rId9"/>
    <p:sldId id="324" r:id="rId10"/>
    <p:sldId id="296" r:id="rId11"/>
    <p:sldId id="384" r:id="rId12"/>
    <p:sldId id="259" r:id="rId13"/>
    <p:sldId id="300" r:id="rId14"/>
    <p:sldId id="304" r:id="rId15"/>
    <p:sldId id="297" r:id="rId16"/>
    <p:sldId id="298" r:id="rId17"/>
    <p:sldId id="299" r:id="rId18"/>
    <p:sldId id="313" r:id="rId19"/>
    <p:sldId id="287" r:id="rId20"/>
    <p:sldId id="289" r:id="rId21"/>
    <p:sldId id="382" r:id="rId22"/>
    <p:sldId id="383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  <p:sldId id="376" r:id="rId42"/>
    <p:sldId id="377" r:id="rId43"/>
    <p:sldId id="378" r:id="rId44"/>
    <p:sldId id="379" r:id="rId45"/>
    <p:sldId id="380" r:id="rId46"/>
    <p:sldId id="381" r:id="rId47"/>
    <p:sldId id="316" r:id="rId48"/>
    <p:sldId id="280" r:id="rId49"/>
    <p:sldId id="321" r:id="rId50"/>
    <p:sldId id="320" r:id="rId51"/>
    <p:sldId id="308" r:id="rId52"/>
    <p:sldId id="317" r:id="rId53"/>
    <p:sldId id="309" r:id="rId54"/>
    <p:sldId id="318" r:id="rId55"/>
    <p:sldId id="319" r:id="rId56"/>
    <p:sldId id="315" r:id="rId57"/>
    <p:sldId id="311" r:id="rId58"/>
    <p:sldId id="312" r:id="rId59"/>
    <p:sldId id="328" r:id="rId60"/>
    <p:sldId id="329" r:id="rId61"/>
    <p:sldId id="330" r:id="rId62"/>
    <p:sldId id="331" r:id="rId63"/>
    <p:sldId id="332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  <p:sldId id="345" r:id="rId77"/>
    <p:sldId id="346" r:id="rId78"/>
    <p:sldId id="347" r:id="rId79"/>
    <p:sldId id="348" r:id="rId80"/>
    <p:sldId id="349" r:id="rId81"/>
    <p:sldId id="350" r:id="rId82"/>
    <p:sldId id="351" r:id="rId83"/>
    <p:sldId id="352" r:id="rId84"/>
    <p:sldId id="353" r:id="rId85"/>
    <p:sldId id="354" r:id="rId86"/>
    <p:sldId id="355" r:id="rId87"/>
    <p:sldId id="356" r:id="rId88"/>
    <p:sldId id="357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3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8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85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6B5B-AEED-4F81-A381-06E560F665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0C634-5678-4D81-B94F-0345A808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A43C4428-4A25-4EEC-9BA7-6016E74C7353}" type="slidenum">
              <a:rPr lang="en-US" altLang="en-US" smtClean="0"/>
              <a:pPr defTabSz="912813"/>
              <a:t>60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CB685190-CA5B-4ABD-BE8E-7116FE160748}" type="slidenum">
              <a:rPr lang="en-US" altLang="en-US" smtClean="0"/>
              <a:pPr defTabSz="912813"/>
              <a:t>69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0FA77618-E025-4B7A-BA5F-F10E2A75B131}" type="slidenum">
              <a:rPr lang="en-US" altLang="en-US" smtClean="0"/>
              <a:pPr defTabSz="912813"/>
              <a:t>70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D475B48E-B289-426A-B20E-3C45BFFDC664}" type="slidenum">
              <a:rPr lang="en-US" altLang="en-US" smtClean="0"/>
              <a:pPr defTabSz="912813"/>
              <a:t>71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542840AE-7F7A-4E90-B79D-35E629BB9EFC}" type="slidenum">
              <a:rPr lang="en-US" altLang="en-US" smtClean="0"/>
              <a:pPr defTabSz="912813"/>
              <a:t>72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045B9282-5EC1-4972-B5D4-2410BB317069}" type="slidenum">
              <a:rPr lang="en-US" altLang="en-US" smtClean="0"/>
              <a:pPr defTabSz="912813"/>
              <a:t>73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9DB2A00F-4E4F-459E-97FF-76D517BFB309}" type="slidenum">
              <a:rPr lang="en-US" altLang="en-US" smtClean="0"/>
              <a:pPr defTabSz="912813"/>
              <a:t>74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7F47551E-DB62-41AC-A8EC-55C4E3E417B5}" type="slidenum">
              <a:rPr lang="en-US" altLang="en-US" smtClean="0"/>
              <a:pPr defTabSz="912813"/>
              <a:t>75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7B0E7B02-DCFC-4540-9A9F-934A99AD1292}" type="slidenum">
              <a:rPr lang="en-US" altLang="en-US" smtClean="0"/>
              <a:pPr defTabSz="912813"/>
              <a:t>76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339EDC33-B3BF-4CCE-8D01-854BE3494536}" type="slidenum">
              <a:rPr lang="en-US" altLang="en-US" smtClean="0"/>
              <a:pPr defTabSz="912813"/>
              <a:t>77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86216ED9-4745-440B-8F99-2227EC234E93}" type="slidenum">
              <a:rPr lang="en-US" altLang="en-US" smtClean="0"/>
              <a:pPr defTabSz="912813"/>
              <a:t>78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B5A656D1-7ED9-4381-8D14-63071521846F}" type="slidenum">
              <a:rPr lang="en-US" altLang="en-US" smtClean="0"/>
              <a:pPr defTabSz="912813"/>
              <a:t>61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3F686F86-90D3-46ED-BB85-F1EE80056FAF}" type="slidenum">
              <a:rPr lang="en-US" altLang="en-US" smtClean="0"/>
              <a:pPr defTabSz="912813"/>
              <a:t>79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6EE12422-181F-4A16-B35E-E10981A3A43D}" type="slidenum">
              <a:rPr lang="en-US" altLang="en-US" smtClean="0"/>
              <a:pPr defTabSz="912813"/>
              <a:t>80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8A9EFAA4-4E19-4F46-A3C0-43C98CF45E19}" type="slidenum">
              <a:rPr lang="en-US" altLang="en-US" smtClean="0"/>
              <a:pPr defTabSz="912813"/>
              <a:t>81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46A153C1-A6D4-4799-B143-9C882C0A3F1B}" type="slidenum">
              <a:rPr lang="en-US" altLang="en-US" smtClean="0"/>
              <a:pPr defTabSz="912813"/>
              <a:t>82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39B4167D-C88D-4E5D-84E5-5A98D1E1E99F}" type="slidenum">
              <a:rPr lang="en-US" altLang="en-US" smtClean="0"/>
              <a:pPr defTabSz="912813"/>
              <a:t>83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2921F4E4-CEB3-4093-9A82-22C9B15612A6}" type="slidenum">
              <a:rPr lang="en-US" altLang="en-US" smtClean="0"/>
              <a:pPr defTabSz="912813"/>
              <a:t>84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00CCC3A9-5D9A-4744-AD5D-20E76B04A0F1}" type="slidenum">
              <a:rPr lang="en-US" altLang="en-US" smtClean="0"/>
              <a:pPr defTabSz="912813"/>
              <a:t>85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0B6A0671-0B58-4411-B022-0585E55C7B79}" type="slidenum">
              <a:rPr lang="en-US" altLang="en-US" smtClean="0"/>
              <a:pPr defTabSz="912813"/>
              <a:t>86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BDDAE14A-CDBE-4713-9603-DC4676157009}" type="slidenum">
              <a:rPr lang="en-US" altLang="en-US" smtClean="0"/>
              <a:pPr defTabSz="912813"/>
              <a:t>62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EDB45214-89E5-4804-B7C3-D690C2F134EF}" type="slidenum">
              <a:rPr lang="en-US" altLang="en-US" smtClean="0"/>
              <a:pPr defTabSz="912813"/>
              <a:t>63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E3F5D504-6FA8-400B-91B9-F58004F02452}" type="slidenum">
              <a:rPr lang="en-US" altLang="en-US" smtClean="0"/>
              <a:pPr defTabSz="912813"/>
              <a:t>64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E6BB89D3-0B48-4A0E-A769-23300DD2FF2D}" type="slidenum">
              <a:rPr lang="en-US" altLang="en-US" smtClean="0"/>
              <a:pPr defTabSz="912813"/>
              <a:t>65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9F77AAAC-F662-4B6F-8610-745094E6F70B}" type="slidenum">
              <a:rPr lang="en-US" altLang="en-US" smtClean="0"/>
              <a:pPr defTabSz="912813"/>
              <a:t>66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C3053089-FA48-4686-9EEA-45335C59851A}" type="slidenum">
              <a:rPr lang="en-US" altLang="en-US" smtClean="0"/>
              <a:pPr defTabSz="912813"/>
              <a:t>67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460D9512-2DFC-4892-AABD-D9394AA566D8}" type="slidenum">
              <a:rPr lang="en-US" altLang="en-US" smtClean="0"/>
              <a:pPr defTabSz="912813"/>
              <a:t>68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D2D015-787C-4AC8-8982-C4F0F718FB08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16F5B0-EE96-4E0D-955F-764D6D572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Literary devices </a:t>
            </a:r>
            <a:br>
              <a:rPr lang="en-US" dirty="0" smtClean="0"/>
            </a:br>
            <a:r>
              <a:rPr lang="en-US" dirty="0" smtClean="0"/>
              <a:t>	and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700" dirty="0" smtClean="0"/>
              <a:t>A brief reference to a person, place or event, or to another literary work or passage. </a:t>
            </a:r>
            <a:r>
              <a:rPr lang="en-US" sz="5700" baseline="30000" dirty="0" smtClean="0"/>
              <a:t> </a:t>
            </a:r>
            <a:r>
              <a:rPr lang="en-US" sz="5700" dirty="0" smtClean="0"/>
              <a:t>It is left to the reader or hearer to make the connection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3800" dirty="0" smtClean="0"/>
              <a:t>Examples:</a:t>
            </a:r>
          </a:p>
          <a:p>
            <a:pPr lvl="2"/>
            <a:r>
              <a:rPr lang="en-US" sz="3800" dirty="0" smtClean="0"/>
              <a:t>To act or not to act, that was Bob's dilemma</a:t>
            </a:r>
          </a:p>
          <a:p>
            <a:pPr lvl="2"/>
            <a:r>
              <a:rPr lang="en-US" sz="3800" dirty="0" smtClean="0"/>
              <a:t>Christy didn't like to spend money. She was no Scrooge, but she seldom purchased anything except the bare necessities</a:t>
            </a:r>
          </a:p>
          <a:p>
            <a:pPr lvl="2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Personification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600" dirty="0" smtClean="0"/>
              <a:t>Giving human qualities to animals or objects </a:t>
            </a:r>
          </a:p>
          <a:p>
            <a:pPr lvl="1"/>
            <a:r>
              <a:rPr lang="en-US" sz="4400" i="1" dirty="0" smtClean="0"/>
              <a:t>Jovial sun</a:t>
            </a:r>
          </a:p>
          <a:p>
            <a:pPr lvl="1"/>
            <a:r>
              <a:rPr lang="en-US" sz="4400" i="1" dirty="0" smtClean="0"/>
              <a:t>Artistic moon</a:t>
            </a:r>
          </a:p>
          <a:p>
            <a:pPr lvl="1"/>
            <a:r>
              <a:rPr lang="en-US" sz="4400" dirty="0" smtClean="0"/>
              <a:t>Maybe the sky didn't look the day she fell down (pg 59)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2543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Mythological: allusions are specifically from mythology (Zeus, Achilles, etc.)</a:t>
            </a:r>
          </a:p>
          <a:p>
            <a:r>
              <a:rPr lang="en-US" dirty="0" smtClean="0"/>
              <a:t>Historical: something that alludes to something in history </a:t>
            </a:r>
          </a:p>
          <a:p>
            <a:r>
              <a:rPr lang="en-US" dirty="0" smtClean="0"/>
              <a:t>Literary: allusion is a reference to a work of art, music, history, religion, or another work of literature within a piece of literature (Peter Pan syndrome)</a:t>
            </a:r>
          </a:p>
          <a:p>
            <a:r>
              <a:rPr lang="en-US" dirty="0" smtClean="0"/>
              <a:t>Religious: when someone is referring to the Bible (Lincoln: “4 score and 7 years ago—score is used instead of blank year)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compares two different things, usually by employing the words "like", "as", or "than".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Fast as a lion, flopping like a fish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vs. 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“Chris was a record-setting runner as fast as a speeding bullet."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"When Chris ran, he was a speeding bullet racing along the track."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exaggeration in literature or poetry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to create strong feelings</a:t>
            </a:r>
          </a:p>
          <a:p>
            <a:pPr lvl="1"/>
            <a:r>
              <a:rPr lang="en-US" dirty="0" smtClean="0"/>
              <a:t>The bag weighed a ton</a:t>
            </a:r>
          </a:p>
          <a:p>
            <a:pPr lvl="1"/>
            <a:r>
              <a:rPr lang="en-US" dirty="0" smtClean="0"/>
              <a:t>“one child left of eight—and now she shrivels” (Goody Putnam)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Oxymoron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800" dirty="0" smtClean="0"/>
              <a:t>Figure of speech with contradictory terms</a:t>
            </a:r>
          </a:p>
          <a:p>
            <a:pPr>
              <a:buNone/>
            </a:pPr>
            <a:endParaRPr lang="en-US" sz="3600" dirty="0" smtClean="0"/>
          </a:p>
          <a:p>
            <a:pPr lvl="1"/>
            <a:r>
              <a:rPr lang="en-US" sz="3400" dirty="0" smtClean="0"/>
              <a:t>Smart Cougar </a:t>
            </a:r>
            <a:r>
              <a:rPr lang="en-US" sz="3400" dirty="0" smtClean="0">
                <a:sym typeface="Wingdings" pitchFamily="2" charset="2"/>
              </a:rPr>
              <a:t></a:t>
            </a:r>
            <a:endParaRPr lang="en-US" sz="3400" dirty="0" smtClean="0"/>
          </a:p>
          <a:p>
            <a:pPr lvl="1"/>
            <a:r>
              <a:rPr lang="en-US" sz="3400" dirty="0" smtClean="0"/>
              <a:t>living dead</a:t>
            </a:r>
          </a:p>
          <a:p>
            <a:pPr lvl="1"/>
            <a:r>
              <a:rPr lang="en-US" sz="3400" dirty="0" smtClean="0"/>
              <a:t>old news</a:t>
            </a:r>
          </a:p>
          <a:p>
            <a:pPr lvl="1"/>
            <a:r>
              <a:rPr lang="en-US" sz="3400" dirty="0" smtClean="0"/>
              <a:t>open secret</a:t>
            </a:r>
          </a:p>
          <a:p>
            <a:pPr lvl="1"/>
            <a:r>
              <a:rPr lang="en-US" sz="3400" dirty="0" smtClean="0"/>
              <a:t>bittersweet</a:t>
            </a:r>
            <a:endParaRPr lang="en-US" sz="3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seemingly</a:t>
            </a:r>
            <a:r>
              <a:rPr lang="en-US" dirty="0" smtClean="0"/>
              <a:t> true statement or group of statements that lead to a contradiction or a situation which </a:t>
            </a:r>
            <a:r>
              <a:rPr lang="en-US" i="1" dirty="0" smtClean="0"/>
              <a:t>seems to</a:t>
            </a:r>
            <a:r>
              <a:rPr lang="en-US" dirty="0" smtClean="0"/>
              <a:t> defy logic.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Statements appear to contradict each other </a:t>
            </a:r>
          </a:p>
          <a:p>
            <a:pPr lvl="1"/>
            <a:r>
              <a:rPr lang="en-US" dirty="0" smtClean="0"/>
              <a:t>Also known as a contradiction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/>
              <a:t>I must be cruel to be kind </a:t>
            </a:r>
          </a:p>
          <a:p>
            <a:pPr lvl="1"/>
            <a:r>
              <a:rPr lang="en-US" sz="4000" dirty="0" smtClean="0"/>
              <a:t>Going to war to create peace</a:t>
            </a:r>
          </a:p>
          <a:p>
            <a:pPr lvl="1"/>
            <a:r>
              <a:rPr lang="en-US" sz="4000" dirty="0" smtClean="0"/>
              <a:t>Going back in time to kill yourself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represents an idea, person, thing, place, in literature</a:t>
            </a:r>
          </a:p>
          <a:p>
            <a:r>
              <a:rPr lang="en-US" dirty="0" smtClean="0"/>
              <a:t>Gives meaning to something</a:t>
            </a:r>
          </a:p>
          <a:p>
            <a:pPr lvl="1"/>
            <a:r>
              <a:rPr lang="en-US" dirty="0" smtClean="0"/>
              <a:t>A crucible: is a heat resistant container used to test the purity of certain substances via high temperatures.</a:t>
            </a:r>
          </a:p>
          <a:p>
            <a:pPr lvl="1"/>
            <a:r>
              <a:rPr lang="en-US" dirty="0" smtClean="0"/>
              <a:t>Colors, objects….white, cross, fire,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Act: one of the main divisions of a play or opera</a:t>
            </a:r>
          </a:p>
          <a:p>
            <a:r>
              <a:rPr lang="en-US" dirty="0" smtClean="0"/>
              <a:t>Scene: a subdivision of an act of a play, in which the time is continuous and the setting fixed </a:t>
            </a:r>
          </a:p>
          <a:p>
            <a:r>
              <a:rPr lang="en-US" dirty="0" smtClean="0"/>
              <a:t>Script: written copy for the use of performers in films and plays</a:t>
            </a:r>
          </a:p>
          <a:p>
            <a:r>
              <a:rPr lang="en-US" dirty="0" smtClean="0"/>
              <a:t>Foil: a person or thing that makes another seem better by contrast</a:t>
            </a:r>
          </a:p>
          <a:p>
            <a:pPr lvl="1"/>
            <a:r>
              <a:rPr lang="en-US" dirty="0" smtClean="0"/>
              <a:t>Ex. Harry and </a:t>
            </a:r>
            <a:r>
              <a:rPr lang="en-US" dirty="0" err="1" smtClean="0"/>
              <a:t>Voldemort</a:t>
            </a:r>
            <a:r>
              <a:rPr lang="en-US" dirty="0" smtClean="0"/>
              <a:t>/Draco </a:t>
            </a:r>
            <a:r>
              <a:rPr lang="en-US" dirty="0" err="1" smtClean="0"/>
              <a:t>Malfoy</a:t>
            </a: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message, idea or point of a piece of literature</a:t>
            </a:r>
          </a:p>
          <a:p>
            <a:pPr lvl="1"/>
            <a:r>
              <a:rPr lang="en-US" dirty="0" smtClean="0"/>
              <a:t>Hysteria</a:t>
            </a:r>
          </a:p>
          <a:p>
            <a:pPr lvl="1"/>
            <a:r>
              <a:rPr lang="en-US" dirty="0" smtClean="0"/>
              <a:t>Intolerance</a:t>
            </a:r>
          </a:p>
          <a:p>
            <a:pPr lvl="1"/>
            <a:r>
              <a:rPr lang="en-US" dirty="0" smtClean="0"/>
              <a:t>Religion and moral superiority</a:t>
            </a:r>
          </a:p>
          <a:p>
            <a:pPr lvl="1"/>
            <a:r>
              <a:rPr lang="en-US" dirty="0" smtClean="0"/>
              <a:t>Respect and reputation</a:t>
            </a:r>
          </a:p>
          <a:p>
            <a:pPr lvl="1"/>
            <a:r>
              <a:rPr lang="en-US" dirty="0" smtClean="0"/>
              <a:t>Revenge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advance sign or warning of what is to come in the future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55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recurring element that has symbolic significance in a story</a:t>
            </a:r>
          </a:p>
          <a:p>
            <a:r>
              <a:rPr lang="en-US" dirty="0" smtClean="0"/>
              <a:t>Visualizes and dramatizes the theme</a:t>
            </a:r>
          </a:p>
          <a:p>
            <a:r>
              <a:rPr lang="en-US" dirty="0" smtClean="0"/>
              <a:t>Ex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i="1" dirty="0" smtClean="0"/>
              <a:t>The House on Mango Street</a:t>
            </a:r>
          </a:p>
          <a:p>
            <a:pPr lvl="1"/>
            <a:r>
              <a:rPr lang="en-US" dirty="0" smtClean="0"/>
              <a:t>Women in windows, names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ridicule or make fun of human vice or weakness, often with the intent of correcting, or changing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be funny, but its aim is not to amuse, instead to arouse contempt or disgust</a:t>
            </a:r>
          </a:p>
        </p:txBody>
      </p:sp>
    </p:spTree>
    <p:extLst>
      <p:ext uri="{BB962C8B-B14F-4D97-AF65-F5344CB8AC3E}">
        <p14:creationId xmlns:p14="http://schemas.microsoft.com/office/powerpoint/2010/main" val="4868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Parody</a:t>
            </a:r>
            <a:r>
              <a:rPr lang="en-US" dirty="0" smtClean="0"/>
              <a:t>: a mimicry/mocking of an established concept, idea, or a person </a:t>
            </a:r>
          </a:p>
          <a:p>
            <a:pPr lvl="1"/>
            <a:r>
              <a:rPr lang="en-US" dirty="0" smtClean="0"/>
              <a:t>Colbert Report, South Park</a:t>
            </a:r>
          </a:p>
          <a:p>
            <a:r>
              <a:rPr lang="en-US" b="1" dirty="0" smtClean="0"/>
              <a:t>Sarcasm</a:t>
            </a:r>
            <a:r>
              <a:rPr lang="en-US" dirty="0" smtClean="0"/>
              <a:t>: sharp, biting, or witty remark</a:t>
            </a:r>
          </a:p>
          <a:p>
            <a:r>
              <a:rPr lang="en-US" b="1" dirty="0" smtClean="0"/>
              <a:t>Understatement</a:t>
            </a:r>
            <a:r>
              <a:rPr lang="en-US" dirty="0" smtClean="0"/>
              <a:t>: contains an expression of less strength than what would be expected</a:t>
            </a:r>
          </a:p>
          <a:p>
            <a:pPr lvl="1"/>
            <a:r>
              <a:rPr lang="en-US" dirty="0" smtClean="0"/>
              <a:t>Monty Python clip</a:t>
            </a:r>
          </a:p>
        </p:txBody>
      </p:sp>
    </p:spTree>
    <p:extLst>
      <p:ext uri="{BB962C8B-B14F-4D97-AF65-F5344CB8AC3E}">
        <p14:creationId xmlns:p14="http://schemas.microsoft.com/office/powerpoint/2010/main" val="38571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 of words to convey a meaning that is the opposite of its literal meaning</a:t>
            </a:r>
          </a:p>
          <a:p>
            <a:pPr lvl="1"/>
            <a:r>
              <a:rPr lang="en-US" dirty="0" smtClean="0"/>
              <a:t>You work all weekend? How nice!</a:t>
            </a:r>
          </a:p>
          <a:p>
            <a:pPr lvl="1"/>
            <a:r>
              <a:rPr lang="en-US" dirty="0" smtClean="0"/>
              <a:t>What a beautiful view! (looking down into a dumpster)</a:t>
            </a:r>
          </a:p>
          <a:p>
            <a:pPr lvl="1"/>
            <a:r>
              <a:rPr lang="en-US" dirty="0" smtClean="0"/>
              <a:t>The unsinkable Titanic sinking</a:t>
            </a:r>
          </a:p>
          <a:p>
            <a:pPr lvl="1"/>
            <a:r>
              <a:rPr lang="en-US" dirty="0" smtClean="0"/>
              <a:t>The firehouse burned down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4907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Dramatic</a:t>
            </a:r>
            <a:r>
              <a:rPr lang="en-US" dirty="0" smtClean="0"/>
              <a:t>: is inherent in speeches or drama and is understood by the audience but not the characters</a:t>
            </a:r>
          </a:p>
          <a:p>
            <a:r>
              <a:rPr lang="en-US" b="1" dirty="0" smtClean="0"/>
              <a:t>Situational</a:t>
            </a:r>
            <a:r>
              <a:rPr lang="en-US" dirty="0" smtClean="0"/>
              <a:t>: involving a situation in which actions have an effect that is opposite from what was intended</a:t>
            </a:r>
          </a:p>
          <a:p>
            <a:r>
              <a:rPr lang="en-US" b="1" dirty="0" smtClean="0"/>
              <a:t>Verbal</a:t>
            </a:r>
            <a:r>
              <a:rPr lang="en-US" dirty="0" smtClean="0"/>
              <a:t>: a person says/writes one thing and means another, opposite of the literal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Structure</a:t>
            </a:r>
            <a:endParaRPr lang="en-US" dirty="0"/>
          </a:p>
        </p:txBody>
      </p:sp>
      <p:pic>
        <p:nvPicPr>
          <p:cNvPr id="4" name="Content Placeholder 3" descr="Pl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8101" y="1882775"/>
            <a:ext cx="7407797" cy="4572000"/>
          </a:xfrm>
        </p:spPr>
      </p:pic>
    </p:spTree>
    <p:extLst>
      <p:ext uri="{BB962C8B-B14F-4D97-AF65-F5344CB8AC3E}">
        <p14:creationId xmlns:p14="http://schemas.microsoft.com/office/powerpoint/2010/main" val="16592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Exposition: introduction to the story, characters, theme, setting</a:t>
            </a:r>
          </a:p>
          <a:p>
            <a:r>
              <a:rPr lang="en-US" dirty="0" smtClean="0"/>
              <a:t>Rising Action: occurs leading up to the climax</a:t>
            </a:r>
          </a:p>
          <a:p>
            <a:r>
              <a:rPr lang="en-US" dirty="0" smtClean="0"/>
              <a:t>Climax: high point of the story, most exciting</a:t>
            </a:r>
          </a:p>
          <a:p>
            <a:r>
              <a:rPr lang="en-US" dirty="0" smtClean="0"/>
              <a:t>Falling Action: deals with the events after the climax</a:t>
            </a:r>
          </a:p>
          <a:p>
            <a:r>
              <a:rPr lang="en-US" dirty="0" smtClean="0"/>
              <a:t>Denouement/Resolution: the end, reveals final outcome of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plot structure diagram, map out the plot of </a:t>
            </a:r>
            <a:r>
              <a:rPr lang="en-US" i="1" dirty="0" smtClean="0"/>
              <a:t>The Crucible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Prologue: the preliminary lines introducing a play or speech </a:t>
            </a:r>
          </a:p>
          <a:p>
            <a:r>
              <a:rPr lang="en-US" dirty="0" smtClean="0"/>
              <a:t>Epilogue: short addition to any literary work, such as a brief description of the fates of the characters in a novel </a:t>
            </a:r>
          </a:p>
          <a:p>
            <a:r>
              <a:rPr lang="en-US" dirty="0" smtClean="0"/>
              <a:t>Monologue: a long speech made by one actor in a play, film, especially when alone </a:t>
            </a:r>
          </a:p>
          <a:p>
            <a:r>
              <a:rPr lang="en-US" dirty="0" smtClean="0"/>
              <a:t>Aside: a part of an actor's lines supposedly not heard by others on the stage and intended only for the audience</a:t>
            </a:r>
          </a:p>
          <a:p>
            <a:r>
              <a:rPr lang="en-US" dirty="0" smtClean="0"/>
              <a:t>Soliloquy: the act of talking while or as if alone.</a:t>
            </a:r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First: story is narrated by one character at a time, speaking for and about themselves</a:t>
            </a:r>
          </a:p>
          <a:p>
            <a:r>
              <a:rPr lang="en-US" dirty="0" smtClean="0"/>
              <a:t>Second: in which the protagonist or another main character is referred to with second-person personal pronouns (you)</a:t>
            </a:r>
          </a:p>
          <a:p>
            <a:pPr marL="64008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89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Third: each and every character is referred to by the narrator as "he", "she", "it", or "they", but never as "I" or "we" (first-person), or "you" (second-person). </a:t>
            </a:r>
          </a:p>
          <a:p>
            <a:pPr lvl="1"/>
            <a:r>
              <a:rPr lang="en-US" dirty="0" smtClean="0"/>
              <a:t>Third person omniscient: point of view of a storyteller who plays no part in the story but knows all the facts…all knowing</a:t>
            </a:r>
          </a:p>
          <a:p>
            <a:pPr lvl="1"/>
            <a:r>
              <a:rPr lang="en-US" dirty="0" smtClean="0"/>
              <a:t>Third person </a:t>
            </a:r>
            <a:r>
              <a:rPr lang="en-US" dirty="0"/>
              <a:t>omnipresent: point of view of a storyteller who plays no part in the story but knows all the facts…all </a:t>
            </a:r>
            <a:r>
              <a:rPr lang="en-US" dirty="0" smtClean="0"/>
              <a:t>always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Person: The narrator is speaking of his or her </a:t>
            </a:r>
            <a:r>
              <a:rPr lang="en-US" u="sng" dirty="0"/>
              <a:t>own </a:t>
            </a:r>
            <a:r>
              <a:rPr lang="en-US" u="sng" dirty="0" smtClean="0"/>
              <a:t>experiences</a:t>
            </a:r>
            <a:r>
              <a:rPr lang="en-US" dirty="0" smtClean="0"/>
              <a:t>.</a:t>
            </a:r>
          </a:p>
          <a:p>
            <a:r>
              <a:rPr lang="en-US" dirty="0"/>
              <a:t>Second Person: The narrator is speaking of the </a:t>
            </a:r>
            <a:r>
              <a:rPr lang="en-US" u="sng" dirty="0"/>
              <a:t>reader's experiences</a:t>
            </a:r>
            <a:r>
              <a:rPr lang="en-US" dirty="0"/>
              <a:t>.</a:t>
            </a:r>
          </a:p>
          <a:p>
            <a:r>
              <a:rPr lang="en-US" dirty="0" smtClean="0"/>
              <a:t>Third </a:t>
            </a:r>
            <a:r>
              <a:rPr lang="en-US" dirty="0"/>
              <a:t>Person: The narrator is speaking of </a:t>
            </a:r>
            <a:r>
              <a:rPr lang="en-US" u="sng" dirty="0"/>
              <a:t>someone else's experiences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48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r>
              <a:rPr lang="en-US" dirty="0" smtClean="0"/>
              <a:t>: reason behind or for doing the actions in the novel</a:t>
            </a:r>
          </a:p>
          <a:p>
            <a:r>
              <a:rPr lang="en-US" b="1" dirty="0" smtClean="0"/>
              <a:t>Static</a:t>
            </a:r>
            <a:r>
              <a:rPr lang="en-US" dirty="0" smtClean="0"/>
              <a:t>: character who stays the same</a:t>
            </a:r>
          </a:p>
          <a:p>
            <a:r>
              <a:rPr lang="en-US" b="1" dirty="0" smtClean="0"/>
              <a:t>Dynamic</a:t>
            </a:r>
            <a:r>
              <a:rPr lang="en-US" dirty="0" smtClean="0"/>
              <a:t>: character who changes</a:t>
            </a:r>
          </a:p>
          <a:p>
            <a:r>
              <a:rPr lang="en-US" b="1" dirty="0" smtClean="0"/>
              <a:t>Protagonist</a:t>
            </a:r>
            <a:r>
              <a:rPr lang="en-US" dirty="0" smtClean="0"/>
              <a:t>: “one who plays the chief part”-main character</a:t>
            </a:r>
          </a:p>
          <a:p>
            <a:r>
              <a:rPr lang="en-US" b="1" dirty="0" smtClean="0"/>
              <a:t>Antagonist</a:t>
            </a:r>
            <a:r>
              <a:rPr lang="en-US" dirty="0" smtClean="0"/>
              <a:t>: character/group that work against the protagonist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used by a writer to develop a character. The method includes </a:t>
            </a:r>
          </a:p>
          <a:p>
            <a:pPr lvl="1"/>
            <a:r>
              <a:rPr lang="en-US" dirty="0" smtClean="0"/>
              <a:t>(1) showing the character's appearance, </a:t>
            </a:r>
          </a:p>
          <a:p>
            <a:pPr lvl="1"/>
            <a:r>
              <a:rPr lang="en-US" dirty="0" smtClean="0"/>
              <a:t>(2) displaying the character's actions, </a:t>
            </a:r>
          </a:p>
          <a:p>
            <a:pPr lvl="1"/>
            <a:r>
              <a:rPr lang="en-US" dirty="0" smtClean="0"/>
              <a:t>(3) revealing the character's thoughts, </a:t>
            </a:r>
          </a:p>
          <a:p>
            <a:pPr lvl="1"/>
            <a:r>
              <a:rPr lang="en-US" dirty="0" smtClean="0"/>
              <a:t>(4) letting the character speak, and </a:t>
            </a:r>
          </a:p>
          <a:p>
            <a:pPr lvl="1"/>
            <a:r>
              <a:rPr lang="en-US" dirty="0" smtClean="0"/>
              <a:t>(5) getting the reactions of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details and descriptors to create a mental or sensational image in the mind of a reader</a:t>
            </a:r>
          </a:p>
          <a:p>
            <a:r>
              <a:rPr lang="en-US" dirty="0" smtClean="0"/>
              <a:t>A way to show the reader instead of just telling them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47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and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Mood: prevailing emotional tone or general attitude</a:t>
            </a:r>
          </a:p>
          <a:p>
            <a:pPr lvl="1"/>
            <a:r>
              <a:rPr lang="en-US" dirty="0" smtClean="0"/>
              <a:t>Situation’s atmosphere or character’s feelings</a:t>
            </a:r>
          </a:p>
          <a:p>
            <a:endParaRPr lang="en-US" dirty="0" smtClean="0"/>
          </a:p>
          <a:p>
            <a:r>
              <a:rPr lang="en-US" dirty="0" smtClean="0"/>
              <a:t>Tone: the authors attitudes toward the subject and the audience, implied in a literary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Connotation/Denotation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Connotation</a:t>
            </a:r>
            <a:r>
              <a:rPr lang="en-US" dirty="0" smtClean="0"/>
              <a:t> is the emotional and imaginative association surrounding a word</a:t>
            </a:r>
          </a:p>
          <a:p>
            <a:pPr lvl="1"/>
            <a:r>
              <a:rPr lang="en-US" dirty="0" smtClean="0"/>
              <a:t>Home vs. house</a:t>
            </a:r>
          </a:p>
          <a:p>
            <a:r>
              <a:rPr lang="en-US" b="1" dirty="0" smtClean="0"/>
              <a:t>Denotation</a:t>
            </a:r>
            <a:r>
              <a:rPr lang="en-US" dirty="0" smtClean="0"/>
              <a:t> is the strict dictionary meaning of a word</a:t>
            </a:r>
          </a:p>
        </p:txBody>
      </p:sp>
    </p:spTree>
    <p:extLst>
      <p:ext uri="{BB962C8B-B14F-4D97-AF65-F5344CB8AC3E}">
        <p14:creationId xmlns:p14="http://schemas.microsoft.com/office/powerpoint/2010/main" val="34380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place or type of surrounding where something is positioned</a:t>
            </a:r>
          </a:p>
          <a:p>
            <a:r>
              <a:rPr lang="en-US" dirty="0" smtClean="0"/>
              <a:t>The place and time at which a play/novel is happening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Internal: psychological conflict within the main character</a:t>
            </a:r>
          </a:p>
          <a:p>
            <a:pPr lvl="1"/>
            <a:r>
              <a:rPr lang="en-US" dirty="0" smtClean="0"/>
              <a:t>Ex: </a:t>
            </a:r>
            <a:r>
              <a:rPr lang="en-US" i="1" dirty="0" smtClean="0"/>
              <a:t>The Crucible</a:t>
            </a:r>
            <a:r>
              <a:rPr lang="en-US" dirty="0" smtClean="0"/>
              <a:t>: should John Proctor admit adultery and save people, or lie to save himself?</a:t>
            </a:r>
          </a:p>
          <a:p>
            <a:r>
              <a:rPr lang="en-US" dirty="0" smtClean="0"/>
              <a:t>External: struggle outside the mind of the main character</a:t>
            </a:r>
          </a:p>
          <a:p>
            <a:pPr lvl="1"/>
            <a:r>
              <a:rPr lang="en-US" dirty="0" smtClean="0"/>
              <a:t>Ex: conflict between Macbeth and </a:t>
            </a:r>
            <a:r>
              <a:rPr lang="en-US" dirty="0" err="1" smtClean="0"/>
              <a:t>Macduff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t="66" b="66"/>
          <a:stretch>
            <a:fillRect/>
          </a:stretch>
        </p:blipFill>
        <p:spPr>
          <a:xfrm>
            <a:off x="609600" y="457200"/>
            <a:ext cx="8047302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Recurring subject/theme/idea in literature</a:t>
            </a:r>
          </a:p>
          <a:p>
            <a:pPr lvl="1"/>
            <a:r>
              <a:rPr lang="en-US" dirty="0" smtClean="0"/>
              <a:t>Ex: weather in </a:t>
            </a:r>
            <a:r>
              <a:rPr lang="en-US" i="1" dirty="0" smtClean="0"/>
              <a:t>Gatsby</a:t>
            </a:r>
            <a:r>
              <a:rPr lang="en-US" dirty="0" smtClean="0"/>
              <a:t>, nature vs. society in </a:t>
            </a:r>
            <a:r>
              <a:rPr lang="en-US" i="1" dirty="0" smtClean="0"/>
              <a:t>Huck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Tragic flaw: flaw in a character that will ultimately lead to their downfall</a:t>
            </a:r>
          </a:p>
          <a:p>
            <a:pPr lvl="1"/>
            <a:r>
              <a:rPr lang="en-US" dirty="0" smtClean="0"/>
              <a:t>Ex: Gatsby’s obsession with Daisy</a:t>
            </a:r>
          </a:p>
          <a:p>
            <a:r>
              <a:rPr lang="en-US" dirty="0" smtClean="0"/>
              <a:t>Dramatic irony: irony; meaning of the situation is understood by the audience but not the characters</a:t>
            </a:r>
          </a:p>
          <a:p>
            <a:r>
              <a:rPr lang="en-US" dirty="0" smtClean="0"/>
              <a:t>Tragic irony: use of dramatic irony; characters are not aware but the audience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Comedy</a:t>
            </a:r>
          </a:p>
          <a:p>
            <a:r>
              <a:rPr lang="en-US" dirty="0" smtClean="0"/>
              <a:t>Folktale</a:t>
            </a:r>
          </a:p>
          <a:p>
            <a:r>
              <a:rPr lang="en-US" dirty="0" smtClean="0"/>
              <a:t>Gothic</a:t>
            </a:r>
          </a:p>
          <a:p>
            <a:r>
              <a:rPr lang="en-US" dirty="0" smtClean="0"/>
              <a:t>Historical</a:t>
            </a:r>
          </a:p>
          <a:p>
            <a:r>
              <a:rPr lang="en-US" dirty="0" smtClean="0"/>
              <a:t>Legend</a:t>
            </a:r>
          </a:p>
          <a:p>
            <a:r>
              <a:rPr lang="en-US" dirty="0" smtClean="0"/>
              <a:t>Myth</a:t>
            </a:r>
          </a:p>
          <a:p>
            <a:r>
              <a:rPr lang="en-US" dirty="0" smtClean="0"/>
              <a:t>Novel</a:t>
            </a:r>
          </a:p>
          <a:p>
            <a:r>
              <a:rPr lang="en-US" dirty="0" smtClean="0"/>
              <a:t>Regional</a:t>
            </a:r>
          </a:p>
          <a:p>
            <a:r>
              <a:rPr lang="en-US" dirty="0" smtClean="0"/>
              <a:t>Short story</a:t>
            </a:r>
          </a:p>
          <a:p>
            <a:r>
              <a:rPr lang="en-US" dirty="0" smtClean="0"/>
              <a:t>Stream of consciousness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Advertisement</a:t>
            </a:r>
          </a:p>
          <a:p>
            <a:r>
              <a:rPr lang="en-US" dirty="0" smtClean="0"/>
              <a:t>Autobiography</a:t>
            </a:r>
          </a:p>
          <a:p>
            <a:r>
              <a:rPr lang="en-US" dirty="0" smtClean="0"/>
              <a:t>Biography</a:t>
            </a:r>
          </a:p>
          <a:p>
            <a:r>
              <a:rPr lang="en-US" smtClean="0"/>
              <a:t>Diary/journal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4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Ethos: trustworthiness, reputation or credibility of the writer or speaker. Convincing by the character of the author</a:t>
            </a:r>
          </a:p>
          <a:p>
            <a:r>
              <a:rPr lang="en-US" dirty="0" smtClean="0"/>
              <a:t>Pathos: emotional appeal. Appeal to the audience's sympathies and imagination.</a:t>
            </a:r>
          </a:p>
          <a:p>
            <a:r>
              <a:rPr lang="en-US" dirty="0" smtClean="0"/>
              <a:t>Logos: the clarity of the claim, the logic of its reasons, and the effectiveness of its supporting evidence </a:t>
            </a:r>
          </a:p>
        </p:txBody>
      </p:sp>
    </p:spTree>
    <p:extLst>
      <p:ext uri="{BB962C8B-B14F-4D97-AF65-F5344CB8AC3E}">
        <p14:creationId xmlns:p14="http://schemas.microsoft.com/office/powerpoint/2010/main" val="6819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Epiphany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manifestation of a supernatural or divine reality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Any moment of great or sudden revelation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Arrangement of words and phrases</a:t>
            </a:r>
          </a:p>
          <a:p>
            <a:r>
              <a:rPr lang="en-US" dirty="0" smtClean="0"/>
              <a:t>Creates a well-formed sentence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968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dirty="0" smtClean="0"/>
              <a:t>What is poetry?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Acrostic</a:t>
            </a:r>
            <a:r>
              <a:rPr lang="en-US" dirty="0" smtClean="0"/>
              <a:t>: uses the letters in a topic word to begin each line</a:t>
            </a:r>
          </a:p>
          <a:p>
            <a:pPr algn="ctr">
              <a:buNone/>
            </a:pPr>
            <a:r>
              <a:rPr lang="en-US" b="1" dirty="0" smtClean="0"/>
              <a:t>K</a:t>
            </a:r>
            <a:r>
              <a:rPr lang="en-US" dirty="0" smtClean="0"/>
              <a:t>ind</a:t>
            </a:r>
          </a:p>
          <a:p>
            <a:pPr algn="ctr">
              <a:buNone/>
            </a:pPr>
            <a:r>
              <a:rPr lang="en-US" b="1" dirty="0" smtClean="0"/>
              <a:t>I</a:t>
            </a:r>
            <a:r>
              <a:rPr lang="en-US" dirty="0" smtClean="0"/>
              <a:t>nteresting</a:t>
            </a:r>
          </a:p>
          <a:p>
            <a:pPr algn="ctr">
              <a:buNone/>
            </a:pPr>
            <a:r>
              <a:rPr lang="en-US" b="1" dirty="0" smtClean="0"/>
              <a:t>R</a:t>
            </a:r>
            <a:r>
              <a:rPr lang="en-US" dirty="0" smtClean="0"/>
              <a:t>adiant</a:t>
            </a:r>
          </a:p>
          <a:p>
            <a:pPr algn="ctr">
              <a:buNone/>
            </a:pPr>
            <a:r>
              <a:rPr lang="en-US" b="1" dirty="0" smtClean="0"/>
              <a:t>S</a:t>
            </a:r>
            <a:r>
              <a:rPr lang="en-US" dirty="0" smtClean="0"/>
              <a:t>uper</a:t>
            </a:r>
          </a:p>
          <a:p>
            <a:pPr algn="ctr">
              <a:buNone/>
            </a:pPr>
            <a:r>
              <a:rPr lang="en-US" b="1" dirty="0" smtClean="0"/>
              <a:t>T</a:t>
            </a:r>
            <a:r>
              <a:rPr lang="en-US" dirty="0" smtClean="0"/>
              <a:t>eacher</a:t>
            </a:r>
          </a:p>
          <a:p>
            <a:pPr algn="ctr">
              <a:buNone/>
            </a:pPr>
            <a:r>
              <a:rPr lang="en-US" b="1" dirty="0" smtClean="0"/>
              <a:t>E</a:t>
            </a:r>
            <a:r>
              <a:rPr lang="en-US" dirty="0" smtClean="0"/>
              <a:t>nergetic</a:t>
            </a:r>
          </a:p>
          <a:p>
            <a:pPr algn="ctr">
              <a:buNone/>
            </a:pPr>
            <a:r>
              <a:rPr lang="en-US" b="1" dirty="0" smtClean="0"/>
              <a:t>N</a:t>
            </a:r>
            <a:r>
              <a:rPr lang="en-US" dirty="0" smtClean="0"/>
              <a:t>erd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Epic</a:t>
            </a:r>
            <a:r>
              <a:rPr lang="en-US" dirty="0" smtClean="0"/>
              <a:t>: lengthy, narrative poem; normally about heroic deeds or events significant to history or culture.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Dante’s </a:t>
            </a:r>
            <a:r>
              <a:rPr lang="en-US" i="1" dirty="0" smtClean="0"/>
              <a:t>Divine Comedy</a:t>
            </a:r>
          </a:p>
          <a:p>
            <a:pPr lvl="1"/>
            <a:r>
              <a:rPr lang="en-US" dirty="0" smtClean="0"/>
              <a:t>Homer’s </a:t>
            </a:r>
            <a:r>
              <a:rPr lang="en-US" i="1" dirty="0" smtClean="0"/>
              <a:t>The Iliad, The Odyssey</a:t>
            </a:r>
          </a:p>
          <a:p>
            <a:pPr lvl="1"/>
            <a:r>
              <a:rPr lang="en-US" dirty="0" smtClean="0"/>
              <a:t>Milton’s </a:t>
            </a:r>
            <a:r>
              <a:rPr lang="en-US" i="1" dirty="0" smtClean="0"/>
              <a:t>Paradise Lost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sz="3200" dirty="0" smtClean="0"/>
              <a:t>When objects, persons, and actions in a narrative, are equated with the meanings that lie outside the narrative itself. 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US" sz="2200" dirty="0" smtClean="0"/>
              <a:t>Has both a literal meaning and symbolic meaning</a:t>
            </a:r>
          </a:p>
          <a:p>
            <a:endParaRPr lang="en-US" sz="3200" dirty="0" smtClean="0"/>
          </a:p>
          <a:p>
            <a:r>
              <a:rPr lang="en-US" sz="3200" dirty="0" smtClean="0"/>
              <a:t>Device used in a story, poem, painting, or drawing.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b="1" dirty="0" smtClean="0"/>
              <a:t>Iambic pentameter</a:t>
            </a:r>
            <a:r>
              <a:rPr lang="en-US" dirty="0" smtClean="0"/>
              <a:t>: lines ten syllables long, with accents falling on every second syllable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US" dirty="0" smtClean="0"/>
              <a:t>Stressed/unstressed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pt-BR" dirty="0" smtClean="0"/>
              <a:t>da Dum da Dum da Dum da Dum da Dum</a:t>
            </a:r>
          </a:p>
          <a:p>
            <a:pPr marL="731520" lvl="2" indent="-384048">
              <a:buSzPct val="80000"/>
              <a:buNone/>
            </a:pPr>
            <a:endParaRPr lang="en-US" dirty="0" smtClean="0"/>
          </a:p>
          <a:p>
            <a:r>
              <a:rPr lang="en-US" b="1" dirty="0" smtClean="0"/>
              <a:t>Blank verse</a:t>
            </a:r>
            <a:r>
              <a:rPr lang="en-US" dirty="0" smtClean="0"/>
              <a:t>: unrhymed iambic pentameter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Free verse</a:t>
            </a:r>
            <a:r>
              <a:rPr lang="en-US" dirty="0" smtClean="0"/>
              <a:t>: does not rhyme, no iambic pentameter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Poems</a:t>
            </a:r>
            <a:endParaRPr lang="en-US" dirty="0"/>
          </a:p>
        </p:txBody>
      </p:sp>
      <p:pic>
        <p:nvPicPr>
          <p:cNvPr id="4" name="Content Placeholder 3" descr="CP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124200" y="533400"/>
            <a:ext cx="4298058" cy="29718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3200" b="1" dirty="0" smtClean="0"/>
          </a:p>
          <a:p>
            <a:r>
              <a:rPr lang="en-US" sz="3200" b="1" dirty="0" smtClean="0"/>
              <a:t>Concrete </a:t>
            </a:r>
            <a:r>
              <a:rPr lang="en-US" sz="3200" dirty="0" smtClean="0"/>
              <a:t>(Visual Poetry): the way the poem is written conveys the meaning/effects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C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4373880" cy="3124200"/>
          </a:xfrm>
          <a:prstGeom prst="rect">
            <a:avLst/>
          </a:prstGeom>
        </p:spPr>
      </p:pic>
      <p:pic>
        <p:nvPicPr>
          <p:cNvPr id="9" name="Picture 8" descr="cp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209800"/>
            <a:ext cx="3249705" cy="3048000"/>
          </a:xfrm>
          <a:prstGeom prst="rect">
            <a:avLst/>
          </a:prstGeom>
        </p:spPr>
      </p:pic>
      <p:pic>
        <p:nvPicPr>
          <p:cNvPr id="10" name="Picture 9" descr="cp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733799"/>
            <a:ext cx="4498370" cy="2819401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Haiku</a:t>
            </a:r>
            <a:r>
              <a:rPr lang="en-US" dirty="0" smtClean="0"/>
              <a:t>: Japanese poem; normally three lines (1</a:t>
            </a:r>
            <a:r>
              <a:rPr lang="en-US" baseline="30000" dirty="0" smtClean="0"/>
              <a:t>st</a:t>
            </a:r>
            <a:r>
              <a:rPr lang="en-US" dirty="0" smtClean="0"/>
              <a:t>-5 syllables, 2</a:t>
            </a:r>
            <a:r>
              <a:rPr lang="en-US" baseline="30000" dirty="0" smtClean="0"/>
              <a:t>nd</a:t>
            </a:r>
            <a:r>
              <a:rPr lang="en-US" dirty="0" smtClean="0"/>
              <a:t>-7 syllables, 3</a:t>
            </a:r>
            <a:r>
              <a:rPr lang="en-US" baseline="30000" dirty="0" smtClean="0"/>
              <a:t>rd</a:t>
            </a:r>
            <a:r>
              <a:rPr lang="en-US" dirty="0" smtClean="0"/>
              <a:t>-5 syllables)</a:t>
            </a:r>
          </a:p>
          <a:p>
            <a:r>
              <a:rPr lang="en-US" dirty="0" smtClean="0"/>
              <a:t>The Rose by Donna Brock:</a:t>
            </a:r>
          </a:p>
          <a:p>
            <a:pPr algn="ctr">
              <a:buNone/>
            </a:pPr>
            <a:r>
              <a:rPr lang="en-US" dirty="0" smtClean="0"/>
              <a:t>The red blossom bends</a:t>
            </a:r>
          </a:p>
          <a:p>
            <a:pPr algn="ctr">
              <a:buNone/>
            </a:pPr>
            <a:r>
              <a:rPr lang="en-US" dirty="0" smtClean="0"/>
              <a:t>and drips its dew to the ground.</a:t>
            </a:r>
          </a:p>
          <a:p>
            <a:pPr algn="ctr">
              <a:buNone/>
            </a:pPr>
            <a:r>
              <a:rPr lang="en-US" dirty="0" smtClean="0"/>
              <a:t>Like a tear it falls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Limerick</a:t>
            </a:r>
            <a:r>
              <a:rPr lang="en-US" dirty="0" smtClean="0"/>
              <a:t>: five-line poem written with one couplet and one triplet</a:t>
            </a:r>
          </a:p>
          <a:p>
            <a:pPr lvl="1"/>
            <a:r>
              <a:rPr lang="en-US" b="1" dirty="0" smtClean="0"/>
              <a:t>Couplet</a:t>
            </a:r>
            <a:r>
              <a:rPr lang="en-US" dirty="0" smtClean="0"/>
              <a:t>: pair of lines that usually rhyme</a:t>
            </a:r>
          </a:p>
          <a:p>
            <a:pPr lvl="1"/>
            <a:r>
              <a:rPr lang="en-US" b="1" dirty="0" smtClean="0"/>
              <a:t>Triplet</a:t>
            </a:r>
            <a:r>
              <a:rPr lang="en-US" dirty="0" smtClean="0"/>
              <a:t>: three lines that usually rhyme</a:t>
            </a:r>
          </a:p>
          <a:p>
            <a:r>
              <a:rPr lang="en-US" dirty="0" smtClean="0"/>
              <a:t>Anonymous </a:t>
            </a:r>
          </a:p>
          <a:p>
            <a:pPr algn="ctr">
              <a:buNone/>
            </a:pPr>
            <a:r>
              <a:rPr lang="en-US" dirty="0" smtClean="0"/>
              <a:t>A flea and a fly in a flue</a:t>
            </a:r>
          </a:p>
          <a:p>
            <a:pPr algn="ctr">
              <a:buNone/>
            </a:pPr>
            <a:r>
              <a:rPr lang="en-US" dirty="0" smtClean="0"/>
              <a:t>Were caught, so what could they do?</a:t>
            </a:r>
          </a:p>
          <a:p>
            <a:pPr algn="ctr">
              <a:buNone/>
            </a:pPr>
            <a:r>
              <a:rPr lang="en-US" dirty="0" smtClean="0"/>
              <a:t>Said the fly, "Let us flee."</a:t>
            </a:r>
          </a:p>
          <a:p>
            <a:pPr algn="ctr">
              <a:buNone/>
            </a:pPr>
            <a:r>
              <a:rPr lang="en-US" dirty="0" smtClean="0"/>
              <a:t>"Let us fly," said the flea.</a:t>
            </a:r>
          </a:p>
          <a:p>
            <a:pPr algn="ctr">
              <a:buNone/>
            </a:pPr>
            <a:r>
              <a:rPr lang="en-US" dirty="0" smtClean="0"/>
              <a:t>So they flew through a flaw in the flue.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Ode: usually written for an occasion or subject; normally more serious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Ode to Sir </a:t>
            </a:r>
            <a:r>
              <a:rPr lang="en-US" b="1" dirty="0" err="1" smtClean="0"/>
              <a:t>Lucius</a:t>
            </a:r>
            <a:r>
              <a:rPr lang="en-US" b="1" dirty="0" smtClean="0"/>
              <a:t> Gray and Sir H. Morison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Ben Jonson (1572-1637)</a:t>
            </a:r>
          </a:p>
          <a:p>
            <a:pPr algn="ctr">
              <a:buNone/>
            </a:pPr>
            <a:r>
              <a:rPr lang="en-US" dirty="0" smtClean="0"/>
              <a:t>It is not growing like a tree</a:t>
            </a:r>
          </a:p>
          <a:p>
            <a:pPr algn="ctr">
              <a:buNone/>
            </a:pPr>
            <a:r>
              <a:rPr lang="en-US" dirty="0" smtClean="0"/>
              <a:t>In bulk, doth make man better be;</a:t>
            </a:r>
            <a:br>
              <a:rPr lang="en-US" dirty="0" smtClean="0"/>
            </a:br>
            <a:r>
              <a:rPr lang="en-US" dirty="0" smtClean="0"/>
              <a:t>Or standing long an Oak, three hundred year,</a:t>
            </a:r>
            <a:br>
              <a:rPr lang="en-US" dirty="0" smtClean="0"/>
            </a:br>
            <a:r>
              <a:rPr lang="en-US" dirty="0" smtClean="0"/>
              <a:t>To fall a log at last, dry, bald, and sear.</a:t>
            </a:r>
            <a:br>
              <a:rPr lang="en-US" dirty="0" smtClean="0"/>
            </a:br>
            <a:r>
              <a:rPr lang="en-US" dirty="0" smtClean="0"/>
              <a:t>A Lily of a day</a:t>
            </a:r>
            <a:br>
              <a:rPr lang="en-US" dirty="0" smtClean="0"/>
            </a:br>
            <a:r>
              <a:rPr lang="en-US" dirty="0" smtClean="0"/>
              <a:t>Is fairer far, in May</a:t>
            </a:r>
            <a:br>
              <a:rPr lang="en-US" dirty="0" smtClean="0"/>
            </a:br>
            <a:r>
              <a:rPr lang="en-US" dirty="0" smtClean="0"/>
              <a:t>Although it fall and die that night;</a:t>
            </a:r>
            <a:br>
              <a:rPr lang="en-US" dirty="0" smtClean="0"/>
            </a:br>
            <a:r>
              <a:rPr lang="en-US" dirty="0" smtClean="0"/>
              <a:t>It was the plant and flower of light.</a:t>
            </a:r>
            <a:br>
              <a:rPr lang="en-US" dirty="0" smtClean="0"/>
            </a:br>
            <a:r>
              <a:rPr lang="en-US" dirty="0" smtClean="0"/>
              <a:t>In small proportions we just beauties see;</a:t>
            </a:r>
            <a:br>
              <a:rPr lang="en-US" dirty="0" smtClean="0"/>
            </a:br>
            <a:r>
              <a:rPr lang="en-US" dirty="0" smtClean="0"/>
              <a:t>And in short measure, life may perfect be.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Renga</a:t>
            </a:r>
            <a:r>
              <a:rPr lang="en-US" dirty="0" smtClean="0"/>
              <a:t>: Japanese collaborative poem, has at least two stanzas (</a:t>
            </a:r>
            <a:r>
              <a:rPr lang="en-US" dirty="0" err="1" smtClean="0"/>
              <a:t>ku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First person writes the first lines (a haiku)</a:t>
            </a:r>
          </a:p>
          <a:p>
            <a:pPr lvl="1"/>
            <a:r>
              <a:rPr lang="en-US" dirty="0" smtClean="0"/>
              <a:t>Take turns writing, change</a:t>
            </a:r>
          </a:p>
          <a:p>
            <a:r>
              <a:rPr lang="en-US" b="1" dirty="0" smtClean="0"/>
              <a:t>Sonnet (Shakespearean)</a:t>
            </a:r>
            <a:r>
              <a:rPr lang="en-US" dirty="0" smtClean="0"/>
              <a:t>: Sonnets are fourteen-line lyric poems, traditionally written in iambic pentameter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Sonnet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Sonnet 18: </a:t>
            </a:r>
          </a:p>
          <a:p>
            <a:pPr algn="ctr">
              <a:buNone/>
            </a:pPr>
            <a:endParaRPr lang="en-US" sz="1200" b="1" dirty="0" smtClean="0"/>
          </a:p>
          <a:p>
            <a:pPr algn="ctr">
              <a:buNone/>
            </a:pPr>
            <a:r>
              <a:rPr lang="en-US" sz="1200" b="1" dirty="0" smtClean="0"/>
              <a:t>Shall I compare thee to a summer's day?</a:t>
            </a:r>
            <a:br>
              <a:rPr lang="en-US" sz="1200" b="1" dirty="0" smtClean="0"/>
            </a:br>
            <a:r>
              <a:rPr lang="en-US" sz="1200" b="1" dirty="0" smtClean="0"/>
              <a:t>Thou art more lovely and more temperate:</a:t>
            </a:r>
            <a:br>
              <a:rPr lang="en-US" sz="1200" b="1" dirty="0" smtClean="0"/>
            </a:br>
            <a:r>
              <a:rPr lang="en-US" sz="1200" b="1" dirty="0" smtClean="0"/>
              <a:t>Rough winds do shake the darling buds of May,</a:t>
            </a:r>
            <a:br>
              <a:rPr lang="en-US" sz="1200" b="1" dirty="0" smtClean="0"/>
            </a:br>
            <a:r>
              <a:rPr lang="en-US" sz="1200" b="1" dirty="0" smtClean="0"/>
              <a:t>And summer's lease hath all too short a date:</a:t>
            </a:r>
            <a:br>
              <a:rPr lang="en-US" sz="1200" b="1" dirty="0" smtClean="0"/>
            </a:br>
            <a:r>
              <a:rPr lang="en-US" sz="1200" b="1" dirty="0" smtClean="0"/>
              <a:t>Sometime too hot the eye of heaven shines,</a:t>
            </a:r>
            <a:br>
              <a:rPr lang="en-US" sz="1200" b="1" dirty="0" smtClean="0"/>
            </a:br>
            <a:r>
              <a:rPr lang="en-US" sz="1200" b="1" dirty="0" smtClean="0"/>
              <a:t>And often is his gold complexion </a:t>
            </a:r>
            <a:r>
              <a:rPr lang="en-US" sz="1200" b="1" dirty="0" err="1" smtClean="0"/>
              <a:t>dimm'd</a:t>
            </a:r>
            <a:r>
              <a:rPr lang="en-US" sz="1200" b="1" dirty="0" smtClean="0"/>
              <a:t>;</a:t>
            </a:r>
            <a:br>
              <a:rPr lang="en-US" sz="1200" b="1" dirty="0" smtClean="0"/>
            </a:br>
            <a:r>
              <a:rPr lang="en-US" sz="1200" b="1" dirty="0" smtClean="0"/>
              <a:t>And every fair from fair sometime declines,</a:t>
            </a:r>
            <a:br>
              <a:rPr lang="en-US" sz="1200" b="1" dirty="0" smtClean="0"/>
            </a:br>
            <a:r>
              <a:rPr lang="en-US" sz="1200" b="1" dirty="0" smtClean="0"/>
              <a:t>By chance or nature's changing course </a:t>
            </a:r>
            <a:r>
              <a:rPr lang="en-US" sz="1200" b="1" dirty="0" err="1" smtClean="0"/>
              <a:t>untrimm'd</a:t>
            </a:r>
            <a:r>
              <a:rPr lang="en-US" sz="1200" b="1" dirty="0" smtClean="0"/>
              <a:t>;</a:t>
            </a:r>
            <a:br>
              <a:rPr lang="en-US" sz="1200" b="1" dirty="0" smtClean="0"/>
            </a:br>
            <a:r>
              <a:rPr lang="en-US" sz="1200" b="1" dirty="0" smtClean="0"/>
              <a:t>But thy eternal summer shall not fade</a:t>
            </a:r>
            <a:br>
              <a:rPr lang="en-US" sz="1200" b="1" dirty="0" smtClean="0"/>
            </a:br>
            <a:r>
              <a:rPr lang="en-US" sz="1200" b="1" dirty="0" smtClean="0"/>
              <a:t>Nor lose possession of that fair thou </a:t>
            </a:r>
            <a:r>
              <a:rPr lang="en-US" sz="1200" b="1" dirty="0" err="1" smtClean="0"/>
              <a:t>owest</a:t>
            </a:r>
            <a:r>
              <a:rPr lang="en-US" sz="1200" b="1" dirty="0" smtClean="0"/>
              <a:t>;</a:t>
            </a:r>
            <a:br>
              <a:rPr lang="en-US" sz="1200" b="1" dirty="0" smtClean="0"/>
            </a:br>
            <a:r>
              <a:rPr lang="en-US" sz="1200" b="1" dirty="0" smtClean="0"/>
              <a:t>Nor shall Death brag thou </a:t>
            </a:r>
            <a:r>
              <a:rPr lang="en-US" sz="1200" b="1" dirty="0" err="1" smtClean="0"/>
              <a:t>wander'st</a:t>
            </a:r>
            <a:r>
              <a:rPr lang="en-US" sz="1200" b="1" dirty="0" smtClean="0"/>
              <a:t> in his shade,</a:t>
            </a:r>
            <a:br>
              <a:rPr lang="en-US" sz="1200" b="1" dirty="0" smtClean="0"/>
            </a:br>
            <a:r>
              <a:rPr lang="en-US" sz="1200" b="1" dirty="0" smtClean="0"/>
              <a:t>When in eternal lines to time thou </a:t>
            </a:r>
            <a:r>
              <a:rPr lang="en-US" sz="1200" b="1" dirty="0" err="1" smtClean="0"/>
              <a:t>growest</a:t>
            </a:r>
            <a:r>
              <a:rPr lang="en-US" sz="1200" b="1" dirty="0" smtClean="0"/>
              <a:t>:</a:t>
            </a:r>
            <a:br>
              <a:rPr lang="en-US" sz="1200" b="1" dirty="0" smtClean="0"/>
            </a:br>
            <a:r>
              <a:rPr lang="en-US" sz="1200" b="1" dirty="0" smtClean="0"/>
              <a:t>So long as men can breathe or eyes can see,</a:t>
            </a:r>
            <a:br>
              <a:rPr lang="en-US" sz="1200" b="1" dirty="0" smtClean="0"/>
            </a:br>
            <a:r>
              <a:rPr lang="en-US" sz="1200" b="1" dirty="0" smtClean="0"/>
              <a:t>So long lives this and this gives life to thee.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1026" name="Picture 2" descr="C:\Users\woldendorpk\AppData\Local\Microsoft\Windows\Temporary Internet Files\Content.IE5\19T8LR2O\MC91021727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276600" cy="442148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1630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4000" dirty="0" smtClean="0"/>
              <a:t>Animal Farm--Russian Revolution	</a:t>
            </a:r>
          </a:p>
          <a:p>
            <a:pPr lvl="1"/>
            <a:r>
              <a:rPr lang="en-US" sz="4000" dirty="0" smtClean="0"/>
              <a:t>Lord of the Flies—without civilization, savagery (spiritual/abstract allegory)</a:t>
            </a:r>
          </a:p>
          <a:p>
            <a:pPr lvl="1"/>
            <a:r>
              <a:rPr lang="en-US" sz="4000" dirty="0" smtClean="0"/>
              <a:t>Avatar– West, environmental damage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Prose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6000" dirty="0" smtClean="0"/>
              <a:t>Any writing that is not poetry.</a:t>
            </a:r>
          </a:p>
          <a:p>
            <a:r>
              <a:rPr lang="en-US" altLang="en-US" sz="6000" dirty="0" smtClean="0"/>
              <a:t>Examples: short story, novel, essay, article.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7974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Line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 smtClean="0"/>
              <a:t>A word or row of words that forms a complete thought.</a:t>
            </a:r>
          </a:p>
          <a:p>
            <a:r>
              <a:rPr lang="en-US" altLang="en-US" sz="4800" dirty="0" smtClean="0"/>
              <a:t>Like a sentence in prose.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9047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Stanza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 smtClean="0"/>
              <a:t>A group of lines forming a unit.</a:t>
            </a:r>
          </a:p>
          <a:p>
            <a:r>
              <a:rPr lang="en-US" altLang="en-US" sz="6000" dirty="0" smtClean="0"/>
              <a:t>Like a paragraph in prose.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6099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Speaker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800" dirty="0" smtClean="0"/>
              <a:t>The voice that communicates with the reader of a poem.</a:t>
            </a:r>
          </a:p>
          <a:p>
            <a:r>
              <a:rPr lang="en-US" altLang="en-US" sz="4800" dirty="0" smtClean="0"/>
              <a:t>Like a narrator in prose. </a:t>
            </a:r>
          </a:p>
          <a:p>
            <a:r>
              <a:rPr lang="en-US" altLang="en-US" sz="4800" dirty="0" smtClean="0"/>
              <a:t>The Speaker isn’t necessarily the poet.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10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Point of View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7200" dirty="0" smtClean="0"/>
              <a:t>Who is telling the poem.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881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Tone</a:t>
            </a:r>
            <a:endParaRPr lang="en-US" altLang="en-US" sz="60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5400" dirty="0" smtClean="0"/>
              <a:t>The emotion that the speaker uses as he/she talks. </a:t>
            </a:r>
          </a:p>
          <a:p>
            <a:r>
              <a:rPr lang="en-US" altLang="en-US" sz="5400" dirty="0" smtClean="0"/>
              <a:t>The writers attitude toward the subject of a work.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573658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4800" b="1" dirty="0" smtClean="0"/>
              <a:t>Mood</a:t>
            </a:r>
            <a:endParaRPr lang="en-US" alt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4400" dirty="0" smtClean="0"/>
              <a:t>The emotion that the reader feels when he/she reads the poem. </a:t>
            </a:r>
          </a:p>
          <a:p>
            <a:r>
              <a:rPr lang="en-US" sz="4400" dirty="0" smtClean="0"/>
              <a:t>The atmosphere that pervades a literary work with the intention of evoking a certain emotion or feeling from the audience.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42529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Repetition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4800" dirty="0" smtClean="0"/>
              <a:t>The return of a word, phrase, or motif in any form of literature.</a:t>
            </a:r>
          </a:p>
          <a:p>
            <a:r>
              <a:rPr lang="en-US" altLang="en-US" sz="4800" dirty="0" smtClean="0"/>
              <a:t>Repetition brings comfort, order, and/or special meaning to a poem.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44972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6000" b="1" dirty="0" smtClean="0"/>
              <a:t>Rhyme</a:t>
            </a:r>
            <a:r>
              <a:rPr lang="en-US" altLang="en-US" sz="60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/>
              <a:t>The repetition of the same stressed vowel sounds and any succeeding sounds in two or more words.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61644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Internal rhyme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6600" dirty="0" smtClean="0"/>
              <a:t>The rhyme occurs within a line.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58835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figure of speech in which a term or phrase is applied to something to which it is not literally applicable in order to suggest a resemblance</a:t>
            </a:r>
          </a:p>
          <a:p>
            <a:pPr lvl="1"/>
            <a:r>
              <a:rPr lang="en-US" dirty="0" smtClean="0"/>
              <a:t>love is a rose</a:t>
            </a:r>
          </a:p>
          <a:p>
            <a:pPr lvl="1"/>
            <a:r>
              <a:rPr lang="en-US" dirty="0" smtClean="0"/>
              <a:t>it's raining cats and dogs</a:t>
            </a:r>
          </a:p>
        </p:txBody>
      </p:sp>
      <p:pic>
        <p:nvPicPr>
          <p:cNvPr id="4" name="Picture 3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0"/>
            <a:ext cx="2667000" cy="3434773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End rhyme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 smtClean="0"/>
              <a:t>The rhyme occurs at the end of the line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884995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500" dirty="0" smtClean="0"/>
              <a:t/>
            </a:r>
            <a:br>
              <a:rPr lang="en-US" altLang="en-US" sz="5500" dirty="0" smtClean="0"/>
            </a:br>
            <a:r>
              <a:rPr lang="en-US" altLang="en-US" sz="5500" b="1" dirty="0" smtClean="0"/>
              <a:t>Rhyme scheme</a:t>
            </a:r>
            <a:endParaRPr lang="en-US" altLang="en-US" sz="55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800" dirty="0" smtClean="0"/>
              <a:t>The pattern that end rhymes form in a stanza or poem.</a:t>
            </a:r>
          </a:p>
          <a:p>
            <a:r>
              <a:rPr lang="en-US" altLang="en-US" sz="4800" i="1" dirty="0" smtClean="0"/>
              <a:t>How to find it</a:t>
            </a:r>
            <a:r>
              <a:rPr lang="en-US" altLang="en-US" sz="4800" dirty="0" smtClean="0"/>
              <a:t>: assign a different letter of the alphabet to each new rhyme.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270611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Meter</a:t>
            </a:r>
            <a:endParaRPr lang="en-US" altLang="en-US" sz="55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6000" dirty="0" smtClean="0"/>
              <a:t>A </a:t>
            </a:r>
            <a:r>
              <a:rPr lang="en-US" altLang="en-US" sz="6000" u="sng" dirty="0" smtClean="0"/>
              <a:t>pattern of stressed and unstressed </a:t>
            </a:r>
            <a:r>
              <a:rPr lang="en-US" altLang="en-US" sz="6000" i="1" u="sng" dirty="0" smtClean="0"/>
              <a:t>syllables</a:t>
            </a:r>
            <a:r>
              <a:rPr lang="en-US" altLang="en-US" sz="6000" dirty="0" smtClean="0"/>
              <a:t> that gives a line of poetry a predictable rhythm.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55150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5500" b="1" dirty="0" smtClean="0"/>
              <a:t>Rhythm</a:t>
            </a:r>
            <a:endParaRPr lang="en-US" altLang="en-US" sz="55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The </a:t>
            </a:r>
            <a:r>
              <a:rPr lang="en-US" altLang="en-US" sz="3600" i="1" u="sng" dirty="0" smtClean="0"/>
              <a:t>pattern of sound</a:t>
            </a:r>
            <a:r>
              <a:rPr lang="en-US" altLang="en-US" sz="3600" dirty="0" smtClean="0"/>
              <a:t> created by a poem’s meter. </a:t>
            </a:r>
          </a:p>
          <a:p>
            <a:r>
              <a:rPr lang="en-US" altLang="en-US" sz="3600" dirty="0" smtClean="0"/>
              <a:t>Rhythm can emphasize certain words or ideas and give poetry a musical quality that can help convey meaning. </a:t>
            </a:r>
          </a:p>
          <a:p>
            <a:r>
              <a:rPr lang="en-US" altLang="en-US" sz="3600" dirty="0" smtClean="0"/>
              <a:t>The tempo or beat.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22066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Free verse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 smtClean="0"/>
              <a:t>Poetry that has no fixed pattern of meter, rhyme, line length or stanza arrangement. </a:t>
            </a:r>
          </a:p>
          <a:p>
            <a:r>
              <a:rPr lang="en-US" altLang="en-US" sz="4400" dirty="0" smtClean="0"/>
              <a:t>Poetry without limits.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81954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6000" b="1" dirty="0" smtClean="0"/>
              <a:t>Alliteration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/>
              <a:t>The repetition of </a:t>
            </a:r>
            <a:r>
              <a:rPr lang="en-US" altLang="en-US" sz="5400" u="sng" dirty="0" smtClean="0"/>
              <a:t>consonant</a:t>
            </a:r>
            <a:r>
              <a:rPr lang="en-US" altLang="en-US" sz="5400" dirty="0" smtClean="0"/>
              <a:t> sounds at the </a:t>
            </a:r>
            <a:r>
              <a:rPr lang="en-US" altLang="en-US" sz="5400" u="sng" dirty="0" smtClean="0"/>
              <a:t>beginnings</a:t>
            </a:r>
            <a:r>
              <a:rPr lang="en-US" altLang="en-US" sz="5400" dirty="0" smtClean="0"/>
              <a:t> of words.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61345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Metaphor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/>
              <a:t>A figure of speech that compares two or more things </a:t>
            </a:r>
            <a:r>
              <a:rPr lang="en-US" altLang="en-US" sz="5400" u="sng" dirty="0" smtClean="0"/>
              <a:t>without</a:t>
            </a:r>
            <a:r>
              <a:rPr lang="en-US" altLang="en-US" sz="5400" dirty="0" smtClean="0"/>
              <a:t> using </a:t>
            </a:r>
            <a:r>
              <a:rPr lang="en-US" altLang="en-US" sz="5400" i="1" dirty="0" smtClean="0"/>
              <a:t>like</a:t>
            </a:r>
            <a:r>
              <a:rPr lang="en-US" altLang="en-US" sz="5400" dirty="0" smtClean="0"/>
              <a:t> or </a:t>
            </a:r>
            <a:r>
              <a:rPr lang="en-US" altLang="en-US" sz="5400" i="1" dirty="0" smtClean="0"/>
              <a:t>as</a:t>
            </a:r>
            <a:r>
              <a:rPr lang="en-US" alt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92666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/>
              <a:t>Simile</a:t>
            </a:r>
            <a:r>
              <a:rPr lang="en-US" altLang="en-US" sz="6000" dirty="0"/>
              <a:t/>
            </a:r>
            <a:br>
              <a:rPr lang="en-US" altLang="en-US" sz="6000" dirty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572000"/>
          </a:xfrm>
        </p:spPr>
        <p:txBody>
          <a:bodyPr/>
          <a:lstStyle/>
          <a:p>
            <a:r>
              <a:rPr lang="en-US" altLang="en-US" sz="6000" dirty="0" smtClean="0"/>
              <a:t>A figure of speech </a:t>
            </a:r>
            <a:r>
              <a:rPr lang="en-US" altLang="en-US" sz="6000" dirty="0" smtClean="0"/>
              <a:t>that compares two </a:t>
            </a:r>
            <a:r>
              <a:rPr lang="en-US" altLang="en-US" sz="6000" dirty="0" smtClean="0"/>
              <a:t>or more things using </a:t>
            </a:r>
            <a:r>
              <a:rPr lang="en-US" altLang="en-US" sz="6000" i="1" dirty="0" smtClean="0"/>
              <a:t>like</a:t>
            </a:r>
            <a:r>
              <a:rPr lang="en-US" altLang="en-US" sz="6000" dirty="0" smtClean="0"/>
              <a:t> or </a:t>
            </a:r>
            <a:r>
              <a:rPr lang="en-US" altLang="en-US" sz="6000" i="1" dirty="0" smtClean="0"/>
              <a:t>as</a:t>
            </a:r>
            <a:r>
              <a:rPr lang="en-US" altLang="en-US" sz="6000" dirty="0" smtClean="0"/>
              <a:t>.</a:t>
            </a:r>
            <a:br>
              <a:rPr lang="en-US" altLang="en-US" sz="6000" dirty="0" smtClean="0"/>
            </a:br>
            <a:r>
              <a:rPr lang="en-US" altLang="en-US" i="1" dirty="0" smtClean="0"/>
              <a:t> 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659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Consonance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4800" dirty="0" smtClean="0"/>
              <a:t>The repetition of </a:t>
            </a:r>
            <a:r>
              <a:rPr lang="en-US" altLang="en-US" sz="4800" u="sng" dirty="0" smtClean="0"/>
              <a:t>consonant</a:t>
            </a:r>
            <a:r>
              <a:rPr lang="en-US" altLang="en-US" sz="4800" dirty="0" smtClean="0"/>
              <a:t> sounds at the </a:t>
            </a:r>
            <a:r>
              <a:rPr lang="en-US" altLang="en-US" sz="4800" u="sng" dirty="0" smtClean="0"/>
              <a:t>ends</a:t>
            </a:r>
            <a:r>
              <a:rPr lang="en-US" altLang="en-US" sz="4800" dirty="0" smtClean="0"/>
              <a:t> of words. </a:t>
            </a:r>
          </a:p>
          <a:p>
            <a:r>
              <a:rPr lang="en-US" altLang="en-US" sz="4800" dirty="0" smtClean="0"/>
              <a:t>The words don’t necessarily have the same vowel sounds.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707378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Assonance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6000" dirty="0" smtClean="0"/>
              <a:t>The repetition of similar </a:t>
            </a:r>
            <a:r>
              <a:rPr lang="en-US" altLang="en-US" sz="6000" u="sng" dirty="0" smtClean="0"/>
              <a:t>vowel</a:t>
            </a:r>
            <a:r>
              <a:rPr lang="en-US" altLang="en-US" sz="6000" dirty="0" smtClean="0"/>
              <a:t> sounds within </a:t>
            </a:r>
            <a:r>
              <a:rPr lang="en-US" altLang="en-US" sz="6000" u="sng" dirty="0" smtClean="0"/>
              <a:t>non-rhyming words</a:t>
            </a:r>
            <a:r>
              <a:rPr lang="en-US" altLang="en-US" sz="6000" dirty="0" smtClean="0"/>
              <a:t>, especially in one line of poetry.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22940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and Extended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Mixed metaphor: combination of metaphors that does not make sense</a:t>
            </a:r>
          </a:p>
          <a:p>
            <a:pPr lvl="1"/>
            <a:r>
              <a:rPr lang="en-US" dirty="0" smtClean="0"/>
              <a:t>Once the bowling shoe is on the other foot, look who's the good cop and look who's the bad cop.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Extended metaphor: a metaphor that continues into the sentences that follow. </a:t>
            </a:r>
          </a:p>
          <a:p>
            <a:pPr lvl="1"/>
            <a:r>
              <a:rPr lang="en-US" dirty="0" smtClean="0"/>
              <a:t>“The seeds have already been sown", an extension could be "It remains to be seen whether weeds or flowers will spring forth."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Theme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4800" dirty="0" smtClean="0"/>
              <a:t>The main idea or message of a literary work. </a:t>
            </a:r>
          </a:p>
          <a:p>
            <a:r>
              <a:rPr lang="en-US" altLang="en-US" sz="4800" dirty="0" smtClean="0"/>
              <a:t>Theme is </a:t>
            </a:r>
            <a:r>
              <a:rPr lang="en-US" altLang="en-US" sz="4800" u="sng" dirty="0" smtClean="0"/>
              <a:t>not the plot</a:t>
            </a:r>
            <a:r>
              <a:rPr lang="en-US" altLang="en-US" sz="4800" dirty="0" smtClean="0"/>
              <a:t> of the work but instead is an insight about life or human nature.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9681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5500" b="1" dirty="0" smtClean="0"/>
              <a:t>Personification</a:t>
            </a:r>
            <a:endParaRPr lang="en-US" altLang="en-US" sz="55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A figure of speech in which a </a:t>
            </a:r>
            <a:r>
              <a:rPr lang="en-US" altLang="en-US" sz="4000" i="1" dirty="0" smtClean="0"/>
              <a:t>non-human thing </a:t>
            </a:r>
            <a:r>
              <a:rPr lang="en-US" altLang="en-US" sz="4000" dirty="0" smtClean="0"/>
              <a:t>(animal, object, force of nature, or idea) is given </a:t>
            </a:r>
            <a:r>
              <a:rPr lang="en-US" altLang="en-US" sz="4000" i="1" dirty="0" smtClean="0"/>
              <a:t>human</a:t>
            </a:r>
            <a:r>
              <a:rPr lang="en-US" altLang="en-US" sz="4000" dirty="0" smtClean="0"/>
              <a:t> characteristics. </a:t>
            </a:r>
          </a:p>
          <a:p>
            <a:r>
              <a:rPr lang="en-US" altLang="en-US" sz="4000" dirty="0" smtClean="0"/>
              <a:t>Usually, if a word is capitalized, it’s personified.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11406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Allusion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6000" dirty="0" smtClean="0"/>
              <a:t>A reference in a work of literature to a character, place, or situation from another work of literature, music, art, or history.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15292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en-US" sz="6000" b="1" dirty="0" smtClean="0"/>
              <a:t>Onomatopoeia</a:t>
            </a:r>
            <a:r>
              <a:rPr lang="en-US" altLang="en-US" sz="6000" dirty="0" smtClean="0"/>
              <a:t> </a:t>
            </a:r>
            <a:r>
              <a:rPr lang="en-US" altLang="en-US" sz="3000" dirty="0" smtClean="0"/>
              <a:t>				</a:t>
            </a:r>
            <a:endParaRPr lang="en-US" altLang="en-US" sz="60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5400" dirty="0" smtClean="0"/>
              <a:t>The use of a word or phrase that imitates or suggests the sound of what it describes. </a:t>
            </a:r>
          </a:p>
          <a:p>
            <a:r>
              <a:rPr lang="en-US" altLang="en-US" sz="5400" dirty="0" smtClean="0"/>
              <a:t>The use of “sound words.”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78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Narrative poetry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6600" dirty="0" smtClean="0"/>
              <a:t>Poetry that tells a story.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3245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6000" b="1" dirty="0" smtClean="0"/>
              <a:t>Lyric poetry</a:t>
            </a:r>
            <a:endParaRPr lang="en-US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6000" dirty="0" smtClean="0"/>
              <a:t>Poetry that expresses a speaker’s personal thoughts and feelings.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9628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000" dirty="0" smtClean="0"/>
              <a:t/>
            </a:r>
            <a:br>
              <a:rPr lang="en-US" altLang="en-US" sz="5000" dirty="0" smtClean="0"/>
            </a:br>
            <a:r>
              <a:rPr lang="en-US" altLang="en-US" sz="5000" b="1" dirty="0" smtClean="0"/>
              <a:t>Imagery</a:t>
            </a:r>
            <a:endParaRPr lang="en-US" altLang="en-US" sz="5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i="1" dirty="0" smtClean="0"/>
              <a:t>Definition</a:t>
            </a:r>
            <a:r>
              <a:rPr lang="en-US" altLang="en-US" sz="4000" dirty="0" smtClean="0"/>
              <a:t>: the “word pictures” poets use to help evoke an emotional response in readers.</a:t>
            </a:r>
          </a:p>
          <a:p>
            <a:r>
              <a:rPr lang="en-US" altLang="en-US" sz="4000" i="1" dirty="0" smtClean="0"/>
              <a:t>How poets use it</a:t>
            </a:r>
            <a:r>
              <a:rPr lang="en-US" altLang="en-US" sz="4000" dirty="0" smtClean="0"/>
              <a:t>: they incorporate sensory details (descriptions that appeal to 1 or more of the 5 senses).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444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Enjambment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continuation of a sentence or clause over a line-break.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4832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Antithesis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600" dirty="0" smtClean="0"/>
              <a:t>A person or thing that is the direct opposite of someone or something else.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697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Crucible</a:t>
            </a:r>
            <a:r>
              <a:rPr lang="en-US" dirty="0" smtClean="0"/>
              <a:t> is a metaphor for the Red Scare/McCarthyism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1108</TotalTime>
  <Words>2581</Words>
  <Application>Microsoft Office PowerPoint</Application>
  <PresentationFormat>On-screen Show (4:3)</PresentationFormat>
  <Paragraphs>372</Paragraphs>
  <Slides>88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Verve</vt:lpstr>
      <vt:lpstr>Literary devices   and terms</vt:lpstr>
      <vt:lpstr>Drama</vt:lpstr>
      <vt:lpstr>More…</vt:lpstr>
      <vt:lpstr>PowerPoint Presentation</vt:lpstr>
      <vt:lpstr>Allegory</vt:lpstr>
      <vt:lpstr>Examples   </vt:lpstr>
      <vt:lpstr>Metaphor</vt:lpstr>
      <vt:lpstr>Mixed and Extended Metaphor</vt:lpstr>
      <vt:lpstr>Example</vt:lpstr>
      <vt:lpstr>Allusion</vt:lpstr>
      <vt:lpstr>Personification</vt:lpstr>
      <vt:lpstr>Allusion</vt:lpstr>
      <vt:lpstr>Simile</vt:lpstr>
      <vt:lpstr>Metaphor vs. Simile</vt:lpstr>
      <vt:lpstr>Hyperbole</vt:lpstr>
      <vt:lpstr>Oxymoron</vt:lpstr>
      <vt:lpstr>Paradox</vt:lpstr>
      <vt:lpstr>Examples…</vt:lpstr>
      <vt:lpstr>Symbol</vt:lpstr>
      <vt:lpstr>Theme</vt:lpstr>
      <vt:lpstr>Foreshadowing</vt:lpstr>
      <vt:lpstr>Motif</vt:lpstr>
      <vt:lpstr>Satire</vt:lpstr>
      <vt:lpstr>Examples</vt:lpstr>
      <vt:lpstr>Irony</vt:lpstr>
      <vt:lpstr>Types….</vt:lpstr>
      <vt:lpstr>Plot Structure</vt:lpstr>
      <vt:lpstr>Plot Structure</vt:lpstr>
      <vt:lpstr>Your Turn </vt:lpstr>
      <vt:lpstr>Person</vt:lpstr>
      <vt:lpstr>Person cont…</vt:lpstr>
      <vt:lpstr>Summarize</vt:lpstr>
      <vt:lpstr>Character</vt:lpstr>
      <vt:lpstr>Characterization</vt:lpstr>
      <vt:lpstr>Imagery</vt:lpstr>
      <vt:lpstr>Mood and Tone</vt:lpstr>
      <vt:lpstr>Connotation/Denotation</vt:lpstr>
      <vt:lpstr>Setting</vt:lpstr>
      <vt:lpstr>Conflict</vt:lpstr>
      <vt:lpstr>Motif</vt:lpstr>
      <vt:lpstr>Tragedy</vt:lpstr>
      <vt:lpstr>Fiction </vt:lpstr>
      <vt:lpstr>Non-fiction</vt:lpstr>
      <vt:lpstr>Appeal </vt:lpstr>
      <vt:lpstr>Epiphany</vt:lpstr>
      <vt:lpstr>Syntax</vt:lpstr>
      <vt:lpstr>PowerPoint Presentation</vt:lpstr>
      <vt:lpstr>Poetic forms</vt:lpstr>
      <vt:lpstr>Poetic forms</vt:lpstr>
      <vt:lpstr>Poetic Forms</vt:lpstr>
      <vt:lpstr>Concrete Poems</vt:lpstr>
      <vt:lpstr>PowerPoint Presentation</vt:lpstr>
      <vt:lpstr>Poetic Forms</vt:lpstr>
      <vt:lpstr>Limerick</vt:lpstr>
      <vt:lpstr>Ode</vt:lpstr>
      <vt:lpstr>Ode to Sir Lucius Gray and Sir H. Morison</vt:lpstr>
      <vt:lpstr>Poetic Forms</vt:lpstr>
      <vt:lpstr>Shakespearean Sonnet</vt:lpstr>
      <vt:lpstr>Poetry Terms</vt:lpstr>
      <vt:lpstr>Prose</vt:lpstr>
      <vt:lpstr>Line</vt:lpstr>
      <vt:lpstr>Stanza</vt:lpstr>
      <vt:lpstr>Speaker</vt:lpstr>
      <vt:lpstr>Point of View</vt:lpstr>
      <vt:lpstr>Tone</vt:lpstr>
      <vt:lpstr>Mood</vt:lpstr>
      <vt:lpstr>Repetition</vt:lpstr>
      <vt:lpstr> Rhyme </vt:lpstr>
      <vt:lpstr>Internal rhyme</vt:lpstr>
      <vt:lpstr>End rhyme</vt:lpstr>
      <vt:lpstr> Rhyme scheme</vt:lpstr>
      <vt:lpstr>Meter</vt:lpstr>
      <vt:lpstr>Rhythm</vt:lpstr>
      <vt:lpstr>Free verse</vt:lpstr>
      <vt:lpstr> Alliteration</vt:lpstr>
      <vt:lpstr>Metaphor</vt:lpstr>
      <vt:lpstr>   Simile    </vt:lpstr>
      <vt:lpstr>Consonance</vt:lpstr>
      <vt:lpstr>Assonance</vt:lpstr>
      <vt:lpstr>Theme</vt:lpstr>
      <vt:lpstr>Personification</vt:lpstr>
      <vt:lpstr>Allusion</vt:lpstr>
      <vt:lpstr>Onomatopoeia     </vt:lpstr>
      <vt:lpstr>Narrative poetry</vt:lpstr>
      <vt:lpstr>Lyric poetry</vt:lpstr>
      <vt:lpstr> Imagery</vt:lpstr>
      <vt:lpstr>Enjambment </vt:lpstr>
      <vt:lpstr>Antithesis 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Allegory</dc:title>
  <dc:creator>Windows User</dc:creator>
  <cp:lastModifiedBy>Windows User</cp:lastModifiedBy>
  <cp:revision>147</cp:revision>
  <dcterms:created xsi:type="dcterms:W3CDTF">2011-09-02T14:22:13Z</dcterms:created>
  <dcterms:modified xsi:type="dcterms:W3CDTF">2015-10-12T18:59:31Z</dcterms:modified>
</cp:coreProperties>
</file>