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79" r:id="rId3"/>
    <p:sldId id="257" r:id="rId4"/>
    <p:sldId id="258" r:id="rId5"/>
    <p:sldId id="259" r:id="rId6"/>
    <p:sldId id="260" r:id="rId7"/>
    <p:sldId id="261" r:id="rId8"/>
    <p:sldId id="263" r:id="rId9"/>
    <p:sldId id="265" r:id="rId10"/>
    <p:sldId id="274" r:id="rId11"/>
    <p:sldId id="277" r:id="rId12"/>
    <p:sldId id="278" r:id="rId13"/>
    <p:sldId id="276" r:id="rId14"/>
    <p:sldId id="275" r:id="rId15"/>
    <p:sldId id="269" r:id="rId16"/>
    <p:sldId id="264" r:id="rId17"/>
    <p:sldId id="266" r:id="rId18"/>
    <p:sldId id="267" r:id="rId19"/>
    <p:sldId id="26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09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3293E0FB-1ADF-49DD-9ADA-EF5A38FFB9FF}" type="datetimeFigureOut">
              <a:rPr lang="en-US" smtClean="0"/>
              <a:pPr/>
              <a:t>2/13/2017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0BCB09AD-0384-4331-AE54-5EB101C4509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93E0FB-1ADF-49DD-9ADA-EF5A38FFB9FF}" type="datetimeFigureOut">
              <a:rPr lang="en-US" smtClean="0"/>
              <a:pPr/>
              <a:t>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CB09AD-0384-4331-AE54-5EB101C450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3293E0FB-1ADF-49DD-9ADA-EF5A38FFB9FF}" type="datetimeFigureOut">
              <a:rPr lang="en-US" smtClean="0"/>
              <a:pPr/>
              <a:t>2/13/2017</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0BCB09AD-0384-4331-AE54-5EB101C450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293E0FB-1ADF-49DD-9ADA-EF5A38FFB9FF}" type="datetimeFigureOut">
              <a:rPr lang="en-US" smtClean="0"/>
              <a:pPr/>
              <a:t>2/13/2017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BCB09AD-0384-4331-AE54-5EB101C4509D}"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3293E0FB-1ADF-49DD-9ADA-EF5A38FFB9FF}" type="datetimeFigureOut">
              <a:rPr lang="en-US" smtClean="0"/>
              <a:pPr/>
              <a:t>2/13/2017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BCB09AD-0384-4331-AE54-5EB101C4509D}"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3293E0FB-1ADF-49DD-9ADA-EF5A38FFB9FF}" type="datetimeFigureOut">
              <a:rPr lang="en-US" smtClean="0"/>
              <a:pPr/>
              <a:t>2/13/2017</a:t>
            </a:fld>
            <a:endParaRPr lang="en-US"/>
          </a:p>
        </p:txBody>
      </p:sp>
      <p:sp>
        <p:nvSpPr>
          <p:cNvPr id="10" name="Slide Number Placeholder 9"/>
          <p:cNvSpPr>
            <a:spLocks noGrp="1"/>
          </p:cNvSpPr>
          <p:nvPr>
            <p:ph type="sldNum" sz="quarter" idx="16"/>
          </p:nvPr>
        </p:nvSpPr>
        <p:spPr/>
        <p:txBody>
          <a:bodyPr rtlCol="0"/>
          <a:lstStyle/>
          <a:p>
            <a:fld id="{0BCB09AD-0384-4331-AE54-5EB101C4509D}"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3293E0FB-1ADF-49DD-9ADA-EF5A38FFB9FF}" type="datetimeFigureOut">
              <a:rPr lang="en-US" smtClean="0"/>
              <a:pPr/>
              <a:t>2/13/2017</a:t>
            </a:fld>
            <a:endParaRPr lang="en-US"/>
          </a:p>
        </p:txBody>
      </p:sp>
      <p:sp>
        <p:nvSpPr>
          <p:cNvPr id="12" name="Slide Number Placeholder 11"/>
          <p:cNvSpPr>
            <a:spLocks noGrp="1"/>
          </p:cNvSpPr>
          <p:nvPr>
            <p:ph type="sldNum" sz="quarter" idx="16"/>
          </p:nvPr>
        </p:nvSpPr>
        <p:spPr/>
        <p:txBody>
          <a:bodyPr rtlCol="0"/>
          <a:lstStyle/>
          <a:p>
            <a:fld id="{0BCB09AD-0384-4331-AE54-5EB101C4509D}"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293E0FB-1ADF-49DD-9ADA-EF5A38FFB9FF}" type="datetimeFigureOut">
              <a:rPr lang="en-US" smtClean="0"/>
              <a:pPr/>
              <a:t>2/13/2017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BCB09AD-0384-4331-AE54-5EB101C4509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93E0FB-1ADF-49DD-9ADA-EF5A38FFB9FF}" type="datetimeFigureOut">
              <a:rPr lang="en-US" smtClean="0"/>
              <a:pPr/>
              <a:t>2/13/2017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BCB09AD-0384-4331-AE54-5EB101C450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293E0FB-1ADF-49DD-9ADA-EF5A38FFB9FF}" type="datetimeFigureOut">
              <a:rPr lang="en-US" smtClean="0"/>
              <a:pPr/>
              <a:t>2/13/2017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BCB09AD-0384-4331-AE54-5EB101C4509D}"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3293E0FB-1ADF-49DD-9ADA-EF5A38FFB9FF}" type="datetimeFigureOut">
              <a:rPr lang="en-US" smtClean="0"/>
              <a:pPr/>
              <a:t>2/13/2017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BCB09AD-0384-4331-AE54-5EB101C4509D}"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293E0FB-1ADF-49DD-9ADA-EF5A38FFB9FF}" type="datetimeFigureOut">
              <a:rPr lang="en-US" smtClean="0"/>
              <a:pPr/>
              <a:t>2/13/2017</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BCB09AD-0384-4331-AE54-5EB101C4509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Junior Project</a:t>
            </a:r>
            <a:endParaRPr lang="en-US" dirty="0"/>
          </a:p>
        </p:txBody>
      </p:sp>
      <p:sp>
        <p:nvSpPr>
          <p:cNvPr id="3" name="Subtitle 2"/>
          <p:cNvSpPr>
            <a:spLocks noGrp="1"/>
          </p:cNvSpPr>
          <p:nvPr>
            <p:ph type="subTitle" idx="1"/>
          </p:nvPr>
        </p:nvSpPr>
        <p:spPr/>
        <p:txBody>
          <a:bodyPr/>
          <a:lstStyle/>
          <a:p>
            <a:r>
              <a:rPr lang="en-US" dirty="0" smtClean="0"/>
              <a:t>What is culture and what is impact?</a:t>
            </a:r>
            <a:endParaRPr lang="en-US" dirty="0"/>
          </a:p>
        </p:txBody>
      </p:sp>
      <p:pic>
        <p:nvPicPr>
          <p:cNvPr id="1032" name="Picture 8" descr="C:\Documents and Settings\mccormickc\Local Settings\Temporary Internet Files\Content.IE5\V0C3F7BJ\MC900156993[1].wmf"/>
          <p:cNvPicPr>
            <a:picLocks noChangeAspect="1" noChangeArrowheads="1"/>
          </p:cNvPicPr>
          <p:nvPr/>
        </p:nvPicPr>
        <p:blipFill>
          <a:blip r:embed="rId2" cstate="print">
            <a:lum contrast="-20000"/>
          </a:blip>
          <a:srcRect/>
          <a:stretch>
            <a:fillRect/>
          </a:stretch>
        </p:blipFill>
        <p:spPr bwMode="auto">
          <a:xfrm>
            <a:off x="3733800" y="381000"/>
            <a:ext cx="4775454" cy="472143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look at the rubric!</a:t>
            </a:r>
            <a:endParaRPr lang="en-US" dirty="0"/>
          </a:p>
        </p:txBody>
      </p:sp>
      <p:sp>
        <p:nvSpPr>
          <p:cNvPr id="3" name="Content Placeholder 2"/>
          <p:cNvSpPr>
            <a:spLocks noGrp="1"/>
          </p:cNvSpPr>
          <p:nvPr>
            <p:ph sz="quarter" idx="1"/>
          </p:nvPr>
        </p:nvSpPr>
        <p:spPr/>
        <p:txBody>
          <a:bodyPr>
            <a:normAutofit/>
          </a:bodyPr>
          <a:lstStyle/>
          <a:p>
            <a:r>
              <a:rPr lang="en-US" sz="4800" dirty="0" smtClean="0"/>
              <a:t>Surprises?</a:t>
            </a:r>
          </a:p>
          <a:p>
            <a:r>
              <a:rPr lang="en-US" sz="4800" dirty="0" smtClean="0"/>
              <a:t>Toughest parts?</a:t>
            </a:r>
          </a:p>
          <a:p>
            <a:r>
              <a:rPr lang="en-US" sz="4800" dirty="0" smtClean="0"/>
              <a:t>Connections </a:t>
            </a:r>
            <a:r>
              <a:rPr lang="en-US" sz="4800" smtClean="0"/>
              <a:t>between criteria?</a:t>
            </a:r>
            <a:endParaRPr lang="en-US" sz="4800" dirty="0" smtClean="0"/>
          </a:p>
          <a:p>
            <a:r>
              <a:rPr lang="en-US" sz="4800" dirty="0" smtClean="0"/>
              <a:t>Most important point emphasis?</a:t>
            </a:r>
          </a:p>
          <a:p>
            <a:r>
              <a:rPr lang="en-US" sz="4800" dirty="0" smtClean="0"/>
              <a:t>Questions?</a:t>
            </a:r>
            <a:endParaRPr lang="en-US" sz="4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this paper be?</a:t>
            </a:r>
            <a:endParaRPr lang="en-US" dirty="0"/>
          </a:p>
        </p:txBody>
      </p:sp>
      <p:sp>
        <p:nvSpPr>
          <p:cNvPr id="3" name="Content Placeholder 2"/>
          <p:cNvSpPr>
            <a:spLocks noGrp="1"/>
          </p:cNvSpPr>
          <p:nvPr>
            <p:ph sz="quarter" idx="1"/>
          </p:nvPr>
        </p:nvSpPr>
        <p:spPr>
          <a:xfrm>
            <a:off x="304800" y="1600200"/>
            <a:ext cx="8686800" cy="4876800"/>
          </a:xfrm>
        </p:spPr>
        <p:txBody>
          <a:bodyPr>
            <a:normAutofit lnSpcReduction="10000"/>
          </a:bodyPr>
          <a:lstStyle/>
          <a:p>
            <a:r>
              <a:rPr lang="en-US" b="1" dirty="0" smtClean="0"/>
              <a:t>Thesis Statement</a:t>
            </a:r>
            <a:r>
              <a:rPr lang="en-US" dirty="0" smtClean="0"/>
              <a:t>: The Main point of your paper</a:t>
            </a:r>
          </a:p>
          <a:p>
            <a:pPr lvl="1"/>
            <a:r>
              <a:rPr lang="en-US" dirty="0" smtClean="0"/>
              <a:t>Some sort of explanation of what impact your topic had on American society</a:t>
            </a:r>
          </a:p>
          <a:p>
            <a:r>
              <a:rPr lang="en-US" b="1" dirty="0" smtClean="0"/>
              <a:t>BTS: </a:t>
            </a:r>
            <a:r>
              <a:rPr lang="en-US" dirty="0" smtClean="0"/>
              <a:t>Your Body Thesis Statements</a:t>
            </a:r>
          </a:p>
          <a:p>
            <a:pPr lvl="1"/>
            <a:r>
              <a:rPr lang="en-US" dirty="0" smtClean="0"/>
              <a:t>The three main reasons that your thesis is correct, should be disputable</a:t>
            </a:r>
          </a:p>
          <a:p>
            <a:r>
              <a:rPr lang="en-US" b="1" dirty="0" smtClean="0"/>
              <a:t>Evidence: FACTS, TRUE, UNDENIABLE, IRREFUTABLE</a:t>
            </a:r>
          </a:p>
          <a:p>
            <a:pPr lvl="1"/>
            <a:r>
              <a:rPr lang="en-US" dirty="0" smtClean="0"/>
              <a:t>Helping to prove your BTS, which proves your Thesis</a:t>
            </a:r>
          </a:p>
          <a:p>
            <a:r>
              <a:rPr lang="en-US" b="1" dirty="0" smtClean="0"/>
              <a:t>Analysis:</a:t>
            </a:r>
          </a:p>
          <a:p>
            <a:pPr lvl="1"/>
            <a:r>
              <a:rPr lang="en-US" dirty="0" smtClean="0"/>
              <a:t>Explanation of how the Evidence you included help support your BTS and prove your thesis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a:t>
            </a:r>
            <a:endParaRPr lang="en-US" dirty="0"/>
          </a:p>
        </p:txBody>
      </p:sp>
      <p:sp>
        <p:nvSpPr>
          <p:cNvPr id="3" name="Content Placeholder 2"/>
          <p:cNvSpPr>
            <a:spLocks noGrp="1"/>
          </p:cNvSpPr>
          <p:nvPr>
            <p:ph sz="quarter" idx="1"/>
          </p:nvPr>
        </p:nvSpPr>
        <p:spPr/>
        <p:txBody>
          <a:bodyPr/>
          <a:lstStyle/>
          <a:p>
            <a:r>
              <a:rPr lang="en-US" dirty="0" smtClean="0"/>
              <a:t>Thesis: The Seattle Seahawks winning Super Bowl XLVIII was the single greatest moment in Washington State history.</a:t>
            </a:r>
          </a:p>
          <a:p>
            <a:r>
              <a:rPr lang="en-US" dirty="0" smtClean="0"/>
              <a:t>BTS????</a:t>
            </a:r>
          </a:p>
          <a:p>
            <a:r>
              <a:rPr lang="en-US" dirty="0" smtClean="0"/>
              <a:t>Evidence???</a:t>
            </a:r>
          </a:p>
          <a:p>
            <a:r>
              <a:rPr lang="en-US" dirty="0" smtClean="0"/>
              <a:t>Analysis????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BTSs, TSs, Evidence, Analysis</a:t>
            </a:r>
            <a:endParaRPr lang="en-US" dirty="0"/>
          </a:p>
        </p:txBody>
      </p:sp>
      <p:sp>
        <p:nvSpPr>
          <p:cNvPr id="3" name="Content Placeholder 2"/>
          <p:cNvSpPr>
            <a:spLocks noGrp="1"/>
          </p:cNvSpPr>
          <p:nvPr>
            <p:ph sz="quarter" idx="1"/>
          </p:nvPr>
        </p:nvSpPr>
        <p:spPr>
          <a:xfrm>
            <a:off x="0" y="1600200"/>
            <a:ext cx="9144000" cy="4495800"/>
          </a:xfrm>
        </p:spPr>
        <p:txBody>
          <a:bodyPr/>
          <a:lstStyle/>
          <a:p>
            <a:pPr>
              <a:buNone/>
            </a:pPr>
            <a:r>
              <a:rPr lang="en-US" dirty="0" smtClean="0"/>
              <a:t>BTS: Second, the education of American students was halted for many years, so America fell behind the world.</a:t>
            </a:r>
          </a:p>
          <a:p>
            <a:pPr>
              <a:buNone/>
            </a:pPr>
            <a:r>
              <a:rPr lang="en-US" dirty="0" smtClean="0"/>
              <a:t>TS: By producing the “Thriller” video, the media saw music videos as movie productions.</a:t>
            </a:r>
          </a:p>
          <a:p>
            <a:pPr>
              <a:buNone/>
            </a:pPr>
            <a:r>
              <a:rPr lang="en-US" dirty="0" smtClean="0"/>
              <a:t>Evidence: Noted historian says “Bush and Clinton no third term because of FDR.” (SOURCE)</a:t>
            </a:r>
          </a:p>
          <a:p>
            <a:pPr>
              <a:buNone/>
            </a:pPr>
            <a:r>
              <a:rPr lang="en-US" dirty="0" smtClean="0"/>
              <a:t>Analysis: MORE THAN JUST A SENTENCE. CONNECT COMPLETELY!</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reflection</a:t>
            </a:r>
            <a:endParaRPr lang="en-US" dirty="0"/>
          </a:p>
        </p:txBody>
      </p:sp>
      <p:sp>
        <p:nvSpPr>
          <p:cNvPr id="3" name="Content Placeholder 2"/>
          <p:cNvSpPr>
            <a:spLocks noGrp="1"/>
          </p:cNvSpPr>
          <p:nvPr>
            <p:ph sz="quarter" idx="1"/>
          </p:nvPr>
        </p:nvSpPr>
        <p:spPr>
          <a:xfrm>
            <a:off x="152400" y="1600200"/>
            <a:ext cx="8455152" cy="5029200"/>
          </a:xfrm>
        </p:spPr>
        <p:txBody>
          <a:bodyPr>
            <a:normAutofit fontScale="85000" lnSpcReduction="20000"/>
          </a:bodyPr>
          <a:lstStyle/>
          <a:p>
            <a:pPr marL="0" indent="0">
              <a:buNone/>
            </a:pPr>
            <a:r>
              <a:rPr lang="en-US" dirty="0" smtClean="0"/>
              <a:t>Zoom in and focus: BTS, Evidence, Analysis</a:t>
            </a:r>
          </a:p>
          <a:p>
            <a:r>
              <a:rPr lang="en-US" sz="3000" dirty="0" smtClean="0"/>
              <a:t>1</a:t>
            </a:r>
            <a:r>
              <a:rPr lang="en-US" sz="3000" baseline="30000" dirty="0" smtClean="0"/>
              <a:t>st</a:t>
            </a:r>
            <a:r>
              <a:rPr lang="en-US" sz="3000" dirty="0" smtClean="0"/>
              <a:t> side of card</a:t>
            </a:r>
          </a:p>
          <a:p>
            <a:pPr lvl="1"/>
            <a:r>
              <a:rPr lang="en-US" sz="3000" dirty="0" smtClean="0"/>
              <a:t>Favorite BTS. </a:t>
            </a:r>
          </a:p>
          <a:p>
            <a:pPr lvl="1"/>
            <a:r>
              <a:rPr lang="en-US" sz="3000" dirty="0" smtClean="0"/>
              <a:t>One topic </a:t>
            </a:r>
            <a:r>
              <a:rPr lang="en-US" sz="3000" smtClean="0"/>
              <a:t>sentence for </a:t>
            </a:r>
            <a:r>
              <a:rPr lang="en-US" sz="3000" dirty="0" smtClean="0"/>
              <a:t>that BTS.</a:t>
            </a:r>
          </a:p>
          <a:p>
            <a:pPr lvl="1"/>
            <a:r>
              <a:rPr lang="en-US" sz="3000" dirty="0" smtClean="0"/>
              <a:t>Your name.</a:t>
            </a:r>
          </a:p>
          <a:p>
            <a:r>
              <a:rPr lang="en-US" sz="3000" dirty="0" smtClean="0"/>
              <a:t>2</a:t>
            </a:r>
            <a:r>
              <a:rPr lang="en-US" sz="3000" baseline="30000" dirty="0" smtClean="0"/>
              <a:t>nd</a:t>
            </a:r>
            <a:r>
              <a:rPr lang="en-US" sz="3000" dirty="0" smtClean="0"/>
              <a:t> side of card</a:t>
            </a:r>
          </a:p>
          <a:p>
            <a:pPr lvl="1"/>
            <a:r>
              <a:rPr lang="en-US" sz="3000" dirty="0" smtClean="0"/>
              <a:t>Favorite piece of evidence (to support the BTS and topic sentence).</a:t>
            </a:r>
          </a:p>
          <a:p>
            <a:pPr lvl="1"/>
            <a:r>
              <a:rPr lang="en-US" sz="3000" dirty="0" smtClean="0"/>
              <a:t>Source. </a:t>
            </a:r>
          </a:p>
          <a:p>
            <a:pPr lvl="1"/>
            <a:r>
              <a:rPr lang="en-US" sz="3000" dirty="0" smtClean="0"/>
              <a:t>Analysis of the evidence. </a:t>
            </a:r>
          </a:p>
          <a:p>
            <a:pPr lvl="2"/>
            <a:r>
              <a:rPr lang="en-US" sz="2600" dirty="0" smtClean="0"/>
              <a:t>At least 2 sentences. Make them spectacular!</a:t>
            </a:r>
          </a:p>
          <a:p>
            <a:r>
              <a:rPr lang="en-US" dirty="0" smtClean="0"/>
              <a:t>Read others’ cards when you finish! Then get a textbook and begin reading chapter 24 section 3.  </a:t>
            </a:r>
          </a:p>
          <a:p>
            <a:pPr lvl="2"/>
            <a:endParaRPr lang="en-US" dirty="0"/>
          </a:p>
        </p:txBody>
      </p:sp>
    </p:spTree>
    <p:extLst>
      <p:ext uri="{BB962C8B-B14F-4D97-AF65-F5344CB8AC3E}">
        <p14:creationId xmlns:p14="http://schemas.microsoft.com/office/powerpoint/2010/main" val="25059710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Reflection</a:t>
            </a:r>
            <a:endParaRPr lang="en-US" dirty="0"/>
          </a:p>
        </p:txBody>
      </p:sp>
      <p:sp>
        <p:nvSpPr>
          <p:cNvPr id="3" name="Content Placeholder 2"/>
          <p:cNvSpPr>
            <a:spLocks noGrp="1"/>
          </p:cNvSpPr>
          <p:nvPr>
            <p:ph sz="quarter" idx="1"/>
          </p:nvPr>
        </p:nvSpPr>
        <p:spPr>
          <a:xfrm>
            <a:off x="152400" y="1600200"/>
            <a:ext cx="8991600" cy="5105400"/>
          </a:xfrm>
        </p:spPr>
        <p:txBody>
          <a:bodyPr>
            <a:normAutofit fontScale="92500"/>
          </a:bodyPr>
          <a:lstStyle/>
          <a:p>
            <a:r>
              <a:rPr lang="en-US" dirty="0" smtClean="0"/>
              <a:t>Pass your outline to at least 3 other people, who you have worked with less this year. More than 3 is better. Seek out opportunities to help others.</a:t>
            </a:r>
          </a:p>
          <a:p>
            <a:r>
              <a:rPr lang="en-US" dirty="0" smtClean="0"/>
              <a:t>Read many outlines. Think about the rubric. </a:t>
            </a:r>
          </a:p>
          <a:p>
            <a:r>
              <a:rPr lang="en-US" dirty="0" smtClean="0"/>
              <a:t>Write your name and give comments at the end of the outline. </a:t>
            </a:r>
          </a:p>
          <a:p>
            <a:pPr lvl="1">
              <a:buNone/>
            </a:pPr>
            <a:r>
              <a:rPr lang="en-US" dirty="0" smtClean="0"/>
              <a:t>1. One or more ways to make the argument or essay structure more clear and more obviously organized.</a:t>
            </a:r>
          </a:p>
          <a:p>
            <a:pPr lvl="1">
              <a:buNone/>
            </a:pPr>
            <a:r>
              <a:rPr lang="en-US" dirty="0" smtClean="0"/>
              <a:t>2. One or more ways the outline is great, which should be maximized and continued. </a:t>
            </a:r>
          </a:p>
          <a:p>
            <a:pPr lvl="1">
              <a:buNone/>
            </a:pPr>
            <a:r>
              <a:rPr lang="en-US" sz="3500" dirty="0" smtClean="0"/>
              <a:t>Get your outline back; respond to the comments. </a:t>
            </a:r>
          </a:p>
          <a:p>
            <a:pPr lvl="1">
              <a:buNone/>
            </a:pPr>
            <a:r>
              <a:rPr lang="en-US" sz="3500" dirty="0" smtClean="0"/>
              <a:t>Turn it in.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153400" cy="990600"/>
          </a:xfrm>
        </p:spPr>
        <p:txBody>
          <a:bodyPr/>
          <a:lstStyle/>
          <a:p>
            <a:r>
              <a:rPr lang="en-US" dirty="0" smtClean="0"/>
              <a:t>Don’t box me in, man</a:t>
            </a:r>
            <a:endParaRPr lang="en-US" dirty="0"/>
          </a:p>
        </p:txBody>
      </p:sp>
      <p:sp>
        <p:nvSpPr>
          <p:cNvPr id="3" name="Content Placeholder 2"/>
          <p:cNvSpPr>
            <a:spLocks noGrp="1"/>
          </p:cNvSpPr>
          <p:nvPr>
            <p:ph sz="quarter" idx="1"/>
          </p:nvPr>
        </p:nvSpPr>
        <p:spPr>
          <a:xfrm>
            <a:off x="612648" y="1600200"/>
            <a:ext cx="8153400" cy="5105400"/>
          </a:xfrm>
        </p:spPr>
        <p:txBody>
          <a:bodyPr>
            <a:normAutofit/>
          </a:bodyPr>
          <a:lstStyle/>
          <a:p>
            <a:r>
              <a:rPr lang="en-US" dirty="0" smtClean="0"/>
              <a:t>Select your “off the list” topic</a:t>
            </a:r>
          </a:p>
          <a:p>
            <a:pPr lvl="1"/>
            <a:r>
              <a:rPr lang="en-US" dirty="0" smtClean="0"/>
              <a:t>Explain why you selected it</a:t>
            </a:r>
          </a:p>
          <a:p>
            <a:pPr lvl="2"/>
            <a:r>
              <a:rPr lang="en-US" dirty="0" smtClean="0"/>
              <a:t>This way, if the topic doesn’t work out, we can suggest something similar</a:t>
            </a:r>
          </a:p>
          <a:p>
            <a:r>
              <a:rPr lang="en-US" dirty="0" smtClean="0"/>
              <a:t>Select one or two options from the list</a:t>
            </a:r>
          </a:p>
          <a:p>
            <a:pPr lvl="1"/>
            <a:r>
              <a:rPr lang="en-US" dirty="0" smtClean="0"/>
              <a:t>This way, you have a fallback</a:t>
            </a:r>
            <a:endParaRPr lang="en-US" dirty="0"/>
          </a:p>
          <a:p>
            <a:r>
              <a:rPr lang="en-US" dirty="0" smtClean="0"/>
              <a:t>Not all independent ideas will be accepted, we will try to find something in your area of interest.0</a:t>
            </a:r>
          </a:p>
        </p:txBody>
      </p:sp>
      <p:sp>
        <p:nvSpPr>
          <p:cNvPr id="4" name="Title 1"/>
          <p:cNvSpPr txBox="1">
            <a:spLocks/>
          </p:cNvSpPr>
          <p:nvPr/>
        </p:nvSpPr>
        <p:spPr>
          <a:xfrm>
            <a:off x="762000" y="304800"/>
            <a:ext cx="8153400" cy="990600"/>
          </a:xfrm>
          <a:prstGeom prst="rect">
            <a:avLst/>
          </a:prstGeom>
        </p:spPr>
        <p:txBody>
          <a:bodyPr vert="horz"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2"/>
                </a:solidFill>
                <a:effectLst/>
                <a:uLnTx/>
                <a:uFillTx/>
                <a:latin typeface="+mj-lt"/>
                <a:ea typeface="+mj-ea"/>
                <a:cs typeface="+mj-cs"/>
              </a:rPr>
              <a:t>I want to do</a:t>
            </a:r>
            <a:r>
              <a:rPr kumimoji="0" lang="en-US" sz="4400" b="0" i="0" u="none" strike="noStrike" kern="1200" cap="none" spc="0" normalizeH="0" noProof="0" dirty="0" smtClean="0">
                <a:ln>
                  <a:noFill/>
                </a:ln>
                <a:solidFill>
                  <a:schemeClr val="tx2"/>
                </a:solidFill>
                <a:effectLst/>
                <a:uLnTx/>
                <a:uFillTx/>
                <a:latin typeface="+mj-lt"/>
                <a:ea typeface="+mj-ea"/>
                <a:cs typeface="+mj-cs"/>
              </a:rPr>
              <a:t> something different</a:t>
            </a:r>
            <a:endParaRPr kumimoji="0" lang="en-US" sz="4400" b="0" i="0" u="none" strike="noStrike" kern="1200" cap="none" spc="0" normalizeH="0" baseline="0" noProof="0" dirty="0">
              <a:ln>
                <a:noFill/>
              </a:ln>
              <a:solidFill>
                <a:schemeClr val="tx2"/>
              </a:solidFill>
              <a:effectLst/>
              <a:uLnTx/>
              <a:uFillTx/>
              <a:latin typeface="+mj-lt"/>
              <a:ea typeface="+mj-ea"/>
              <a:cs typeface="+mj-cs"/>
            </a:endParaRPr>
          </a:p>
        </p:txBody>
      </p:sp>
      <p:pic>
        <p:nvPicPr>
          <p:cNvPr id="3075" name="Picture 3" descr="C:\Documents and Settings\mccormickc\Local Settings\Temporary Internet Files\Content.IE5\3TB0P7JC\MC900156943[1].wmf"/>
          <p:cNvPicPr>
            <a:picLocks noChangeAspect="1" noChangeArrowheads="1"/>
          </p:cNvPicPr>
          <p:nvPr/>
        </p:nvPicPr>
        <p:blipFill>
          <a:blip r:embed="rId2" cstate="print"/>
          <a:srcRect/>
          <a:stretch>
            <a:fillRect/>
          </a:stretch>
        </p:blipFill>
        <p:spPr bwMode="auto">
          <a:xfrm>
            <a:off x="6934200" y="3048000"/>
            <a:ext cx="1814170" cy="1187806"/>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xit" presetSubtype="0" fill="hold" grpId="0" nodeType="clickEffect">
                                  <p:stCondLst>
                                    <p:cond delay="0"/>
                                  </p:stCondLst>
                                  <p:childTnLst>
                                    <p:anim to="" calcmode="lin" valueType="num">
                                      <p:cBhvr>
                                        <p:cTn id="6" dur="1"/>
                                        <p:tgtEl>
                                          <p:spTgt spid="2"/>
                                        </p:tgtEl>
                                        <p:attrNameLst>
                                          <p:attrName/>
                                        </p:attrNameLst>
                                      </p:cBhvr>
                                    </p:anim>
                                    <p:set>
                                      <p:cBhvr>
                                        <p:cTn id="7" dur="1" fill="hold">
                                          <p:stCondLst>
                                            <p:cond delay="0"/>
                                          </p:stCondLst>
                                        </p:cTn>
                                        <p:tgtEl>
                                          <p:spTgt spid="2"/>
                                        </p:tgtEl>
                                        <p:attrNameLst>
                                          <p:attrName>style.visibility</p:attrName>
                                        </p:attrNameLst>
                                      </p:cBhvr>
                                      <p:to>
                                        <p:strVal val="hidden"/>
                                      </p:to>
                                    </p:set>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to="" calcmode="lin" valueType="num">
                                      <p:cBhvr>
                                        <p:cTn id="11" dur="1" fill="hold"/>
                                        <p:tgtEl>
                                          <p:spTgt spid="4"/>
                                        </p:tgtEl>
                                        <p:attrNameLst>
                                          <p:attrName/>
                                        </p:attrNameLst>
                                      </p:cBhvr>
                                    </p:anim>
                                  </p:childTnLst>
                                </p:cTn>
                              </p:par>
                              <p:par>
                                <p:cTn id="12" presetID="24" presetClass="entr" presetSubtype="0" fill="hold" grpId="0"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to="" calcmode="lin" valueType="num">
                                      <p:cBhvr>
                                        <p:cTn id="14" dur="1" fill="hold"/>
                                        <p:tgtEl>
                                          <p:spTgt spid="3">
                                            <p:txEl>
                                              <p:pRg st="0" end="0"/>
                                            </p:txEl>
                                          </p:spTgt>
                                        </p:tgtEl>
                                        <p:attrNameLst>
                                          <p:attrName/>
                                        </p:attrNameLst>
                                      </p:cBhvr>
                                    </p:anim>
                                  </p:childTnLst>
                                </p:cTn>
                              </p:par>
                              <p:par>
                                <p:cTn id="15" presetID="24"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par>
                                <p:cTn id="18" presetID="24" presetClass="entr" presetSubtype="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to="" calcmode="lin" valueType="num">
                                      <p:cBhvr>
                                        <p:cTn id="20" dur="1" fill="hold"/>
                                        <p:tgtEl>
                                          <p:spTgt spid="3">
                                            <p:txEl>
                                              <p:pRg st="2" end="2"/>
                                            </p:txEl>
                                          </p:spTgt>
                                        </p:tgtEl>
                                        <p:attrNameLst>
                                          <p:attrName/>
                                        </p:attrNameLst>
                                      </p:cBhvr>
                                    </p:anim>
                                  </p:childTnLst>
                                </p:cTn>
                              </p:par>
                            </p:childTnLst>
                          </p:cTn>
                        </p:par>
                      </p:childTnLst>
                    </p:cTn>
                  </p:par>
                  <p:par>
                    <p:cTn id="21" fill="hold">
                      <p:stCondLst>
                        <p:cond delay="indefinite"/>
                      </p:stCondLst>
                      <p:childTnLst>
                        <p:par>
                          <p:cTn id="22" fill="hold">
                            <p:stCondLst>
                              <p:cond delay="0"/>
                            </p:stCondLst>
                            <p:childTnLst>
                              <p:par>
                                <p:cTn id="23" presetID="24"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to="" calcmode="lin" valueType="num">
                                      <p:cBhvr>
                                        <p:cTn id="25" dur="1" fill="hold"/>
                                        <p:tgtEl>
                                          <p:spTgt spid="3">
                                            <p:txEl>
                                              <p:pRg st="3" end="3"/>
                                            </p:txEl>
                                          </p:spTgt>
                                        </p:tgtEl>
                                        <p:attrNameLst>
                                          <p:attrName/>
                                        </p:attrNameLst>
                                      </p:cBhvr>
                                    </p:anim>
                                  </p:childTnLst>
                                </p:cTn>
                              </p:par>
                              <p:par>
                                <p:cTn id="26" presetID="24" presetClass="entr" presetSubtype="0"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to="" calcmode="lin" valueType="num">
                                      <p:cBhvr>
                                        <p:cTn id="28" dur="1" fill="hold"/>
                                        <p:tgtEl>
                                          <p:spTgt spid="3">
                                            <p:txEl>
                                              <p:pRg st="4" end="4"/>
                                            </p:txEl>
                                          </p:spTgt>
                                        </p:tgtEl>
                                        <p:attrNameLst>
                                          <p:attrName/>
                                        </p:attrNameLst>
                                      </p:cBhvr>
                                    </p:anim>
                                  </p:childTnLst>
                                </p:cTn>
                              </p:par>
                            </p:childTnLst>
                          </p:cTn>
                        </p:par>
                      </p:childTnLst>
                    </p:cTn>
                  </p:par>
                  <p:par>
                    <p:cTn id="29" fill="hold">
                      <p:stCondLst>
                        <p:cond delay="indefinite"/>
                      </p:stCondLst>
                      <p:childTnLst>
                        <p:par>
                          <p:cTn id="30" fill="hold">
                            <p:stCondLst>
                              <p:cond delay="0"/>
                            </p:stCondLst>
                            <p:childTnLst>
                              <p:par>
                                <p:cTn id="31" presetID="24"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to="" calcmode="lin" valueType="num">
                                      <p:cBhvr>
                                        <p:cTn id="33" dur="1" fill="hold"/>
                                        <p:tgtEl>
                                          <p:spTgt spid="3">
                                            <p:txEl>
                                              <p:pRg st="5" end="5"/>
                                            </p:txEl>
                                          </p:spTgt>
                                        </p:tgtEl>
                                        <p:attrNameLst>
                                          <p:attrName/>
                                        </p:attrNameLst>
                                      </p:cBhvr>
                                    </p:anim>
                                  </p:childTnLst>
                                </p:cTn>
                              </p:par>
                            </p:childTnLst>
                          </p:cTn>
                        </p:par>
                        <p:par>
                          <p:cTn id="34" fill="hold">
                            <p:stCondLst>
                              <p:cond delay="0"/>
                            </p:stCondLst>
                            <p:childTnLst>
                              <p:par>
                                <p:cTn id="35" presetID="24" presetClass="entr" presetSubtype="0" fill="hold" nodeType="afterEffect">
                                  <p:stCondLst>
                                    <p:cond delay="0"/>
                                  </p:stCondLst>
                                  <p:childTnLst>
                                    <p:set>
                                      <p:cBhvr>
                                        <p:cTn id="36" dur="1" fill="hold">
                                          <p:stCondLst>
                                            <p:cond delay="0"/>
                                          </p:stCondLst>
                                        </p:cTn>
                                        <p:tgtEl>
                                          <p:spTgt spid="3075"/>
                                        </p:tgtEl>
                                        <p:attrNameLst>
                                          <p:attrName>style.visibility</p:attrName>
                                        </p:attrNameLst>
                                      </p:cBhvr>
                                      <p:to>
                                        <p:strVal val="visible"/>
                                      </p:to>
                                    </p:set>
                                    <p:anim to="" calcmode="lin" valueType="num">
                                      <p:cBhvr>
                                        <p:cTn id="37" dur="1" fill="hold"/>
                                        <p:tgtEl>
                                          <p:spTgt spid="307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Suggestions: People</a:t>
            </a:r>
            <a:endParaRPr lang="en-US" dirty="0"/>
          </a:p>
        </p:txBody>
      </p:sp>
      <p:graphicFrame>
        <p:nvGraphicFramePr>
          <p:cNvPr id="4" name="Content Placeholder 3"/>
          <p:cNvGraphicFramePr>
            <a:graphicFrameLocks noGrp="1"/>
          </p:cNvGraphicFramePr>
          <p:nvPr>
            <p:ph sz="quarter" idx="1"/>
          </p:nvPr>
        </p:nvGraphicFramePr>
        <p:xfrm>
          <a:off x="612775" y="1600200"/>
          <a:ext cx="8153400" cy="3598545"/>
        </p:xfrm>
        <a:graphic>
          <a:graphicData uri="http://schemas.openxmlformats.org/drawingml/2006/table">
            <a:tbl>
              <a:tblPr firstRow="1" bandRow="1">
                <a:tableStyleId>{5C22544A-7EE6-4342-B048-85BDC9FD1C3A}</a:tableStyleId>
              </a:tblPr>
              <a:tblGrid>
                <a:gridCol w="1630680"/>
                <a:gridCol w="1630680"/>
                <a:gridCol w="1630680"/>
                <a:gridCol w="1630680"/>
                <a:gridCol w="1630680"/>
              </a:tblGrid>
              <a:tr h="370840">
                <a:tc>
                  <a:txBody>
                    <a:bodyPr/>
                    <a:lstStyle/>
                    <a:p>
                      <a:pPr algn="ctr" fontAlgn="b"/>
                      <a:r>
                        <a:rPr lang="en-US" sz="1600" b="0" i="0" u="none" strike="noStrike" dirty="0">
                          <a:solidFill>
                            <a:srgbClr val="000000"/>
                          </a:solidFill>
                          <a:latin typeface="Bell Gothic Std Black" pitchFamily="34" charset="0"/>
                        </a:rPr>
                        <a:t>Andy Warhol</a:t>
                      </a:r>
                    </a:p>
                  </a:txBody>
                  <a:tcPr marL="9525" marR="9525" marT="9525" marB="0" anchor="ctr"/>
                </a:tc>
                <a:tc>
                  <a:txBody>
                    <a:bodyPr/>
                    <a:lstStyle/>
                    <a:p>
                      <a:pPr algn="ctr" fontAlgn="b"/>
                      <a:r>
                        <a:rPr lang="en-US" sz="1600" b="0" i="0" u="none" strike="noStrike">
                          <a:solidFill>
                            <a:srgbClr val="000000"/>
                          </a:solidFill>
                          <a:latin typeface="Bell Gothic Std Black" pitchFamily="34" charset="0"/>
                        </a:rPr>
                        <a:t>Edward R. Murrow</a:t>
                      </a:r>
                    </a:p>
                  </a:txBody>
                  <a:tcPr marL="9525" marR="9525" marT="9525" marB="0" anchor="ctr"/>
                </a:tc>
                <a:tc>
                  <a:txBody>
                    <a:bodyPr/>
                    <a:lstStyle/>
                    <a:p>
                      <a:pPr algn="ctr" fontAlgn="b"/>
                      <a:r>
                        <a:rPr lang="en-US" sz="1600" b="0" i="0" u="none" strike="noStrike">
                          <a:solidFill>
                            <a:srgbClr val="000000"/>
                          </a:solidFill>
                          <a:latin typeface="Bell Gothic Std Black" pitchFamily="34" charset="0"/>
                        </a:rPr>
                        <a:t>Harvey Milk</a:t>
                      </a:r>
                    </a:p>
                  </a:txBody>
                  <a:tcPr marL="9525" marR="9525" marT="9525" marB="0" anchor="ctr"/>
                </a:tc>
                <a:tc>
                  <a:txBody>
                    <a:bodyPr/>
                    <a:lstStyle/>
                    <a:p>
                      <a:pPr algn="ctr" fontAlgn="b"/>
                      <a:r>
                        <a:rPr lang="en-US" sz="1600" b="0" i="0" u="none" strike="noStrike">
                          <a:solidFill>
                            <a:srgbClr val="000000"/>
                          </a:solidFill>
                          <a:latin typeface="Bell Gothic Std Black" pitchFamily="34" charset="0"/>
                        </a:rPr>
                        <a:t>Ken Kesey</a:t>
                      </a:r>
                    </a:p>
                  </a:txBody>
                  <a:tcPr marL="9525" marR="9525" marT="9525" marB="0" anchor="ctr"/>
                </a:tc>
                <a:tc>
                  <a:txBody>
                    <a:bodyPr/>
                    <a:lstStyle/>
                    <a:p>
                      <a:pPr algn="ctr" fontAlgn="b"/>
                      <a:r>
                        <a:rPr lang="en-US" sz="1600" b="0" i="0" u="none" strike="noStrike">
                          <a:solidFill>
                            <a:srgbClr val="000000"/>
                          </a:solidFill>
                          <a:latin typeface="Bell Gothic Std Black" pitchFamily="34" charset="0"/>
                        </a:rPr>
                        <a:t>Orson Welles</a:t>
                      </a:r>
                    </a:p>
                  </a:txBody>
                  <a:tcPr marL="9525" marR="9525" marT="9525" marB="0" anchor="ctr"/>
                </a:tc>
              </a:tr>
              <a:tr h="370840">
                <a:tc>
                  <a:txBody>
                    <a:bodyPr/>
                    <a:lstStyle/>
                    <a:p>
                      <a:pPr algn="ctr" fontAlgn="b"/>
                      <a:r>
                        <a:rPr lang="en-US" sz="1600" b="0" i="0" u="none" strike="noStrike" dirty="0" err="1">
                          <a:solidFill>
                            <a:srgbClr val="000000"/>
                          </a:solidFill>
                          <a:latin typeface="Bell Gothic Std Black" pitchFamily="34" charset="0"/>
                        </a:rPr>
                        <a:t>Ansel</a:t>
                      </a:r>
                      <a:r>
                        <a:rPr lang="en-US" sz="1600" b="0" i="0" u="none" strike="noStrike" dirty="0">
                          <a:solidFill>
                            <a:srgbClr val="000000"/>
                          </a:solidFill>
                          <a:latin typeface="Bell Gothic Std Black" pitchFamily="34" charset="0"/>
                        </a:rPr>
                        <a:t> Adams</a:t>
                      </a:r>
                    </a:p>
                  </a:txBody>
                  <a:tcPr marL="9525" marR="9525" marT="9525" marB="0" anchor="ctr"/>
                </a:tc>
                <a:tc>
                  <a:txBody>
                    <a:bodyPr/>
                    <a:lstStyle/>
                    <a:p>
                      <a:pPr algn="ctr" fontAlgn="b"/>
                      <a:r>
                        <a:rPr lang="en-US" sz="1600" b="0" i="0" u="none" strike="noStrike" dirty="0">
                          <a:solidFill>
                            <a:srgbClr val="000000"/>
                          </a:solidFill>
                          <a:latin typeface="Bell Gothic Std Black" pitchFamily="34" charset="0"/>
                        </a:rPr>
                        <a:t>Eleanor Roosevelt</a:t>
                      </a:r>
                    </a:p>
                  </a:txBody>
                  <a:tcPr marL="9525" marR="9525" marT="9525" marB="0" anchor="ctr"/>
                </a:tc>
                <a:tc>
                  <a:txBody>
                    <a:bodyPr/>
                    <a:lstStyle/>
                    <a:p>
                      <a:pPr algn="ctr" fontAlgn="b"/>
                      <a:r>
                        <a:rPr lang="en-US" sz="1600" b="0" i="0" u="none" strike="noStrike">
                          <a:solidFill>
                            <a:srgbClr val="000000"/>
                          </a:solidFill>
                          <a:latin typeface="Bell Gothic Std Black" pitchFamily="34" charset="0"/>
                        </a:rPr>
                        <a:t>Jackie Robinson</a:t>
                      </a:r>
                    </a:p>
                  </a:txBody>
                  <a:tcPr marL="9525" marR="9525" marT="9525" marB="0" anchor="ctr"/>
                </a:tc>
                <a:tc>
                  <a:txBody>
                    <a:bodyPr/>
                    <a:lstStyle/>
                    <a:p>
                      <a:pPr algn="ctr" fontAlgn="b"/>
                      <a:r>
                        <a:rPr lang="en-US" sz="1600" b="0" i="0" u="none" strike="noStrike">
                          <a:solidFill>
                            <a:srgbClr val="000000"/>
                          </a:solidFill>
                          <a:latin typeface="Bell Gothic Std Black" pitchFamily="34" charset="0"/>
                        </a:rPr>
                        <a:t>Kurt Cobain</a:t>
                      </a:r>
                    </a:p>
                  </a:txBody>
                  <a:tcPr marL="9525" marR="9525" marT="9525" marB="0" anchor="ctr"/>
                </a:tc>
                <a:tc>
                  <a:txBody>
                    <a:bodyPr/>
                    <a:lstStyle/>
                    <a:p>
                      <a:pPr algn="ctr" fontAlgn="b"/>
                      <a:r>
                        <a:rPr lang="en-US" sz="1600" b="0" i="0" u="none" strike="noStrike">
                          <a:solidFill>
                            <a:srgbClr val="000000"/>
                          </a:solidFill>
                          <a:latin typeface="Bell Gothic Std Black" pitchFamily="34" charset="0"/>
                        </a:rPr>
                        <a:t>Robert Kennedy</a:t>
                      </a:r>
                    </a:p>
                  </a:txBody>
                  <a:tcPr marL="9525" marR="9525" marT="9525" marB="0" anchor="ctr"/>
                </a:tc>
              </a:tr>
              <a:tr h="370840">
                <a:tc>
                  <a:txBody>
                    <a:bodyPr/>
                    <a:lstStyle/>
                    <a:p>
                      <a:pPr algn="ctr" fontAlgn="b"/>
                      <a:r>
                        <a:rPr lang="en-US" sz="1600" b="0" i="0" u="none" strike="noStrike">
                          <a:solidFill>
                            <a:srgbClr val="000000"/>
                          </a:solidFill>
                          <a:latin typeface="Bell Gothic Std Black" pitchFamily="34" charset="0"/>
                        </a:rPr>
                        <a:t>Arthur Miller</a:t>
                      </a:r>
                    </a:p>
                  </a:txBody>
                  <a:tcPr marL="9525" marR="9525" marT="9525" marB="0" anchor="ctr"/>
                </a:tc>
                <a:tc>
                  <a:txBody>
                    <a:bodyPr/>
                    <a:lstStyle/>
                    <a:p>
                      <a:pPr algn="ctr" fontAlgn="b"/>
                      <a:r>
                        <a:rPr lang="en-US" sz="1600" b="0" i="0" u="none" strike="noStrike" dirty="0">
                          <a:solidFill>
                            <a:srgbClr val="000000"/>
                          </a:solidFill>
                          <a:latin typeface="Bell Gothic Std Black" pitchFamily="34" charset="0"/>
                        </a:rPr>
                        <a:t>Elvis Presley</a:t>
                      </a:r>
                    </a:p>
                  </a:txBody>
                  <a:tcPr marL="9525" marR="9525" marT="9525" marB="0" anchor="ctr"/>
                </a:tc>
                <a:tc>
                  <a:txBody>
                    <a:bodyPr/>
                    <a:lstStyle/>
                    <a:p>
                      <a:pPr algn="ctr" fontAlgn="b"/>
                      <a:r>
                        <a:rPr lang="en-US" sz="1600" b="0" i="0" u="none" strike="noStrike" dirty="0">
                          <a:solidFill>
                            <a:srgbClr val="000000"/>
                          </a:solidFill>
                          <a:latin typeface="Bell Gothic Std Black" pitchFamily="34" charset="0"/>
                        </a:rPr>
                        <a:t>Jackson Pollock</a:t>
                      </a:r>
                    </a:p>
                  </a:txBody>
                  <a:tcPr marL="9525" marR="9525" marT="9525" marB="0" anchor="ctr"/>
                </a:tc>
                <a:tc>
                  <a:txBody>
                    <a:bodyPr/>
                    <a:lstStyle/>
                    <a:p>
                      <a:pPr algn="ctr" fontAlgn="b"/>
                      <a:r>
                        <a:rPr lang="en-US" sz="1600" b="0" i="0" u="none" strike="noStrike">
                          <a:solidFill>
                            <a:srgbClr val="000000"/>
                          </a:solidFill>
                          <a:latin typeface="Bell Gothic Std Black" pitchFamily="34" charset="0"/>
                        </a:rPr>
                        <a:t>Kurt Vonnegut</a:t>
                      </a:r>
                    </a:p>
                  </a:txBody>
                  <a:tcPr marL="9525" marR="9525" marT="9525" marB="0" anchor="ctr"/>
                </a:tc>
                <a:tc>
                  <a:txBody>
                    <a:bodyPr/>
                    <a:lstStyle/>
                    <a:p>
                      <a:pPr algn="ctr" fontAlgn="b"/>
                      <a:r>
                        <a:rPr lang="en-US" sz="1600" b="0" i="0" u="none" strike="noStrike">
                          <a:solidFill>
                            <a:srgbClr val="000000"/>
                          </a:solidFill>
                          <a:latin typeface="Bell Gothic Std Black" pitchFamily="34" charset="0"/>
                        </a:rPr>
                        <a:t>Steve Jobs</a:t>
                      </a:r>
                    </a:p>
                  </a:txBody>
                  <a:tcPr marL="9525" marR="9525" marT="9525" marB="0" anchor="ctr"/>
                </a:tc>
              </a:tr>
              <a:tr h="370840">
                <a:tc>
                  <a:txBody>
                    <a:bodyPr/>
                    <a:lstStyle/>
                    <a:p>
                      <a:pPr algn="ctr" fontAlgn="b"/>
                      <a:r>
                        <a:rPr lang="en-US" sz="1600" b="0" i="0" u="none" strike="noStrike">
                          <a:solidFill>
                            <a:srgbClr val="000000"/>
                          </a:solidFill>
                          <a:latin typeface="Bell Gothic Std Black" pitchFamily="34" charset="0"/>
                        </a:rPr>
                        <a:t>Bill Clinton</a:t>
                      </a:r>
                    </a:p>
                  </a:txBody>
                  <a:tcPr marL="9525" marR="9525" marT="9525" marB="0" anchor="ctr"/>
                </a:tc>
                <a:tc>
                  <a:txBody>
                    <a:bodyPr/>
                    <a:lstStyle/>
                    <a:p>
                      <a:pPr algn="ctr" fontAlgn="b"/>
                      <a:r>
                        <a:rPr lang="en-US" sz="1600" b="0" i="0" u="none" strike="noStrike" dirty="0">
                          <a:solidFill>
                            <a:srgbClr val="000000"/>
                          </a:solidFill>
                          <a:latin typeface="Bell Gothic Std Black" pitchFamily="34" charset="0"/>
                        </a:rPr>
                        <a:t>Frank Lloyd Wright</a:t>
                      </a:r>
                    </a:p>
                  </a:txBody>
                  <a:tcPr marL="9525" marR="9525" marT="9525" marB="0" anchor="ctr"/>
                </a:tc>
                <a:tc>
                  <a:txBody>
                    <a:bodyPr/>
                    <a:lstStyle/>
                    <a:p>
                      <a:pPr algn="ctr" fontAlgn="b"/>
                      <a:r>
                        <a:rPr lang="en-US" sz="1600" b="0" i="0" u="none" strike="noStrike" dirty="0">
                          <a:solidFill>
                            <a:srgbClr val="000000"/>
                          </a:solidFill>
                          <a:latin typeface="Bell Gothic Std Black" pitchFamily="34" charset="0"/>
                        </a:rPr>
                        <a:t>Jacob Lawrence</a:t>
                      </a:r>
                    </a:p>
                  </a:txBody>
                  <a:tcPr marL="9525" marR="9525" marT="9525" marB="0" anchor="ctr"/>
                </a:tc>
                <a:tc>
                  <a:txBody>
                    <a:bodyPr/>
                    <a:lstStyle/>
                    <a:p>
                      <a:pPr algn="ctr" fontAlgn="b"/>
                      <a:r>
                        <a:rPr lang="en-US" sz="1600" b="0" i="0" u="none" strike="noStrike">
                          <a:solidFill>
                            <a:srgbClr val="000000"/>
                          </a:solidFill>
                          <a:latin typeface="Bell Gothic Std Black" pitchFamily="34" charset="0"/>
                        </a:rPr>
                        <a:t>Lucille Ball</a:t>
                      </a:r>
                    </a:p>
                  </a:txBody>
                  <a:tcPr marL="9525" marR="9525" marT="9525" marB="0" anchor="ctr"/>
                </a:tc>
                <a:tc>
                  <a:txBody>
                    <a:bodyPr/>
                    <a:lstStyle/>
                    <a:p>
                      <a:pPr algn="ctr" fontAlgn="b"/>
                      <a:r>
                        <a:rPr lang="en-US" sz="1600" b="0" i="0" u="none" strike="noStrike">
                          <a:solidFill>
                            <a:srgbClr val="000000"/>
                          </a:solidFill>
                          <a:latin typeface="Bell Gothic Std Black" pitchFamily="34" charset="0"/>
                        </a:rPr>
                        <a:t>The Beatles</a:t>
                      </a:r>
                    </a:p>
                  </a:txBody>
                  <a:tcPr marL="9525" marR="9525" marT="9525" marB="0" anchor="ctr"/>
                </a:tc>
              </a:tr>
              <a:tr h="370840">
                <a:tc>
                  <a:txBody>
                    <a:bodyPr/>
                    <a:lstStyle/>
                    <a:p>
                      <a:pPr algn="ctr" fontAlgn="b"/>
                      <a:r>
                        <a:rPr lang="en-US" sz="1600" b="0" i="0" u="none" strike="noStrike">
                          <a:solidFill>
                            <a:srgbClr val="000000"/>
                          </a:solidFill>
                          <a:latin typeface="Bell Gothic Std Black" pitchFamily="34" charset="0"/>
                        </a:rPr>
                        <a:t>Bob Dylan</a:t>
                      </a:r>
                    </a:p>
                  </a:txBody>
                  <a:tcPr marL="9525" marR="9525" marT="9525" marB="0" anchor="ctr"/>
                </a:tc>
                <a:tc>
                  <a:txBody>
                    <a:bodyPr/>
                    <a:lstStyle/>
                    <a:p>
                      <a:pPr algn="ctr" fontAlgn="b"/>
                      <a:r>
                        <a:rPr lang="en-US" sz="1600" b="0" i="0" u="none" strike="noStrike">
                          <a:solidFill>
                            <a:srgbClr val="000000"/>
                          </a:solidFill>
                          <a:latin typeface="Bell Gothic Std Black" pitchFamily="34" charset="0"/>
                        </a:rPr>
                        <a:t>Franklin D. Roosevelt</a:t>
                      </a:r>
                    </a:p>
                  </a:txBody>
                  <a:tcPr marL="9525" marR="9525" marT="9525" marB="0" anchor="ctr"/>
                </a:tc>
                <a:tc>
                  <a:txBody>
                    <a:bodyPr/>
                    <a:lstStyle/>
                    <a:p>
                      <a:pPr algn="ctr" fontAlgn="b"/>
                      <a:r>
                        <a:rPr lang="en-US" sz="1600" b="0" i="0" u="none" strike="noStrike" dirty="0">
                          <a:solidFill>
                            <a:srgbClr val="000000"/>
                          </a:solidFill>
                          <a:latin typeface="Bell Gothic Std Black" pitchFamily="34" charset="0"/>
                        </a:rPr>
                        <a:t>Janis Joplin</a:t>
                      </a:r>
                    </a:p>
                  </a:txBody>
                  <a:tcPr marL="9525" marR="9525" marT="9525" marB="0" anchor="ctr"/>
                </a:tc>
                <a:tc>
                  <a:txBody>
                    <a:bodyPr/>
                    <a:lstStyle/>
                    <a:p>
                      <a:pPr algn="ctr" fontAlgn="b"/>
                      <a:r>
                        <a:rPr lang="en-US" sz="1600" b="0" i="0" u="none" strike="noStrike" dirty="0">
                          <a:solidFill>
                            <a:srgbClr val="000000"/>
                          </a:solidFill>
                          <a:latin typeface="Bell Gothic Std Black" pitchFamily="34" charset="0"/>
                        </a:rPr>
                        <a:t>Malcolm X</a:t>
                      </a:r>
                    </a:p>
                  </a:txBody>
                  <a:tcPr marL="9525" marR="9525" marT="9525" marB="0" anchor="ctr"/>
                </a:tc>
                <a:tc>
                  <a:txBody>
                    <a:bodyPr/>
                    <a:lstStyle/>
                    <a:p>
                      <a:pPr algn="ctr" fontAlgn="b"/>
                      <a:r>
                        <a:rPr lang="en-US" sz="1600" b="0" i="0" u="none" strike="noStrike">
                          <a:solidFill>
                            <a:srgbClr val="000000"/>
                          </a:solidFill>
                          <a:latin typeface="Bell Gothic Std Black" pitchFamily="34" charset="0"/>
                        </a:rPr>
                        <a:t>Walt Disney</a:t>
                      </a:r>
                    </a:p>
                  </a:txBody>
                  <a:tcPr marL="9525" marR="9525" marT="9525" marB="0" anchor="ctr"/>
                </a:tc>
              </a:tr>
              <a:tr h="370840">
                <a:tc>
                  <a:txBody>
                    <a:bodyPr/>
                    <a:lstStyle/>
                    <a:p>
                      <a:pPr algn="ctr" fontAlgn="b"/>
                      <a:r>
                        <a:rPr lang="en-US" sz="1600" b="0" i="0" u="none" strike="noStrike">
                          <a:solidFill>
                            <a:srgbClr val="000000"/>
                          </a:solidFill>
                          <a:latin typeface="Bell Gothic Std Black" pitchFamily="34" charset="0"/>
                        </a:rPr>
                        <a:t>Cesar Chavez</a:t>
                      </a:r>
                    </a:p>
                  </a:txBody>
                  <a:tcPr marL="9525" marR="9525" marT="9525" marB="0" anchor="ctr"/>
                </a:tc>
                <a:tc>
                  <a:txBody>
                    <a:bodyPr/>
                    <a:lstStyle/>
                    <a:p>
                      <a:pPr algn="ctr" fontAlgn="b"/>
                      <a:r>
                        <a:rPr lang="en-US" sz="1600" b="0" i="0" u="none" strike="noStrike">
                          <a:solidFill>
                            <a:srgbClr val="000000"/>
                          </a:solidFill>
                          <a:latin typeface="Bell Gothic Std Black" pitchFamily="34" charset="0"/>
                        </a:rPr>
                        <a:t>George W. Bush</a:t>
                      </a:r>
                    </a:p>
                  </a:txBody>
                  <a:tcPr marL="9525" marR="9525" marT="9525" marB="0" anchor="ctr"/>
                </a:tc>
                <a:tc>
                  <a:txBody>
                    <a:bodyPr/>
                    <a:lstStyle/>
                    <a:p>
                      <a:pPr algn="ctr" fontAlgn="b"/>
                      <a:r>
                        <a:rPr lang="en-US" sz="1600" b="0" i="0" u="none" strike="noStrike" dirty="0" err="1">
                          <a:solidFill>
                            <a:srgbClr val="000000"/>
                          </a:solidFill>
                          <a:latin typeface="Bell Gothic Std Black" pitchFamily="34" charset="0"/>
                        </a:rPr>
                        <a:t>Jimi</a:t>
                      </a:r>
                      <a:r>
                        <a:rPr lang="en-US" sz="1600" b="0" i="0" u="none" strike="noStrike" dirty="0">
                          <a:solidFill>
                            <a:srgbClr val="000000"/>
                          </a:solidFill>
                          <a:latin typeface="Bell Gothic Std Black" pitchFamily="34" charset="0"/>
                        </a:rPr>
                        <a:t> Hendrix</a:t>
                      </a:r>
                    </a:p>
                  </a:txBody>
                  <a:tcPr marL="9525" marR="9525" marT="9525" marB="0" anchor="ctr"/>
                </a:tc>
                <a:tc>
                  <a:txBody>
                    <a:bodyPr/>
                    <a:lstStyle/>
                    <a:p>
                      <a:pPr algn="ctr" fontAlgn="b"/>
                      <a:r>
                        <a:rPr lang="en-US" sz="1600" b="0" i="0" u="none" strike="noStrike" dirty="0">
                          <a:solidFill>
                            <a:srgbClr val="000000"/>
                          </a:solidFill>
                          <a:latin typeface="Bell Gothic Std Black" pitchFamily="34" charset="0"/>
                        </a:rPr>
                        <a:t>Marilyn Monroe</a:t>
                      </a:r>
                    </a:p>
                  </a:txBody>
                  <a:tcPr marL="9525" marR="9525" marT="9525" marB="0" anchor="ctr"/>
                </a:tc>
                <a:tc>
                  <a:txBody>
                    <a:bodyPr/>
                    <a:lstStyle/>
                    <a:p>
                      <a:pPr algn="ctr" fontAlgn="b"/>
                      <a:r>
                        <a:rPr lang="en-US" sz="1600" b="0" i="0" u="none" strike="noStrike">
                          <a:solidFill>
                            <a:srgbClr val="000000"/>
                          </a:solidFill>
                          <a:latin typeface="Bell Gothic Std Black" pitchFamily="34" charset="0"/>
                        </a:rPr>
                        <a:t>Woody Guthrie</a:t>
                      </a:r>
                    </a:p>
                  </a:txBody>
                  <a:tcPr marL="9525" marR="9525" marT="9525" marB="0" anchor="ctr"/>
                </a:tc>
              </a:tr>
              <a:tr h="370840">
                <a:tc>
                  <a:txBody>
                    <a:bodyPr/>
                    <a:lstStyle/>
                    <a:p>
                      <a:pPr algn="ctr" fontAlgn="b"/>
                      <a:r>
                        <a:rPr lang="en-US" sz="1600" b="0" i="0" u="none" strike="noStrike" dirty="0">
                          <a:solidFill>
                            <a:srgbClr val="000000"/>
                          </a:solidFill>
                          <a:latin typeface="Bell Gothic Std Black" pitchFamily="34" charset="0"/>
                        </a:rPr>
                        <a:t>Dorothea Lange</a:t>
                      </a:r>
                    </a:p>
                  </a:txBody>
                  <a:tcPr marL="9525" marR="9525" marT="9525" marB="0" anchor="ctr"/>
                </a:tc>
                <a:tc>
                  <a:txBody>
                    <a:bodyPr/>
                    <a:lstStyle/>
                    <a:p>
                      <a:pPr algn="ctr" fontAlgn="b"/>
                      <a:r>
                        <a:rPr lang="en-US" sz="1600" b="0" i="0" u="none" strike="noStrike">
                          <a:solidFill>
                            <a:srgbClr val="000000"/>
                          </a:solidFill>
                          <a:latin typeface="Bell Gothic Std Black" pitchFamily="34" charset="0"/>
                        </a:rPr>
                        <a:t>Georgia O'Keefe</a:t>
                      </a:r>
                    </a:p>
                  </a:txBody>
                  <a:tcPr marL="9525" marR="9525" marT="9525" marB="0" anchor="ctr"/>
                </a:tc>
                <a:tc>
                  <a:txBody>
                    <a:bodyPr/>
                    <a:lstStyle/>
                    <a:p>
                      <a:pPr algn="ctr" fontAlgn="b"/>
                      <a:r>
                        <a:rPr lang="en-US" sz="1600" b="0" i="0" u="none" strike="noStrike">
                          <a:solidFill>
                            <a:srgbClr val="000000"/>
                          </a:solidFill>
                          <a:latin typeface="Bell Gothic Std Black" pitchFamily="34" charset="0"/>
                        </a:rPr>
                        <a:t>John Muir</a:t>
                      </a:r>
                    </a:p>
                  </a:txBody>
                  <a:tcPr marL="9525" marR="9525" marT="9525" marB="0" anchor="ctr"/>
                </a:tc>
                <a:tc>
                  <a:txBody>
                    <a:bodyPr/>
                    <a:lstStyle/>
                    <a:p>
                      <a:pPr algn="ctr" fontAlgn="b"/>
                      <a:r>
                        <a:rPr lang="en-US" sz="1600" b="0" i="0" u="none" strike="noStrike" dirty="0">
                          <a:solidFill>
                            <a:srgbClr val="000000"/>
                          </a:solidFill>
                          <a:latin typeface="Bell Gothic Std Black" pitchFamily="34" charset="0"/>
                        </a:rPr>
                        <a:t>Michael Jackson</a:t>
                      </a:r>
                    </a:p>
                  </a:txBody>
                  <a:tcPr marL="9525" marR="9525" marT="9525" marB="0" anchor="ctr"/>
                </a:tc>
                <a:tc>
                  <a:txBody>
                    <a:bodyPr/>
                    <a:lstStyle/>
                    <a:p>
                      <a:pPr algn="ctr" fontAlgn="b"/>
                      <a:r>
                        <a:rPr lang="en-US" sz="1600" b="0" i="0" u="none" strike="noStrike" dirty="0">
                          <a:solidFill>
                            <a:srgbClr val="000000"/>
                          </a:solidFill>
                          <a:latin typeface="Bell Gothic Std Black" pitchFamily="34" charset="0"/>
                        </a:rPr>
                        <a:t>Orson Welles</a:t>
                      </a:r>
                    </a:p>
                  </a:txBody>
                  <a:tcPr marL="9525" marR="9525" marT="9525" marB="0" anchor="ctr"/>
                </a:tc>
              </a:tr>
              <a:tr h="370840">
                <a:tc>
                  <a:txBody>
                    <a:bodyPr/>
                    <a:lstStyle/>
                    <a:p>
                      <a:pPr algn="ctr" fontAlgn="b"/>
                      <a:r>
                        <a:rPr lang="en-US" sz="1600" b="0" i="0" u="none" strike="noStrike" dirty="0">
                          <a:solidFill>
                            <a:srgbClr val="000000"/>
                          </a:solidFill>
                          <a:latin typeface="Bell Gothic Std Black" pitchFamily="34" charset="0"/>
                        </a:rPr>
                        <a:t>Dwight D. Eisenhower</a:t>
                      </a:r>
                    </a:p>
                  </a:txBody>
                  <a:tcPr marL="9525" marR="9525" marT="9525" marB="0" anchor="ctr"/>
                </a:tc>
                <a:tc>
                  <a:txBody>
                    <a:bodyPr/>
                    <a:lstStyle/>
                    <a:p>
                      <a:pPr algn="ctr" fontAlgn="b"/>
                      <a:r>
                        <a:rPr lang="en-US" sz="1600" b="0" i="0" u="none" strike="noStrike" dirty="0">
                          <a:solidFill>
                            <a:srgbClr val="000000"/>
                          </a:solidFill>
                          <a:latin typeface="Bell Gothic Std Black" pitchFamily="34" charset="0"/>
                        </a:rPr>
                        <a:t>Gifford Pinchot</a:t>
                      </a:r>
                    </a:p>
                  </a:txBody>
                  <a:tcPr marL="9525" marR="9525" marT="9525" marB="0" anchor="ctr"/>
                </a:tc>
                <a:tc>
                  <a:txBody>
                    <a:bodyPr/>
                    <a:lstStyle/>
                    <a:p>
                      <a:pPr algn="ctr" fontAlgn="b"/>
                      <a:r>
                        <a:rPr lang="en-US" sz="1600" b="0" i="0" u="none" strike="noStrike" dirty="0">
                          <a:solidFill>
                            <a:srgbClr val="000000"/>
                          </a:solidFill>
                          <a:latin typeface="Bell Gothic Std Black" pitchFamily="34" charset="0"/>
                        </a:rPr>
                        <a:t>John Steinbeck</a:t>
                      </a:r>
                    </a:p>
                  </a:txBody>
                  <a:tcPr marL="9525" marR="9525" marT="9525" marB="0" anchor="ctr"/>
                </a:tc>
                <a:tc>
                  <a:txBody>
                    <a:bodyPr/>
                    <a:lstStyle/>
                    <a:p>
                      <a:pPr algn="ctr" fontAlgn="b"/>
                      <a:r>
                        <a:rPr lang="en-US" sz="1600" b="0" i="0" u="none" strike="noStrike" dirty="0" err="1">
                          <a:solidFill>
                            <a:srgbClr val="000000"/>
                          </a:solidFill>
                          <a:latin typeface="Bell Gothic Std Black" pitchFamily="34" charset="0"/>
                        </a:rPr>
                        <a:t>Muhammed</a:t>
                      </a:r>
                      <a:r>
                        <a:rPr lang="en-US" sz="1600" b="0" i="0" u="none" strike="noStrike" dirty="0">
                          <a:solidFill>
                            <a:srgbClr val="000000"/>
                          </a:solidFill>
                          <a:latin typeface="Bell Gothic Std Black" pitchFamily="34" charset="0"/>
                        </a:rPr>
                        <a:t> Ali</a:t>
                      </a:r>
                    </a:p>
                  </a:txBody>
                  <a:tcPr marL="9525" marR="9525" marT="9525" marB="0" anchor="ctr"/>
                </a:tc>
                <a:tc>
                  <a:txBody>
                    <a:bodyPr/>
                    <a:lstStyle/>
                    <a:p>
                      <a:pPr algn="ctr" fontAlgn="b"/>
                      <a:r>
                        <a:rPr lang="en-US" sz="1600" b="0" i="0" u="none" strike="noStrike" dirty="0">
                          <a:solidFill>
                            <a:srgbClr val="000000"/>
                          </a:solidFill>
                          <a:latin typeface="Bell Gothic Std Black" pitchFamily="34" charset="0"/>
                        </a:rPr>
                        <a:t>Robert Kennedy</a:t>
                      </a: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Suggestions: Events</a:t>
            </a:r>
            <a:endParaRPr lang="en-US" dirty="0"/>
          </a:p>
        </p:txBody>
      </p:sp>
      <p:graphicFrame>
        <p:nvGraphicFramePr>
          <p:cNvPr id="4" name="Content Placeholder 3"/>
          <p:cNvGraphicFramePr>
            <a:graphicFrameLocks noGrp="1"/>
          </p:cNvGraphicFramePr>
          <p:nvPr>
            <p:ph sz="quarter" idx="1"/>
          </p:nvPr>
        </p:nvGraphicFramePr>
        <p:xfrm>
          <a:off x="612775" y="1600200"/>
          <a:ext cx="8153400" cy="4575810"/>
        </p:xfrm>
        <a:graphic>
          <a:graphicData uri="http://schemas.openxmlformats.org/drawingml/2006/table">
            <a:tbl>
              <a:tblPr firstRow="1" bandRow="1">
                <a:tableStyleId>{5C22544A-7EE6-4342-B048-85BDC9FD1C3A}</a:tableStyleId>
              </a:tblPr>
              <a:tblGrid>
                <a:gridCol w="1630680"/>
                <a:gridCol w="1630680"/>
                <a:gridCol w="1630680"/>
                <a:gridCol w="1630680"/>
                <a:gridCol w="1630680"/>
              </a:tblGrid>
              <a:tr h="370840">
                <a:tc>
                  <a:txBody>
                    <a:bodyPr/>
                    <a:lstStyle/>
                    <a:p>
                      <a:pPr algn="ctr" fontAlgn="b"/>
                      <a:r>
                        <a:rPr lang="en-US" sz="1400" b="0" i="0" u="none" strike="noStrike" dirty="0">
                          <a:solidFill>
                            <a:srgbClr val="000000"/>
                          </a:solidFill>
                          <a:latin typeface="Bell Gothic Std Black" pitchFamily="34" charset="0"/>
                        </a:rPr>
                        <a:t>American Indian Movement</a:t>
                      </a:r>
                    </a:p>
                  </a:txBody>
                  <a:tcPr marL="9525" marR="9525" marT="9525" marB="0" anchor="ctr"/>
                </a:tc>
                <a:tc>
                  <a:txBody>
                    <a:bodyPr/>
                    <a:lstStyle/>
                    <a:p>
                      <a:pPr algn="ctr" fontAlgn="b"/>
                      <a:r>
                        <a:rPr lang="en-US" sz="1400" b="0" i="0" u="none" strike="noStrike">
                          <a:solidFill>
                            <a:srgbClr val="000000"/>
                          </a:solidFill>
                          <a:latin typeface="Bell Gothic Std Black" pitchFamily="34" charset="0"/>
                        </a:rPr>
                        <a:t>Election of 1932</a:t>
                      </a:r>
                    </a:p>
                  </a:txBody>
                  <a:tcPr marL="9525" marR="9525" marT="9525" marB="0" anchor="ctr"/>
                </a:tc>
                <a:tc>
                  <a:txBody>
                    <a:bodyPr/>
                    <a:lstStyle/>
                    <a:p>
                      <a:pPr algn="ctr" fontAlgn="b"/>
                      <a:r>
                        <a:rPr lang="en-US" sz="1400" b="0" i="0" u="none" strike="noStrike">
                          <a:solidFill>
                            <a:srgbClr val="000000"/>
                          </a:solidFill>
                          <a:latin typeface="Bell Gothic Std Black" pitchFamily="34" charset="0"/>
                        </a:rPr>
                        <a:t>Johnson's Great Society</a:t>
                      </a:r>
                    </a:p>
                  </a:txBody>
                  <a:tcPr marL="9525" marR="9525" marT="9525" marB="0" anchor="ctr"/>
                </a:tc>
                <a:tc>
                  <a:txBody>
                    <a:bodyPr/>
                    <a:lstStyle/>
                    <a:p>
                      <a:pPr algn="ctr" fontAlgn="b"/>
                      <a:r>
                        <a:rPr lang="en-US" sz="1400" b="0" i="0" u="none" strike="noStrike">
                          <a:solidFill>
                            <a:srgbClr val="000000"/>
                          </a:solidFill>
                          <a:latin typeface="Bell Gothic Std Black" pitchFamily="34" charset="0"/>
                        </a:rPr>
                        <a:t>Neutrality acts of 1935</a:t>
                      </a:r>
                    </a:p>
                  </a:txBody>
                  <a:tcPr marL="9525" marR="9525" marT="9525" marB="0" anchor="ctr"/>
                </a:tc>
                <a:tc>
                  <a:txBody>
                    <a:bodyPr/>
                    <a:lstStyle/>
                    <a:p>
                      <a:pPr algn="ctr" fontAlgn="b"/>
                      <a:r>
                        <a:rPr lang="en-US" sz="1400" b="0" i="0" u="none" strike="noStrike">
                          <a:solidFill>
                            <a:srgbClr val="000000"/>
                          </a:solidFill>
                          <a:latin typeface="Bell Gothic Std Black" pitchFamily="34" charset="0"/>
                        </a:rPr>
                        <a:t>The Scopes Trial</a:t>
                      </a:r>
                    </a:p>
                  </a:txBody>
                  <a:tcPr marL="9525" marR="9525" marT="9525" marB="0" anchor="ctr"/>
                </a:tc>
              </a:tr>
              <a:tr h="370840">
                <a:tc>
                  <a:txBody>
                    <a:bodyPr/>
                    <a:lstStyle/>
                    <a:p>
                      <a:pPr algn="ctr" fontAlgn="b"/>
                      <a:r>
                        <a:rPr lang="en-US" sz="1400" b="0" i="0" u="none" strike="noStrike" dirty="0">
                          <a:solidFill>
                            <a:srgbClr val="000000"/>
                          </a:solidFill>
                          <a:latin typeface="Bell Gothic Std Black" pitchFamily="34" charset="0"/>
                        </a:rPr>
                        <a:t>Atlantic Charter</a:t>
                      </a:r>
                    </a:p>
                  </a:txBody>
                  <a:tcPr marL="9525" marR="9525" marT="9525" marB="0" anchor="ctr"/>
                </a:tc>
                <a:tc>
                  <a:txBody>
                    <a:bodyPr/>
                    <a:lstStyle/>
                    <a:p>
                      <a:pPr algn="ctr" fontAlgn="b"/>
                      <a:r>
                        <a:rPr lang="en-US" sz="1400" b="0" i="0" u="none" strike="noStrike" dirty="0">
                          <a:solidFill>
                            <a:srgbClr val="000000"/>
                          </a:solidFill>
                          <a:latin typeface="Bell Gothic Std Black" pitchFamily="34" charset="0"/>
                        </a:rPr>
                        <a:t>Election of 1960</a:t>
                      </a:r>
                    </a:p>
                  </a:txBody>
                  <a:tcPr marL="9525" marR="9525" marT="9525" marB="0" anchor="ctr"/>
                </a:tc>
                <a:tc>
                  <a:txBody>
                    <a:bodyPr/>
                    <a:lstStyle/>
                    <a:p>
                      <a:pPr algn="ctr" fontAlgn="b"/>
                      <a:r>
                        <a:rPr lang="en-US" sz="1400" b="0" i="0" u="none" strike="noStrike">
                          <a:solidFill>
                            <a:srgbClr val="000000"/>
                          </a:solidFill>
                          <a:latin typeface="Bell Gothic Std Black" pitchFamily="34" charset="0"/>
                        </a:rPr>
                        <a:t>Launching of Sputnik</a:t>
                      </a:r>
                    </a:p>
                  </a:txBody>
                  <a:tcPr marL="9525" marR="9525" marT="9525" marB="0" anchor="ctr"/>
                </a:tc>
                <a:tc>
                  <a:txBody>
                    <a:bodyPr/>
                    <a:lstStyle/>
                    <a:p>
                      <a:pPr algn="ctr" fontAlgn="b"/>
                      <a:r>
                        <a:rPr lang="en-US" sz="1400" b="0" i="0" u="none" strike="noStrike">
                          <a:solidFill>
                            <a:srgbClr val="000000"/>
                          </a:solidFill>
                          <a:latin typeface="Bell Gothic Std Black" pitchFamily="34" charset="0"/>
                        </a:rPr>
                        <a:t>New Conservativism</a:t>
                      </a:r>
                    </a:p>
                  </a:txBody>
                  <a:tcPr marL="9525" marR="9525" marT="9525" marB="0" anchor="ctr"/>
                </a:tc>
                <a:tc>
                  <a:txBody>
                    <a:bodyPr/>
                    <a:lstStyle/>
                    <a:p>
                      <a:pPr algn="ctr" fontAlgn="b"/>
                      <a:r>
                        <a:rPr lang="en-US" sz="1400" b="0" i="0" u="none" strike="noStrike">
                          <a:solidFill>
                            <a:srgbClr val="000000"/>
                          </a:solidFill>
                          <a:latin typeface="Bell Gothic Std Black" pitchFamily="34" charset="0"/>
                        </a:rPr>
                        <a:t>Three Mile Island</a:t>
                      </a:r>
                    </a:p>
                  </a:txBody>
                  <a:tcPr marL="9525" marR="9525" marT="9525" marB="0" anchor="ctr"/>
                </a:tc>
              </a:tr>
              <a:tr h="370840">
                <a:tc>
                  <a:txBody>
                    <a:bodyPr/>
                    <a:lstStyle/>
                    <a:p>
                      <a:pPr algn="ctr" fontAlgn="b"/>
                      <a:r>
                        <a:rPr lang="en-US" sz="1400" b="0" i="0" u="none" strike="noStrike" dirty="0">
                          <a:solidFill>
                            <a:srgbClr val="000000"/>
                          </a:solidFill>
                          <a:latin typeface="Bell Gothic Std Black" pitchFamily="34" charset="0"/>
                        </a:rPr>
                        <a:t>Bay of Pigs</a:t>
                      </a:r>
                    </a:p>
                  </a:txBody>
                  <a:tcPr marL="9525" marR="9525" marT="9525" marB="0" anchor="ctr"/>
                </a:tc>
                <a:tc>
                  <a:txBody>
                    <a:bodyPr/>
                    <a:lstStyle/>
                    <a:p>
                      <a:pPr algn="ctr" fontAlgn="b"/>
                      <a:r>
                        <a:rPr lang="en-US" sz="1400" b="0" i="0" u="none" strike="noStrike" dirty="0">
                          <a:solidFill>
                            <a:srgbClr val="000000"/>
                          </a:solidFill>
                          <a:latin typeface="Bell Gothic Std Black" pitchFamily="34" charset="0"/>
                        </a:rPr>
                        <a:t>Election of 2000</a:t>
                      </a:r>
                    </a:p>
                  </a:txBody>
                  <a:tcPr marL="9525" marR="9525" marT="9525" marB="0" anchor="ctr"/>
                </a:tc>
                <a:tc>
                  <a:txBody>
                    <a:bodyPr/>
                    <a:lstStyle/>
                    <a:p>
                      <a:pPr algn="ctr" fontAlgn="b"/>
                      <a:r>
                        <a:rPr lang="en-US" sz="1400" b="0" i="0" u="none" strike="noStrike">
                          <a:solidFill>
                            <a:srgbClr val="000000"/>
                          </a:solidFill>
                          <a:latin typeface="Bell Gothic Std Black" pitchFamily="34" charset="0"/>
                        </a:rPr>
                        <a:t>Lindbergh Kidnapping</a:t>
                      </a:r>
                    </a:p>
                  </a:txBody>
                  <a:tcPr marL="9525" marR="9525" marT="9525" marB="0" anchor="ctr"/>
                </a:tc>
                <a:tc>
                  <a:txBody>
                    <a:bodyPr/>
                    <a:lstStyle/>
                    <a:p>
                      <a:pPr algn="ctr" fontAlgn="b"/>
                      <a:r>
                        <a:rPr lang="en-US" sz="1400" b="0" i="0" u="none" strike="noStrike">
                          <a:solidFill>
                            <a:srgbClr val="000000"/>
                          </a:solidFill>
                          <a:latin typeface="Bell Gothic Std Black" pitchFamily="34" charset="0"/>
                        </a:rPr>
                        <a:t>Nixon in China 1970</a:t>
                      </a:r>
                    </a:p>
                  </a:txBody>
                  <a:tcPr marL="9525" marR="9525" marT="9525" marB="0" anchor="ctr"/>
                </a:tc>
                <a:tc>
                  <a:txBody>
                    <a:bodyPr/>
                    <a:lstStyle/>
                    <a:p>
                      <a:pPr algn="ctr" fontAlgn="b"/>
                      <a:r>
                        <a:rPr lang="en-US" sz="1400" b="0" i="0" u="none" strike="noStrike">
                          <a:solidFill>
                            <a:srgbClr val="000000"/>
                          </a:solidFill>
                          <a:latin typeface="Bell Gothic Std Black" pitchFamily="34" charset="0"/>
                        </a:rPr>
                        <a:t>Tonkin Gulf Incident</a:t>
                      </a:r>
                    </a:p>
                  </a:txBody>
                  <a:tcPr marL="9525" marR="9525" marT="9525" marB="0" anchor="ctr"/>
                </a:tc>
              </a:tr>
              <a:tr h="370840">
                <a:tc>
                  <a:txBody>
                    <a:bodyPr/>
                    <a:lstStyle/>
                    <a:p>
                      <a:pPr algn="ctr" fontAlgn="b"/>
                      <a:r>
                        <a:rPr lang="en-US" sz="1400" b="0" i="0" u="none" strike="noStrike">
                          <a:solidFill>
                            <a:srgbClr val="000000"/>
                          </a:solidFill>
                          <a:latin typeface="Bell Gothic Std Black" pitchFamily="34" charset="0"/>
                        </a:rPr>
                        <a:t>Brown v. Board of Education</a:t>
                      </a:r>
                    </a:p>
                  </a:txBody>
                  <a:tcPr marL="9525" marR="9525" marT="9525" marB="0" anchor="ctr"/>
                </a:tc>
                <a:tc>
                  <a:txBody>
                    <a:bodyPr/>
                    <a:lstStyle/>
                    <a:p>
                      <a:pPr algn="ctr" fontAlgn="b"/>
                      <a:r>
                        <a:rPr lang="en-US" sz="1400" b="0" i="0" u="none" strike="noStrike" dirty="0">
                          <a:solidFill>
                            <a:srgbClr val="000000"/>
                          </a:solidFill>
                          <a:latin typeface="Bell Gothic Std Black" pitchFamily="34" charset="0"/>
                        </a:rPr>
                        <a:t>Emergence of AIDS</a:t>
                      </a:r>
                    </a:p>
                  </a:txBody>
                  <a:tcPr marL="9525" marR="9525" marT="9525" marB="0" anchor="ctr"/>
                </a:tc>
                <a:tc>
                  <a:txBody>
                    <a:bodyPr/>
                    <a:lstStyle/>
                    <a:p>
                      <a:pPr algn="ctr" fontAlgn="b"/>
                      <a:r>
                        <a:rPr lang="en-US" sz="1400" b="0" i="0" u="none" strike="noStrike" dirty="0">
                          <a:solidFill>
                            <a:srgbClr val="000000"/>
                          </a:solidFill>
                          <a:latin typeface="Bell Gothic Std Black" pitchFamily="34" charset="0"/>
                        </a:rPr>
                        <a:t>Loving v. Virginia</a:t>
                      </a:r>
                    </a:p>
                  </a:txBody>
                  <a:tcPr marL="9525" marR="9525" marT="9525" marB="0" anchor="ctr"/>
                </a:tc>
                <a:tc>
                  <a:txBody>
                    <a:bodyPr/>
                    <a:lstStyle/>
                    <a:p>
                      <a:pPr algn="ctr" fontAlgn="b"/>
                      <a:r>
                        <a:rPr lang="en-US" sz="1400" b="0" i="0" u="none" strike="noStrike">
                          <a:solidFill>
                            <a:srgbClr val="000000"/>
                          </a:solidFill>
                          <a:latin typeface="Bell Gothic Std Black" pitchFamily="34" charset="0"/>
                        </a:rPr>
                        <a:t>Oslo Peace Accords</a:t>
                      </a:r>
                    </a:p>
                  </a:txBody>
                  <a:tcPr marL="9525" marR="9525" marT="9525" marB="0" anchor="ctr"/>
                </a:tc>
                <a:tc>
                  <a:txBody>
                    <a:bodyPr/>
                    <a:lstStyle/>
                    <a:p>
                      <a:pPr algn="ctr" fontAlgn="b"/>
                      <a:r>
                        <a:rPr lang="en-US" sz="1400" b="0" i="0" u="none" strike="noStrike">
                          <a:solidFill>
                            <a:srgbClr val="000000"/>
                          </a:solidFill>
                          <a:latin typeface="Bell Gothic Std Black" pitchFamily="34" charset="0"/>
                        </a:rPr>
                        <a:t>U2 Incident</a:t>
                      </a:r>
                    </a:p>
                  </a:txBody>
                  <a:tcPr marL="9525" marR="9525" marT="9525" marB="0" anchor="ctr"/>
                </a:tc>
              </a:tr>
              <a:tr h="370840">
                <a:tc>
                  <a:txBody>
                    <a:bodyPr/>
                    <a:lstStyle/>
                    <a:p>
                      <a:pPr algn="ctr" fontAlgn="b"/>
                      <a:r>
                        <a:rPr lang="en-US" sz="1400" b="0" i="0" u="none" strike="noStrike">
                          <a:solidFill>
                            <a:srgbClr val="000000"/>
                          </a:solidFill>
                          <a:latin typeface="Bell Gothic Std Black" pitchFamily="34" charset="0"/>
                        </a:rPr>
                        <a:t>Camp David Peace Accords</a:t>
                      </a:r>
                    </a:p>
                  </a:txBody>
                  <a:tcPr marL="9525" marR="9525" marT="9525" marB="0" anchor="ctr"/>
                </a:tc>
                <a:tc>
                  <a:txBody>
                    <a:bodyPr/>
                    <a:lstStyle/>
                    <a:p>
                      <a:pPr algn="ctr" fontAlgn="b"/>
                      <a:r>
                        <a:rPr lang="en-US" sz="1400" b="0" i="0" u="none" strike="noStrike" dirty="0">
                          <a:solidFill>
                            <a:srgbClr val="000000"/>
                          </a:solidFill>
                          <a:latin typeface="Bell Gothic Std Black" pitchFamily="34" charset="0"/>
                        </a:rPr>
                        <a:t>Federal Arts Project</a:t>
                      </a:r>
                    </a:p>
                  </a:txBody>
                  <a:tcPr marL="9525" marR="9525" marT="9525" marB="0" anchor="ctr"/>
                </a:tc>
                <a:tc>
                  <a:txBody>
                    <a:bodyPr/>
                    <a:lstStyle/>
                    <a:p>
                      <a:pPr algn="ctr" fontAlgn="b"/>
                      <a:r>
                        <a:rPr lang="en-US" sz="1400" b="0" i="0" u="none" strike="noStrike" dirty="0">
                          <a:solidFill>
                            <a:srgbClr val="000000"/>
                          </a:solidFill>
                          <a:latin typeface="Bell Gothic Std Black" pitchFamily="34" charset="0"/>
                        </a:rPr>
                        <a:t>Manhattan Project</a:t>
                      </a:r>
                    </a:p>
                  </a:txBody>
                  <a:tcPr marL="9525" marR="9525" marT="9525" marB="0" anchor="ctr"/>
                </a:tc>
                <a:tc>
                  <a:txBody>
                    <a:bodyPr/>
                    <a:lstStyle/>
                    <a:p>
                      <a:pPr algn="ctr" fontAlgn="b"/>
                      <a:r>
                        <a:rPr lang="en-US" sz="1400" b="0" i="0" u="none" strike="noStrike">
                          <a:solidFill>
                            <a:srgbClr val="000000"/>
                          </a:solidFill>
                          <a:latin typeface="Bell Gothic Std Black" pitchFamily="34" charset="0"/>
                        </a:rPr>
                        <a:t>Persian Gulf War/Desert Storm</a:t>
                      </a:r>
                    </a:p>
                  </a:txBody>
                  <a:tcPr marL="9525" marR="9525" marT="9525" marB="0" anchor="ctr"/>
                </a:tc>
                <a:tc>
                  <a:txBody>
                    <a:bodyPr/>
                    <a:lstStyle/>
                    <a:p>
                      <a:pPr algn="ctr" fontAlgn="b"/>
                      <a:r>
                        <a:rPr lang="en-US" sz="1400" b="0" i="0" u="none" strike="noStrike">
                          <a:solidFill>
                            <a:srgbClr val="000000"/>
                          </a:solidFill>
                          <a:latin typeface="Bell Gothic Std Black" pitchFamily="34" charset="0"/>
                        </a:rPr>
                        <a:t>US Intervention in Former Yugoslavia</a:t>
                      </a:r>
                    </a:p>
                  </a:txBody>
                  <a:tcPr marL="9525" marR="9525" marT="9525" marB="0" anchor="ctr"/>
                </a:tc>
              </a:tr>
              <a:tr h="370840">
                <a:tc>
                  <a:txBody>
                    <a:bodyPr/>
                    <a:lstStyle/>
                    <a:p>
                      <a:pPr algn="ctr" fontAlgn="b"/>
                      <a:r>
                        <a:rPr lang="en-US" sz="1400" b="0" i="0" u="none" strike="noStrike">
                          <a:solidFill>
                            <a:srgbClr val="000000"/>
                          </a:solidFill>
                          <a:latin typeface="Bell Gothic Std Black" pitchFamily="34" charset="0"/>
                        </a:rPr>
                        <a:t>Carter's Post Pre. Humanitarian Work</a:t>
                      </a:r>
                    </a:p>
                  </a:txBody>
                  <a:tcPr marL="9525" marR="9525" marT="9525" marB="0" anchor="ctr"/>
                </a:tc>
                <a:tc>
                  <a:txBody>
                    <a:bodyPr/>
                    <a:lstStyle/>
                    <a:p>
                      <a:pPr algn="ctr" fontAlgn="b"/>
                      <a:r>
                        <a:rPr lang="en-US" sz="1400" b="0" i="0" u="none" strike="noStrike" dirty="0">
                          <a:solidFill>
                            <a:srgbClr val="000000"/>
                          </a:solidFill>
                          <a:latin typeface="Bell Gothic Std Black" pitchFamily="34" charset="0"/>
                        </a:rPr>
                        <a:t>Hawaiian Sovereignty Movement</a:t>
                      </a:r>
                    </a:p>
                  </a:txBody>
                  <a:tcPr marL="9525" marR="9525" marT="9525" marB="0" anchor="ctr"/>
                </a:tc>
                <a:tc>
                  <a:txBody>
                    <a:bodyPr/>
                    <a:lstStyle/>
                    <a:p>
                      <a:pPr algn="ctr" fontAlgn="b"/>
                      <a:r>
                        <a:rPr lang="en-US" sz="1400" b="0" i="0" u="none" strike="noStrike" dirty="0">
                          <a:solidFill>
                            <a:srgbClr val="000000"/>
                          </a:solidFill>
                          <a:latin typeface="Bell Gothic Std Black" pitchFamily="34" charset="0"/>
                        </a:rPr>
                        <a:t>McCarthyism</a:t>
                      </a:r>
                    </a:p>
                  </a:txBody>
                  <a:tcPr marL="9525" marR="9525" marT="9525" marB="0" anchor="ctr"/>
                </a:tc>
                <a:tc>
                  <a:txBody>
                    <a:bodyPr/>
                    <a:lstStyle/>
                    <a:p>
                      <a:pPr algn="ctr" fontAlgn="b"/>
                      <a:r>
                        <a:rPr lang="en-US" sz="1400" b="0" i="0" u="none" strike="noStrike" dirty="0">
                          <a:solidFill>
                            <a:srgbClr val="000000"/>
                          </a:solidFill>
                          <a:latin typeface="Bell Gothic Std Black" pitchFamily="34" charset="0"/>
                        </a:rPr>
                        <a:t>Reaganomics</a:t>
                      </a:r>
                    </a:p>
                  </a:txBody>
                  <a:tcPr marL="9525" marR="9525" marT="9525" marB="0" anchor="ctr"/>
                </a:tc>
                <a:tc>
                  <a:txBody>
                    <a:bodyPr/>
                    <a:lstStyle/>
                    <a:p>
                      <a:pPr algn="ctr" fontAlgn="b"/>
                      <a:r>
                        <a:rPr lang="en-US" sz="1400" b="0" i="0" u="none" strike="noStrike">
                          <a:solidFill>
                            <a:srgbClr val="000000"/>
                          </a:solidFill>
                          <a:latin typeface="Bell Gothic Std Black" pitchFamily="34" charset="0"/>
                        </a:rPr>
                        <a:t>US Intervention in Somalia</a:t>
                      </a:r>
                    </a:p>
                  </a:txBody>
                  <a:tcPr marL="9525" marR="9525" marT="9525" marB="0" anchor="ctr"/>
                </a:tc>
              </a:tr>
              <a:tr h="370840">
                <a:tc>
                  <a:txBody>
                    <a:bodyPr/>
                    <a:lstStyle/>
                    <a:p>
                      <a:pPr algn="ctr" fontAlgn="b"/>
                      <a:r>
                        <a:rPr lang="en-US" sz="1400" b="0" i="0" u="none" strike="noStrike">
                          <a:solidFill>
                            <a:srgbClr val="000000"/>
                          </a:solidFill>
                          <a:latin typeface="Bell Gothic Std Black" pitchFamily="34" charset="0"/>
                        </a:rPr>
                        <a:t>Civil Rights act of 1964</a:t>
                      </a:r>
                    </a:p>
                  </a:txBody>
                  <a:tcPr marL="9525" marR="9525" marT="9525" marB="0" anchor="ctr"/>
                </a:tc>
                <a:tc>
                  <a:txBody>
                    <a:bodyPr/>
                    <a:lstStyle/>
                    <a:p>
                      <a:pPr algn="ctr" fontAlgn="b"/>
                      <a:r>
                        <a:rPr lang="en-US" sz="1400" b="0" i="0" u="none" strike="noStrike">
                          <a:solidFill>
                            <a:srgbClr val="000000"/>
                          </a:solidFill>
                          <a:latin typeface="Bell Gothic Std Black" pitchFamily="34" charset="0"/>
                        </a:rPr>
                        <a:t>Interstate Highway Act</a:t>
                      </a:r>
                    </a:p>
                  </a:txBody>
                  <a:tcPr marL="9525" marR="9525" marT="9525" marB="0" anchor="ctr"/>
                </a:tc>
                <a:tc>
                  <a:txBody>
                    <a:bodyPr/>
                    <a:lstStyle/>
                    <a:p>
                      <a:pPr algn="ctr" fontAlgn="b"/>
                      <a:r>
                        <a:rPr lang="en-US" sz="1400" b="0" i="0" u="none" strike="noStrike" dirty="0">
                          <a:solidFill>
                            <a:srgbClr val="000000"/>
                          </a:solidFill>
                          <a:latin typeface="Bell Gothic Std Black" pitchFamily="34" charset="0"/>
                        </a:rPr>
                        <a:t>Moon landing 1969</a:t>
                      </a:r>
                    </a:p>
                  </a:txBody>
                  <a:tcPr marL="9525" marR="9525" marT="9525" marB="0" anchor="ctr"/>
                </a:tc>
                <a:tc>
                  <a:txBody>
                    <a:bodyPr/>
                    <a:lstStyle/>
                    <a:p>
                      <a:pPr algn="ctr" fontAlgn="b"/>
                      <a:r>
                        <a:rPr lang="en-US" sz="1400" b="0" i="0" u="none" strike="noStrike" dirty="0">
                          <a:solidFill>
                            <a:srgbClr val="000000"/>
                          </a:solidFill>
                          <a:latin typeface="Bell Gothic Std Black" pitchFamily="34" charset="0"/>
                        </a:rPr>
                        <a:t>Rodney King Case/LA Riots</a:t>
                      </a:r>
                    </a:p>
                  </a:txBody>
                  <a:tcPr marL="9525" marR="9525" marT="9525" marB="0" anchor="ctr"/>
                </a:tc>
                <a:tc>
                  <a:txBody>
                    <a:bodyPr/>
                    <a:lstStyle/>
                    <a:p>
                      <a:pPr algn="ctr" fontAlgn="b"/>
                      <a:r>
                        <a:rPr lang="en-US" sz="1400" b="0" i="0" u="none" strike="noStrike">
                          <a:solidFill>
                            <a:srgbClr val="000000"/>
                          </a:solidFill>
                          <a:latin typeface="Bell Gothic Std Black" pitchFamily="34" charset="0"/>
                        </a:rPr>
                        <a:t>US Support of Israel</a:t>
                      </a:r>
                    </a:p>
                  </a:txBody>
                  <a:tcPr marL="9525" marR="9525" marT="9525" marB="0" anchor="ctr"/>
                </a:tc>
              </a:tr>
              <a:tr h="370840">
                <a:tc>
                  <a:txBody>
                    <a:bodyPr/>
                    <a:lstStyle/>
                    <a:p>
                      <a:pPr algn="ctr" fontAlgn="b"/>
                      <a:r>
                        <a:rPr lang="en-US" sz="1400" b="0" i="0" u="none" strike="noStrike">
                          <a:solidFill>
                            <a:srgbClr val="000000"/>
                          </a:solidFill>
                          <a:latin typeface="Bell Gothic Std Black" pitchFamily="34" charset="0"/>
                        </a:rPr>
                        <a:t>Clinton Scandal</a:t>
                      </a:r>
                    </a:p>
                  </a:txBody>
                  <a:tcPr marL="9525" marR="9525" marT="9525" marB="0" anchor="ctr"/>
                </a:tc>
                <a:tc>
                  <a:txBody>
                    <a:bodyPr/>
                    <a:lstStyle/>
                    <a:p>
                      <a:pPr algn="ctr" fontAlgn="b"/>
                      <a:r>
                        <a:rPr lang="en-US" sz="1400" b="0" i="0" u="none" strike="noStrike">
                          <a:solidFill>
                            <a:srgbClr val="000000"/>
                          </a:solidFill>
                          <a:latin typeface="Bell Gothic Std Black" pitchFamily="34" charset="0"/>
                        </a:rPr>
                        <a:t>Iran Contra Affair</a:t>
                      </a:r>
                    </a:p>
                  </a:txBody>
                  <a:tcPr marL="9525" marR="9525" marT="9525" marB="0" anchor="ctr"/>
                </a:tc>
                <a:tc>
                  <a:txBody>
                    <a:bodyPr/>
                    <a:lstStyle/>
                    <a:p>
                      <a:pPr algn="ctr" fontAlgn="b"/>
                      <a:r>
                        <a:rPr lang="en-US" sz="1400" b="0" i="0" u="none" strike="noStrike">
                          <a:solidFill>
                            <a:srgbClr val="000000"/>
                          </a:solidFill>
                          <a:latin typeface="Bell Gothic Std Black" pitchFamily="34" charset="0"/>
                        </a:rPr>
                        <a:t>Montgomery Bus Boycott</a:t>
                      </a:r>
                    </a:p>
                  </a:txBody>
                  <a:tcPr marL="9525" marR="9525" marT="9525" marB="0" anchor="ctr"/>
                </a:tc>
                <a:tc>
                  <a:txBody>
                    <a:bodyPr/>
                    <a:lstStyle/>
                    <a:p>
                      <a:pPr algn="ctr" fontAlgn="b"/>
                      <a:r>
                        <a:rPr lang="en-US" sz="1400" b="0" i="0" u="none" strike="noStrike" dirty="0">
                          <a:solidFill>
                            <a:srgbClr val="000000"/>
                          </a:solidFill>
                          <a:latin typeface="Bell Gothic Std Black" pitchFamily="34" charset="0"/>
                        </a:rPr>
                        <a:t>Sep. 11th 2001</a:t>
                      </a:r>
                    </a:p>
                  </a:txBody>
                  <a:tcPr marL="9525" marR="9525" marT="9525" marB="0" anchor="ctr"/>
                </a:tc>
                <a:tc>
                  <a:txBody>
                    <a:bodyPr/>
                    <a:lstStyle/>
                    <a:p>
                      <a:pPr algn="ctr" fontAlgn="b"/>
                      <a:r>
                        <a:rPr lang="en-US" sz="1400" b="0" i="0" u="none" strike="noStrike" dirty="0">
                          <a:solidFill>
                            <a:srgbClr val="000000"/>
                          </a:solidFill>
                          <a:latin typeface="Bell Gothic Std Black" pitchFamily="34" charset="0"/>
                        </a:rPr>
                        <a:t>Watergate Scandal</a:t>
                      </a:r>
                    </a:p>
                  </a:txBody>
                  <a:tcPr marL="9525" marR="9525" marT="9525" marB="0" anchor="ctr"/>
                </a:tc>
              </a:tr>
              <a:tr h="370840">
                <a:tc>
                  <a:txBody>
                    <a:bodyPr/>
                    <a:lstStyle/>
                    <a:p>
                      <a:pPr algn="ctr" fontAlgn="b"/>
                      <a:r>
                        <a:rPr lang="en-US" sz="1400" b="0" i="0" u="none" strike="noStrike">
                          <a:solidFill>
                            <a:srgbClr val="000000"/>
                          </a:solidFill>
                          <a:latin typeface="Bell Gothic Std Black" pitchFamily="34" charset="0"/>
                        </a:rPr>
                        <a:t>Cuban Missile Crisis</a:t>
                      </a:r>
                    </a:p>
                  </a:txBody>
                  <a:tcPr marL="9525" marR="9525" marT="9525" marB="0" anchor="ctr"/>
                </a:tc>
                <a:tc>
                  <a:txBody>
                    <a:bodyPr/>
                    <a:lstStyle/>
                    <a:p>
                      <a:pPr algn="ctr" fontAlgn="b"/>
                      <a:r>
                        <a:rPr lang="en-US" sz="1400" b="0" i="0" u="none" strike="noStrike">
                          <a:solidFill>
                            <a:srgbClr val="000000"/>
                          </a:solidFill>
                          <a:latin typeface="Bell Gothic Std Black" pitchFamily="34" charset="0"/>
                        </a:rPr>
                        <a:t>Iran Hostage Crisis</a:t>
                      </a:r>
                    </a:p>
                  </a:txBody>
                  <a:tcPr marL="9525" marR="9525" marT="9525" marB="0" anchor="ctr"/>
                </a:tc>
                <a:tc>
                  <a:txBody>
                    <a:bodyPr/>
                    <a:lstStyle/>
                    <a:p>
                      <a:pPr algn="ctr" fontAlgn="b"/>
                      <a:r>
                        <a:rPr lang="en-US" sz="1400" b="0" i="0" u="none" strike="noStrike">
                          <a:solidFill>
                            <a:srgbClr val="000000"/>
                          </a:solidFill>
                          <a:latin typeface="Bell Gothic Std Black" pitchFamily="34" charset="0"/>
                        </a:rPr>
                        <a:t>Moratorium on Capital Punishment</a:t>
                      </a:r>
                    </a:p>
                  </a:txBody>
                  <a:tcPr marL="9525" marR="9525" marT="9525" marB="0" anchor="ctr"/>
                </a:tc>
                <a:tc>
                  <a:txBody>
                    <a:bodyPr/>
                    <a:lstStyle/>
                    <a:p>
                      <a:pPr algn="ctr" fontAlgn="b"/>
                      <a:r>
                        <a:rPr lang="en-US" sz="1400" b="0" i="0" u="none" strike="noStrike" dirty="0">
                          <a:solidFill>
                            <a:srgbClr val="000000"/>
                          </a:solidFill>
                          <a:latin typeface="Bell Gothic Std Black" pitchFamily="34" charset="0"/>
                        </a:rPr>
                        <a:t>Stonewall Riots</a:t>
                      </a:r>
                    </a:p>
                  </a:txBody>
                  <a:tcPr marL="9525" marR="9525" marT="9525" marB="0" anchor="ctr"/>
                </a:tc>
                <a:tc>
                  <a:txBody>
                    <a:bodyPr/>
                    <a:lstStyle/>
                    <a:p>
                      <a:pPr algn="ctr" fontAlgn="b"/>
                      <a:r>
                        <a:rPr lang="en-US" sz="1400" b="0" i="0" u="none" strike="noStrike" dirty="0">
                          <a:solidFill>
                            <a:srgbClr val="000000"/>
                          </a:solidFill>
                          <a:latin typeface="Bell Gothic Std Black" pitchFamily="34" charset="0"/>
                        </a:rPr>
                        <a:t>Woodstock Music Festival</a:t>
                      </a:r>
                    </a:p>
                  </a:txBody>
                  <a:tcPr marL="9525" marR="9525" marT="9525" marB="0" anchor="ctr"/>
                </a:tc>
              </a:tr>
              <a:tr h="370840">
                <a:tc>
                  <a:txBody>
                    <a:bodyPr/>
                    <a:lstStyle/>
                    <a:p>
                      <a:pPr algn="ctr" fontAlgn="b"/>
                      <a:r>
                        <a:rPr lang="en-US" sz="1400" b="0" i="0" u="none" strike="noStrike" dirty="0">
                          <a:solidFill>
                            <a:srgbClr val="000000"/>
                          </a:solidFill>
                          <a:latin typeface="Bell Gothic Std Black" pitchFamily="34" charset="0"/>
                        </a:rPr>
                        <a:t>Democratic Convention of 1968</a:t>
                      </a:r>
                    </a:p>
                  </a:txBody>
                  <a:tcPr marL="9525" marR="9525" marT="9525" marB="0" anchor="ctr"/>
                </a:tc>
                <a:tc>
                  <a:txBody>
                    <a:bodyPr/>
                    <a:lstStyle/>
                    <a:p>
                      <a:pPr algn="ctr" fontAlgn="b"/>
                      <a:r>
                        <a:rPr lang="en-US" sz="1400" b="0" i="0" u="none" strike="noStrike" dirty="0">
                          <a:solidFill>
                            <a:srgbClr val="000000"/>
                          </a:solidFill>
                          <a:latin typeface="Bell Gothic Std Black" pitchFamily="34" charset="0"/>
                        </a:rPr>
                        <a:t>Japanese Internment</a:t>
                      </a:r>
                    </a:p>
                  </a:txBody>
                  <a:tcPr marL="9525" marR="9525" marT="9525" marB="0" anchor="ctr"/>
                </a:tc>
                <a:tc>
                  <a:txBody>
                    <a:bodyPr/>
                    <a:lstStyle/>
                    <a:p>
                      <a:pPr algn="ctr" fontAlgn="b"/>
                      <a:r>
                        <a:rPr lang="en-US" sz="1400" b="0" i="0" u="none" strike="noStrike" dirty="0">
                          <a:solidFill>
                            <a:srgbClr val="000000"/>
                          </a:solidFill>
                          <a:latin typeface="Bell Gothic Std Black" pitchFamily="34" charset="0"/>
                        </a:rPr>
                        <a:t>My Lai Massacre</a:t>
                      </a:r>
                    </a:p>
                  </a:txBody>
                  <a:tcPr marL="9525" marR="9525" marT="9525" marB="0" anchor="ctr"/>
                </a:tc>
                <a:tc>
                  <a:txBody>
                    <a:bodyPr/>
                    <a:lstStyle/>
                    <a:p>
                      <a:pPr algn="ctr" fontAlgn="b"/>
                      <a:r>
                        <a:rPr lang="en-US" sz="1400" b="0" i="0" u="none" strike="noStrike" dirty="0">
                          <a:solidFill>
                            <a:srgbClr val="000000"/>
                          </a:solidFill>
                          <a:latin typeface="Bell Gothic Std Black" pitchFamily="34" charset="0"/>
                        </a:rPr>
                        <a:t>The New Deal</a:t>
                      </a:r>
                    </a:p>
                  </a:txBody>
                  <a:tcPr marL="9525" marR="9525" marT="9525" marB="0" anchor="ctr"/>
                </a:tc>
                <a:tc>
                  <a:txBody>
                    <a:bodyPr/>
                    <a:lstStyle/>
                    <a:p>
                      <a:pPr algn="ctr" fontAlgn="b"/>
                      <a:r>
                        <a:rPr lang="en-US" sz="1400" b="0" i="0" u="none" strike="noStrike" dirty="0">
                          <a:solidFill>
                            <a:srgbClr val="000000"/>
                          </a:solidFill>
                          <a:latin typeface="Bell Gothic Std Black" pitchFamily="34" charset="0"/>
                        </a:rPr>
                        <a:t>The Scopes Trial</a:t>
                      </a: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Organization, Science, Books/Film</a:t>
            </a:r>
            <a:endParaRPr lang="en-US" dirty="0"/>
          </a:p>
        </p:txBody>
      </p:sp>
      <p:graphicFrame>
        <p:nvGraphicFramePr>
          <p:cNvPr id="4" name="Content Placeholder 3"/>
          <p:cNvGraphicFramePr>
            <a:graphicFrameLocks noGrp="1"/>
          </p:cNvGraphicFramePr>
          <p:nvPr>
            <p:ph sz="quarter" idx="1"/>
          </p:nvPr>
        </p:nvGraphicFramePr>
        <p:xfrm>
          <a:off x="612775" y="1600200"/>
          <a:ext cx="8153400" cy="3613785"/>
        </p:xfrm>
        <a:graphic>
          <a:graphicData uri="http://schemas.openxmlformats.org/drawingml/2006/table">
            <a:tbl>
              <a:tblPr firstRow="1" bandRow="1">
                <a:tableStyleId>{5C22544A-7EE6-4342-B048-85BDC9FD1C3A}</a:tableStyleId>
              </a:tblPr>
              <a:tblGrid>
                <a:gridCol w="1630680"/>
                <a:gridCol w="1630680"/>
                <a:gridCol w="1630680"/>
                <a:gridCol w="1630680"/>
                <a:gridCol w="1630680"/>
              </a:tblGrid>
              <a:tr h="370840">
                <a:tc>
                  <a:txBody>
                    <a:bodyPr/>
                    <a:lstStyle/>
                    <a:p>
                      <a:pPr algn="ctr" fontAlgn="b"/>
                      <a:r>
                        <a:rPr lang="en-US" sz="1800" b="0" i="0" u="none" strike="noStrike" dirty="0">
                          <a:solidFill>
                            <a:srgbClr val="000000"/>
                          </a:solidFill>
                          <a:latin typeface="Bell Gothic Std Black" pitchFamily="34" charset="0"/>
                        </a:rPr>
                        <a:t>NAACP</a:t>
                      </a:r>
                    </a:p>
                  </a:txBody>
                  <a:tcPr marL="9525" marR="9525" marT="9525" marB="0" anchor="ctr"/>
                </a:tc>
                <a:tc>
                  <a:txBody>
                    <a:bodyPr/>
                    <a:lstStyle/>
                    <a:p>
                      <a:pPr algn="ctr" fontAlgn="b"/>
                      <a:r>
                        <a:rPr lang="en-US" sz="1800" b="0" i="0" u="none" strike="noStrike">
                          <a:solidFill>
                            <a:srgbClr val="000000"/>
                          </a:solidFill>
                          <a:latin typeface="Bell Gothic Std Black" pitchFamily="34" charset="0"/>
                        </a:rPr>
                        <a:t>La Raza</a:t>
                      </a:r>
                    </a:p>
                  </a:txBody>
                  <a:tcPr marL="9525" marR="9525" marT="9525" marB="0" anchor="ctr"/>
                </a:tc>
                <a:tc>
                  <a:txBody>
                    <a:bodyPr/>
                    <a:lstStyle/>
                    <a:p>
                      <a:pPr algn="ctr" fontAlgn="b"/>
                      <a:r>
                        <a:rPr lang="en-US" sz="1800" b="0" i="0" u="none" strike="noStrike">
                          <a:solidFill>
                            <a:srgbClr val="000000"/>
                          </a:solidFill>
                          <a:latin typeface="Bell Gothic Std Black" pitchFamily="34" charset="0"/>
                        </a:rPr>
                        <a:t>Planned Parenthood</a:t>
                      </a:r>
                    </a:p>
                  </a:txBody>
                  <a:tcPr marL="9525" marR="9525" marT="9525" marB="0" anchor="ctr"/>
                </a:tc>
                <a:tc>
                  <a:txBody>
                    <a:bodyPr/>
                    <a:lstStyle/>
                    <a:p>
                      <a:pPr algn="ctr" fontAlgn="b"/>
                      <a:r>
                        <a:rPr lang="en-US" sz="1800" b="0" i="0" u="none" strike="noStrike">
                          <a:solidFill>
                            <a:srgbClr val="000000"/>
                          </a:solidFill>
                          <a:latin typeface="Bell Gothic Std Black" pitchFamily="34" charset="0"/>
                        </a:rPr>
                        <a:t>2001  A Space Odyssey</a:t>
                      </a:r>
                    </a:p>
                  </a:txBody>
                  <a:tcPr marL="9525" marR="9525" marT="9525" marB="0" anchor="ctr"/>
                </a:tc>
                <a:tc>
                  <a:txBody>
                    <a:bodyPr/>
                    <a:lstStyle/>
                    <a:p>
                      <a:pPr algn="ctr" fontAlgn="b"/>
                      <a:r>
                        <a:rPr lang="en-US" sz="1800" b="0" i="0" u="none" strike="noStrike">
                          <a:solidFill>
                            <a:srgbClr val="000000"/>
                          </a:solidFill>
                          <a:latin typeface="Bell Gothic Std Black" pitchFamily="34" charset="0"/>
                        </a:rPr>
                        <a:t>Silent Spring</a:t>
                      </a:r>
                    </a:p>
                  </a:txBody>
                  <a:tcPr marL="9525" marR="9525" marT="9525" marB="0" anchor="ctr"/>
                </a:tc>
              </a:tr>
              <a:tr h="370840">
                <a:tc>
                  <a:txBody>
                    <a:bodyPr/>
                    <a:lstStyle/>
                    <a:p>
                      <a:pPr algn="ctr" fontAlgn="b"/>
                      <a:r>
                        <a:rPr lang="en-US" sz="1800" b="0" i="0" u="none" strike="noStrike" dirty="0">
                          <a:solidFill>
                            <a:srgbClr val="000000"/>
                          </a:solidFill>
                          <a:latin typeface="Bell Gothic Std Black" pitchFamily="34" charset="0"/>
                        </a:rPr>
                        <a:t>ACLU</a:t>
                      </a:r>
                    </a:p>
                  </a:txBody>
                  <a:tcPr marL="9525" marR="9525" marT="9525" marB="0" anchor="ctr"/>
                </a:tc>
                <a:tc>
                  <a:txBody>
                    <a:bodyPr/>
                    <a:lstStyle/>
                    <a:p>
                      <a:pPr algn="ctr" fontAlgn="b"/>
                      <a:r>
                        <a:rPr lang="en-US" sz="1800" b="0" i="0" u="none" strike="noStrike" dirty="0">
                          <a:solidFill>
                            <a:srgbClr val="000000"/>
                          </a:solidFill>
                          <a:latin typeface="Bell Gothic Std Black" pitchFamily="34" charset="0"/>
                        </a:rPr>
                        <a:t>Nation of Islam</a:t>
                      </a:r>
                    </a:p>
                  </a:txBody>
                  <a:tcPr marL="9525" marR="9525" marT="9525" marB="0" anchor="ctr"/>
                </a:tc>
                <a:tc>
                  <a:txBody>
                    <a:bodyPr/>
                    <a:lstStyle/>
                    <a:p>
                      <a:pPr algn="ctr" fontAlgn="b"/>
                      <a:r>
                        <a:rPr lang="en-US" sz="1800" b="0" i="0" u="none" strike="noStrike" dirty="0">
                          <a:solidFill>
                            <a:srgbClr val="000000"/>
                          </a:solidFill>
                          <a:latin typeface="Bell Gothic Std Black" pitchFamily="34" charset="0"/>
                        </a:rPr>
                        <a:t>Southern Poverty Law Center</a:t>
                      </a:r>
                    </a:p>
                  </a:txBody>
                  <a:tcPr marL="9525" marR="9525" marT="9525" marB="0" anchor="ctr"/>
                </a:tc>
                <a:tc>
                  <a:txBody>
                    <a:bodyPr/>
                    <a:lstStyle/>
                    <a:p>
                      <a:pPr algn="ctr" fontAlgn="b"/>
                      <a:r>
                        <a:rPr lang="en-US" sz="1800" b="0" i="0" u="none" strike="noStrike">
                          <a:solidFill>
                            <a:srgbClr val="000000"/>
                          </a:solidFill>
                          <a:latin typeface="Bell Gothic Std Black" pitchFamily="34" charset="0"/>
                        </a:rPr>
                        <a:t>Catcher in the Rye</a:t>
                      </a:r>
                    </a:p>
                  </a:txBody>
                  <a:tcPr marL="9525" marR="9525" marT="9525" marB="0" anchor="ctr"/>
                </a:tc>
                <a:tc>
                  <a:txBody>
                    <a:bodyPr/>
                    <a:lstStyle/>
                    <a:p>
                      <a:pPr algn="ctr" fontAlgn="b"/>
                      <a:r>
                        <a:rPr lang="en-US" sz="1800" b="0" i="0" u="none" strike="noStrike">
                          <a:solidFill>
                            <a:srgbClr val="000000"/>
                          </a:solidFill>
                          <a:latin typeface="Bell Gothic Std Black" pitchFamily="34" charset="0"/>
                        </a:rPr>
                        <a:t>The Jazz Singer</a:t>
                      </a:r>
                    </a:p>
                  </a:txBody>
                  <a:tcPr marL="9525" marR="9525" marT="9525" marB="0" anchor="ctr"/>
                </a:tc>
              </a:tr>
              <a:tr h="370840">
                <a:tc>
                  <a:txBody>
                    <a:bodyPr/>
                    <a:lstStyle/>
                    <a:p>
                      <a:pPr algn="ctr" fontAlgn="b"/>
                      <a:r>
                        <a:rPr lang="en-US" sz="1800" b="0" i="0" u="none" strike="noStrike">
                          <a:solidFill>
                            <a:srgbClr val="000000"/>
                          </a:solidFill>
                          <a:latin typeface="Bell Gothic Std Black" pitchFamily="34" charset="0"/>
                        </a:rPr>
                        <a:t>Black Panthers</a:t>
                      </a:r>
                    </a:p>
                  </a:txBody>
                  <a:tcPr marL="9525" marR="9525" marT="9525" marB="0" anchor="ctr"/>
                </a:tc>
                <a:tc>
                  <a:txBody>
                    <a:bodyPr/>
                    <a:lstStyle/>
                    <a:p>
                      <a:pPr algn="ctr" fontAlgn="b"/>
                      <a:r>
                        <a:rPr lang="en-US" sz="1800" b="0" i="0" u="none" strike="noStrike" dirty="0">
                          <a:solidFill>
                            <a:srgbClr val="000000"/>
                          </a:solidFill>
                          <a:latin typeface="Bell Gothic Std Black" pitchFamily="34" charset="0"/>
                        </a:rPr>
                        <a:t>National Endowment for the Arts</a:t>
                      </a:r>
                    </a:p>
                  </a:txBody>
                  <a:tcPr marL="9525" marR="9525" marT="9525" marB="0" anchor="ctr"/>
                </a:tc>
                <a:tc>
                  <a:txBody>
                    <a:bodyPr/>
                    <a:lstStyle/>
                    <a:p>
                      <a:pPr algn="ctr" fontAlgn="b"/>
                      <a:r>
                        <a:rPr lang="en-US" sz="1800" b="0" i="0" u="none" strike="noStrike" dirty="0">
                          <a:solidFill>
                            <a:srgbClr val="000000"/>
                          </a:solidFill>
                          <a:latin typeface="Bell Gothic Std Black" pitchFamily="34" charset="0"/>
                        </a:rPr>
                        <a:t>Forensic DNA</a:t>
                      </a:r>
                    </a:p>
                  </a:txBody>
                  <a:tcPr marL="9525" marR="9525" marT="9525" marB="0" anchor="ctr"/>
                </a:tc>
                <a:tc>
                  <a:txBody>
                    <a:bodyPr/>
                    <a:lstStyle/>
                    <a:p>
                      <a:pPr algn="ctr" fontAlgn="b"/>
                      <a:r>
                        <a:rPr lang="en-US" sz="1800" b="0" i="0" u="none" strike="noStrike" dirty="0">
                          <a:solidFill>
                            <a:srgbClr val="000000"/>
                          </a:solidFill>
                          <a:latin typeface="Bell Gothic Std Black" pitchFamily="34" charset="0"/>
                        </a:rPr>
                        <a:t>Feminine Mystique</a:t>
                      </a:r>
                    </a:p>
                  </a:txBody>
                  <a:tcPr marL="9525" marR="9525" marT="9525" marB="0" anchor="ctr"/>
                </a:tc>
                <a:tc>
                  <a:txBody>
                    <a:bodyPr/>
                    <a:lstStyle/>
                    <a:p>
                      <a:pPr algn="ctr" fontAlgn="b"/>
                      <a:r>
                        <a:rPr lang="en-US" sz="1800" b="0" i="0" u="none" strike="noStrike" dirty="0">
                          <a:solidFill>
                            <a:srgbClr val="000000"/>
                          </a:solidFill>
                          <a:latin typeface="Bell Gothic Std Black" pitchFamily="34" charset="0"/>
                        </a:rPr>
                        <a:t>The Wizard of Oz</a:t>
                      </a:r>
                    </a:p>
                  </a:txBody>
                  <a:tcPr marL="9525" marR="9525" marT="9525" marB="0" anchor="ctr"/>
                </a:tc>
              </a:tr>
              <a:tr h="370840">
                <a:tc>
                  <a:txBody>
                    <a:bodyPr/>
                    <a:lstStyle/>
                    <a:p>
                      <a:pPr algn="ctr" fontAlgn="b"/>
                      <a:r>
                        <a:rPr lang="en-US" sz="1800" b="0" i="0" u="none" strike="noStrike">
                          <a:solidFill>
                            <a:srgbClr val="000000"/>
                          </a:solidFill>
                          <a:latin typeface="Bell Gothic Std Black" pitchFamily="34" charset="0"/>
                        </a:rPr>
                        <a:t>Bureau of Indian Affairs</a:t>
                      </a:r>
                    </a:p>
                  </a:txBody>
                  <a:tcPr marL="9525" marR="9525" marT="9525" marB="0" anchor="ctr"/>
                </a:tc>
                <a:tc>
                  <a:txBody>
                    <a:bodyPr/>
                    <a:lstStyle/>
                    <a:p>
                      <a:pPr algn="ctr" fontAlgn="b"/>
                      <a:r>
                        <a:rPr lang="en-US" sz="1800" b="0" i="0" u="none" strike="noStrike">
                          <a:solidFill>
                            <a:srgbClr val="000000"/>
                          </a:solidFill>
                          <a:latin typeface="Bell Gothic Std Black" pitchFamily="34" charset="0"/>
                        </a:rPr>
                        <a:t>NOW</a:t>
                      </a:r>
                    </a:p>
                  </a:txBody>
                  <a:tcPr marL="9525" marR="9525" marT="9525" marB="0" anchor="ctr"/>
                </a:tc>
                <a:tc>
                  <a:txBody>
                    <a:bodyPr/>
                    <a:lstStyle/>
                    <a:p>
                      <a:pPr algn="ctr" fontAlgn="b"/>
                      <a:r>
                        <a:rPr lang="en-US" sz="1800" b="0" i="0" u="none" strike="noStrike" dirty="0">
                          <a:solidFill>
                            <a:srgbClr val="000000"/>
                          </a:solidFill>
                          <a:latin typeface="Bell Gothic Std Black" pitchFamily="34" charset="0"/>
                        </a:rPr>
                        <a:t>Polio Vaccine</a:t>
                      </a:r>
                    </a:p>
                  </a:txBody>
                  <a:tcPr marL="9525" marR="9525" marT="9525" marB="0" anchor="ctr"/>
                </a:tc>
                <a:tc>
                  <a:txBody>
                    <a:bodyPr/>
                    <a:lstStyle/>
                    <a:p>
                      <a:pPr algn="ctr" fontAlgn="b"/>
                      <a:r>
                        <a:rPr lang="en-US" sz="1800" b="0" i="0" u="none" strike="noStrike" dirty="0">
                          <a:solidFill>
                            <a:srgbClr val="000000"/>
                          </a:solidFill>
                          <a:latin typeface="Bell Gothic Std Black" pitchFamily="34" charset="0"/>
                        </a:rPr>
                        <a:t>I Know Why the Caged Bird Sings</a:t>
                      </a:r>
                    </a:p>
                  </a:txBody>
                  <a:tcPr marL="9525" marR="9525" marT="9525" marB="0" anchor="ctr"/>
                </a:tc>
                <a:tc>
                  <a:txBody>
                    <a:bodyPr/>
                    <a:lstStyle/>
                    <a:p>
                      <a:pPr algn="ctr" fontAlgn="b"/>
                      <a:r>
                        <a:rPr lang="en-US" sz="1800" b="0" i="0" u="none" strike="noStrike" dirty="0">
                          <a:solidFill>
                            <a:srgbClr val="000000"/>
                          </a:solidFill>
                          <a:latin typeface="Bell Gothic Std Black" pitchFamily="34" charset="0"/>
                        </a:rPr>
                        <a:t>Silent Spring</a:t>
                      </a:r>
                    </a:p>
                  </a:txBody>
                  <a:tcPr marL="9525" marR="9525" marT="9525" marB="0" anchor="ctr"/>
                </a:tc>
              </a:tr>
              <a:tr h="370840">
                <a:tc>
                  <a:txBody>
                    <a:bodyPr/>
                    <a:lstStyle/>
                    <a:p>
                      <a:pPr algn="ctr" fontAlgn="b"/>
                      <a:r>
                        <a:rPr lang="en-US" sz="1800" b="0" i="0" u="none" strike="noStrike" dirty="0">
                          <a:solidFill>
                            <a:srgbClr val="000000"/>
                          </a:solidFill>
                          <a:latin typeface="Bell Gothic Std Black" pitchFamily="34" charset="0"/>
                        </a:rPr>
                        <a:t>DEA</a:t>
                      </a:r>
                    </a:p>
                  </a:txBody>
                  <a:tcPr marL="9525" marR="9525" marT="9525" marB="0" anchor="ctr"/>
                </a:tc>
                <a:tc>
                  <a:txBody>
                    <a:bodyPr/>
                    <a:lstStyle/>
                    <a:p>
                      <a:pPr algn="ctr" fontAlgn="b"/>
                      <a:r>
                        <a:rPr lang="en-US" sz="1800" b="0" i="0" u="none" strike="noStrike" dirty="0">
                          <a:solidFill>
                            <a:srgbClr val="000000"/>
                          </a:solidFill>
                          <a:latin typeface="Bell Gothic Std Black" pitchFamily="34" charset="0"/>
                        </a:rPr>
                        <a:t>NRA</a:t>
                      </a:r>
                    </a:p>
                  </a:txBody>
                  <a:tcPr marL="9525" marR="9525" marT="9525" marB="0" anchor="ctr"/>
                </a:tc>
                <a:tc>
                  <a:txBody>
                    <a:bodyPr/>
                    <a:lstStyle/>
                    <a:p>
                      <a:pPr algn="ctr" fontAlgn="b"/>
                      <a:r>
                        <a:rPr lang="en-US" sz="1800" b="0" i="0" u="none" strike="noStrike" dirty="0">
                          <a:solidFill>
                            <a:srgbClr val="000000"/>
                          </a:solidFill>
                          <a:latin typeface="Bell Gothic Std Black" pitchFamily="34" charset="0"/>
                        </a:rPr>
                        <a:t>Satellite Technology</a:t>
                      </a:r>
                    </a:p>
                  </a:txBody>
                  <a:tcPr marL="9525" marR="9525" marT="9525" marB="0" anchor="ctr"/>
                </a:tc>
                <a:tc>
                  <a:txBody>
                    <a:bodyPr/>
                    <a:lstStyle/>
                    <a:p>
                      <a:pPr algn="ctr" fontAlgn="b"/>
                      <a:r>
                        <a:rPr lang="en-US" sz="1800" b="0" i="0" u="none" strike="noStrike" dirty="0">
                          <a:solidFill>
                            <a:srgbClr val="000000"/>
                          </a:solidFill>
                          <a:latin typeface="Bell Gothic Std Black" pitchFamily="34" charset="0"/>
                        </a:rPr>
                        <a:t>Rebel Without a Cause</a:t>
                      </a:r>
                    </a:p>
                  </a:txBody>
                  <a:tcPr marL="9525" marR="9525" marT="9525" marB="0" anchor="ctr"/>
                </a:tc>
                <a:tc>
                  <a:txBody>
                    <a:bodyPr/>
                    <a:lstStyle/>
                    <a:p>
                      <a:pPr algn="ctr" fontAlgn="b"/>
                      <a:r>
                        <a:rPr lang="en-US" sz="1800" b="0" i="0" u="none" strike="noStrike" dirty="0">
                          <a:solidFill>
                            <a:srgbClr val="000000"/>
                          </a:solidFill>
                          <a:latin typeface="Bell Gothic Std Black" pitchFamily="34" charset="0"/>
                        </a:rPr>
                        <a:t>The Jazz Singer</a:t>
                      </a: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NOT PLAGIARIZE</a:t>
            </a:r>
            <a:endParaRPr lang="en-US" dirty="0"/>
          </a:p>
        </p:txBody>
      </p:sp>
      <p:sp>
        <p:nvSpPr>
          <p:cNvPr id="3" name="Content Placeholder 2"/>
          <p:cNvSpPr>
            <a:spLocks noGrp="1"/>
          </p:cNvSpPr>
          <p:nvPr>
            <p:ph sz="quarter" idx="1"/>
          </p:nvPr>
        </p:nvSpPr>
        <p:spPr/>
        <p:txBody>
          <a:bodyPr/>
          <a:lstStyle/>
          <a:p>
            <a:r>
              <a:rPr lang="en-US" dirty="0" smtClean="0"/>
              <a:t>If you turn in a low quality paper, you get a low quality grade.</a:t>
            </a:r>
          </a:p>
          <a:p>
            <a:r>
              <a:rPr lang="en-US" dirty="0" smtClean="0"/>
              <a:t>If you turn in a plagiarized paper, you get a zero!</a:t>
            </a:r>
          </a:p>
          <a:p>
            <a:r>
              <a:rPr lang="en-US" dirty="0" smtClean="0"/>
              <a:t>Cite all sources as you found them.  If you are going to copy and paste something from Wikipedia (which is an abomination), you had better, at least, cite Wikipedia!!!!!</a:t>
            </a:r>
          </a:p>
          <a:p>
            <a:r>
              <a:rPr lang="en-US" smtClean="0"/>
              <a:t>Don’t Be LAZY!!!!!!!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and Prompt</a:t>
            </a:r>
            <a:endParaRPr lang="en-US" dirty="0"/>
          </a:p>
        </p:txBody>
      </p:sp>
      <p:sp>
        <p:nvSpPr>
          <p:cNvPr id="3" name="Content Placeholder 2"/>
          <p:cNvSpPr>
            <a:spLocks noGrp="1"/>
          </p:cNvSpPr>
          <p:nvPr>
            <p:ph sz="quarter" idx="1"/>
          </p:nvPr>
        </p:nvSpPr>
        <p:spPr>
          <a:xfrm>
            <a:off x="612648" y="1600200"/>
            <a:ext cx="8153400" cy="3733800"/>
          </a:xfrm>
        </p:spPr>
        <p:txBody>
          <a:bodyPr>
            <a:normAutofit/>
          </a:bodyPr>
          <a:lstStyle/>
          <a:p>
            <a:pPr>
              <a:buNone/>
            </a:pPr>
            <a:r>
              <a:rPr lang="en-US" dirty="0" smtClean="0"/>
              <a:t>The purpose of this assignment is to compile research concerning your given topic and </a:t>
            </a:r>
            <a:r>
              <a:rPr lang="en-US" sz="3200" b="1" dirty="0" smtClean="0"/>
              <a:t>then</a:t>
            </a:r>
            <a:r>
              <a:rPr lang="en-US" dirty="0" smtClean="0"/>
              <a:t> develop a thesis-driven essay defining and proving your topic’s impact on some aspect of American Culture.  This paper will not just be an informational report.  You must argue how your topic is historically significant and prove that commentary with concrete, factual, support.</a:t>
            </a:r>
            <a:endParaRPr lang="en-US" dirty="0"/>
          </a:p>
        </p:txBody>
      </p:sp>
      <p:sp>
        <p:nvSpPr>
          <p:cNvPr id="4" name="Rectangle 3"/>
          <p:cNvSpPr/>
          <p:nvPr/>
        </p:nvSpPr>
        <p:spPr>
          <a:xfrm>
            <a:off x="1828800" y="4953000"/>
            <a:ext cx="6705600" cy="1446550"/>
          </a:xfrm>
          <a:prstGeom prst="rect">
            <a:avLst/>
          </a:prstGeom>
          <a:noFill/>
        </p:spPr>
        <p:txBody>
          <a:bodyPr wrap="square" lIns="91440" tIns="45720" rIns="91440" bIns="45720">
            <a:spAutoFit/>
          </a:bodyPr>
          <a:lstStyle/>
          <a:p>
            <a:pPr algn="ctr"/>
            <a:r>
              <a:rPr 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What are the key concepts</a:t>
            </a:r>
          </a:p>
          <a:p>
            <a:pPr algn="ctr"/>
            <a:r>
              <a:rPr 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in this prompt?</a:t>
            </a:r>
            <a:endParaRPr lang="en-US"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ectangle 5"/>
          <p:cNvSpPr/>
          <p:nvPr/>
        </p:nvSpPr>
        <p:spPr>
          <a:xfrm rot="20657078">
            <a:off x="223349" y="2967335"/>
            <a:ext cx="8697317" cy="1754326"/>
          </a:xfrm>
          <a:prstGeom prst="rect">
            <a:avLst/>
          </a:prstGeom>
          <a:solidFill>
            <a:srgbClr val="EAEAEA">
              <a:alpha val="52941"/>
            </a:srgbClr>
          </a:solidFill>
          <a:effectLst>
            <a:softEdge rad="127000"/>
          </a:effectLst>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How did your topic </a:t>
            </a:r>
          </a:p>
          <a:p>
            <a:pPr algn="ctr"/>
            <a:r>
              <a:rPr lang="en-US" sz="5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Impact American Culture</a:t>
            </a:r>
            <a:endParaRPr 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bg/>
                                          </p:spTgt>
                                        </p:tgtEl>
                                        <p:attrNameLst>
                                          <p:attrName>style.visibility</p:attrName>
                                        </p:attrNameLst>
                                      </p:cBhvr>
                                      <p:to>
                                        <p:strVal val="visible"/>
                                      </p:to>
                                    </p:set>
                                    <p:animEffect transition="in" filter="fade">
                                      <p:cBhvr>
                                        <p:cTn id="12" dur="2000"/>
                                        <p:tgtEl>
                                          <p:spTgt spid="6">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2000"/>
                                        <p:tgtEl>
                                          <p:spTgt spid="6">
                                            <p:txEl>
                                              <p:pRg st="0" end="0"/>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Effect transition="in" filter="fade">
                                      <p:cBhvr>
                                        <p:cTn id="18"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build="allAtOnce"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culture?</a:t>
            </a:r>
            <a:endParaRPr lang="en-US" dirty="0"/>
          </a:p>
        </p:txBody>
      </p:sp>
      <p:sp>
        <p:nvSpPr>
          <p:cNvPr id="3" name="Content Placeholder 2"/>
          <p:cNvSpPr>
            <a:spLocks noGrp="1"/>
          </p:cNvSpPr>
          <p:nvPr>
            <p:ph sz="quarter" idx="1"/>
          </p:nvPr>
        </p:nvSpPr>
        <p:spPr/>
        <p:txBody>
          <a:bodyPr/>
          <a:lstStyle/>
          <a:p>
            <a:r>
              <a:rPr lang="en-US" b="1" dirty="0" smtClean="0"/>
              <a:t>Shared beliefs and values of group: </a:t>
            </a:r>
            <a:r>
              <a:rPr lang="en-US" dirty="0" smtClean="0"/>
              <a:t>the beliefs, customs, practices, and social behavior of a particular nation or people</a:t>
            </a:r>
            <a:endParaRPr lang="en-US" b="1" dirty="0" smtClean="0"/>
          </a:p>
          <a:p>
            <a:pPr lvl="1"/>
            <a:r>
              <a:rPr lang="en-US" dirty="0" smtClean="0"/>
              <a:t>Art</a:t>
            </a:r>
          </a:p>
          <a:p>
            <a:pPr lvl="1"/>
            <a:r>
              <a:rPr lang="en-US" dirty="0" smtClean="0"/>
              <a:t>Financial Systems</a:t>
            </a:r>
          </a:p>
          <a:p>
            <a:pPr lvl="1"/>
            <a:r>
              <a:rPr lang="en-US" dirty="0" smtClean="0"/>
              <a:t>Religion</a:t>
            </a:r>
          </a:p>
          <a:p>
            <a:pPr lvl="1"/>
            <a:r>
              <a:rPr lang="en-US" dirty="0" smtClean="0"/>
              <a:t>Politics</a:t>
            </a:r>
          </a:p>
          <a:p>
            <a:pPr lvl="1"/>
            <a:r>
              <a:rPr lang="en-US" dirty="0" smtClean="0"/>
              <a:t>Sociology</a:t>
            </a:r>
          </a:p>
          <a:p>
            <a:pPr lvl="1">
              <a:buNone/>
            </a:pP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American Culture?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First you need to generalize</a:t>
            </a:r>
          </a:p>
          <a:p>
            <a:pPr lvl="1"/>
            <a:r>
              <a:rPr lang="en-US" dirty="0" smtClean="0"/>
              <a:t>What would most people say is “typical” of Americans</a:t>
            </a:r>
          </a:p>
          <a:p>
            <a:pPr lvl="2"/>
            <a:r>
              <a:rPr lang="en-US" dirty="0" smtClean="0"/>
              <a:t>Perception or reality</a:t>
            </a:r>
          </a:p>
          <a:p>
            <a:pPr lvl="1"/>
            <a:r>
              <a:rPr lang="en-US" dirty="0" smtClean="0"/>
              <a:t>How do Americans look, talk, act, dress, interact</a:t>
            </a:r>
          </a:p>
          <a:p>
            <a:pPr lvl="1"/>
            <a:r>
              <a:rPr lang="en-US" dirty="0" smtClean="0"/>
              <a:t>There are certainly variations: southern culture, teen culture</a:t>
            </a:r>
          </a:p>
          <a:p>
            <a:pPr lvl="1"/>
            <a:r>
              <a:rPr lang="en-US" dirty="0" smtClean="0"/>
              <a:t>Culture is generally characterized by decades, or Themes (20s, 50s, Victorian)</a:t>
            </a:r>
          </a:p>
          <a:p>
            <a:r>
              <a:rPr lang="en-US" dirty="0" smtClean="0"/>
              <a:t>Remember, your paper must show impact on AMERICAN culture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 to="" calcmode="lin" valueType="num">
                                      <p:cBhvr>
                                        <p:cTn id="10" dur="1" fill="hold"/>
                                        <p:tgtEl>
                                          <p:spTgt spid="3">
                                            <p:txEl>
                                              <p:pRg st="1" end="1"/>
                                            </p:txEl>
                                          </p:spTgt>
                                        </p:tgtEl>
                                        <p:attrNameLst>
                                          <p:attrName/>
                                        </p:attrNameLst>
                                      </p:cBhvr>
                                    </p:anim>
                                  </p:childTnLst>
                                </p:cTn>
                              </p:par>
                              <p:par>
                                <p:cTn id="11" presetID="24"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to="" calcmode="lin" valueType="num">
                                      <p:cBhvr>
                                        <p:cTn id="13" dur="1" fill="hold"/>
                                        <p:tgtEl>
                                          <p:spTgt spid="3">
                                            <p:txEl>
                                              <p:pRg st="2" end="2"/>
                                            </p:txEl>
                                          </p:spTgt>
                                        </p:tgtEl>
                                        <p:attrNameLst>
                                          <p:attrName/>
                                        </p:attrNameLst>
                                      </p:cBhvr>
                                    </p:anim>
                                  </p:childTnLst>
                                </p:cTn>
                              </p:par>
                              <p:par>
                                <p:cTn id="14" presetID="24"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 to="" calcmode="lin" valueType="num">
                                      <p:cBhvr>
                                        <p:cTn id="16" dur="1" fill="hold"/>
                                        <p:tgtEl>
                                          <p:spTgt spid="3">
                                            <p:txEl>
                                              <p:pRg st="3" end="3"/>
                                            </p:txEl>
                                          </p:spTgt>
                                        </p:tgtEl>
                                        <p:attrNameLst>
                                          <p:attrName/>
                                        </p:attrNameLst>
                                      </p:cBhvr>
                                    </p:anim>
                                  </p:childTnLst>
                                </p:cTn>
                              </p:par>
                              <p:par>
                                <p:cTn id="17" presetID="24"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to="" calcmode="lin" valueType="num">
                                      <p:cBhvr>
                                        <p:cTn id="19" dur="1" fill="hold"/>
                                        <p:tgtEl>
                                          <p:spTgt spid="3">
                                            <p:txEl>
                                              <p:pRg st="4" end="4"/>
                                            </p:txEl>
                                          </p:spTgt>
                                        </p:tgtEl>
                                        <p:attrNameLst>
                                          <p:attrName/>
                                        </p:attrNameLst>
                                      </p:cBhvr>
                                    </p:anim>
                                  </p:childTnLst>
                                </p:cTn>
                              </p:par>
                              <p:par>
                                <p:cTn id="20" presetID="24"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to="" calcmode="lin" valueType="num">
                                      <p:cBhvr>
                                        <p:cTn id="22" dur="1" fill="hold"/>
                                        <p:tgtEl>
                                          <p:spTgt spid="3">
                                            <p:txEl>
                                              <p:pRg st="5" end="5"/>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to="" calcmode="lin" valueType="num">
                                      <p:cBhvr>
                                        <p:cTn id="27"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impact?</a:t>
            </a:r>
            <a:endParaRPr lang="en-US" dirty="0"/>
          </a:p>
        </p:txBody>
      </p:sp>
      <p:sp>
        <p:nvSpPr>
          <p:cNvPr id="3" name="Content Placeholder 2"/>
          <p:cNvSpPr>
            <a:spLocks noGrp="1"/>
          </p:cNvSpPr>
          <p:nvPr>
            <p:ph sz="quarter" idx="1"/>
          </p:nvPr>
        </p:nvSpPr>
        <p:spPr/>
        <p:txBody>
          <a:bodyPr/>
          <a:lstStyle/>
          <a:p>
            <a:r>
              <a:rPr lang="en-US" dirty="0" smtClean="0"/>
              <a:t>Impact is something that creates change.</a:t>
            </a:r>
          </a:p>
          <a:p>
            <a:r>
              <a:rPr lang="en-US" dirty="0" smtClean="0"/>
              <a:t>Your focus needs to be on an </a:t>
            </a:r>
            <a:r>
              <a:rPr lang="en-US" dirty="0" smtClean="0">
                <a:solidFill>
                  <a:srgbClr val="FFFF00"/>
                </a:solidFill>
              </a:rPr>
              <a:t>event/ person/organization</a:t>
            </a:r>
            <a:r>
              <a:rPr lang="en-US" dirty="0" smtClean="0"/>
              <a:t> which created change.</a:t>
            </a:r>
          </a:p>
          <a:p>
            <a:r>
              <a:rPr lang="en-US" dirty="0" smtClean="0"/>
              <a:t>Your need to demonstrate:</a:t>
            </a:r>
          </a:p>
          <a:p>
            <a:pPr lvl="1"/>
            <a:r>
              <a:rPr lang="en-US" dirty="0" smtClean="0">
                <a:solidFill>
                  <a:srgbClr val="FF0000"/>
                </a:solidFill>
              </a:rPr>
              <a:t>Culture before event </a:t>
            </a:r>
            <a:r>
              <a:rPr lang="en-US" dirty="0" smtClean="0">
                <a:solidFill>
                  <a:srgbClr val="FF0000"/>
                </a:solidFill>
                <a:sym typeface="Wingdings" pitchFamily="2" charset="2"/>
              </a:rPr>
              <a:t></a:t>
            </a:r>
            <a:r>
              <a:rPr lang="en-US" dirty="0" smtClean="0">
                <a:solidFill>
                  <a:srgbClr val="FFFF00"/>
                </a:solidFill>
                <a:sym typeface="Wingdings" pitchFamily="2" charset="2"/>
              </a:rPr>
              <a:t>Event/Person/Group </a:t>
            </a:r>
            <a:r>
              <a:rPr lang="en-US" dirty="0" smtClean="0">
                <a:solidFill>
                  <a:srgbClr val="00B050"/>
                </a:solidFill>
                <a:sym typeface="Wingdings" pitchFamily="2" charset="2"/>
              </a:rPr>
              <a:t>Culture after the event</a:t>
            </a:r>
          </a:p>
          <a:p>
            <a:pPr lvl="1"/>
            <a:r>
              <a:rPr lang="en-US" dirty="0" smtClean="0">
                <a:sym typeface="Wingdings" pitchFamily="2" charset="2"/>
              </a:rPr>
              <a:t>Significance of that E/P/G</a:t>
            </a:r>
          </a:p>
          <a:p>
            <a:r>
              <a:rPr lang="en-US" dirty="0" smtClean="0">
                <a:sym typeface="Wingdings" pitchFamily="2" charset="2"/>
              </a:rPr>
              <a:t>A change in culture means a change in the way people act, behave and think</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par>
                                <p:cTn id="18" presetID="24"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to="" calcmode="lin" valueType="num">
                                      <p:cBhvr>
                                        <p:cTn id="20" dur="1" fill="hold"/>
                                        <p:tgtEl>
                                          <p:spTgt spid="3">
                                            <p:txEl>
                                              <p:pRg st="3" end="3"/>
                                            </p:txEl>
                                          </p:spTgt>
                                        </p:tgtEl>
                                        <p:attrNameLst>
                                          <p:attrName/>
                                        </p:attrNameLst>
                                      </p:cBhvr>
                                    </p:anim>
                                  </p:childTnLst>
                                </p:cTn>
                              </p:par>
                              <p:par>
                                <p:cTn id="21" presetID="24"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to="" calcmode="lin" valueType="num">
                                      <p:cBhvr>
                                        <p:cTn id="23" dur="1" fill="hold"/>
                                        <p:tgtEl>
                                          <p:spTgt spid="3">
                                            <p:txEl>
                                              <p:pRg st="4" end="4"/>
                                            </p:txEl>
                                          </p:spTgt>
                                        </p:tgtEl>
                                        <p:attrNameLst>
                                          <p:attrName/>
                                        </p:attrNameLst>
                                      </p:cBhvr>
                                    </p:anim>
                                  </p:childTnLst>
                                </p:cTn>
                              </p:par>
                            </p:childTnLst>
                          </p:cTn>
                        </p:par>
                      </p:childTnLst>
                    </p:cTn>
                  </p:par>
                  <p:par>
                    <p:cTn id="24" fill="hold">
                      <p:stCondLst>
                        <p:cond delay="indefinite"/>
                      </p:stCondLst>
                      <p:childTnLst>
                        <p:par>
                          <p:cTn id="25" fill="hold">
                            <p:stCondLst>
                              <p:cond delay="0"/>
                            </p:stCondLst>
                            <p:childTnLst>
                              <p:par>
                                <p:cTn id="26" presetID="24"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to="" calcmode="lin" valueType="num">
                                      <p:cBhvr>
                                        <p:cTn id="28"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Caution</a:t>
            </a:r>
            <a:endParaRPr lang="en-US" dirty="0"/>
          </a:p>
        </p:txBody>
      </p:sp>
      <p:sp>
        <p:nvSpPr>
          <p:cNvPr id="3" name="Content Placeholder 2"/>
          <p:cNvSpPr>
            <a:spLocks noGrp="1"/>
          </p:cNvSpPr>
          <p:nvPr>
            <p:ph sz="quarter" idx="1"/>
          </p:nvPr>
        </p:nvSpPr>
        <p:spPr/>
        <p:txBody>
          <a:bodyPr/>
          <a:lstStyle/>
          <a:p>
            <a:r>
              <a:rPr lang="en-US" dirty="0" smtClean="0"/>
              <a:t>Do not write a biography or Encyclopedia article</a:t>
            </a:r>
          </a:p>
          <a:p>
            <a:r>
              <a:rPr lang="en-US" dirty="0" smtClean="0"/>
              <a:t>Do Not forget the need to establish a “before”</a:t>
            </a:r>
          </a:p>
          <a:p>
            <a:pPr lvl="1"/>
            <a:r>
              <a:rPr lang="en-US" dirty="0" smtClean="0"/>
              <a:t>This does not need to be a huge portion of the paper, but should be evident</a:t>
            </a:r>
          </a:p>
          <a:p>
            <a:r>
              <a:rPr lang="en-US" dirty="0" smtClean="0"/>
              <a:t>Do not try to paint with too broad of a brush.</a:t>
            </a:r>
          </a:p>
          <a:p>
            <a:r>
              <a:rPr lang="en-US" dirty="0" smtClean="0"/>
              <a:t>Make it significant.</a:t>
            </a:r>
          </a:p>
          <a:p>
            <a:r>
              <a:rPr lang="en-US" dirty="0" smtClean="0"/>
              <a:t>Don’t over-generalize</a:t>
            </a:r>
          </a:p>
          <a:p>
            <a:pPr lvl="1"/>
            <a:r>
              <a:rPr lang="en-US" dirty="0" smtClean="0"/>
              <a:t>_______ changed history</a:t>
            </a:r>
          </a:p>
          <a:p>
            <a:pPr lvl="1"/>
            <a:r>
              <a:rPr lang="en-US" dirty="0" smtClean="0"/>
              <a:t>Without _________ we would never…</a:t>
            </a:r>
          </a:p>
          <a:p>
            <a:pPr lvl="1"/>
            <a:endParaRPr lang="en-US" dirty="0"/>
          </a:p>
        </p:txBody>
      </p:sp>
      <p:pic>
        <p:nvPicPr>
          <p:cNvPr id="1026" name="Picture 2" descr="C:\Users\mccormickc\AppData\Local\Microsoft\Windows\Temporary Internet Files\Content.IE5\3U081YQD\MC900431529[1].png"/>
          <p:cNvPicPr>
            <a:picLocks noChangeAspect="1" noChangeArrowheads="1"/>
          </p:cNvPicPr>
          <p:nvPr/>
        </p:nvPicPr>
        <p:blipFill>
          <a:blip r:embed="rId2" cstate="print"/>
          <a:srcRect/>
          <a:stretch>
            <a:fillRect/>
          </a:stretch>
        </p:blipFill>
        <p:spPr bwMode="auto">
          <a:xfrm>
            <a:off x="6858286" y="4572286"/>
            <a:ext cx="2285714" cy="2285714"/>
          </a:xfrm>
          <a:prstGeom prst="rect">
            <a:avLst/>
          </a:prstGeom>
          <a:noFill/>
        </p:spPr>
      </p:pic>
      <p:pic>
        <p:nvPicPr>
          <p:cNvPr id="1027" name="Picture 3" descr="C:\Users\mccormickc\AppData\Local\Microsoft\Windows\Temporary Internet Files\Content.IE5\S79AN1SS\MC900104728[1].wmf"/>
          <p:cNvPicPr>
            <a:picLocks noChangeAspect="1" noChangeArrowheads="1"/>
          </p:cNvPicPr>
          <p:nvPr/>
        </p:nvPicPr>
        <p:blipFill>
          <a:blip r:embed="rId3" cstate="print"/>
          <a:srcRect/>
          <a:stretch>
            <a:fillRect/>
          </a:stretch>
        </p:blipFill>
        <p:spPr bwMode="auto">
          <a:xfrm>
            <a:off x="5715000" y="228600"/>
            <a:ext cx="3200400" cy="712808"/>
          </a:xfrm>
          <a:prstGeom prst="rect">
            <a:avLst/>
          </a:prstGeom>
          <a:noFill/>
        </p:spPr>
      </p:pic>
      <p:grpSp>
        <p:nvGrpSpPr>
          <p:cNvPr id="7" name="Group 6"/>
          <p:cNvGrpSpPr/>
          <p:nvPr/>
        </p:nvGrpSpPr>
        <p:grpSpPr>
          <a:xfrm>
            <a:off x="1295400" y="609600"/>
            <a:ext cx="7467600" cy="10972800"/>
            <a:chOff x="457200" y="1676400"/>
            <a:chExt cx="7467600" cy="10972800"/>
          </a:xfrm>
        </p:grpSpPr>
        <p:sp>
          <p:nvSpPr>
            <p:cNvPr id="8" name="Content Placeholder 2"/>
            <p:cNvSpPr txBox="1">
              <a:spLocks/>
            </p:cNvSpPr>
            <p:nvPr/>
          </p:nvSpPr>
          <p:spPr>
            <a:xfrm>
              <a:off x="457200" y="8153400"/>
              <a:ext cx="2819400" cy="4495800"/>
            </a:xfrm>
            <a:prstGeom prst="rect">
              <a:avLst/>
            </a:prstGeom>
          </p:spPr>
          <p:txBody>
            <a:bodyPr vert="horz">
              <a:noAutofit/>
            </a:bodyPr>
            <a:lstStyle/>
            <a:p>
              <a:pPr marL="182880" indent="-274320">
                <a:spcBef>
                  <a:spcPts val="550"/>
                </a:spcBef>
                <a:buClr>
                  <a:schemeClr val="accent1"/>
                </a:buClr>
                <a:buSzPct val="70000"/>
                <a:buFont typeface="Wingdings 2"/>
                <a:buChar char=""/>
              </a:pPr>
              <a:r>
                <a:rPr kumimoji="0" lang="en-US" sz="2400" b="1" i="0" u="none" strike="noStrike" kern="1200" cap="none" spc="0" normalizeH="0" baseline="0" noProof="0" dirty="0" err="1" smtClean="0">
                  <a:ln>
                    <a:noFill/>
                  </a:ln>
                  <a:solidFill>
                    <a:schemeClr val="tx1"/>
                  </a:solidFill>
                  <a:effectLst/>
                  <a:uLnTx/>
                  <a:uFillTx/>
                  <a:latin typeface="Calibri" pitchFamily="34" charset="0"/>
                </a:rPr>
                <a:t>Omsightighe</a:t>
              </a:r>
              <a:endParaRPr kumimoji="0" lang="en-US" sz="2400" b="1" i="0" u="none" strike="noStrike" kern="1200" cap="none" spc="0" normalizeH="0" baseline="0" noProof="0" dirty="0" smtClean="0">
                <a:ln>
                  <a:noFill/>
                </a:ln>
                <a:solidFill>
                  <a:schemeClr val="tx1"/>
                </a:solidFill>
                <a:effectLst/>
                <a:uLnTx/>
                <a:uFillTx/>
                <a:latin typeface="Calibri" pitchFamily="34" charset="0"/>
              </a:endParaRPr>
            </a:p>
            <a:p>
              <a:pPr marL="182880" indent="-274320">
                <a:spcBef>
                  <a:spcPts val="550"/>
                </a:spcBef>
                <a:buClr>
                  <a:schemeClr val="accent1"/>
                </a:buClr>
                <a:buSzPct val="70000"/>
                <a:buFont typeface="Wingdings 2"/>
                <a:buChar char=""/>
              </a:pPr>
              <a:r>
                <a:rPr lang="en-US" sz="2400" b="1" dirty="0" err="1" smtClean="0">
                  <a:latin typeface="Calibri" pitchFamily="34" charset="0"/>
                </a:rPr>
                <a:t>Opatrnost</a:t>
              </a:r>
              <a:endParaRPr lang="en-US" sz="2400" b="1" dirty="0" smtClean="0">
                <a:latin typeface="Calibri" pitchFamily="34" charset="0"/>
              </a:endParaRPr>
            </a:p>
            <a:p>
              <a:pPr marL="182880" indent="-274320">
                <a:spcBef>
                  <a:spcPts val="550"/>
                </a:spcBef>
                <a:buClr>
                  <a:schemeClr val="accent1"/>
                </a:buClr>
                <a:buSzPct val="70000"/>
                <a:buFont typeface="Wingdings 2"/>
                <a:buChar char=""/>
              </a:pPr>
              <a:r>
                <a:rPr kumimoji="0" lang="en-US" sz="2400" b="1" i="0" u="none" strike="noStrike" kern="1200" cap="none" spc="0" normalizeH="0" baseline="0" noProof="0" dirty="0" err="1" smtClean="0">
                  <a:ln>
                    <a:noFill/>
                  </a:ln>
                  <a:solidFill>
                    <a:schemeClr val="tx1"/>
                  </a:solidFill>
                  <a:effectLst/>
                  <a:uLnTx/>
                  <a:uFillTx/>
                  <a:latin typeface="Calibri" pitchFamily="34" charset="0"/>
                </a:rPr>
                <a:t>Forsightighed</a:t>
              </a:r>
              <a:endParaRPr kumimoji="0" lang="en-US" sz="2400" b="1" i="0" u="none" strike="noStrike" kern="1200" cap="none" spc="0" normalizeH="0" baseline="0" noProof="0" dirty="0" smtClean="0">
                <a:ln>
                  <a:noFill/>
                </a:ln>
                <a:solidFill>
                  <a:schemeClr val="tx1"/>
                </a:solidFill>
                <a:effectLst/>
                <a:uLnTx/>
                <a:uFillTx/>
                <a:latin typeface="Calibri" pitchFamily="34" charset="0"/>
              </a:endParaRPr>
            </a:p>
            <a:p>
              <a:pPr marL="182880" indent="-274320">
                <a:spcBef>
                  <a:spcPts val="550"/>
                </a:spcBef>
                <a:buClr>
                  <a:schemeClr val="accent1"/>
                </a:buClr>
                <a:buSzPct val="70000"/>
                <a:buFont typeface="Wingdings 2"/>
                <a:buChar char=""/>
              </a:pPr>
              <a:r>
                <a:rPr lang="en-US" sz="2400" b="1" noProof="0" dirty="0" err="1" smtClean="0">
                  <a:latin typeface="Calibri" pitchFamily="34" charset="0"/>
                </a:rPr>
                <a:t>Cautela</a:t>
              </a:r>
              <a:endParaRPr lang="en-US" sz="2400" b="1" noProof="0" dirty="0" smtClean="0">
                <a:latin typeface="Calibri" pitchFamily="34" charset="0"/>
              </a:endParaRPr>
            </a:p>
            <a:p>
              <a:pPr marL="182880" indent="-274320">
                <a:spcBef>
                  <a:spcPts val="550"/>
                </a:spcBef>
                <a:buClr>
                  <a:schemeClr val="accent1"/>
                </a:buClr>
                <a:buSzPct val="70000"/>
                <a:buFont typeface="Wingdings 2"/>
                <a:buChar char=""/>
              </a:pPr>
              <a:r>
                <a:rPr kumimoji="0" lang="en-US" sz="2400" b="1" i="0" u="none" strike="noStrike" kern="1200" cap="none" spc="0" normalizeH="0" baseline="0" dirty="0" smtClean="0">
                  <a:ln>
                    <a:noFill/>
                  </a:ln>
                  <a:solidFill>
                    <a:schemeClr val="tx1"/>
                  </a:solidFill>
                  <a:effectLst/>
                  <a:uLnTx/>
                  <a:uFillTx/>
                  <a:latin typeface="Calibri" pitchFamily="34" charset="0"/>
                </a:rPr>
                <a:t>Prudence</a:t>
              </a:r>
            </a:p>
            <a:p>
              <a:pPr marL="182880" indent="-274320">
                <a:spcBef>
                  <a:spcPts val="550"/>
                </a:spcBef>
                <a:buClr>
                  <a:schemeClr val="accent1"/>
                </a:buClr>
                <a:buSzPct val="70000"/>
                <a:buFont typeface="Wingdings 2"/>
                <a:buChar char=""/>
              </a:pPr>
              <a:r>
                <a:rPr lang="en-US" sz="2400" b="1" noProof="0" dirty="0" err="1" smtClean="0">
                  <a:latin typeface="Calibri" pitchFamily="34" charset="0"/>
                </a:rPr>
                <a:t>Ovatossag</a:t>
              </a:r>
              <a:endParaRPr lang="en-US" sz="2400" b="1" noProof="0" dirty="0" smtClean="0">
                <a:latin typeface="Calibri" pitchFamily="34" charset="0"/>
              </a:endParaRPr>
            </a:p>
            <a:p>
              <a:pPr marL="182880" indent="-274320">
                <a:spcBef>
                  <a:spcPts val="550"/>
                </a:spcBef>
                <a:buClr>
                  <a:schemeClr val="accent1"/>
                </a:buClr>
                <a:buSzPct val="70000"/>
                <a:buFont typeface="Wingdings 2"/>
                <a:buChar char=""/>
              </a:pPr>
              <a:r>
                <a:rPr lang="ko-KR" altLang="en-US" sz="2400" b="1" dirty="0" smtClean="0"/>
                <a:t>주의</a:t>
              </a:r>
              <a:endParaRPr lang="en-US" sz="2400" b="1" noProof="0" dirty="0" smtClean="0">
                <a:latin typeface="Calibri" pitchFamily="34" charset="0"/>
              </a:endParaRPr>
            </a:p>
            <a:p>
              <a:pPr marL="182880" indent="-274320">
                <a:spcBef>
                  <a:spcPts val="550"/>
                </a:spcBef>
                <a:buClr>
                  <a:schemeClr val="accent1"/>
                </a:buClr>
                <a:buSzPct val="70000"/>
                <a:buFont typeface="Wingdings 2"/>
                <a:buChar char=""/>
              </a:pPr>
              <a:r>
                <a:rPr kumimoji="0" lang="en-US" sz="2400" b="1" i="0" u="none" strike="noStrike" kern="1200" cap="none" spc="0" normalizeH="0" baseline="0" dirty="0" err="1" smtClean="0">
                  <a:ln>
                    <a:noFill/>
                  </a:ln>
                  <a:solidFill>
                    <a:schemeClr val="tx1"/>
                  </a:solidFill>
                  <a:effectLst/>
                  <a:uLnTx/>
                  <a:uFillTx/>
                  <a:latin typeface="Calibri" pitchFamily="34" charset="0"/>
                </a:rPr>
                <a:t>Varfaerni</a:t>
              </a:r>
              <a:endParaRPr kumimoji="0" lang="en-US" sz="2400" b="1" i="0" u="none" strike="noStrike" kern="1200" cap="none" spc="0" normalizeH="0" baseline="0" dirty="0" smtClean="0">
                <a:ln>
                  <a:noFill/>
                </a:ln>
                <a:solidFill>
                  <a:schemeClr val="tx1"/>
                </a:solidFill>
                <a:effectLst/>
                <a:uLnTx/>
                <a:uFillTx/>
                <a:latin typeface="Calibri" pitchFamily="34" charset="0"/>
              </a:endParaRPr>
            </a:p>
            <a:p>
              <a:pPr marL="182880" indent="-274320">
                <a:spcBef>
                  <a:spcPts val="550"/>
                </a:spcBef>
                <a:buClr>
                  <a:schemeClr val="accent1"/>
                </a:buClr>
                <a:buSzPct val="70000"/>
                <a:buFont typeface="Wingdings 2"/>
                <a:buChar char=""/>
              </a:pPr>
              <a:r>
                <a:rPr lang="ar-AE" sz="2400" b="1" dirty="0" smtClean="0"/>
                <a:t>احتیاط کا رویہ</a:t>
              </a:r>
              <a:endParaRPr kumimoji="0" lang="en-US" sz="2400" b="1" i="0" u="none" strike="noStrike" kern="1200" cap="none" spc="0" normalizeH="0" baseline="0" dirty="0" smtClean="0">
                <a:ln>
                  <a:noFill/>
                </a:ln>
                <a:solidFill>
                  <a:schemeClr val="tx1"/>
                </a:solidFill>
                <a:effectLst/>
                <a:uLnTx/>
                <a:uFillTx/>
                <a:latin typeface="Calibri" pitchFamily="34" charset="0"/>
              </a:endParaRPr>
            </a:p>
            <a:p>
              <a:pPr marL="182880" indent="-274320">
                <a:spcBef>
                  <a:spcPts val="550"/>
                </a:spcBef>
                <a:buClr>
                  <a:schemeClr val="accent1"/>
                </a:buClr>
                <a:buSzPct val="70000"/>
                <a:buFont typeface="Wingdings 2"/>
                <a:buChar char=""/>
              </a:pPr>
              <a:r>
                <a:rPr kumimoji="0" lang="en-US" sz="2400" b="1" i="0" u="none" strike="noStrike" kern="1200" cap="none" spc="0" normalizeH="0" baseline="0" noProof="0" dirty="0" err="1" smtClean="0">
                  <a:ln>
                    <a:noFill/>
                  </a:ln>
                  <a:solidFill>
                    <a:schemeClr val="tx1"/>
                  </a:solidFill>
                  <a:effectLst/>
                  <a:uLnTx/>
                  <a:uFillTx/>
                  <a:latin typeface="Calibri" pitchFamily="34" charset="0"/>
                </a:rPr>
                <a:t>Atsargumas</a:t>
              </a:r>
              <a:endParaRPr kumimoji="0" lang="en-US" sz="2400" b="1" i="0" u="none" strike="noStrike" kern="1200" cap="none" spc="0" normalizeH="0" baseline="0" noProof="0" dirty="0" smtClean="0">
                <a:ln>
                  <a:noFill/>
                </a:ln>
                <a:solidFill>
                  <a:schemeClr val="tx1"/>
                </a:solidFill>
                <a:effectLst/>
                <a:uLnTx/>
                <a:uFillTx/>
                <a:latin typeface="Calibri" pitchFamily="34" charset="0"/>
              </a:endParaRPr>
            </a:p>
            <a:p>
              <a:pPr marL="182880" indent="-274320">
                <a:spcBef>
                  <a:spcPts val="550"/>
                </a:spcBef>
                <a:buClr>
                  <a:schemeClr val="accent1"/>
                </a:buClr>
                <a:buSzPct val="70000"/>
                <a:buFont typeface="Wingdings 2"/>
                <a:buChar char=""/>
              </a:pPr>
              <a:r>
                <a:rPr lang="hi-IN" sz="2400" b="1" dirty="0" smtClean="0"/>
                <a:t>सावधानी</a:t>
              </a:r>
              <a:endParaRPr lang="en-US" sz="2400" b="1" dirty="0" smtClean="0"/>
            </a:p>
            <a:p>
              <a:pPr marL="182880" indent="-274320">
                <a:spcBef>
                  <a:spcPts val="550"/>
                </a:spcBef>
                <a:buClr>
                  <a:schemeClr val="accent1"/>
                </a:buClr>
                <a:buSzPct val="70000"/>
                <a:buFont typeface="Wingdings 2"/>
                <a:buChar char=""/>
              </a:pPr>
              <a:r>
                <a:rPr lang="en-US" sz="2400" b="1" dirty="0" err="1" smtClean="0"/>
                <a:t>sự</a:t>
              </a:r>
              <a:r>
                <a:rPr lang="en-US" sz="2400" b="1" dirty="0" smtClean="0"/>
                <a:t> </a:t>
              </a:r>
              <a:r>
                <a:rPr lang="en-US" sz="2400" b="1" dirty="0" err="1" smtClean="0"/>
                <a:t>thận</a:t>
              </a:r>
              <a:r>
                <a:rPr lang="en-US" sz="2400" b="1" dirty="0" smtClean="0"/>
                <a:t> </a:t>
              </a:r>
              <a:r>
                <a:rPr lang="en-US" sz="2400" b="1" dirty="0" err="1" smtClean="0"/>
                <a:t>trọng</a:t>
              </a:r>
              <a:endParaRPr lang="en-US" sz="2400" b="1" dirty="0" smtClean="0"/>
            </a:p>
            <a:p>
              <a:pPr marL="182880" indent="-274320">
                <a:spcBef>
                  <a:spcPts val="550"/>
                </a:spcBef>
                <a:buClr>
                  <a:schemeClr val="accent1"/>
                </a:buClr>
                <a:buSzPct val="70000"/>
                <a:buFont typeface="Wingdings 2"/>
                <a:buChar char=""/>
              </a:pPr>
              <a:r>
                <a:rPr lang="en-US" sz="2400" b="1" dirty="0" err="1" smtClean="0"/>
                <a:t>Prudenza</a:t>
              </a:r>
              <a:endParaRPr lang="en-US" sz="2400" b="1" dirty="0" smtClean="0"/>
            </a:p>
            <a:p>
              <a:pPr marL="182880" indent="-274320">
                <a:spcBef>
                  <a:spcPts val="550"/>
                </a:spcBef>
                <a:buClr>
                  <a:schemeClr val="accent1"/>
                </a:buClr>
                <a:buSzPct val="70000"/>
                <a:buFont typeface="Wingdings 2"/>
                <a:buChar char=""/>
              </a:pPr>
              <a:r>
                <a:rPr lang="ja-JP" altLang="en-US" sz="2400" b="1" dirty="0" smtClean="0"/>
                <a:t>用心</a:t>
              </a:r>
              <a:endParaRPr lang="en-US" altLang="ja-JP" sz="2400" b="1" dirty="0" smtClean="0"/>
            </a:p>
            <a:p>
              <a:pPr marL="182880" indent="-274320">
                <a:spcBef>
                  <a:spcPts val="550"/>
                </a:spcBef>
                <a:buClr>
                  <a:schemeClr val="accent1"/>
                </a:buClr>
                <a:buSzPct val="70000"/>
                <a:buFont typeface="Wingdings 2"/>
                <a:buChar char=""/>
              </a:pPr>
              <a:r>
                <a:rPr lang="ar-AE" sz="2400" b="1" dirty="0" smtClean="0"/>
                <a:t>احتیاط</a:t>
              </a:r>
              <a:endParaRPr kumimoji="0" lang="en-US" sz="2400" b="1" i="0" u="none" strike="noStrike" kern="1200" cap="none" spc="0" normalizeH="0" baseline="0" noProof="0" dirty="0" smtClean="0">
                <a:ln>
                  <a:noFill/>
                </a:ln>
                <a:solidFill>
                  <a:schemeClr val="tx1"/>
                </a:solidFill>
                <a:effectLst/>
                <a:uLnTx/>
                <a:uFillTx/>
                <a:latin typeface="Calibri" pitchFamily="34" charset="0"/>
              </a:endParaRPr>
            </a:p>
          </p:txBody>
        </p:sp>
        <p:sp>
          <p:nvSpPr>
            <p:cNvPr id="9" name="Content Placeholder 2"/>
            <p:cNvSpPr txBox="1">
              <a:spLocks/>
            </p:cNvSpPr>
            <p:nvPr/>
          </p:nvSpPr>
          <p:spPr>
            <a:xfrm>
              <a:off x="5105400" y="1676400"/>
              <a:ext cx="2819400" cy="4495800"/>
            </a:xfrm>
            <a:prstGeom prst="rect">
              <a:avLst/>
            </a:prstGeom>
          </p:spPr>
          <p:txBody>
            <a:bodyPr vert="horz">
              <a:normAutofit/>
            </a:bodyPr>
            <a:lstStyle/>
            <a:p>
              <a:pPr marL="182880" indent="-274320">
                <a:spcBef>
                  <a:spcPts val="550"/>
                </a:spcBef>
                <a:buClr>
                  <a:schemeClr val="accent1"/>
                </a:buClr>
                <a:buSzPct val="70000"/>
                <a:buFont typeface="Wingdings 2"/>
                <a:buChar char=""/>
              </a:pP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grpSp>
      <p:sp>
        <p:nvSpPr>
          <p:cNvPr id="10" name="Content Placeholder 2"/>
          <p:cNvSpPr txBox="1">
            <a:spLocks/>
          </p:cNvSpPr>
          <p:nvPr/>
        </p:nvSpPr>
        <p:spPr>
          <a:xfrm>
            <a:off x="5562600" y="685800"/>
            <a:ext cx="2819400" cy="4495800"/>
          </a:xfrm>
          <a:prstGeom prst="rect">
            <a:avLst/>
          </a:prstGeom>
        </p:spPr>
        <p:txBody>
          <a:bodyPr vert="horz">
            <a:noAutofit/>
          </a:bodyPr>
          <a:lstStyle/>
          <a:p>
            <a:pPr marL="182880" indent="-274320">
              <a:spcBef>
                <a:spcPts val="550"/>
              </a:spcBef>
              <a:buClr>
                <a:schemeClr val="accent1"/>
              </a:buClr>
              <a:buSzPct val="70000"/>
              <a:buFont typeface="Wingdings 2"/>
              <a:buChar char=""/>
            </a:pPr>
            <a:endParaRPr kumimoji="0" lang="en-US" sz="2400" b="1" i="0" u="none" strike="noStrike" kern="1200" cap="none" spc="0" normalizeH="0" baseline="0" noProof="0" dirty="0" smtClean="0">
              <a:ln>
                <a:noFill/>
              </a:ln>
              <a:solidFill>
                <a:schemeClr val="tx1"/>
              </a:solidFill>
              <a:effectLst/>
              <a:uLnTx/>
              <a:uFillTx/>
              <a:latin typeface="Calibri" pitchFamily="34" charset="0"/>
            </a:endParaRPr>
          </a:p>
        </p:txBody>
      </p:sp>
      <p:sp>
        <p:nvSpPr>
          <p:cNvPr id="11" name="Content Placeholder 2"/>
          <p:cNvSpPr txBox="1">
            <a:spLocks/>
          </p:cNvSpPr>
          <p:nvPr/>
        </p:nvSpPr>
        <p:spPr>
          <a:xfrm>
            <a:off x="5105400" y="7391400"/>
            <a:ext cx="2819400" cy="5867400"/>
          </a:xfrm>
          <a:prstGeom prst="rect">
            <a:avLst/>
          </a:prstGeom>
        </p:spPr>
        <p:txBody>
          <a:bodyPr vert="horz">
            <a:normAutofit fontScale="70000" lnSpcReduction="20000"/>
          </a:bodyPr>
          <a:lstStyle/>
          <a:p>
            <a:pPr marL="182880" indent="-274320">
              <a:spcBef>
                <a:spcPts val="550"/>
              </a:spcBef>
              <a:buClr>
                <a:schemeClr val="accent1"/>
              </a:buClr>
              <a:buSzPct val="70000"/>
              <a:buFont typeface="Wingdings 2"/>
              <a:buChar char=""/>
            </a:pPr>
            <a:r>
              <a:rPr kumimoji="0" lang="en-US" sz="3400" b="1" i="0" u="none" strike="noStrike" kern="1200" cap="none" spc="0" normalizeH="0" baseline="0" noProof="0" dirty="0" err="1" smtClean="0">
                <a:ln>
                  <a:noFill/>
                </a:ln>
                <a:solidFill>
                  <a:schemeClr val="tx1"/>
                </a:solidFill>
                <a:effectLst/>
                <a:uLnTx/>
                <a:uFillTx/>
                <a:latin typeface="Calibri" pitchFamily="34" charset="0"/>
              </a:rPr>
              <a:t>Dikkat</a:t>
            </a:r>
            <a:endParaRPr kumimoji="0" lang="en-US" sz="3400" b="1" i="0" u="none" strike="noStrike" kern="1200" cap="none" spc="0" normalizeH="0" baseline="0" noProof="0" dirty="0" smtClean="0">
              <a:ln>
                <a:noFill/>
              </a:ln>
              <a:solidFill>
                <a:schemeClr val="tx1"/>
              </a:solidFill>
              <a:effectLst/>
              <a:uLnTx/>
              <a:uFillTx/>
              <a:latin typeface="Calibri" pitchFamily="34" charset="0"/>
            </a:endParaRPr>
          </a:p>
          <a:p>
            <a:pPr marL="182880" indent="-274320">
              <a:spcBef>
                <a:spcPts val="550"/>
              </a:spcBef>
              <a:buClr>
                <a:schemeClr val="accent1"/>
              </a:buClr>
              <a:buSzPct val="70000"/>
              <a:buFont typeface="Wingdings 2"/>
              <a:buChar char=""/>
            </a:pPr>
            <a:r>
              <a:rPr lang="en-US" sz="3400" b="1" dirty="0" err="1" smtClean="0">
                <a:latin typeface="Calibri" pitchFamily="34" charset="0"/>
              </a:rPr>
              <a:t>Ozen</a:t>
            </a:r>
            <a:endParaRPr lang="en-US" sz="3400" b="1" dirty="0" smtClean="0">
              <a:latin typeface="Calibri" pitchFamily="34" charset="0"/>
            </a:endParaRPr>
          </a:p>
          <a:p>
            <a:pPr marL="182880" indent="-274320">
              <a:spcBef>
                <a:spcPts val="550"/>
              </a:spcBef>
              <a:buClr>
                <a:schemeClr val="accent1"/>
              </a:buClr>
              <a:buSzPct val="70000"/>
              <a:buFont typeface="Wingdings 2"/>
              <a:buChar char=""/>
            </a:pPr>
            <a:r>
              <a:rPr kumimoji="0" lang="en-US" sz="3400" b="1" i="0" u="none" strike="noStrike" kern="1200" cap="none" spc="0" normalizeH="0" baseline="0" dirty="0" err="1" smtClean="0">
                <a:ln>
                  <a:noFill/>
                </a:ln>
                <a:solidFill>
                  <a:schemeClr val="tx1"/>
                </a:solidFill>
                <a:effectLst/>
                <a:uLnTx/>
                <a:uFillTx/>
                <a:latin typeface="Calibri" pitchFamily="34" charset="0"/>
              </a:rPr>
              <a:t>ihtinam</a:t>
            </a:r>
            <a:endParaRPr kumimoji="0" lang="en-US" sz="3400" b="1" i="0" u="none" strike="noStrike" kern="1200" cap="none" spc="0" normalizeH="0" baseline="0" dirty="0" smtClean="0">
              <a:ln>
                <a:noFill/>
              </a:ln>
              <a:solidFill>
                <a:schemeClr val="tx1"/>
              </a:solidFill>
              <a:effectLst/>
              <a:uLnTx/>
              <a:uFillTx/>
              <a:latin typeface="Calibri" pitchFamily="34" charset="0"/>
            </a:endParaRPr>
          </a:p>
          <a:p>
            <a:pPr marL="182880" indent="-274320">
              <a:spcBef>
                <a:spcPts val="550"/>
              </a:spcBef>
              <a:buClr>
                <a:schemeClr val="accent1"/>
              </a:buClr>
              <a:buSzPct val="70000"/>
              <a:buFont typeface="Wingdings 2"/>
              <a:buChar char=""/>
            </a:pPr>
            <a:r>
              <a:rPr lang="az-Cyrl-AZ" sz="3400" b="1" dirty="0" smtClean="0">
                <a:latin typeface="Calibri" pitchFamily="34" charset="0"/>
              </a:rPr>
              <a:t>Обачність</a:t>
            </a:r>
            <a:endParaRPr lang="en-US" sz="3400" b="1" dirty="0" smtClean="0">
              <a:latin typeface="Calibri" pitchFamily="34" charset="0"/>
            </a:endParaRPr>
          </a:p>
          <a:p>
            <a:pPr marL="182880" indent="-274320">
              <a:spcBef>
                <a:spcPts val="550"/>
              </a:spcBef>
              <a:buClr>
                <a:schemeClr val="accent1"/>
              </a:buClr>
              <a:buSzPct val="70000"/>
              <a:buFont typeface="Wingdings 2"/>
              <a:buChar char=""/>
            </a:pPr>
            <a:r>
              <a:rPr lang="az-Cyrl-AZ" sz="3400" b="1" dirty="0" smtClean="0">
                <a:latin typeface="Calibri" pitchFamily="34" charset="0"/>
              </a:rPr>
              <a:t>Осторожность</a:t>
            </a:r>
            <a:endParaRPr lang="en-US" sz="3400" b="1" dirty="0" smtClean="0">
              <a:latin typeface="Calibri" pitchFamily="34" charset="0"/>
            </a:endParaRPr>
          </a:p>
          <a:p>
            <a:pPr marL="182880" indent="-274320">
              <a:spcBef>
                <a:spcPts val="550"/>
              </a:spcBef>
              <a:buClr>
                <a:schemeClr val="accent1"/>
              </a:buClr>
              <a:buSzPct val="70000"/>
              <a:buFont typeface="Wingdings 2"/>
              <a:buChar char=""/>
            </a:pPr>
            <a:r>
              <a:rPr lang="en-US" sz="3400" b="1" dirty="0" smtClean="0">
                <a:latin typeface="Calibri" pitchFamily="34" charset="0"/>
              </a:rPr>
              <a:t>Die </a:t>
            </a:r>
            <a:r>
              <a:rPr lang="en-US" sz="3400" b="1" dirty="0" err="1" smtClean="0">
                <a:latin typeface="Calibri" pitchFamily="34" charset="0"/>
              </a:rPr>
              <a:t>Vorsicht</a:t>
            </a:r>
            <a:endParaRPr lang="en-US" sz="3400" b="1" dirty="0" smtClean="0">
              <a:latin typeface="Calibri" pitchFamily="34" charset="0"/>
            </a:endParaRPr>
          </a:p>
          <a:p>
            <a:pPr marL="182880" indent="-274320">
              <a:spcBef>
                <a:spcPts val="550"/>
              </a:spcBef>
              <a:buClr>
                <a:schemeClr val="accent1"/>
              </a:buClr>
              <a:buSzPct val="70000"/>
              <a:buFont typeface="Wingdings 2"/>
              <a:buChar char=""/>
            </a:pPr>
            <a:r>
              <a:rPr lang="el-GR" sz="3400" b="1" dirty="0" smtClean="0">
                <a:latin typeface="Calibri" pitchFamily="34" charset="0"/>
              </a:rPr>
              <a:t>Προσοχή</a:t>
            </a:r>
            <a:endParaRPr lang="en-US" sz="3400" b="1" dirty="0" smtClean="0">
              <a:latin typeface="Calibri" pitchFamily="34" charset="0"/>
            </a:endParaRPr>
          </a:p>
          <a:p>
            <a:pPr marL="182880" indent="-274320">
              <a:spcBef>
                <a:spcPts val="550"/>
              </a:spcBef>
              <a:buClr>
                <a:schemeClr val="accent1"/>
              </a:buClr>
              <a:buSzPct val="70000"/>
              <a:buFont typeface="Wingdings 2"/>
              <a:buChar char=""/>
            </a:pPr>
            <a:r>
              <a:rPr kumimoji="0" lang="en-US" sz="3400" b="1" i="0" u="none" strike="noStrike" kern="1200" cap="none" spc="0" normalizeH="0" baseline="0" noProof="0" dirty="0" err="1" smtClean="0">
                <a:ln>
                  <a:noFill/>
                </a:ln>
                <a:solidFill>
                  <a:schemeClr val="tx1"/>
                </a:solidFill>
                <a:effectLst/>
                <a:uLnTx/>
                <a:uFillTx/>
                <a:latin typeface="Calibri" pitchFamily="34" charset="0"/>
              </a:rPr>
              <a:t>Oprez</a:t>
            </a:r>
            <a:endParaRPr kumimoji="0" lang="en-US" sz="3400" b="1" i="0" u="none" strike="noStrike" kern="1200" cap="none" spc="0" normalizeH="0" baseline="0" noProof="0" dirty="0" smtClean="0">
              <a:ln>
                <a:noFill/>
              </a:ln>
              <a:solidFill>
                <a:schemeClr val="tx1"/>
              </a:solidFill>
              <a:effectLst/>
              <a:uLnTx/>
              <a:uFillTx/>
              <a:latin typeface="Calibri" pitchFamily="34" charset="0"/>
            </a:endParaRPr>
          </a:p>
          <a:p>
            <a:pPr marL="182880" indent="-274320">
              <a:spcBef>
                <a:spcPts val="550"/>
              </a:spcBef>
              <a:buClr>
                <a:schemeClr val="accent1"/>
              </a:buClr>
              <a:buSzPct val="70000"/>
              <a:buFont typeface="Wingdings 2"/>
              <a:buChar char=""/>
            </a:pPr>
            <a:r>
              <a:rPr lang="en-US" sz="3400" b="1" dirty="0" err="1" smtClean="0">
                <a:latin typeface="Calibri" pitchFamily="34" charset="0"/>
              </a:rPr>
              <a:t>Dengan</a:t>
            </a:r>
            <a:r>
              <a:rPr lang="en-US" sz="3400" b="1" dirty="0" smtClean="0">
                <a:latin typeface="Calibri" pitchFamily="34" charset="0"/>
              </a:rPr>
              <a:t> </a:t>
            </a:r>
            <a:r>
              <a:rPr lang="en-US" sz="3400" b="1" dirty="0" err="1" smtClean="0">
                <a:latin typeface="Calibri" pitchFamily="34" charset="0"/>
              </a:rPr>
              <a:t>berhati-hati</a:t>
            </a:r>
            <a:endParaRPr lang="en-US" sz="3400" b="1" dirty="0" smtClean="0">
              <a:latin typeface="Calibri" pitchFamily="34" charset="0"/>
            </a:endParaRPr>
          </a:p>
          <a:p>
            <a:pPr marL="182880" indent="-274320">
              <a:spcBef>
                <a:spcPts val="550"/>
              </a:spcBef>
              <a:buClr>
                <a:schemeClr val="accent1"/>
              </a:buClr>
              <a:buSzPct val="70000"/>
              <a:buFont typeface="Wingdings 2"/>
              <a:buChar char=""/>
            </a:pPr>
            <a:r>
              <a:rPr lang="en-US" sz="3400" b="1" dirty="0" err="1" smtClean="0">
                <a:latin typeface="Calibri" pitchFamily="34" charset="0"/>
              </a:rPr>
              <a:t>Forsiktighet</a:t>
            </a:r>
            <a:endParaRPr lang="en-US" sz="3400" b="1" dirty="0" smtClean="0">
              <a:latin typeface="Calibri" pitchFamily="34" charset="0"/>
            </a:endParaRPr>
          </a:p>
          <a:p>
            <a:pPr marL="182880" indent="-274320">
              <a:spcBef>
                <a:spcPts val="550"/>
              </a:spcBef>
              <a:buClr>
                <a:schemeClr val="accent1"/>
              </a:buClr>
              <a:buSzPct val="70000"/>
              <a:buFont typeface="Wingdings 2"/>
              <a:buChar char=""/>
            </a:pPr>
            <a:r>
              <a:rPr lang="en-US" sz="3400" b="1" dirty="0" err="1" smtClean="0">
                <a:latin typeface="Calibri" pitchFamily="34" charset="0"/>
              </a:rPr>
              <a:t>Varsomhet</a:t>
            </a:r>
            <a:endParaRPr lang="en-US" sz="3400" b="1" dirty="0" smtClean="0">
              <a:latin typeface="Calibri" pitchFamily="34" charset="0"/>
            </a:endParaRPr>
          </a:p>
          <a:p>
            <a:pPr marL="182880" indent="-274320">
              <a:spcBef>
                <a:spcPts val="550"/>
              </a:spcBef>
              <a:buClr>
                <a:schemeClr val="accent1"/>
              </a:buClr>
              <a:buSzPct val="70000"/>
              <a:buFont typeface="Wingdings 2"/>
              <a:buChar char=""/>
            </a:pPr>
            <a:r>
              <a:rPr lang="en-US" sz="3400" b="1" dirty="0" err="1" smtClean="0">
                <a:latin typeface="Calibri" pitchFamily="34" charset="0"/>
              </a:rPr>
              <a:t>Cuidado</a:t>
            </a:r>
            <a:endParaRPr lang="en-US" sz="3400" b="1" dirty="0" smtClean="0">
              <a:latin typeface="Calibri" pitchFamily="34" charset="0"/>
            </a:endParaRPr>
          </a:p>
          <a:p>
            <a:pPr marL="182880" indent="-274320">
              <a:spcBef>
                <a:spcPts val="550"/>
              </a:spcBef>
              <a:buClr>
                <a:schemeClr val="accent1"/>
              </a:buClr>
              <a:buSzPct val="70000"/>
              <a:buFont typeface="Wingdings 2"/>
              <a:buChar char=""/>
            </a:pPr>
            <a:r>
              <a:rPr lang="en-US" sz="3400" b="1" dirty="0" err="1" smtClean="0">
                <a:latin typeface="Calibri" pitchFamily="34" charset="0"/>
              </a:rPr>
              <a:t>Previdnost</a:t>
            </a:r>
            <a:endParaRPr lang="en-US" sz="3400" b="1" dirty="0" smtClean="0">
              <a:latin typeface="Calibri" pitchFamily="34" charset="0"/>
            </a:endParaRPr>
          </a:p>
          <a:p>
            <a:pPr marL="182880" indent="-274320">
              <a:spcBef>
                <a:spcPts val="550"/>
              </a:spcBef>
              <a:buClr>
                <a:schemeClr val="accent1"/>
              </a:buClr>
              <a:buSzPct val="70000"/>
              <a:buFont typeface="Wingdings 2"/>
              <a:buChar char=""/>
            </a:pPr>
            <a:r>
              <a:rPr lang="ja-JP" altLang="en-US" sz="3400" b="1" dirty="0" smtClean="0">
                <a:latin typeface="Calibri" pitchFamily="34" charset="0"/>
              </a:rPr>
              <a:t>小心</a:t>
            </a:r>
            <a:endParaRPr lang="en-US" altLang="ja-JP" sz="3400" b="1" dirty="0" smtClean="0">
              <a:latin typeface="Calibri" pitchFamily="34" charset="0"/>
            </a:endParaRPr>
          </a:p>
          <a:p>
            <a:pPr marL="182880" indent="-274320">
              <a:spcBef>
                <a:spcPts val="550"/>
              </a:spcBef>
              <a:buClr>
                <a:schemeClr val="accent1"/>
              </a:buClr>
              <a:buSzPct val="70000"/>
              <a:buFont typeface="Wingdings 2"/>
              <a:buChar char=""/>
            </a:pPr>
            <a:r>
              <a:rPr lang="en-US" sz="3400" b="1" dirty="0" err="1" smtClean="0">
                <a:latin typeface="Calibri" pitchFamily="34" charset="0"/>
              </a:rPr>
              <a:t>voorzichtigheid</a:t>
            </a:r>
            <a:endParaRPr lang="en-US" sz="3400" b="1" dirty="0" smtClean="0">
              <a:latin typeface="Calibri" pitchFamily="34" charset="0"/>
            </a:endParaRPr>
          </a:p>
          <a:p>
            <a:pPr marL="182880" indent="-274320">
              <a:spcBef>
                <a:spcPts val="550"/>
              </a:spcBef>
              <a:buClr>
                <a:schemeClr val="accent1"/>
              </a:buClr>
              <a:buSzPct val="70000"/>
              <a:buFont typeface="Wingdings 2"/>
              <a:buChar cha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0.025 0.63334 L 0.02083 -1.29444 " pathEditMode="relative" rAng="0" ptsTypes="AA">
                                      <p:cBhvr>
                                        <p:cTn id="6" dur="2000" fill="hold"/>
                                        <p:tgtEl>
                                          <p:spTgt spid="11"/>
                                        </p:tgtEl>
                                        <p:attrNameLst>
                                          <p:attrName>ppt_x</p:attrName>
                                          <p:attrName>ppt_y</p:attrName>
                                        </p:attrNameLst>
                                      </p:cBhvr>
                                      <p:rCtr x="-208" y="-96389"/>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nodeType="clickEffect">
                                  <p:stCondLst>
                                    <p:cond delay="0"/>
                                  </p:stCondLst>
                                  <p:childTnLst>
                                    <p:animMotion origin="layout" path="M 0 1.06667 L 0.00833 -0.9 " pathEditMode="relative" rAng="0" ptsTypes="AA">
                                      <p:cBhvr>
                                        <p:cTn id="10" dur="2000" fill="hold"/>
                                        <p:tgtEl>
                                          <p:spTgt spid="7"/>
                                        </p:tgtEl>
                                        <p:attrNameLst>
                                          <p:attrName>ppt_x</p:attrName>
                                          <p:attrName>ppt_y</p:attrName>
                                        </p:attrNameLst>
                                      </p:cBhvr>
                                      <p:rCtr x="417" y="-98333"/>
                                    </p:animMotion>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11"/>
                                        </p:tgtEl>
                                      </p:cBhvr>
                                    </p:animEffect>
                                    <p:set>
                                      <p:cBhvr>
                                        <p:cTn id="15" dur="1" fill="hold">
                                          <p:stCondLst>
                                            <p:cond delay="499"/>
                                          </p:stCondLst>
                                        </p:cTn>
                                        <p:tgtEl>
                                          <p:spTgt spid="11"/>
                                        </p:tgtEl>
                                        <p:attrNameLst>
                                          <p:attrName>style.visibility</p:attrName>
                                        </p:attrNameLst>
                                      </p:cBhvr>
                                      <p:to>
                                        <p:strVal val="hidden"/>
                                      </p:to>
                                    </p:set>
                                  </p:childTnLst>
                                </p:cTn>
                              </p:par>
                              <p:par>
                                <p:cTn id="16" presetID="10" presetClass="exit" presetSubtype="0" fill="hold" nodeType="withEffect">
                                  <p:stCondLst>
                                    <p:cond delay="0"/>
                                  </p:stCondLst>
                                  <p:childTnLst>
                                    <p:animEffect transition="out" filter="fade">
                                      <p:cBhvr>
                                        <p:cTn id="17" dur="500"/>
                                        <p:tgtEl>
                                          <p:spTgt spid="7"/>
                                        </p:tgtEl>
                                      </p:cBhvr>
                                    </p:animEffect>
                                    <p:set>
                                      <p:cBhvr>
                                        <p:cTn id="18" dur="1" fill="hold">
                                          <p:stCondLst>
                                            <p:cond delay="499"/>
                                          </p:stCondLst>
                                        </p:cTn>
                                        <p:tgtEl>
                                          <p:spTgt spid="7"/>
                                        </p:tgtEl>
                                        <p:attrNameLst>
                                          <p:attrName>style.visibility</p:attrName>
                                        </p:attrNameLst>
                                      </p:cBhvr>
                                      <p:to>
                                        <p:strVal val="hidden"/>
                                      </p:to>
                                    </p:set>
                                  </p:childTnLst>
                                </p:cTn>
                              </p:par>
                            </p:childTnLst>
                          </p:cTn>
                        </p:par>
                        <p:par>
                          <p:cTn id="19" fill="hold">
                            <p:stCondLst>
                              <p:cond delay="500"/>
                            </p:stCondLst>
                            <p:childTnLst>
                              <p:par>
                                <p:cTn id="20" presetID="24" presetClass="entr" presetSubtype="0" fill="hold" grpId="0" nodeType="afterEffect">
                                  <p:stCondLst>
                                    <p:cond delay="0"/>
                                  </p:stCondLst>
                                  <p:childTnLst>
                                    <p:set>
                                      <p:cBhvr>
                                        <p:cTn id="21" dur="1" fill="hold">
                                          <p:stCondLst>
                                            <p:cond delay="0"/>
                                          </p:stCondLst>
                                        </p:cTn>
                                        <p:tgtEl>
                                          <p:spTgt spid="2"/>
                                        </p:tgtEl>
                                        <p:attrNameLst>
                                          <p:attrName>style.visibility</p:attrName>
                                        </p:attrNameLst>
                                      </p:cBhvr>
                                      <p:to>
                                        <p:strVal val="visible"/>
                                      </p:to>
                                    </p:set>
                                    <p:anim to="" calcmode="lin" valueType="num">
                                      <p:cBhvr>
                                        <p:cTn id="22" dur="1" fill="hold"/>
                                        <p:tgtEl>
                                          <p:spTgt spid="2"/>
                                        </p:tgtEl>
                                        <p:attrNameLst>
                                          <p:attrName/>
                                        </p:attrNameLst>
                                      </p:cBhvr>
                                    </p:anim>
                                  </p:childTnLst>
                                </p:cTn>
                              </p:par>
                              <p:par>
                                <p:cTn id="23" presetID="24" presetClass="entr" presetSubtype="0" fill="hold" nodeType="withEffect">
                                  <p:stCondLst>
                                    <p:cond delay="0"/>
                                  </p:stCondLst>
                                  <p:childTnLst>
                                    <p:set>
                                      <p:cBhvr>
                                        <p:cTn id="24" dur="1" fill="hold">
                                          <p:stCondLst>
                                            <p:cond delay="0"/>
                                          </p:stCondLst>
                                        </p:cTn>
                                        <p:tgtEl>
                                          <p:spTgt spid="1027"/>
                                        </p:tgtEl>
                                        <p:attrNameLst>
                                          <p:attrName>style.visibility</p:attrName>
                                        </p:attrNameLst>
                                      </p:cBhvr>
                                      <p:to>
                                        <p:strVal val="visible"/>
                                      </p:to>
                                    </p:set>
                                    <p:anim to="" calcmode="lin" valueType="num">
                                      <p:cBhvr>
                                        <p:cTn id="25" dur="1" fill="hold"/>
                                        <p:tgtEl>
                                          <p:spTgt spid="1027"/>
                                        </p:tgtEl>
                                        <p:attrNameLst>
                                          <p:attrName/>
                                        </p:attrNameLst>
                                      </p:cBhvr>
                                    </p:anim>
                                  </p:childTnLst>
                                </p:cTn>
                              </p:par>
                              <p:par>
                                <p:cTn id="26" presetID="24" presetClass="entr" presetSubtype="0" fill="hold" nodeType="withEffect">
                                  <p:stCondLst>
                                    <p:cond delay="0"/>
                                  </p:stCondLst>
                                  <p:childTnLst>
                                    <p:set>
                                      <p:cBhvr>
                                        <p:cTn id="27" dur="1" fill="hold">
                                          <p:stCondLst>
                                            <p:cond delay="0"/>
                                          </p:stCondLst>
                                        </p:cTn>
                                        <p:tgtEl>
                                          <p:spTgt spid="1026"/>
                                        </p:tgtEl>
                                        <p:attrNameLst>
                                          <p:attrName>style.visibility</p:attrName>
                                        </p:attrNameLst>
                                      </p:cBhvr>
                                      <p:to>
                                        <p:strVal val="visible"/>
                                      </p:to>
                                    </p:set>
                                    <p:anim to="" calcmode="lin" valueType="num">
                                      <p:cBhvr>
                                        <p:cTn id="28" dur="1" fill="hold"/>
                                        <p:tgtEl>
                                          <p:spTgt spid="1026"/>
                                        </p:tgtEl>
                                        <p:attrNameLst>
                                          <p:attrName/>
                                        </p:attrNameLst>
                                      </p:cBhvr>
                                    </p:anim>
                                  </p:childTnLst>
                                </p:cTn>
                              </p:par>
                            </p:childTnLst>
                          </p:cTn>
                        </p:par>
                      </p:childTnLst>
                    </p:cTn>
                  </p:par>
                  <p:par>
                    <p:cTn id="29" fill="hold">
                      <p:stCondLst>
                        <p:cond delay="indefinite"/>
                      </p:stCondLst>
                      <p:childTnLst>
                        <p:par>
                          <p:cTn id="30" fill="hold">
                            <p:stCondLst>
                              <p:cond delay="0"/>
                            </p:stCondLst>
                            <p:childTnLst>
                              <p:par>
                                <p:cTn id="31" presetID="24" presetClass="entr" presetSubtype="0" fill="hold" grpId="0" nodeType="clickEffect">
                                  <p:stCondLst>
                                    <p:cond delay="0"/>
                                  </p:stCondLst>
                                  <p:childTnLst>
                                    <p:set>
                                      <p:cBhvr>
                                        <p:cTn id="32" dur="1" fill="hold">
                                          <p:stCondLst>
                                            <p:cond delay="0"/>
                                          </p:stCondLst>
                                        </p:cTn>
                                        <p:tgtEl>
                                          <p:spTgt spid="3">
                                            <p:txEl>
                                              <p:pRg st="0" end="0"/>
                                            </p:txEl>
                                          </p:spTgt>
                                        </p:tgtEl>
                                        <p:attrNameLst>
                                          <p:attrName>style.visibility</p:attrName>
                                        </p:attrNameLst>
                                      </p:cBhvr>
                                      <p:to>
                                        <p:strVal val="visible"/>
                                      </p:to>
                                    </p:set>
                                    <p:anim to="" calcmode="lin" valueType="num">
                                      <p:cBhvr>
                                        <p:cTn id="33" dur="1" fill="hold"/>
                                        <p:tgtEl>
                                          <p:spTgt spid="3">
                                            <p:txEl>
                                              <p:pRg st="0" end="0"/>
                                            </p:txEl>
                                          </p:spTgt>
                                        </p:tgtEl>
                                        <p:attrNameLst>
                                          <p:attrName/>
                                        </p:attrNameLst>
                                      </p:cBhvr>
                                    </p:anim>
                                  </p:childTnLst>
                                </p:cTn>
                              </p:par>
                            </p:childTnLst>
                          </p:cTn>
                        </p:par>
                      </p:childTnLst>
                    </p:cTn>
                  </p:par>
                  <p:par>
                    <p:cTn id="34" fill="hold">
                      <p:stCondLst>
                        <p:cond delay="indefinite"/>
                      </p:stCondLst>
                      <p:childTnLst>
                        <p:par>
                          <p:cTn id="35" fill="hold">
                            <p:stCondLst>
                              <p:cond delay="0"/>
                            </p:stCondLst>
                            <p:childTnLst>
                              <p:par>
                                <p:cTn id="36" presetID="24" presetClass="entr" presetSubtype="0" fill="hold" grpId="0" nodeType="clickEffect">
                                  <p:stCondLst>
                                    <p:cond delay="0"/>
                                  </p:stCondLst>
                                  <p:childTnLst>
                                    <p:set>
                                      <p:cBhvr>
                                        <p:cTn id="37" dur="1" fill="hold">
                                          <p:stCondLst>
                                            <p:cond delay="0"/>
                                          </p:stCondLst>
                                        </p:cTn>
                                        <p:tgtEl>
                                          <p:spTgt spid="3">
                                            <p:txEl>
                                              <p:pRg st="1" end="1"/>
                                            </p:txEl>
                                          </p:spTgt>
                                        </p:tgtEl>
                                        <p:attrNameLst>
                                          <p:attrName>style.visibility</p:attrName>
                                        </p:attrNameLst>
                                      </p:cBhvr>
                                      <p:to>
                                        <p:strVal val="visible"/>
                                      </p:to>
                                    </p:set>
                                    <p:anim to="" calcmode="lin" valueType="num">
                                      <p:cBhvr>
                                        <p:cTn id="38" dur="1" fill="hold"/>
                                        <p:tgtEl>
                                          <p:spTgt spid="3">
                                            <p:txEl>
                                              <p:pRg st="1" end="1"/>
                                            </p:txEl>
                                          </p:spTgt>
                                        </p:tgtEl>
                                        <p:attrNameLst>
                                          <p:attrName/>
                                        </p:attrNameLst>
                                      </p:cBhvr>
                                    </p:anim>
                                  </p:childTnLst>
                                </p:cTn>
                              </p:par>
                              <p:par>
                                <p:cTn id="39" presetID="24" presetClass="entr" presetSubtype="0" fill="hold" grpId="0" nodeType="with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 to="" calcmode="lin" valueType="num">
                                      <p:cBhvr>
                                        <p:cTn id="41" dur="1" fill="hold"/>
                                        <p:tgtEl>
                                          <p:spTgt spid="3">
                                            <p:txEl>
                                              <p:pRg st="2" end="2"/>
                                            </p:txEl>
                                          </p:spTgt>
                                        </p:tgtEl>
                                        <p:attrNameLst>
                                          <p:attrName/>
                                        </p:attrNameLst>
                                      </p:cBhvr>
                                    </p:anim>
                                  </p:childTnLst>
                                </p:cTn>
                              </p:par>
                            </p:childTnLst>
                          </p:cTn>
                        </p:par>
                      </p:childTnLst>
                    </p:cTn>
                  </p:par>
                  <p:par>
                    <p:cTn id="42" fill="hold">
                      <p:stCondLst>
                        <p:cond delay="indefinite"/>
                      </p:stCondLst>
                      <p:childTnLst>
                        <p:par>
                          <p:cTn id="43" fill="hold">
                            <p:stCondLst>
                              <p:cond delay="0"/>
                            </p:stCondLst>
                            <p:childTnLst>
                              <p:par>
                                <p:cTn id="44" presetID="24" presetClass="entr" presetSubtype="0" fill="hold" grpId="0" nodeType="click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 to="" calcmode="lin" valueType="num">
                                      <p:cBhvr>
                                        <p:cTn id="46" dur="1" fill="hold"/>
                                        <p:tgtEl>
                                          <p:spTgt spid="3">
                                            <p:txEl>
                                              <p:pRg st="3" end="3"/>
                                            </p:txEl>
                                          </p:spTgt>
                                        </p:tgtEl>
                                        <p:attrNameLst>
                                          <p:attrName/>
                                        </p:attrNameLst>
                                      </p:cBhvr>
                                    </p:anim>
                                  </p:childTnLst>
                                </p:cTn>
                              </p:par>
                            </p:childTnLst>
                          </p:cTn>
                        </p:par>
                      </p:childTnLst>
                    </p:cTn>
                  </p:par>
                  <p:par>
                    <p:cTn id="47" fill="hold">
                      <p:stCondLst>
                        <p:cond delay="indefinite"/>
                      </p:stCondLst>
                      <p:childTnLst>
                        <p:par>
                          <p:cTn id="48" fill="hold">
                            <p:stCondLst>
                              <p:cond delay="0"/>
                            </p:stCondLst>
                            <p:childTnLst>
                              <p:par>
                                <p:cTn id="49" presetID="24" presetClass="entr" presetSubtype="0" fill="hold" grpId="0"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 to="" calcmode="lin" valueType="num">
                                      <p:cBhvr>
                                        <p:cTn id="51" dur="1" fill="hold"/>
                                        <p:tgtEl>
                                          <p:spTgt spid="3">
                                            <p:txEl>
                                              <p:pRg st="4" end="4"/>
                                            </p:txEl>
                                          </p:spTgt>
                                        </p:tgtEl>
                                        <p:attrNameLst>
                                          <p:attrName/>
                                        </p:attrNameLst>
                                      </p:cBhvr>
                                    </p:anim>
                                  </p:childTnLst>
                                </p:cTn>
                              </p:par>
                            </p:childTnLst>
                          </p:cTn>
                        </p:par>
                      </p:childTnLst>
                    </p:cTn>
                  </p:par>
                  <p:par>
                    <p:cTn id="52" fill="hold">
                      <p:stCondLst>
                        <p:cond delay="indefinite"/>
                      </p:stCondLst>
                      <p:childTnLst>
                        <p:par>
                          <p:cTn id="53" fill="hold">
                            <p:stCondLst>
                              <p:cond delay="0"/>
                            </p:stCondLst>
                            <p:childTnLst>
                              <p:par>
                                <p:cTn id="54" presetID="24" presetClass="entr" presetSubtype="0" fill="hold" grpId="0" nodeType="clickEffect">
                                  <p:stCondLst>
                                    <p:cond delay="0"/>
                                  </p:stCondLst>
                                  <p:childTnLst>
                                    <p:set>
                                      <p:cBhvr>
                                        <p:cTn id="55" dur="1" fill="hold">
                                          <p:stCondLst>
                                            <p:cond delay="0"/>
                                          </p:stCondLst>
                                        </p:cTn>
                                        <p:tgtEl>
                                          <p:spTgt spid="3">
                                            <p:txEl>
                                              <p:pRg st="5" end="5"/>
                                            </p:txEl>
                                          </p:spTgt>
                                        </p:tgtEl>
                                        <p:attrNameLst>
                                          <p:attrName>style.visibility</p:attrName>
                                        </p:attrNameLst>
                                      </p:cBhvr>
                                      <p:to>
                                        <p:strVal val="visible"/>
                                      </p:to>
                                    </p:set>
                                    <p:anim to="" calcmode="lin" valueType="num">
                                      <p:cBhvr>
                                        <p:cTn id="56" dur="1" fill="hold"/>
                                        <p:tgtEl>
                                          <p:spTgt spid="3">
                                            <p:txEl>
                                              <p:pRg st="5" end="5"/>
                                            </p:txEl>
                                          </p:spTgt>
                                        </p:tgtEl>
                                        <p:attrNameLst>
                                          <p:attrName/>
                                        </p:attrNameLst>
                                      </p:cBhvr>
                                    </p:anim>
                                  </p:childTnLst>
                                </p:cTn>
                              </p:par>
                              <p:par>
                                <p:cTn id="57" presetID="24" presetClass="entr" presetSubtype="0" fill="hold" grpId="0" nodeType="withEffect">
                                  <p:stCondLst>
                                    <p:cond delay="0"/>
                                  </p:stCondLst>
                                  <p:childTnLst>
                                    <p:set>
                                      <p:cBhvr>
                                        <p:cTn id="58" dur="1" fill="hold">
                                          <p:stCondLst>
                                            <p:cond delay="0"/>
                                          </p:stCondLst>
                                        </p:cTn>
                                        <p:tgtEl>
                                          <p:spTgt spid="3">
                                            <p:txEl>
                                              <p:pRg st="6" end="6"/>
                                            </p:txEl>
                                          </p:spTgt>
                                        </p:tgtEl>
                                        <p:attrNameLst>
                                          <p:attrName>style.visibility</p:attrName>
                                        </p:attrNameLst>
                                      </p:cBhvr>
                                      <p:to>
                                        <p:strVal val="visible"/>
                                      </p:to>
                                    </p:set>
                                    <p:anim to="" calcmode="lin" valueType="num">
                                      <p:cBhvr>
                                        <p:cTn id="59" dur="1" fill="hold"/>
                                        <p:tgtEl>
                                          <p:spTgt spid="3">
                                            <p:txEl>
                                              <p:pRg st="6" end="6"/>
                                            </p:txEl>
                                          </p:spTgt>
                                        </p:tgtEl>
                                        <p:attrNameLst>
                                          <p:attrName/>
                                        </p:attrNameLst>
                                      </p:cBhvr>
                                    </p:anim>
                                  </p:childTnLst>
                                </p:cTn>
                              </p:par>
                              <p:par>
                                <p:cTn id="60" presetID="24" presetClass="entr" presetSubtype="0" fill="hold" grpId="0" nodeType="withEffect">
                                  <p:stCondLst>
                                    <p:cond delay="0"/>
                                  </p:stCondLst>
                                  <p:childTnLst>
                                    <p:set>
                                      <p:cBhvr>
                                        <p:cTn id="61" dur="1" fill="hold">
                                          <p:stCondLst>
                                            <p:cond delay="0"/>
                                          </p:stCondLst>
                                        </p:cTn>
                                        <p:tgtEl>
                                          <p:spTgt spid="3">
                                            <p:txEl>
                                              <p:pRg st="7" end="7"/>
                                            </p:txEl>
                                          </p:spTgt>
                                        </p:tgtEl>
                                        <p:attrNameLst>
                                          <p:attrName>style.visibility</p:attrName>
                                        </p:attrNameLst>
                                      </p:cBhvr>
                                      <p:to>
                                        <p:strVal val="visible"/>
                                      </p:to>
                                    </p:set>
                                    <p:anim to="" calcmode="lin" valueType="num">
                                      <p:cBhvr>
                                        <p:cTn id="62" dur="1" fill="hold"/>
                                        <p:tgtEl>
                                          <p:spTgt spid="3">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1" grpId="0"/>
      <p:bldP spid="11"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will we be evaluating?</a:t>
            </a:r>
            <a:endParaRPr lang="en-US" dirty="0"/>
          </a:p>
        </p:txBody>
      </p:sp>
      <p:sp>
        <p:nvSpPr>
          <p:cNvPr id="3" name="Content Placeholder 2"/>
          <p:cNvSpPr>
            <a:spLocks noGrp="1"/>
          </p:cNvSpPr>
          <p:nvPr>
            <p:ph sz="quarter" idx="1"/>
          </p:nvPr>
        </p:nvSpPr>
        <p:spPr>
          <a:xfrm>
            <a:off x="612648" y="1600200"/>
            <a:ext cx="8153400" cy="4876800"/>
          </a:xfrm>
        </p:spPr>
        <p:txBody>
          <a:bodyPr>
            <a:normAutofit/>
          </a:bodyPr>
          <a:lstStyle/>
          <a:p>
            <a:r>
              <a:rPr lang="en-US" dirty="0" smtClean="0"/>
              <a:t>Working thesis (research thesis)</a:t>
            </a:r>
          </a:p>
          <a:p>
            <a:r>
              <a:rPr lang="en-US" dirty="0" smtClean="0"/>
              <a:t>Note Cards (Source and note)</a:t>
            </a:r>
          </a:p>
          <a:p>
            <a:r>
              <a:rPr lang="en-US" dirty="0" smtClean="0"/>
              <a:t>Outlines (2) with feedback</a:t>
            </a:r>
          </a:p>
          <a:p>
            <a:r>
              <a:rPr lang="en-US" dirty="0" smtClean="0"/>
              <a:t>Rough Draft: graded for completion and peer feedback</a:t>
            </a:r>
          </a:p>
          <a:p>
            <a:r>
              <a:rPr lang="en-US" dirty="0" smtClean="0"/>
              <a:t>Final Draft: 6-8 pages double spaced, title page, works cited, Times New Roman 12, 1 inch </a:t>
            </a:r>
            <a:r>
              <a:rPr lang="en-US" dirty="0" smtClean="0"/>
              <a:t>margins</a:t>
            </a:r>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Questions</a:t>
            </a:r>
            <a:endParaRPr lang="en-US" dirty="0"/>
          </a:p>
        </p:txBody>
      </p:sp>
      <p:pic>
        <p:nvPicPr>
          <p:cNvPr id="2050" name="Picture 2" descr="C:\Documents and Settings\mccormickc\Local Settings\Temporary Internet Files\Content.IE5\Y1K3Y10H\MC900434859[1].png"/>
          <p:cNvPicPr>
            <a:picLocks noChangeAspect="1" noChangeArrowheads="1"/>
          </p:cNvPicPr>
          <p:nvPr/>
        </p:nvPicPr>
        <p:blipFill>
          <a:blip r:embed="rId2" cstate="print"/>
          <a:srcRect/>
          <a:stretch>
            <a:fillRect/>
          </a:stretch>
        </p:blipFill>
        <p:spPr bwMode="auto">
          <a:xfrm>
            <a:off x="2286000" y="1676400"/>
            <a:ext cx="4800600" cy="4800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4000"/>
                                  </p:stCondLst>
                                  <p:childTnLst>
                                    <p:animEffect transition="out" filter="fade">
                                      <p:cBhvr>
                                        <p:cTn id="6" dur="500" tmFilter="0, 0; .2, .5; .8, .5; 1, 0"/>
                                        <p:tgtEl>
                                          <p:spTgt spid="2050"/>
                                        </p:tgtEl>
                                      </p:cBhvr>
                                    </p:animEffect>
                                    <p:animScale>
                                      <p:cBhvr>
                                        <p:cTn id="7" dur="250" autoRev="1" fill="hold"/>
                                        <p:tgtEl>
                                          <p:spTgt spid="205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1290</TotalTime>
  <Words>1269</Words>
  <Application>Microsoft Office PowerPoint</Application>
  <PresentationFormat>On-screen Show (4:3)</PresentationFormat>
  <Paragraphs>252</Paragraphs>
  <Slides>19</Slides>
  <Notes>0</Notes>
  <HiddenSlides>1</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Bell Gothic Std Black</vt:lpstr>
      <vt:lpstr>Calibri</vt:lpstr>
      <vt:lpstr>HGPｺﾞｼｯｸE</vt:lpstr>
      <vt:lpstr>HY얕은샘물M</vt:lpstr>
      <vt:lpstr>Mangal</vt:lpstr>
      <vt:lpstr>Tw Cen MT</vt:lpstr>
      <vt:lpstr>Wingdings</vt:lpstr>
      <vt:lpstr>Wingdings 2</vt:lpstr>
      <vt:lpstr>Median</vt:lpstr>
      <vt:lpstr>Junior Project</vt:lpstr>
      <vt:lpstr>DO NOT PLAGIARIZE</vt:lpstr>
      <vt:lpstr>Purpose and Prompt</vt:lpstr>
      <vt:lpstr>What is culture?</vt:lpstr>
      <vt:lpstr>What is American Culture?</vt:lpstr>
      <vt:lpstr>What is impact?</vt:lpstr>
      <vt:lpstr>Caution</vt:lpstr>
      <vt:lpstr>What will we be evaluating?</vt:lpstr>
      <vt:lpstr>Any Questions</vt:lpstr>
      <vt:lpstr>Let’s look at the rubric!</vt:lpstr>
      <vt:lpstr>What should this paper be?</vt:lpstr>
      <vt:lpstr>Sample</vt:lpstr>
      <vt:lpstr>BTSs, TSs, Evidence, Analysis</vt:lpstr>
      <vt:lpstr>Research reflection</vt:lpstr>
      <vt:lpstr>Outline Reflection</vt:lpstr>
      <vt:lpstr>Don’t box me in, man</vt:lpstr>
      <vt:lpstr>Topic Suggestions: People</vt:lpstr>
      <vt:lpstr>Topic Suggestions: Events</vt:lpstr>
      <vt:lpstr>Other: Organization, Science, Books/Film</vt:lpstr>
    </vt:vector>
  </TitlesOfParts>
  <Company>Issaquah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Junior Project</dc:title>
  <dc:creator>Windows User</dc:creator>
  <cp:lastModifiedBy>Woldendorp, Kirsten    SHS-Staff</cp:lastModifiedBy>
  <cp:revision>72</cp:revision>
  <dcterms:created xsi:type="dcterms:W3CDTF">2012-02-01T18:03:13Z</dcterms:created>
  <dcterms:modified xsi:type="dcterms:W3CDTF">2017-02-13T15:41:40Z</dcterms:modified>
</cp:coreProperties>
</file>