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8" autoAdjust="0"/>
    <p:restoredTop sz="94660"/>
  </p:normalViewPr>
  <p:slideViewPr>
    <p:cSldViewPr>
      <p:cViewPr varScale="1">
        <p:scale>
          <a:sx n="109" d="100"/>
          <a:sy n="109" d="100"/>
        </p:scale>
        <p:origin x="17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806F0-96DD-4F1C-AE3C-DFF16D45B3F6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01FC-781D-4E8E-944D-815B65E554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3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CEC584-6D01-4674-AF2F-09DD60477D17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ECA56E-E6C1-44B8-B10F-07D3E6CEE0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people/ernest-hemingway-933449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ck-and-Jim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64000" contrast="-16000"/>
          </a:blip>
          <a:stretch>
            <a:fillRect/>
          </a:stretch>
        </p:blipFill>
        <p:spPr>
          <a:xfrm>
            <a:off x="0" y="0"/>
            <a:ext cx="10399713" cy="6858000"/>
          </a:xfr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2971800"/>
          </a:xfrm>
        </p:spPr>
        <p:txBody>
          <a:bodyPr>
            <a:normAutofit/>
          </a:bodyPr>
          <a:lstStyle/>
          <a:p>
            <a:r>
              <a:rPr lang="en-US" sz="8000" b="1" i="1" dirty="0" smtClean="0">
                <a:solidFill>
                  <a:srgbClr val="FF0000"/>
                </a:solidFill>
              </a:rPr>
              <a:t>The Adventures of Huckleberry Finn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4038601"/>
            <a:ext cx="8458200" cy="20371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"All modern American literature comes from one book by Mark Twain called</a:t>
            </a:r>
            <a:r>
              <a:rPr lang="en-US" b="1" i="1" dirty="0" smtClean="0">
                <a:solidFill>
                  <a:srgbClr val="FF0000"/>
                </a:solidFill>
              </a:rPr>
              <a:t> Huckleberry Finn</a:t>
            </a:r>
            <a:r>
              <a:rPr lang="en-US" b="1" dirty="0" smtClean="0">
                <a:solidFill>
                  <a:srgbClr val="FF0000"/>
                </a:solidFill>
              </a:rPr>
              <a:t>," </a:t>
            </a:r>
            <a:r>
              <a:rPr lang="en-US" b="1" dirty="0" smtClean="0">
                <a:solidFill>
                  <a:srgbClr val="FF0000"/>
                </a:solidFill>
                <a:hlinkClick r:id="rId3" action="ppaction://hlinkfile"/>
              </a:rPr>
              <a:t>Ernest Hemingway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6" y="-176308"/>
            <a:ext cx="7464424" cy="7034308"/>
          </a:xfrm>
        </p:spPr>
      </p:pic>
      <p:sp>
        <p:nvSpPr>
          <p:cNvPr id="4" name="AutoShape 2" descr="http://static.fjcdn.com/pictures/mark+twain+on+censorship_dd27eb_474351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static.fjcdn.com/pictures/mark+twain+on+censorship_dd27eb_47435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static.fjcdn.com/pictures/mark+twain+on+censorship_dd27eb_474351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Twain as Humorist: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Humorist: Considered America’s greatest humorist: ability to combine faith in American dream with satire that pointed out weaknesses in society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Used humor to critique what he saw as the discrepancy between promise and reality in America.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Huck Finn </a:t>
            </a:r>
            <a:r>
              <a:rPr lang="en-US" dirty="0" smtClean="0">
                <a:solidFill>
                  <a:schemeClr val="tx1"/>
                </a:solidFill>
              </a:rPr>
              <a:t>combines a lyrical nostalgia for the beauty of Twain’s boyhood Mississippi with a biting satire of Southern </a:t>
            </a:r>
            <a:r>
              <a:rPr lang="en-US" dirty="0" smtClean="0">
                <a:solidFill>
                  <a:schemeClr val="tx1"/>
                </a:solidFill>
              </a:rPr>
              <a:t>society</a:t>
            </a:r>
          </a:p>
          <a:p>
            <a:r>
              <a:rPr lang="en-US" dirty="0">
                <a:solidFill>
                  <a:schemeClr val="tx1"/>
                </a:solidFill>
              </a:rPr>
              <a:t>The novel uses satire, which uses humor to bring awareness to an issue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IE: </a:t>
            </a:r>
            <a:r>
              <a:rPr lang="en-US" i="1" dirty="0">
                <a:solidFill>
                  <a:schemeClr val="tx1"/>
                </a:solidFill>
              </a:rPr>
              <a:t>The Daily Show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South Park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The Colbert Report</a:t>
            </a:r>
            <a:r>
              <a:rPr lang="en-US" dirty="0">
                <a:solidFill>
                  <a:schemeClr val="tx1"/>
                </a:solidFill>
              </a:rPr>
              <a:t>, and, today, </a:t>
            </a:r>
            <a:r>
              <a:rPr lang="en-US" i="1" dirty="0">
                <a:solidFill>
                  <a:schemeClr val="tx1"/>
                </a:solidFill>
              </a:rPr>
              <a:t>Saturday Night Live</a:t>
            </a:r>
          </a:p>
          <a:p>
            <a:r>
              <a:rPr lang="en-US" dirty="0">
                <a:solidFill>
                  <a:schemeClr val="tx1"/>
                </a:solidFill>
              </a:rPr>
              <a:t>Question for reading: </a:t>
            </a:r>
            <a:r>
              <a:rPr lang="en-US" i="1" dirty="0">
                <a:solidFill>
                  <a:schemeClr val="tx1"/>
                </a:solidFill>
              </a:rPr>
              <a:t>when is Twain mocking society and when is he approving?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nedhardy.com/wp-content/uploads/images/2013/july/mark_twain_quotes/mark_twain_quotes_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63" y="2275"/>
            <a:ext cx="9332272" cy="57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Twain: </a:t>
            </a:r>
            <a:r>
              <a:rPr lang="en-US" dirty="0" err="1" smtClean="0"/>
              <a:t>missouri’s</a:t>
            </a:r>
            <a:r>
              <a:rPr lang="en-US" dirty="0" smtClean="0"/>
              <a:t> Humorist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“Humor </a:t>
            </a:r>
            <a:r>
              <a:rPr lang="en-US" dirty="0">
                <a:solidFill>
                  <a:schemeClr val="tx1"/>
                </a:solidFill>
              </a:rPr>
              <a:t>is the great thing, the saving thing. The minute it crops up, all our irritations and resentments slip away and a sunny spirit takes their </a:t>
            </a:r>
            <a:r>
              <a:rPr lang="en-US" dirty="0" smtClean="0">
                <a:solidFill>
                  <a:schemeClr val="tx1"/>
                </a:solidFill>
              </a:rPr>
              <a:t>place”.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.huffpost.com/gen/883534/thumbs/o-MARK-TWAIN-PICTURES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72" y="1143000"/>
            <a:ext cx="4681728" cy="59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Twain: </a:t>
            </a:r>
            <a:r>
              <a:rPr lang="en-US" dirty="0" smtClean="0"/>
              <a:t>Missouri's </a:t>
            </a:r>
            <a:r>
              <a:rPr lang="en-US" dirty="0"/>
              <a:t>Humorist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“I didn't attend the funeral, but I sent a nice letter saying that I approved of it.”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“I </a:t>
            </a:r>
            <a:r>
              <a:rPr lang="en-US" dirty="0">
                <a:solidFill>
                  <a:schemeClr val="tx1"/>
                </a:solidFill>
              </a:rPr>
              <a:t>have never let my schooling interfere with my education</a:t>
            </a:r>
            <a:r>
              <a:rPr lang="en-US" dirty="0" smtClean="0">
                <a:solidFill>
                  <a:schemeClr val="tx1"/>
                </a:solidFill>
              </a:rPr>
              <a:t>.”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“Education</a:t>
            </a:r>
            <a:r>
              <a:rPr lang="en-US" dirty="0">
                <a:solidFill>
                  <a:schemeClr val="tx1"/>
                </a:solidFill>
              </a:rPr>
              <a:t>: that which reveals to the wise, and conceals from the stupid, the vast limits of their knowledge</a:t>
            </a:r>
            <a:r>
              <a:rPr lang="en-US" dirty="0" smtClean="0">
                <a:solidFill>
                  <a:schemeClr val="tx1"/>
                </a:solidFill>
              </a:rPr>
              <a:t>.”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Clothes make the man. Naked people have little or no influence on society”.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Get your facts first, and then you can distort them as much as you please”.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I am opposed to millionaires, but it would be dangerous to offer me the position”. </a:t>
            </a:r>
          </a:p>
          <a:p>
            <a:r>
              <a:rPr lang="en-US" dirty="0">
                <a:solidFill>
                  <a:schemeClr val="tx1"/>
                </a:solidFill>
              </a:rPr>
              <a:t>“I have been through some terrible things in my life, some of which actually happened”.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Color and Realism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review: Dialect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u="sng" dirty="0">
                <a:solidFill>
                  <a:schemeClr val="tx1"/>
                </a:solidFill>
              </a:rPr>
              <a:t>Dialect</a:t>
            </a:r>
            <a:r>
              <a:rPr lang="en-US" sz="3600" dirty="0">
                <a:solidFill>
                  <a:schemeClr val="tx1"/>
                </a:solidFill>
              </a:rPr>
              <a:t> is variation of a given language spoken in a particular place or by a particular group of people. A dialect is distinguished by its vocabulary, grammar, and pronunciation. 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tx1"/>
                </a:solidFill>
              </a:rPr>
              <a:t>Dialect is applied most often to regional speech patterns, but a dialect may also be defined by other factors, such as social class. </a:t>
            </a:r>
          </a:p>
          <a:p>
            <a:pPr>
              <a:lnSpc>
                <a:spcPct val="80000"/>
              </a:lnSpc>
              <a:defRPr/>
            </a:pPr>
            <a:r>
              <a:rPr lang="en-US" sz="3600" u="sng" dirty="0" smtClean="0">
                <a:solidFill>
                  <a:schemeClr val="tx1"/>
                </a:solidFill>
              </a:rPr>
              <a:t>Accent</a:t>
            </a:r>
            <a:r>
              <a:rPr lang="en-US" sz="3600" dirty="0" smtClean="0">
                <a:solidFill>
                  <a:schemeClr val="tx1"/>
                </a:solidFill>
              </a:rPr>
              <a:t>: If </a:t>
            </a:r>
            <a:r>
              <a:rPr lang="en-US" sz="3600" dirty="0">
                <a:solidFill>
                  <a:schemeClr val="tx1"/>
                </a:solidFill>
              </a:rPr>
              <a:t>we’re only talking about </a:t>
            </a:r>
            <a:r>
              <a:rPr lang="en-US" sz="3600" dirty="0" smtClean="0">
                <a:solidFill>
                  <a:schemeClr val="tx1"/>
                </a:solidFill>
              </a:rPr>
              <a:t>pronunciation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486"/>
            <a:ext cx="7827723" cy="924475"/>
          </a:xfrm>
        </p:spPr>
        <p:txBody>
          <a:bodyPr/>
          <a:lstStyle/>
          <a:p>
            <a:r>
              <a:rPr lang="en-US" dirty="0" smtClean="0"/>
              <a:t>Realism: </a:t>
            </a:r>
            <a:r>
              <a:rPr lang="en-US" i="1" dirty="0" smtClean="0"/>
              <a:t>Huck Finn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137961"/>
            <a:ext cx="4876800" cy="556763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From 1865 to 1915, writers turned away from Romanticism and strove to portray life as it was actually lived.</a:t>
            </a:r>
          </a:p>
          <a:p>
            <a:pPr lvl="1"/>
            <a:r>
              <a:rPr lang="en-US" sz="2000" b="1" dirty="0" smtClean="0"/>
              <a:t>Major </a:t>
            </a:r>
            <a:r>
              <a:rPr lang="en-US" sz="2000" b="1" dirty="0" smtClean="0"/>
              <a:t>literary </a:t>
            </a:r>
            <a:r>
              <a:rPr lang="en-US" sz="2000" b="1" dirty="0" smtClean="0"/>
              <a:t>movements: Naturalism</a:t>
            </a:r>
            <a:r>
              <a:rPr lang="en-US" sz="2000" b="1" dirty="0" smtClean="0"/>
              <a:t>, Regionalism, and Realism.</a:t>
            </a:r>
          </a:p>
          <a:p>
            <a:r>
              <a:rPr lang="en-US" sz="2400" b="1" dirty="0"/>
              <a:t>Attempted to present a “slice of life”:  sought to portray ordinary life as real people live it and attempted to show characters and events in an objective, almost factual way.</a:t>
            </a:r>
          </a:p>
          <a:p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37961"/>
            <a:ext cx="3315178" cy="289560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53" y="4473988"/>
            <a:ext cx="3851647" cy="23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77" y="228600"/>
            <a:ext cx="7827723" cy="924475"/>
          </a:xfrm>
        </p:spPr>
        <p:txBody>
          <a:bodyPr>
            <a:normAutofit/>
          </a:bodyPr>
          <a:lstStyle/>
          <a:p>
            <a:r>
              <a:rPr lang="en-US" dirty="0" smtClean="0"/>
              <a:t>Regionalism and Naturalism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953000" cy="5486399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/>
              <a:t>Naturalism</a:t>
            </a:r>
            <a:r>
              <a:rPr lang="en-US" sz="3200" dirty="0"/>
              <a:t>: Showed life as the </a:t>
            </a:r>
            <a:r>
              <a:rPr lang="en-US" sz="3200" dirty="0" smtClean="0"/>
              <a:t>unavoidable working </a:t>
            </a:r>
            <a:r>
              <a:rPr lang="en-US" sz="3200" dirty="0"/>
              <a:t>out of natural forces beyond our power to control.</a:t>
            </a:r>
          </a:p>
          <a:p>
            <a:r>
              <a:rPr lang="en-US" sz="3200" u="sng" dirty="0"/>
              <a:t>Regionalism</a:t>
            </a:r>
            <a:r>
              <a:rPr lang="en-US" sz="3200" dirty="0"/>
              <a:t>: blended Realism with Romanticism: emphasized place, and the elements that create local “color”: customs, dress, speech, and other local differences.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3352800" cy="4003343"/>
          </a:xfrm>
        </p:spPr>
      </p:pic>
    </p:spTree>
    <p:extLst>
      <p:ext uri="{BB962C8B-B14F-4D97-AF65-F5344CB8AC3E}">
        <p14:creationId xmlns:p14="http://schemas.microsoft.com/office/powerpoint/2010/main" val="38393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41248"/>
          </a:xfrm>
        </p:spPr>
        <p:txBody>
          <a:bodyPr/>
          <a:lstStyle/>
          <a:p>
            <a:r>
              <a:rPr lang="en-US" i="1" dirty="0" smtClean="0"/>
              <a:t>Huck Finn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800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First </a:t>
            </a:r>
            <a:r>
              <a:rPr lang="en-US" dirty="0" smtClean="0">
                <a:solidFill>
                  <a:schemeClr val="tx1"/>
                </a:solidFill>
              </a:rPr>
              <a:t>major writer to use real American speech to deal with themes and topics that were important to Americans.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Huck has a strong regional dialect, which makes him even more likable and forces the reader to see things through Huck’s eyes.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Like all great writers, Twain altered the consciousness of the people he wrote for; and he re-defined the terrain for all writers who came after him.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618548" cy="4419600"/>
          </a:xfrm>
        </p:spPr>
      </p:pic>
    </p:spTree>
    <p:extLst>
      <p:ext uri="{BB962C8B-B14F-4D97-AF65-F5344CB8AC3E}">
        <p14:creationId xmlns:p14="http://schemas.microsoft.com/office/powerpoint/2010/main" val="29866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Twain (1835-1910)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Born in Florida, Missouri. Moved to Hannibal (inspired setting for stories)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Samuel L. Clemens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Gained national attention in 1865 from “The Notorious Jumping Frog of Calaveras County”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The Adventures of Tom Sawyer</a:t>
            </a:r>
            <a:r>
              <a:rPr lang="en-US" dirty="0" smtClean="0">
                <a:solidFill>
                  <a:schemeClr val="tx1"/>
                </a:solidFill>
              </a:rPr>
              <a:t> and</a:t>
            </a:r>
            <a:r>
              <a:rPr lang="en-US" i="1" dirty="0" smtClean="0">
                <a:solidFill>
                  <a:schemeClr val="tx1"/>
                </a:solidFill>
              </a:rPr>
              <a:t> Adventures of Huckleberry Finn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Worked on steamboats until Civil War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Moved West, worked as writer/reporter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Wrote major novels during this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Inspired by time spent with slaves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0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Huck Finn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63880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</a:rPr>
              <a:t>Part of the answer as to why the novel is so real lies in the way it is told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sz="3600" dirty="0" smtClean="0">
                <a:solidFill>
                  <a:schemeClr val="tx1"/>
                </a:solidFill>
              </a:rPr>
              <a:t>Twain </a:t>
            </a:r>
            <a:r>
              <a:rPr lang="en-US" sz="3600" dirty="0">
                <a:solidFill>
                  <a:schemeClr val="tx1"/>
                </a:solidFill>
              </a:rPr>
              <a:t>said a “good character” to tell his own story “in the first person” was in fact Huckleberry Finn, who was based on a Hannibal childhood contemporary named Tom Blankenship, from a family of poor whites and whose father was the town drunkard.</a:t>
            </a:r>
          </a:p>
        </p:txBody>
      </p:sp>
    </p:spTree>
    <p:extLst>
      <p:ext uri="{BB962C8B-B14F-4D97-AF65-F5344CB8AC3E}">
        <p14:creationId xmlns:p14="http://schemas.microsoft.com/office/powerpoint/2010/main" val="5383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8001000" cy="8229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Regionalism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610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Realists </a:t>
            </a:r>
            <a:r>
              <a:rPr lang="en-US" sz="2800" dirty="0">
                <a:solidFill>
                  <a:schemeClr val="tx1"/>
                </a:solidFill>
              </a:rPr>
              <a:t>no longer ashamed of American “provincial” roots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Provincial: the regions outside the capital city of a country; seen as unsophisticated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Portrayed, as accurately as possible: speech patterns, customs, daily life, environment, and music of the region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Goals </a:t>
            </a:r>
            <a:r>
              <a:rPr lang="en-US" sz="2800" dirty="0">
                <a:solidFill>
                  <a:schemeClr val="tx1"/>
                </a:solidFill>
              </a:rPr>
              <a:t>varied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Showcase </a:t>
            </a:r>
            <a:r>
              <a:rPr lang="en-US" sz="2800" dirty="0">
                <a:solidFill>
                  <a:schemeClr val="tx1"/>
                </a:solidFill>
              </a:rPr>
              <a:t>unique American character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Expose American </a:t>
            </a:r>
            <a:r>
              <a:rPr lang="en-US" sz="2800" dirty="0">
                <a:solidFill>
                  <a:schemeClr val="tx1"/>
                </a:solidFill>
              </a:rPr>
              <a:t>flaws in order to bring social </a:t>
            </a:r>
            <a:r>
              <a:rPr lang="en-US" sz="2800" dirty="0" smtClean="0">
                <a:solidFill>
                  <a:schemeClr val="tx1"/>
                </a:solidFill>
              </a:rPr>
              <a:t>change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Regionalism: </a:t>
            </a:r>
            <a:r>
              <a:rPr lang="en-US" i="1" dirty="0" smtClean="0"/>
              <a:t>Huck Finn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8448"/>
            <a:ext cx="4191000" cy="555955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From the opening sentence to the last, Huck talks to us, and we share his thoughts and feelings, and seem to share his very experience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“Color” or local flavor in </a:t>
            </a:r>
            <a:r>
              <a:rPr lang="en-US" i="1" dirty="0" smtClean="0">
                <a:solidFill>
                  <a:schemeClr val="tx1"/>
                </a:solidFill>
              </a:rPr>
              <a:t>Huck Finn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Customs</a:t>
            </a:r>
            <a:r>
              <a:rPr lang="en-US" dirty="0" smtClean="0">
                <a:solidFill>
                  <a:schemeClr val="tx1"/>
                </a:solidFill>
              </a:rPr>
              <a:t>: Jim’s superstitions.</a:t>
            </a:r>
          </a:p>
          <a:p>
            <a:r>
              <a:rPr lang="en-US" u="sng" dirty="0">
                <a:solidFill>
                  <a:schemeClr val="tx1"/>
                </a:solidFill>
              </a:rPr>
              <a:t>Dress</a:t>
            </a:r>
            <a:r>
              <a:rPr lang="en-US" dirty="0">
                <a:solidFill>
                  <a:schemeClr val="tx1"/>
                </a:solidFill>
              </a:rPr>
              <a:t>: How the duke and king are dressed in various parts of the story.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Speech</a:t>
            </a:r>
            <a:r>
              <a:rPr lang="en-US" dirty="0" smtClean="0">
                <a:solidFill>
                  <a:schemeClr val="tx1"/>
                </a:solidFill>
              </a:rPr>
              <a:t>: Huck’s and Jim’s dialects.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49" y="3810000"/>
            <a:ext cx="3773715" cy="304800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"/>
            <a:ext cx="2438400" cy="34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Regionalism: </a:t>
            </a:r>
            <a:r>
              <a:rPr lang="en-US" i="1" dirty="0" smtClean="0"/>
              <a:t>Huck Finn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Speaking of Jim’s dialect: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It’s hard to decode at times: Take your time reading it.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the end, it’s not that different from Huck’s.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Twain seems to be saying it is not our innate abilities, but rather our societal exposure and opportunities, that often dictate how we express ourselves.</a:t>
            </a:r>
          </a:p>
          <a:p>
            <a:r>
              <a:rPr lang="en-US" dirty="0">
                <a:solidFill>
                  <a:schemeClr val="tx1"/>
                </a:solidFill>
              </a:rPr>
              <a:t>Twain does this by “talking over” Huck’s head to the reader: We understand things that Huck does not, which lets us know how Twain wants us to feel.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sawye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0"/>
            <a:ext cx="85344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What is Local Color?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3810000" cy="5105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Fiction or verse which emphasizes its setting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Concerned with the district, era, customs, dialects, costumes, landscape, clothes, language, traditions, and other peculiarities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Dual influence of romanticism and realism</a:t>
            </a:r>
          </a:p>
        </p:txBody>
      </p:sp>
    </p:spTree>
    <p:extLst>
      <p:ext uri="{BB962C8B-B14F-4D97-AF65-F5344CB8AC3E}">
        <p14:creationId xmlns:p14="http://schemas.microsoft.com/office/powerpoint/2010/main" val="42113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86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>
                <a:solidFill>
                  <a:schemeClr val="tx1"/>
                </a:solidFill>
              </a:rPr>
              <a:t>Why are dialect and local color important in literature?</a:t>
            </a:r>
          </a:p>
          <a:p>
            <a:r>
              <a:rPr lang="en-US" sz="3900" dirty="0">
                <a:solidFill>
                  <a:schemeClr val="tx1"/>
                </a:solidFill>
              </a:rPr>
              <a:t>Find examples from chapters </a:t>
            </a:r>
            <a:r>
              <a:rPr lang="en-US" sz="3900" dirty="0" smtClean="0">
                <a:solidFill>
                  <a:schemeClr val="tx1"/>
                </a:solidFill>
              </a:rPr>
              <a:t>1-4 </a:t>
            </a:r>
            <a:r>
              <a:rPr lang="en-US" sz="3900" dirty="0">
                <a:solidFill>
                  <a:schemeClr val="tx1"/>
                </a:solidFill>
              </a:rPr>
              <a:t>of local color</a:t>
            </a:r>
          </a:p>
          <a:p>
            <a:r>
              <a:rPr lang="en-US" sz="3900" dirty="0">
                <a:solidFill>
                  <a:schemeClr val="tx1"/>
                </a:solidFill>
              </a:rPr>
              <a:t>One for each of the following: </a:t>
            </a:r>
          </a:p>
          <a:p>
            <a:pPr lvl="1"/>
            <a:r>
              <a:rPr lang="en-US" sz="3900" dirty="0">
                <a:solidFill>
                  <a:schemeClr val="tx1"/>
                </a:solidFill>
              </a:rPr>
              <a:t>Setting</a:t>
            </a:r>
          </a:p>
          <a:p>
            <a:pPr lvl="1"/>
            <a:r>
              <a:rPr lang="en-US" sz="3900" dirty="0">
                <a:solidFill>
                  <a:schemeClr val="tx1"/>
                </a:solidFill>
              </a:rPr>
              <a:t>Dialect </a:t>
            </a:r>
          </a:p>
          <a:p>
            <a:pPr lvl="1"/>
            <a:r>
              <a:rPr lang="en-US" sz="3900" dirty="0">
                <a:solidFill>
                  <a:schemeClr val="tx1"/>
                </a:solidFill>
              </a:rPr>
              <a:t>Traditions/Customs</a:t>
            </a:r>
          </a:p>
          <a:p>
            <a:pPr lvl="1"/>
            <a:r>
              <a:rPr lang="en-US" sz="3900" dirty="0">
                <a:solidFill>
                  <a:schemeClr val="tx1"/>
                </a:solidFill>
              </a:rPr>
              <a:t>Beliefs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 Local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Then…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If an author used the Plateau for the setting of a novel, what would the local color be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Setting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Dialect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Traditions/Customs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Beliefs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Values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Clothes 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81600"/>
          </a:xfrm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>As you read the novel, think about where Huck is getting his political and social beliefs. 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Homework: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</a:rPr>
              <a:t>Complete Quote Analysis Guide (due at end of unit)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</a:rPr>
              <a:t>Print </a:t>
            </a:r>
            <a:r>
              <a:rPr lang="en-US" sz="3100" i="1" dirty="0" smtClean="0">
                <a:solidFill>
                  <a:schemeClr val="tx1"/>
                </a:solidFill>
              </a:rPr>
              <a:t>Huck Finn Study Guide </a:t>
            </a:r>
            <a:r>
              <a:rPr lang="en-US" sz="3100" dirty="0" smtClean="0">
                <a:solidFill>
                  <a:schemeClr val="tx1"/>
                </a:solidFill>
              </a:rPr>
              <a:t>(optional practice)</a:t>
            </a:r>
            <a:endParaRPr lang="en-US" sz="3100" i="1" dirty="0" smtClean="0">
              <a:solidFill>
                <a:schemeClr val="tx1"/>
              </a:solidFill>
            </a:endParaRPr>
          </a:p>
          <a:p>
            <a:pPr lvl="1"/>
            <a:r>
              <a:rPr lang="en-US" sz="3100" dirty="0" smtClean="0">
                <a:solidFill>
                  <a:schemeClr val="tx1"/>
                </a:solidFill>
              </a:rPr>
              <a:t>Read chapters </a:t>
            </a:r>
            <a:r>
              <a:rPr lang="en-US" sz="3100" dirty="0" smtClean="0">
                <a:solidFill>
                  <a:schemeClr val="tx1"/>
                </a:solidFill>
              </a:rPr>
              <a:t>5-6</a:t>
            </a:r>
            <a:endParaRPr lang="en-US" sz="3100" dirty="0" smtClean="0">
              <a:solidFill>
                <a:schemeClr val="tx1"/>
              </a:solidFill>
            </a:endParaRPr>
          </a:p>
          <a:p>
            <a:pPr lvl="1"/>
            <a:r>
              <a:rPr lang="en-US" sz="3100" dirty="0" smtClean="0">
                <a:solidFill>
                  <a:schemeClr val="tx1"/>
                </a:solidFill>
              </a:rPr>
              <a:t>Keep river map with you always </a:t>
            </a:r>
            <a:endParaRPr lang="en-US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95400"/>
            <a:ext cx="9144000" cy="5334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To what extent does society play a role in shaping identity?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Determine the difference between the civilized world and the natural world.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Conclude how </a:t>
            </a:r>
            <a:r>
              <a:rPr lang="en-US" i="1" dirty="0" smtClean="0">
                <a:solidFill>
                  <a:schemeClr val="tx1"/>
                </a:solidFill>
              </a:rPr>
              <a:t>Huck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seen as a racist novel.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s://encrypted-tbn0.gstatic.com/images?q=tbn:ANd9GcSC6rn3oFaXIGMwYE3PMOHjO9kHHz9gxhL8fXfh3he3c5bJuD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6629400" cy="28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8448"/>
            <a:ext cx="3962400" cy="5483352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Written after the Civil War (1883), but about American before the Civil War and Reconstruction (1835-1845</a:t>
            </a:r>
            <a:r>
              <a:rPr lang="en-US" sz="37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sz="3700" dirty="0">
              <a:solidFill>
                <a:schemeClr val="tx1"/>
              </a:solidFill>
            </a:endParaRPr>
          </a:p>
          <a:p>
            <a:r>
              <a:rPr lang="en-US" sz="3700" dirty="0" smtClean="0">
                <a:solidFill>
                  <a:schemeClr val="tx1"/>
                </a:solidFill>
              </a:rPr>
              <a:t>Mississippi River</a:t>
            </a:r>
          </a:p>
          <a:p>
            <a:r>
              <a:rPr lang="en-US" sz="3700" dirty="0" smtClean="0">
                <a:solidFill>
                  <a:schemeClr val="tx1"/>
                </a:solidFill>
              </a:rPr>
              <a:t>St. Petersburg, Missouri</a:t>
            </a:r>
          </a:p>
          <a:p>
            <a:r>
              <a:rPr lang="en-US" sz="3700" dirty="0" smtClean="0">
                <a:solidFill>
                  <a:schemeClr val="tx1"/>
                </a:solidFill>
              </a:rPr>
              <a:t>Various river towns through Arkansas</a:t>
            </a:r>
          </a:p>
          <a:p>
            <a:r>
              <a:rPr lang="en-US" sz="3700" dirty="0" smtClean="0">
                <a:solidFill>
                  <a:schemeClr val="tx1"/>
                </a:solidFill>
              </a:rPr>
              <a:t>You will be tracking the journey with a Twain created river illustration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" name="Content Placeholder 7" descr="imagesCA26EWP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438400"/>
            <a:ext cx="5446643" cy="3962400"/>
          </a:xfrm>
        </p:spPr>
      </p:pic>
    </p:spTree>
    <p:extLst>
      <p:ext uri="{BB962C8B-B14F-4D97-AF65-F5344CB8AC3E}">
        <p14:creationId xmlns:p14="http://schemas.microsoft.com/office/powerpoint/2010/main" val="38763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8448"/>
            <a:ext cx="4191000" cy="5407152"/>
          </a:xfrm>
        </p:spPr>
        <p:txBody>
          <a:bodyPr>
            <a:normAutofit fontScale="47500" lnSpcReduction="2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Huck Finn (protagonist)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Jim (protagonist)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</a:rPr>
              <a:t>Widow Douglas and Miss Watson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Duke and Dauphin (antagonists)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Tom </a:t>
            </a:r>
            <a:r>
              <a:rPr lang="en-US" sz="4800" b="1" dirty="0" smtClean="0">
                <a:solidFill>
                  <a:schemeClr val="tx1"/>
                </a:solidFill>
              </a:rPr>
              <a:t>Sawyer 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Pa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Judge Thatcher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The </a:t>
            </a:r>
            <a:r>
              <a:rPr lang="en-US" sz="4800" b="1" dirty="0" err="1">
                <a:solidFill>
                  <a:schemeClr val="tx1"/>
                </a:solidFill>
              </a:rPr>
              <a:t>Grangerfords</a:t>
            </a:r>
            <a:r>
              <a:rPr lang="en-US" sz="4800" dirty="0">
                <a:solidFill>
                  <a:schemeClr val="tx1"/>
                </a:solidFill>
              </a:rPr>
              <a:t> </a:t>
            </a:r>
            <a:r>
              <a:rPr lang="en-US" sz="4800" b="1" dirty="0">
                <a:solidFill>
                  <a:schemeClr val="tx1"/>
                </a:solidFill>
              </a:rPr>
              <a:t>and the </a:t>
            </a:r>
            <a:r>
              <a:rPr lang="en-US" sz="4800" b="1" dirty="0" err="1">
                <a:solidFill>
                  <a:schemeClr val="tx1"/>
                </a:solidFill>
              </a:rPr>
              <a:t>Shepherdsons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Silas and Sally Phelps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Aunt </a:t>
            </a:r>
            <a:r>
              <a:rPr lang="en-US" sz="4800" b="1" dirty="0" smtClean="0">
                <a:solidFill>
                  <a:schemeClr val="tx1"/>
                </a:solidFill>
              </a:rPr>
              <a:t>Polly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THE MISSISSIPPI RIVER</a:t>
            </a:r>
            <a:endParaRPr lang="en-US" sz="4800" b="1" dirty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 descr="imagesCATANW5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5285" y="0"/>
            <a:ext cx="4408715" cy="6858000"/>
          </a:xfrm>
        </p:spPr>
      </p:pic>
    </p:spTree>
    <p:extLst>
      <p:ext uri="{BB962C8B-B14F-4D97-AF65-F5344CB8AC3E}">
        <p14:creationId xmlns:p14="http://schemas.microsoft.com/office/powerpoint/2010/main" val="24072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effects of racism and slavery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Intellectual, moral, and religious education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Differences, benefits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bildungsroman: a novel of maturation and development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To what extent does Huck actually mature though?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Hypocrisy of civilized society and the benefits of the natural world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People must live outside of society to truly be free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Blind faith and trust in humanity can lead to deception and mistreatment 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Huckleberry Finn &amp; Censorship: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First</a:t>
            </a:r>
            <a:r>
              <a:rPr lang="en-US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published in 1884. </a:t>
            </a:r>
          </a:p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Controversial from the start. </a:t>
            </a:r>
          </a:p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1885, Concord Public Library banned it. </a:t>
            </a:r>
          </a:p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Twain on March 18, 1885: "The Committee of the Public Library of Concord, Mass., have given us a rattling tip-top puff which will go into every paper in the country. They have expelled </a:t>
            </a:r>
            <a:r>
              <a:rPr lang="en-US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Huck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from their library as 'trash and suitable only for the slums.' That will sell 25,000 copies for us sure." </a:t>
            </a:r>
          </a:p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1902, Brooklyn Public Library banned </a:t>
            </a:r>
            <a:r>
              <a:rPr lang="en-US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Adventures of Huckleberry Finn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with the statement that "Huck not only itched but he scratched," and that he said "sweat" when he should have said "perspiration."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One of the most challenged books in the U.S.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Debate has centered around the language :  objected to on social grounds. Use of “nigger.”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Yielding to public pressure, some textbook publishers have substituted "slave" or "servant" for the term that Mark Twain uses in the book. 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Alabama publisher in March of 2011 changed the term to “slave</a:t>
            </a:r>
            <a:r>
              <a:rPr lang="en-US" sz="2300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sz="2300" dirty="0">
                <a:solidFill>
                  <a:schemeClr val="tx1"/>
                </a:solidFill>
              </a:rPr>
              <a:t>In an attempt to avoid controversy, CBS produced a made-for-TV adaptation of the book in 1955 that lacked a single mention of slavery and did not have an African-American portray the character of Jim.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1998</a:t>
            </a:r>
            <a:r>
              <a:rPr lang="en-US" sz="2300" dirty="0">
                <a:solidFill>
                  <a:schemeClr val="tx1"/>
                </a:solidFill>
              </a:rPr>
              <a:t>: parents in Tempe, Ariz., sued the local high school over the book's inclusion on a required reading list. The case went as far as a federal appeals court; the parents lost.</a:t>
            </a:r>
          </a:p>
          <a:p>
            <a:pPr lvl="1"/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associated with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novel is </a:t>
            </a:r>
            <a:r>
              <a:rPr lang="en-US" b="1" u="sng" dirty="0" smtClean="0">
                <a:solidFill>
                  <a:schemeClr val="tx1"/>
                </a:solidFill>
              </a:rPr>
              <a:t>lengthy</a:t>
            </a:r>
            <a:r>
              <a:rPr lang="en-US" dirty="0" smtClean="0">
                <a:solidFill>
                  <a:schemeClr val="tx1"/>
                </a:solidFill>
              </a:rPr>
              <a:t>: 43 chapters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u="sng" dirty="0" smtClean="0">
                <a:solidFill>
                  <a:schemeClr val="tx1"/>
                </a:solidFill>
              </a:rPr>
              <a:t>dialect</a:t>
            </a:r>
            <a:r>
              <a:rPr lang="en-US" dirty="0" smtClean="0">
                <a:solidFill>
                  <a:schemeClr val="tx1"/>
                </a:solidFill>
              </a:rPr>
              <a:t> (regional manner of speaking) that characters use is difficult to understand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Solution: Listen to an audio version of the text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Satire</a:t>
            </a:r>
            <a:r>
              <a:rPr lang="en-US" dirty="0" smtClean="0">
                <a:solidFill>
                  <a:schemeClr val="tx1"/>
                </a:solidFill>
              </a:rPr>
              <a:t> is difficult to identify- </a:t>
            </a:r>
            <a:r>
              <a:rPr lang="en-US" i="1" dirty="0" smtClean="0">
                <a:solidFill>
                  <a:schemeClr val="tx1"/>
                </a:solidFill>
              </a:rPr>
              <a:t>when is Twain mocking society and when is he approving?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Solution: Be prepared with questions and be on the lookout for irony (when Twain presents non-examples through the text)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1565</Words>
  <Application>Microsoft Office PowerPoint</Application>
  <PresentationFormat>On-screen Show (4:3)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Andalus</vt:lpstr>
      <vt:lpstr>Calibri</vt:lpstr>
      <vt:lpstr>Franklin Gothic Book</vt:lpstr>
      <vt:lpstr>Franklin Gothic Medium</vt:lpstr>
      <vt:lpstr>Wingdings 2</vt:lpstr>
      <vt:lpstr>Trek</vt:lpstr>
      <vt:lpstr> "All modern American literature comes from one book by Mark Twain called Huckleberry Finn," Ernest Hemingway</vt:lpstr>
      <vt:lpstr>Mark Twain (1835-1910)</vt:lpstr>
      <vt:lpstr>Essential question</vt:lpstr>
      <vt:lpstr>Setting</vt:lpstr>
      <vt:lpstr>Characters</vt:lpstr>
      <vt:lpstr>Themes</vt:lpstr>
      <vt:lpstr>Huckleberry Finn &amp; Censorship:</vt:lpstr>
      <vt:lpstr>Today:</vt:lpstr>
      <vt:lpstr>Challenges associated with reading</vt:lpstr>
      <vt:lpstr>PowerPoint Presentation</vt:lpstr>
      <vt:lpstr>Twain as Humorist:</vt:lpstr>
      <vt:lpstr>PowerPoint Presentation</vt:lpstr>
      <vt:lpstr>Mark Twain: missouri’s Humorist </vt:lpstr>
      <vt:lpstr>Mark Twain: Missouri's Humorist </vt:lpstr>
      <vt:lpstr>Local Color and Realism</vt:lpstr>
      <vt:lpstr>Quick review: Dialect</vt:lpstr>
      <vt:lpstr>Realism: Huck Finn</vt:lpstr>
      <vt:lpstr>Regionalism and Naturalism </vt:lpstr>
      <vt:lpstr>Huck Finn</vt:lpstr>
      <vt:lpstr>Huck Finn</vt:lpstr>
      <vt:lpstr>Regionalism</vt:lpstr>
      <vt:lpstr>Regionalism: Huck Finn</vt:lpstr>
      <vt:lpstr>Regionalism: Huck Finn</vt:lpstr>
      <vt:lpstr>What is Local Color?</vt:lpstr>
      <vt:lpstr>Group Activity and Discussion</vt:lpstr>
      <vt:lpstr>Plateau Local Color</vt:lpstr>
      <vt:lpstr>Beliefs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Adventures of Huckleberry Finn</dc:title>
  <dc:creator>Windows User</dc:creator>
  <cp:lastModifiedBy>Woldendorp, Kirsten    SHS-Staff</cp:lastModifiedBy>
  <cp:revision>54</cp:revision>
  <dcterms:created xsi:type="dcterms:W3CDTF">2011-10-14T22:15:57Z</dcterms:created>
  <dcterms:modified xsi:type="dcterms:W3CDTF">2018-09-27T16:33:42Z</dcterms:modified>
</cp:coreProperties>
</file>