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7" r:id="rId2"/>
    <p:sldId id="261" r:id="rId3"/>
    <p:sldId id="262" r:id="rId4"/>
    <p:sldId id="263" r:id="rId5"/>
    <p:sldId id="264" r:id="rId6"/>
    <p:sldId id="266" r:id="rId7"/>
    <p:sldId id="267" r:id="rId8"/>
    <p:sldId id="268" r:id="rId9"/>
    <p:sldId id="269" r:id="rId10"/>
    <p:sldId id="271" r:id="rId11"/>
    <p:sldId id="270" r:id="rId12"/>
    <p:sldId id="273" r:id="rId13"/>
    <p:sldId id="272" r:id="rId14"/>
    <p:sldId id="274" r:id="rId15"/>
    <p:sldId id="275" r:id="rId16"/>
    <p:sldId id="277" r:id="rId17"/>
    <p:sldId id="276" r:id="rId18"/>
    <p:sldId id="280" r:id="rId19"/>
    <p:sldId id="279" r:id="rId20"/>
    <p:sldId id="281" r:id="rId21"/>
    <p:sldId id="282" r:id="rId22"/>
    <p:sldId id="283" r:id="rId23"/>
    <p:sldId id="284" r:id="rId24"/>
    <p:sldId id="286" r:id="rId25"/>
    <p:sldId id="285"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78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77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2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04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262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9776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721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8904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127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62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227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376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442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741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78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144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10/23/2018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352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16152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Huck Finn</a:t>
            </a:r>
            <a:r>
              <a:rPr lang="en-US" dirty="0"/>
              <a:t> presentations </a:t>
            </a:r>
            <a:endParaRPr lang="en-US" i="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05280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a:t>Chapter </a:t>
            </a:r>
            <a:r>
              <a:rPr lang="en-US" dirty="0" smtClean="0"/>
              <a:t>9</a:t>
            </a:r>
            <a:endParaRPr lang="en-US" dirty="0"/>
          </a:p>
        </p:txBody>
      </p:sp>
      <p:sp>
        <p:nvSpPr>
          <p:cNvPr id="3" name="Content Placeholder 2"/>
          <p:cNvSpPr>
            <a:spLocks noGrp="1"/>
          </p:cNvSpPr>
          <p:nvPr>
            <p:ph idx="1"/>
          </p:nvPr>
        </p:nvSpPr>
        <p:spPr>
          <a:xfrm>
            <a:off x="249382" y="922713"/>
            <a:ext cx="11729258" cy="5651823"/>
          </a:xfrm>
        </p:spPr>
        <p:txBody>
          <a:bodyPr>
            <a:normAutofit fontScale="92500"/>
          </a:bodyPr>
          <a:lstStyle/>
          <a:p>
            <a:r>
              <a:rPr lang="en-US" sz="2800" dirty="0" smtClean="0"/>
              <a:t>Plot: </a:t>
            </a:r>
            <a:r>
              <a:rPr lang="en-US" sz="2800" dirty="0">
                <a:effectLst/>
              </a:rPr>
              <a:t>Huck and Jim plan to head towards the middle of the island where they find a large cavern, they decide to stay the due to Jim saying it will rain because the birds are saying it. They make home in the cave and place the traps inside the cave, it then starts raining and Jim says “Told You so, them chickens know when its bout to rain”. After the storm they head out for food and to forage for stuff. They come across a two story home, once they are inside they find a dead man and then raid the house for items. Once they leave, Huck tells </a:t>
            </a:r>
            <a:r>
              <a:rPr lang="en-US" sz="2800" dirty="0" err="1">
                <a:effectLst/>
              </a:rPr>
              <a:t>jim</a:t>
            </a:r>
            <a:r>
              <a:rPr lang="en-US" sz="2800" dirty="0">
                <a:effectLst/>
              </a:rPr>
              <a:t> to hide because he will be easy to spot.​</a:t>
            </a:r>
          </a:p>
          <a:p>
            <a:pPr marL="0" indent="0">
              <a:buNone/>
            </a:pPr>
            <a:endParaRPr lang="en-US" sz="2800" dirty="0"/>
          </a:p>
          <a:p>
            <a:r>
              <a:rPr lang="en-US" sz="2800" dirty="0"/>
              <a:t>Quote</a:t>
            </a:r>
            <a:r>
              <a:rPr lang="en-US" sz="2800" dirty="0" smtClean="0"/>
              <a:t>: </a:t>
            </a:r>
            <a:r>
              <a:rPr lang="en-US" sz="2800" dirty="0">
                <a:effectLst/>
              </a:rPr>
              <a:t>De man </a:t>
            </a:r>
            <a:r>
              <a:rPr lang="en-US" sz="2800" dirty="0" err="1">
                <a:effectLst/>
              </a:rPr>
              <a:t>ain’t</a:t>
            </a:r>
            <a:r>
              <a:rPr lang="en-US" sz="2800" dirty="0">
                <a:effectLst/>
              </a:rPr>
              <a:t> asleep—he’s dead. You hold still—I’ll go </a:t>
            </a:r>
            <a:r>
              <a:rPr lang="en-US" sz="2800" dirty="0" err="1">
                <a:effectLst/>
              </a:rPr>
              <a:t>en</a:t>
            </a:r>
            <a:r>
              <a:rPr lang="en-US" sz="2800" dirty="0">
                <a:effectLst/>
              </a:rPr>
              <a:t> see”(50 Twain).​</a:t>
            </a:r>
          </a:p>
          <a:p>
            <a:pPr marL="0" indent="0">
              <a:buNone/>
            </a:pPr>
            <a:r>
              <a:rPr lang="en-US" dirty="0">
                <a:effectLst/>
              </a:rPr>
              <a:t/>
            </a:r>
            <a:br>
              <a:rPr lang="en-US" dirty="0">
                <a:effectLst/>
              </a:rPr>
            </a:br>
            <a:endParaRPr lang="en-US" dirty="0"/>
          </a:p>
        </p:txBody>
      </p:sp>
    </p:spTree>
    <p:extLst>
      <p:ext uri="{BB962C8B-B14F-4D97-AF65-F5344CB8AC3E}">
        <p14:creationId xmlns:p14="http://schemas.microsoft.com/office/powerpoint/2010/main" val="497124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a:t>Chapter </a:t>
            </a:r>
            <a:r>
              <a:rPr lang="en-US" dirty="0" smtClean="0"/>
              <a:t>10</a:t>
            </a:r>
            <a:endParaRPr lang="en-US" dirty="0"/>
          </a:p>
        </p:txBody>
      </p:sp>
      <p:sp>
        <p:nvSpPr>
          <p:cNvPr id="3" name="Content Placeholder 2"/>
          <p:cNvSpPr>
            <a:spLocks noGrp="1"/>
          </p:cNvSpPr>
          <p:nvPr>
            <p:ph idx="1"/>
          </p:nvPr>
        </p:nvSpPr>
        <p:spPr>
          <a:xfrm>
            <a:off x="249382" y="922713"/>
            <a:ext cx="11729258" cy="5651823"/>
          </a:xfrm>
        </p:spPr>
        <p:txBody>
          <a:bodyPr>
            <a:normAutofit/>
          </a:bodyPr>
          <a:lstStyle/>
          <a:p>
            <a:r>
              <a:rPr lang="en-US" sz="2400" dirty="0" smtClean="0"/>
              <a:t>Plot: </a:t>
            </a:r>
            <a:r>
              <a:rPr lang="en-US" sz="2400" dirty="0">
                <a:effectLst/>
              </a:rPr>
              <a:t>Huck and Jim were sitting by the fire and Huck continued to ask about the dead man, Jim said the man will haunt them if he continued to talk about him. Jim continued to talk about superstitions about rattlesnake and bad luck would arise and it soon did. Huck found a rattlesnake and killed it, he believed it would be a joke if he placed the snake in Jim's bed. He forgot about the snake an Jim jumped onto his bed, the snakes mate bit him in the heel. Huck wants to know what is being discussed in the town about him and Jim so he goes into town as a girl, he rehearses as a girl and tries to reinforce it but the women finds out he is a boy.</a:t>
            </a:r>
            <a:br>
              <a:rPr lang="en-US" sz="2400" dirty="0">
                <a:effectLst/>
              </a:rPr>
            </a:br>
            <a:endParaRPr lang="en-US" sz="2400" dirty="0"/>
          </a:p>
          <a:p>
            <a:r>
              <a:rPr lang="en-US" sz="2400" dirty="0"/>
              <a:t>Quote</a:t>
            </a:r>
            <a:r>
              <a:rPr lang="en-US" sz="2400" dirty="0" smtClean="0"/>
              <a:t>: </a:t>
            </a:r>
            <a:r>
              <a:rPr lang="en-US" sz="2400" dirty="0">
                <a:effectLst/>
              </a:rPr>
              <a:t>“Well, by night I forgot all about the snake, and when Jim flung himself down onto the blanket while I struck a light the snake’s mate was thee, and bit him”(52 Twain).</a:t>
            </a:r>
            <a:r>
              <a:rPr lang="en-US" dirty="0">
                <a:effectLst/>
              </a:rPr>
              <a:t/>
            </a:r>
            <a:br>
              <a:rPr lang="en-US" dirty="0">
                <a:effectLst/>
              </a:rPr>
            </a:br>
            <a:endParaRPr lang="en-US" dirty="0"/>
          </a:p>
        </p:txBody>
      </p:sp>
    </p:spTree>
    <p:extLst>
      <p:ext uri="{BB962C8B-B14F-4D97-AF65-F5344CB8AC3E}">
        <p14:creationId xmlns:p14="http://schemas.microsoft.com/office/powerpoint/2010/main" val="2930949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a:t>Chapter </a:t>
            </a:r>
            <a:r>
              <a:rPr lang="en-US" dirty="0" smtClean="0"/>
              <a:t>11</a:t>
            </a:r>
            <a:endParaRPr lang="en-US" dirty="0"/>
          </a:p>
        </p:txBody>
      </p:sp>
      <p:sp>
        <p:nvSpPr>
          <p:cNvPr id="3" name="Content Placeholder 2"/>
          <p:cNvSpPr>
            <a:spLocks noGrp="1"/>
          </p:cNvSpPr>
          <p:nvPr>
            <p:ph idx="1"/>
          </p:nvPr>
        </p:nvSpPr>
        <p:spPr>
          <a:xfrm>
            <a:off x="249382" y="922713"/>
            <a:ext cx="11729258" cy="5651823"/>
          </a:xfrm>
        </p:spPr>
        <p:txBody>
          <a:bodyPr>
            <a:normAutofit/>
          </a:bodyPr>
          <a:lstStyle/>
          <a:p>
            <a:r>
              <a:rPr lang="en-US" sz="3600" dirty="0" smtClean="0"/>
              <a:t>Plot: </a:t>
            </a:r>
            <a:r>
              <a:rPr lang="en-US" sz="3200" dirty="0">
                <a:effectLst/>
              </a:rPr>
              <a:t>Huck Finn talks to  Mrs. Judith Loftus and realizes their hiding spot has been discovered.  He also finds out there is a $200 bounty on his father because he fled after misusing Huck’s money.  Jim also has a bounty of $300 for being the prime suspect of the murdering of Huck from when he faked his own death.  Huck and Jim run from Jackson Island and begin ride out on a raft to their next hiding place. </a:t>
            </a:r>
            <a:r>
              <a:rPr lang="en-US" sz="3600" dirty="0">
                <a:effectLst/>
              </a:rPr>
              <a:t/>
            </a:r>
            <a:br>
              <a:rPr lang="en-US" sz="3600" dirty="0">
                <a:effectLst/>
              </a:rPr>
            </a:br>
            <a:endParaRPr lang="en-US" sz="3600" dirty="0"/>
          </a:p>
          <a:p>
            <a:r>
              <a:rPr lang="en-US" sz="3600" dirty="0"/>
              <a:t>Quote</a:t>
            </a:r>
            <a:r>
              <a:rPr lang="en-US" sz="3600" dirty="0" smtClean="0"/>
              <a:t>: </a:t>
            </a:r>
            <a:r>
              <a:rPr lang="en-US" sz="3200" dirty="0">
                <a:effectLst/>
              </a:rPr>
              <a:t>“‘</a:t>
            </a:r>
            <a:r>
              <a:rPr lang="en-US" sz="3200" dirty="0" err="1">
                <a:effectLst/>
              </a:rPr>
              <a:t>Git</a:t>
            </a:r>
            <a:r>
              <a:rPr lang="en-US" sz="3200" dirty="0">
                <a:effectLst/>
              </a:rPr>
              <a:t> up and hump yourself Jim!  There </a:t>
            </a:r>
            <a:r>
              <a:rPr lang="en-US" sz="3200" dirty="0" err="1">
                <a:effectLst/>
              </a:rPr>
              <a:t>ain’t</a:t>
            </a:r>
            <a:r>
              <a:rPr lang="en-US" sz="3200" dirty="0">
                <a:effectLst/>
              </a:rPr>
              <a:t> a minute to lose. They’re after us!”(62)</a:t>
            </a:r>
            <a:r>
              <a:rPr lang="en-US" dirty="0">
                <a:effectLst/>
              </a:rPr>
              <a:t/>
            </a:r>
            <a:br>
              <a:rPr lang="en-US" dirty="0">
                <a:effectLst/>
              </a:rPr>
            </a:br>
            <a:endParaRPr lang="en-US" dirty="0"/>
          </a:p>
        </p:txBody>
      </p:sp>
    </p:spTree>
    <p:extLst>
      <p:ext uri="{BB962C8B-B14F-4D97-AF65-F5344CB8AC3E}">
        <p14:creationId xmlns:p14="http://schemas.microsoft.com/office/powerpoint/2010/main" val="2275617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a:t>Chapter </a:t>
            </a:r>
            <a:r>
              <a:rPr lang="en-US" dirty="0" smtClean="0"/>
              <a:t>12</a:t>
            </a:r>
            <a:endParaRPr lang="en-US" dirty="0"/>
          </a:p>
        </p:txBody>
      </p:sp>
      <p:sp>
        <p:nvSpPr>
          <p:cNvPr id="3" name="Content Placeholder 2"/>
          <p:cNvSpPr>
            <a:spLocks noGrp="1"/>
          </p:cNvSpPr>
          <p:nvPr>
            <p:ph idx="1"/>
          </p:nvPr>
        </p:nvSpPr>
        <p:spPr>
          <a:xfrm>
            <a:off x="249382" y="922713"/>
            <a:ext cx="11729258" cy="5651823"/>
          </a:xfrm>
        </p:spPr>
        <p:txBody>
          <a:bodyPr>
            <a:normAutofit/>
          </a:bodyPr>
          <a:lstStyle/>
          <a:p>
            <a:r>
              <a:rPr lang="en-US" sz="3600" dirty="0" smtClean="0"/>
              <a:t>Plot: </a:t>
            </a:r>
            <a:r>
              <a:rPr lang="en-US" sz="3200" dirty="0">
                <a:effectLst/>
              </a:rPr>
              <a:t>Huck and Jim must resort to stealing and hunting food.  They come across a wrecked ship and Huck goes inside the boat to explore.  They see two robbers plotting to kill another robber with them to cover their tracks and so the one robber will not snitch.  Huck and Jim lose their raft and they are stuck with the robbers. </a:t>
            </a:r>
            <a:r>
              <a:rPr lang="en-US" sz="3600" dirty="0">
                <a:effectLst/>
              </a:rPr>
              <a:t/>
            </a:r>
            <a:br>
              <a:rPr lang="en-US" sz="3600" dirty="0">
                <a:effectLst/>
              </a:rPr>
            </a:br>
            <a:endParaRPr lang="en-US" sz="3600" dirty="0"/>
          </a:p>
          <a:p>
            <a:r>
              <a:rPr lang="en-US" sz="3600" dirty="0"/>
              <a:t>Quote</a:t>
            </a:r>
            <a:r>
              <a:rPr lang="en-US" sz="3600" dirty="0" smtClean="0"/>
              <a:t>: </a:t>
            </a:r>
            <a:r>
              <a:rPr lang="en-US" sz="3200" dirty="0">
                <a:effectLst/>
              </a:rPr>
              <a:t>“We </a:t>
            </a:r>
            <a:r>
              <a:rPr lang="en-US" sz="3200" dirty="0" err="1">
                <a:effectLst/>
              </a:rPr>
              <a:t>warn’t</a:t>
            </a:r>
            <a:r>
              <a:rPr lang="en-US" sz="3200" dirty="0">
                <a:effectLst/>
              </a:rPr>
              <a:t> feeling just right before that, but it was all comfortable now”(65).</a:t>
            </a:r>
            <a:r>
              <a:rPr lang="en-US" dirty="0">
                <a:effectLst/>
              </a:rPr>
              <a:t/>
            </a:r>
            <a:br>
              <a:rPr lang="en-US" dirty="0">
                <a:effectLst/>
              </a:rPr>
            </a:br>
            <a:endParaRPr lang="en-US" dirty="0"/>
          </a:p>
        </p:txBody>
      </p:sp>
    </p:spTree>
    <p:extLst>
      <p:ext uri="{BB962C8B-B14F-4D97-AF65-F5344CB8AC3E}">
        <p14:creationId xmlns:p14="http://schemas.microsoft.com/office/powerpoint/2010/main" val="2642095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13</a:t>
            </a:r>
            <a:endParaRPr lang="en-US" dirty="0"/>
          </a:p>
        </p:txBody>
      </p:sp>
      <p:sp>
        <p:nvSpPr>
          <p:cNvPr id="3" name="Content Placeholder 2"/>
          <p:cNvSpPr>
            <a:spLocks noGrp="1"/>
          </p:cNvSpPr>
          <p:nvPr>
            <p:ph idx="1"/>
          </p:nvPr>
        </p:nvSpPr>
        <p:spPr>
          <a:xfrm>
            <a:off x="249382" y="922713"/>
            <a:ext cx="11729258" cy="5651823"/>
          </a:xfrm>
        </p:spPr>
        <p:txBody>
          <a:bodyPr>
            <a:normAutofit fontScale="85000" lnSpcReduction="20000"/>
          </a:bodyPr>
          <a:lstStyle/>
          <a:p>
            <a:r>
              <a:rPr lang="en-US" sz="3600" dirty="0" smtClean="0"/>
              <a:t>Plot</a:t>
            </a:r>
            <a:r>
              <a:rPr lang="en-US" sz="3600" dirty="0"/>
              <a:t>: Huck and Jim are stuck onboard the wrecked ship and are looking for a boat so that they can escape.  The boys steal the men’s boat and head downstream trying to catch their raft. Huck wakes up the watchman of another ferry boat and starts to cry.  Huck tells the watchman that his family is stuck on the wrecked boat upstream.  Huck convinces the watchman to take his ferry to go help his family.  Huck wishes that the widow knew about how he was helping the murderers get caught.  Huck and Jim sink the robbers boat and then head to an island to rest</a:t>
            </a:r>
            <a:r>
              <a:rPr lang="en-US" sz="3600" dirty="0" smtClean="0"/>
              <a:t>.</a:t>
            </a:r>
            <a:r>
              <a:rPr lang="en-US" sz="3600" dirty="0">
                <a:effectLst/>
              </a:rPr>
              <a:t/>
            </a:r>
            <a:br>
              <a:rPr lang="en-US" sz="3600" dirty="0">
                <a:effectLst/>
              </a:rPr>
            </a:br>
            <a:endParaRPr lang="en-US" sz="3600" dirty="0"/>
          </a:p>
          <a:p>
            <a:r>
              <a:rPr lang="en-US" sz="3600" dirty="0"/>
              <a:t>Quote</a:t>
            </a:r>
            <a:r>
              <a:rPr lang="en-US" sz="3600" dirty="0" smtClean="0"/>
              <a:t>: </a:t>
            </a:r>
            <a:r>
              <a:rPr lang="en-US" sz="3600" dirty="0"/>
              <a:t>“I wished the widow </a:t>
            </a:r>
            <a:r>
              <a:rPr lang="en-US" sz="3600" dirty="0" err="1"/>
              <a:t>knowed</a:t>
            </a:r>
            <a:r>
              <a:rPr lang="en-US" sz="3600" dirty="0"/>
              <a:t> about it” (75).</a:t>
            </a:r>
            <a:endParaRPr lang="en-US" sz="3600" b="1" dirty="0"/>
          </a:p>
          <a:p>
            <a:r>
              <a:rPr lang="en-US" dirty="0">
                <a:effectLst/>
              </a:rPr>
              <a:t/>
            </a:r>
            <a:br>
              <a:rPr lang="en-US" dirty="0">
                <a:effectLst/>
              </a:rPr>
            </a:br>
            <a:endParaRPr lang="en-US" dirty="0"/>
          </a:p>
        </p:txBody>
      </p:sp>
    </p:spTree>
    <p:extLst>
      <p:ext uri="{BB962C8B-B14F-4D97-AF65-F5344CB8AC3E}">
        <p14:creationId xmlns:p14="http://schemas.microsoft.com/office/powerpoint/2010/main" val="686008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14</a:t>
            </a:r>
            <a:endParaRPr lang="en-US" dirty="0"/>
          </a:p>
        </p:txBody>
      </p:sp>
      <p:sp>
        <p:nvSpPr>
          <p:cNvPr id="3" name="Content Placeholder 2"/>
          <p:cNvSpPr>
            <a:spLocks noGrp="1"/>
          </p:cNvSpPr>
          <p:nvPr>
            <p:ph idx="1"/>
          </p:nvPr>
        </p:nvSpPr>
        <p:spPr>
          <a:xfrm>
            <a:off x="249382" y="922713"/>
            <a:ext cx="11729258" cy="5651823"/>
          </a:xfrm>
        </p:spPr>
        <p:txBody>
          <a:bodyPr>
            <a:normAutofit fontScale="85000" lnSpcReduction="20000"/>
          </a:bodyPr>
          <a:lstStyle/>
          <a:p>
            <a:r>
              <a:rPr lang="en-US" sz="3600" dirty="0" smtClean="0"/>
              <a:t>Plot</a:t>
            </a:r>
            <a:r>
              <a:rPr lang="en-US" sz="3600" dirty="0"/>
              <a:t>: Huck and Jim look through the supplies that they found on the robbers skiff.  The boys relax on the island all day so that they can leave during the night.  Huck explains to Jim that what had happened were called their adventures and Jim says that he doesn’t want anymore of them.  Huck reads to Jim about Kings and Dukes and explains that they are very fancy people.  The boys argue about whether or not French people speak English.  Huck tries to explain to Jim that not everyone speaks English but gives up because he doesn’t want to waste his words.</a:t>
            </a:r>
          </a:p>
          <a:p>
            <a:pPr marL="0" indent="0">
              <a:buNone/>
            </a:pPr>
            <a:endParaRPr lang="en-US" sz="3600" dirty="0"/>
          </a:p>
          <a:p>
            <a:r>
              <a:rPr lang="en-US" sz="3600" dirty="0"/>
              <a:t>Quote</a:t>
            </a:r>
            <a:r>
              <a:rPr lang="en-US" sz="3600" dirty="0" smtClean="0"/>
              <a:t>: </a:t>
            </a:r>
            <a:r>
              <a:rPr lang="en-US" sz="3600" dirty="0"/>
              <a:t>“I read considerable to Jim about Kings and dukes and earls and such” (76).</a:t>
            </a:r>
            <a:r>
              <a:rPr lang="en-US" sz="3600" b="1" dirty="0"/>
              <a:t> </a:t>
            </a:r>
            <a:r>
              <a:rPr lang="en-US" dirty="0">
                <a:effectLst/>
              </a:rPr>
              <a:t/>
            </a:r>
            <a:br>
              <a:rPr lang="en-US" dirty="0">
                <a:effectLst/>
              </a:rPr>
            </a:br>
            <a:endParaRPr lang="en-US" dirty="0"/>
          </a:p>
        </p:txBody>
      </p:sp>
    </p:spTree>
    <p:extLst>
      <p:ext uri="{BB962C8B-B14F-4D97-AF65-F5344CB8AC3E}">
        <p14:creationId xmlns:p14="http://schemas.microsoft.com/office/powerpoint/2010/main" val="941912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15</a:t>
            </a:r>
            <a:endParaRPr lang="en-US" dirty="0"/>
          </a:p>
        </p:txBody>
      </p:sp>
      <p:sp>
        <p:nvSpPr>
          <p:cNvPr id="3" name="Content Placeholder 2"/>
          <p:cNvSpPr>
            <a:spLocks noGrp="1"/>
          </p:cNvSpPr>
          <p:nvPr>
            <p:ph idx="1"/>
          </p:nvPr>
        </p:nvSpPr>
        <p:spPr>
          <a:xfrm>
            <a:off x="249382" y="922713"/>
            <a:ext cx="11729258" cy="5651823"/>
          </a:xfrm>
        </p:spPr>
        <p:txBody>
          <a:bodyPr>
            <a:normAutofit fontScale="85000" lnSpcReduction="20000"/>
          </a:bodyPr>
          <a:lstStyle/>
          <a:p>
            <a:r>
              <a:rPr lang="en-US" sz="3600" dirty="0" smtClean="0"/>
              <a:t>Plot</a:t>
            </a:r>
            <a:r>
              <a:rPr lang="en-US" sz="3600" dirty="0"/>
              <a:t>: Huck and Jim are Heading to Cairo which is located towards the bottom of Illinois, Where the Ohio River Meets. Once they get there they sell their raft and in exchange they take a steamboat trying to get to one of the free slave states. Then when they get there Jim's chance of being of caught and sold back into slavery is highly reduced. Then Huck realizes what he's doing to Jim and Vows to never trick Jim ever again</a:t>
            </a:r>
            <a:r>
              <a:rPr lang="en-US" sz="3600" dirty="0" smtClean="0"/>
              <a:t>.</a:t>
            </a:r>
            <a:endParaRPr lang="en-US" sz="3600" dirty="0"/>
          </a:p>
          <a:p>
            <a:r>
              <a:rPr lang="en-US" sz="3600" dirty="0"/>
              <a:t>Quote</a:t>
            </a:r>
            <a:r>
              <a:rPr lang="en-US" sz="3600" dirty="0" smtClean="0"/>
              <a:t>: </a:t>
            </a:r>
            <a:r>
              <a:rPr lang="en-US" sz="3600" dirty="0"/>
              <a:t>“It was fifteen minutes before I could work myself up to go and humble myself to a N****R; but I done it, and I </a:t>
            </a:r>
            <a:r>
              <a:rPr lang="en-US" sz="3600" dirty="0" err="1"/>
              <a:t>warn’t</a:t>
            </a:r>
            <a:r>
              <a:rPr lang="en-US" sz="3600" dirty="0"/>
              <a:t> even sorry for it afterwards, neither. I didn’t do him no more mean tricks, and I wouldn’t done that one if I’d a </a:t>
            </a:r>
            <a:r>
              <a:rPr lang="en-US" sz="3600" dirty="0" err="1"/>
              <a:t>knowed</a:t>
            </a:r>
            <a:r>
              <a:rPr lang="en-US" sz="3600" dirty="0"/>
              <a:t> it would make him feel that way.” (86)</a:t>
            </a:r>
          </a:p>
          <a:p>
            <a:r>
              <a:rPr lang="en-US" dirty="0">
                <a:effectLst/>
              </a:rPr>
              <a:t/>
            </a:r>
            <a:br>
              <a:rPr lang="en-US" dirty="0">
                <a:effectLst/>
              </a:rPr>
            </a:br>
            <a:endParaRPr lang="en-US" dirty="0"/>
          </a:p>
        </p:txBody>
      </p:sp>
    </p:spTree>
    <p:extLst>
      <p:ext uri="{BB962C8B-B14F-4D97-AF65-F5344CB8AC3E}">
        <p14:creationId xmlns:p14="http://schemas.microsoft.com/office/powerpoint/2010/main" val="3891592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16</a:t>
            </a:r>
            <a:endParaRPr lang="en-US" dirty="0"/>
          </a:p>
        </p:txBody>
      </p:sp>
      <p:sp>
        <p:nvSpPr>
          <p:cNvPr id="3" name="Content Placeholder 2"/>
          <p:cNvSpPr>
            <a:spLocks noGrp="1"/>
          </p:cNvSpPr>
          <p:nvPr>
            <p:ph idx="1"/>
          </p:nvPr>
        </p:nvSpPr>
        <p:spPr>
          <a:xfrm>
            <a:off x="249382" y="922713"/>
            <a:ext cx="11729258" cy="5651823"/>
          </a:xfrm>
        </p:spPr>
        <p:txBody>
          <a:bodyPr>
            <a:normAutofit fontScale="70000" lnSpcReduction="20000"/>
          </a:bodyPr>
          <a:lstStyle/>
          <a:p>
            <a:r>
              <a:rPr lang="en-US" sz="3600" dirty="0" smtClean="0"/>
              <a:t>Plot</a:t>
            </a:r>
            <a:r>
              <a:rPr lang="en-US" sz="3600" dirty="0"/>
              <a:t>: Huck and Jim continue down the river and worry that they could easily miss Cairo as it is so small. Jim begins to celebrate how close he is to freedom but Huck begins to feel bad that he helped Miss Watson’s slave escape. When they see some light on the shore Huck goes to ask how far away Cairo is but is intercepted by two men looking for escaped slaves. The men ask Huck if the man back on his raft is white or black he says white but when they go to check Huck tricks them into thinking the raft contains smallpox so they send him further down the river. Huck realizes he would have felt bad if he gave Jim up and so resolves to become more neutral on the issue of escaped slaves. Next a steamship hits the raft and sends them both into the water. Jim and Huck are separated and Huck ends up cornered by guard dogs.</a:t>
            </a:r>
          </a:p>
          <a:p>
            <a:pPr marL="0" indent="0">
              <a:buNone/>
            </a:pPr>
            <a:endParaRPr lang="en-US" sz="3600" dirty="0"/>
          </a:p>
          <a:p>
            <a:r>
              <a:rPr lang="en-US" sz="3600" dirty="0"/>
              <a:t>Quote</a:t>
            </a:r>
            <a:r>
              <a:rPr lang="en-US" sz="3600" dirty="0" smtClean="0"/>
              <a:t>: </a:t>
            </a:r>
            <a:r>
              <a:rPr lang="en-US" sz="3600" dirty="0"/>
              <a:t>“So I reckoned I wouldn’t bother no more about it, but after this always do whichever come handiest at the time” (91)</a:t>
            </a:r>
          </a:p>
          <a:p>
            <a:r>
              <a:rPr lang="en-US" dirty="0">
                <a:effectLst/>
              </a:rPr>
              <a:t/>
            </a:r>
            <a:br>
              <a:rPr lang="en-US" dirty="0">
                <a:effectLst/>
              </a:rPr>
            </a:br>
            <a:endParaRPr lang="en-US" dirty="0"/>
          </a:p>
        </p:txBody>
      </p:sp>
    </p:spTree>
    <p:extLst>
      <p:ext uri="{BB962C8B-B14F-4D97-AF65-F5344CB8AC3E}">
        <p14:creationId xmlns:p14="http://schemas.microsoft.com/office/powerpoint/2010/main" val="2661563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17</a:t>
            </a:r>
            <a:endParaRPr lang="en-US" dirty="0"/>
          </a:p>
        </p:txBody>
      </p:sp>
      <p:sp>
        <p:nvSpPr>
          <p:cNvPr id="3" name="Content Placeholder 2"/>
          <p:cNvSpPr>
            <a:spLocks noGrp="1"/>
          </p:cNvSpPr>
          <p:nvPr>
            <p:ph idx="1"/>
          </p:nvPr>
        </p:nvSpPr>
        <p:spPr>
          <a:xfrm>
            <a:off x="249382" y="922713"/>
            <a:ext cx="11729258" cy="5651823"/>
          </a:xfrm>
        </p:spPr>
        <p:txBody>
          <a:bodyPr>
            <a:normAutofit lnSpcReduction="10000"/>
          </a:bodyPr>
          <a:lstStyle/>
          <a:p>
            <a:r>
              <a:rPr lang="en-US" sz="2800" dirty="0" smtClean="0"/>
              <a:t>Plot: </a:t>
            </a:r>
            <a:r>
              <a:rPr lang="en-US" sz="2800" dirty="0">
                <a:effectLst/>
              </a:rPr>
              <a:t>A man speaks out of a window to Huck, asking him why he is out so late. Huck introduces himself as George Jackson, another fake name. The man’s dogs make it hard for Huck to talk to him, so the man invites him in. Once inside, the man and his family suspect that he is that of a Shepherdson. They soon drop their suspicion and the wife of the man tells her son Buck to fetch Huck some new dry clothes. Buck exclaims that if Huck were a Shepherdson, he would have killed him. Buck then proceeds to tell Huck a riddle, in which Huck doesn’t understand. Buck wants Huck to stay with them, meanwhile Huck makes up a fake story on how he was orphaned. Huck admires the home and thinks that all could go well for him if he stayed.</a:t>
            </a:r>
            <a:br>
              <a:rPr lang="en-US" sz="2800" dirty="0">
                <a:effectLst/>
              </a:rPr>
            </a:br>
            <a:endParaRPr lang="en-US" sz="2800" dirty="0"/>
          </a:p>
          <a:p>
            <a:r>
              <a:rPr lang="en-US" sz="2800" dirty="0"/>
              <a:t>Quote</a:t>
            </a:r>
            <a:r>
              <a:rPr lang="en-US" sz="2800" dirty="0" smtClean="0"/>
              <a:t>: </a:t>
            </a:r>
            <a:r>
              <a:rPr lang="en-US" sz="2800" dirty="0">
                <a:effectLst/>
              </a:rPr>
              <a:t>“</a:t>
            </a:r>
            <a:r>
              <a:rPr lang="en-US" sz="2800" dirty="0" err="1">
                <a:effectLst/>
              </a:rPr>
              <a:t>Ain’t</a:t>
            </a:r>
            <a:r>
              <a:rPr lang="en-US" sz="2800" dirty="0">
                <a:effectLst/>
              </a:rPr>
              <a:t> they no </a:t>
            </a:r>
            <a:r>
              <a:rPr lang="en-US" sz="2800" dirty="0" err="1">
                <a:effectLst/>
              </a:rPr>
              <a:t>Shepherdsons</a:t>
            </a:r>
            <a:r>
              <a:rPr lang="en-US" sz="2800" dirty="0">
                <a:effectLst/>
              </a:rPr>
              <a:t> around?”(Twain, 97)</a:t>
            </a:r>
            <a:r>
              <a:rPr lang="en-US" dirty="0">
                <a:effectLst/>
              </a:rPr>
              <a:t/>
            </a:r>
            <a:br>
              <a:rPr lang="en-US" dirty="0">
                <a:effectLst/>
              </a:rPr>
            </a:br>
            <a:endParaRPr lang="en-US" dirty="0"/>
          </a:p>
        </p:txBody>
      </p:sp>
    </p:spTree>
    <p:extLst>
      <p:ext uri="{BB962C8B-B14F-4D97-AF65-F5344CB8AC3E}">
        <p14:creationId xmlns:p14="http://schemas.microsoft.com/office/powerpoint/2010/main" val="1617366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smtClean="0"/>
              <a:t>Chapter 18</a:t>
            </a:r>
            <a:endParaRPr lang="en-US" dirty="0"/>
          </a:p>
        </p:txBody>
      </p:sp>
      <p:sp>
        <p:nvSpPr>
          <p:cNvPr id="3" name="Content Placeholder 2"/>
          <p:cNvSpPr>
            <a:spLocks noGrp="1"/>
          </p:cNvSpPr>
          <p:nvPr>
            <p:ph idx="1"/>
          </p:nvPr>
        </p:nvSpPr>
        <p:spPr>
          <a:xfrm>
            <a:off x="249382" y="922713"/>
            <a:ext cx="11729258" cy="5651823"/>
          </a:xfrm>
        </p:spPr>
        <p:txBody>
          <a:bodyPr>
            <a:normAutofit/>
          </a:bodyPr>
          <a:lstStyle/>
          <a:p>
            <a:r>
              <a:rPr lang="en-US" sz="2400" dirty="0" smtClean="0"/>
              <a:t>Plot: </a:t>
            </a:r>
            <a:r>
              <a:rPr lang="en-US" sz="2400" dirty="0">
                <a:effectLst/>
              </a:rPr>
              <a:t>Buck tries to shoot a man named Harney, but Harney survives. Huck is surprised with what Buck did and ass why. Bucks family, the Grangerfords is in a feud with the </a:t>
            </a:r>
            <a:r>
              <a:rPr lang="en-US" sz="2400" dirty="0" err="1" smtClean="0">
                <a:effectLst/>
              </a:rPr>
              <a:t>Shephardsons</a:t>
            </a:r>
            <a:r>
              <a:rPr lang="en-US" sz="2400" dirty="0">
                <a:effectLst/>
              </a:rPr>
              <a:t>, Harney’s family. Both families have killed people and they are very hostile towards each other. Huck gets led deep into the swamp, where he finds Jim, who had followed Huck the night the raft crashed. Jim had managed to keep the raft, by threatening other slaves that it belonged to his master. Huck finds Buck and the Grangerfords fighting the </a:t>
            </a:r>
            <a:r>
              <a:rPr lang="en-US" sz="2400" dirty="0" err="1" smtClean="0">
                <a:effectLst/>
              </a:rPr>
              <a:t>Shephardson’s</a:t>
            </a:r>
            <a:r>
              <a:rPr lang="en-US" sz="2400" dirty="0" smtClean="0">
                <a:effectLst/>
              </a:rPr>
              <a:t> </a:t>
            </a:r>
            <a:r>
              <a:rPr lang="en-US" sz="2400" dirty="0">
                <a:effectLst/>
              </a:rPr>
              <a:t>again. Two of the </a:t>
            </a:r>
            <a:r>
              <a:rPr lang="en-US" sz="2400" dirty="0" err="1" smtClean="0">
                <a:effectLst/>
              </a:rPr>
              <a:t>Grangerford’s</a:t>
            </a:r>
            <a:r>
              <a:rPr lang="en-US" sz="2400" dirty="0" smtClean="0">
                <a:effectLst/>
              </a:rPr>
              <a:t> </a:t>
            </a:r>
            <a:r>
              <a:rPr lang="en-US" sz="2400" dirty="0">
                <a:effectLst/>
              </a:rPr>
              <a:t>die, so Huck decide to head back down stream scared.</a:t>
            </a:r>
            <a:br>
              <a:rPr lang="en-US" sz="2400" dirty="0">
                <a:effectLst/>
              </a:rPr>
            </a:br>
            <a:r>
              <a:rPr lang="en-US" sz="2400" dirty="0">
                <a:effectLst/>
              </a:rPr>
              <a:t/>
            </a:r>
            <a:br>
              <a:rPr lang="en-US" sz="2400" dirty="0">
                <a:effectLst/>
              </a:rPr>
            </a:br>
            <a:endParaRPr lang="en-US" sz="2400" dirty="0"/>
          </a:p>
          <a:p>
            <a:r>
              <a:rPr lang="en-US" sz="2400" dirty="0"/>
              <a:t>Quote</a:t>
            </a:r>
            <a:r>
              <a:rPr lang="en-US" sz="2400" dirty="0" smtClean="0"/>
              <a:t>:</a:t>
            </a:r>
            <a:r>
              <a:rPr lang="en-US" dirty="0">
                <a:effectLst/>
              </a:rPr>
              <a:t/>
            </a:r>
            <a:br>
              <a:rPr lang="en-US" dirty="0">
                <a:effectLst/>
              </a:rPr>
            </a:br>
            <a:endParaRPr lang="en-US" dirty="0"/>
          </a:p>
        </p:txBody>
      </p:sp>
    </p:spTree>
    <p:extLst>
      <p:ext uri="{BB962C8B-B14F-4D97-AF65-F5344CB8AC3E}">
        <p14:creationId xmlns:p14="http://schemas.microsoft.com/office/powerpoint/2010/main" val="754301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pPr algn="ctr"/>
            <a:r>
              <a:rPr lang="en-US" dirty="0"/>
              <a:t>Chapter 1</a:t>
            </a:r>
          </a:p>
        </p:txBody>
      </p:sp>
      <p:sp>
        <p:nvSpPr>
          <p:cNvPr id="3" name="Content Placeholder 2"/>
          <p:cNvSpPr>
            <a:spLocks noGrp="1"/>
          </p:cNvSpPr>
          <p:nvPr>
            <p:ph idx="1"/>
          </p:nvPr>
        </p:nvSpPr>
        <p:spPr>
          <a:xfrm>
            <a:off x="249382" y="1219199"/>
            <a:ext cx="11538065" cy="5696989"/>
          </a:xfrm>
        </p:spPr>
        <p:txBody>
          <a:bodyPr>
            <a:noAutofit/>
          </a:bodyPr>
          <a:lstStyle/>
          <a:p>
            <a:pPr lvl="0"/>
            <a:r>
              <a:rPr lang="en-US" sz="4000" dirty="0"/>
              <a:t>Plot: Huck and Tom getting the money they find in the cave, Widow Douglas takes guardianship of Huck and tries to civilize him, they are trying to give him a religious education (praying, thanking/listening to God)</a:t>
            </a:r>
          </a:p>
          <a:p>
            <a:pPr marL="0" indent="0">
              <a:buNone/>
            </a:pPr>
            <a:endParaRPr lang="en-US" sz="4000" dirty="0"/>
          </a:p>
          <a:p>
            <a:r>
              <a:rPr lang="en-US" sz="4000" dirty="0"/>
              <a:t>Quote: “…allowed she would </a:t>
            </a:r>
            <a:r>
              <a:rPr lang="en-US" sz="4000" dirty="0" err="1"/>
              <a:t>sivilize</a:t>
            </a:r>
            <a:r>
              <a:rPr lang="en-US" sz="4000" dirty="0"/>
              <a:t> me, but it was rough living in the house all the time” (1)</a:t>
            </a:r>
          </a:p>
        </p:txBody>
      </p:sp>
    </p:spTree>
    <p:extLst>
      <p:ext uri="{BB962C8B-B14F-4D97-AF65-F5344CB8AC3E}">
        <p14:creationId xmlns:p14="http://schemas.microsoft.com/office/powerpoint/2010/main" val="2664439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19</a:t>
            </a:r>
            <a:endParaRPr lang="en-US" dirty="0"/>
          </a:p>
        </p:txBody>
      </p:sp>
      <p:sp>
        <p:nvSpPr>
          <p:cNvPr id="3" name="Content Placeholder 2"/>
          <p:cNvSpPr>
            <a:spLocks noGrp="1"/>
          </p:cNvSpPr>
          <p:nvPr>
            <p:ph idx="1"/>
          </p:nvPr>
        </p:nvSpPr>
        <p:spPr>
          <a:xfrm>
            <a:off x="249382" y="922713"/>
            <a:ext cx="11729258" cy="5651823"/>
          </a:xfrm>
        </p:spPr>
        <p:txBody>
          <a:bodyPr>
            <a:normAutofit fontScale="77500" lnSpcReduction="20000"/>
          </a:bodyPr>
          <a:lstStyle/>
          <a:p>
            <a:r>
              <a:rPr lang="en-US" sz="3600" dirty="0"/>
              <a:t>Plot</a:t>
            </a:r>
            <a:r>
              <a:rPr lang="en-US" sz="3600" dirty="0" smtClean="0"/>
              <a:t>: Huck </a:t>
            </a:r>
            <a:r>
              <a:rPr lang="en-US" sz="3600" dirty="0"/>
              <a:t>and Jim follow their normal routine on the river. Until, Huck comes across another canoe. Once he gets to it, two men urgently approach him and beg for his help. Both of these men are dressed in rags and disliked by public back in town, so they decided to work together. These men elaborately lie about what they do for a living to each other. And then, the older man “reveals” that he is actually the Duke of Bridgewater and insists that Jim and Huck treat him like royalty to make him feel better. The other man catches on and states that he is the son of King Louis the Seventeenth, which leads to Jim and Huck referring to him as “your majesty”. Both of these are complete lies but Jim and Huck have no objections, as long as everyone is getting along and maintaining peace</a:t>
            </a:r>
            <a:r>
              <a:rPr lang="en-US" sz="3600" dirty="0" smtClean="0"/>
              <a:t>.</a:t>
            </a:r>
          </a:p>
          <a:p>
            <a:pPr marL="0" indent="0">
              <a:buNone/>
            </a:pPr>
            <a:endParaRPr lang="en-US" sz="3600" dirty="0"/>
          </a:p>
          <a:p>
            <a:r>
              <a:rPr lang="en-US" sz="3600" dirty="0"/>
              <a:t>Quote</a:t>
            </a:r>
            <a:r>
              <a:rPr lang="en-US" sz="3600" dirty="0" smtClean="0"/>
              <a:t>: </a:t>
            </a:r>
            <a:r>
              <a:rPr lang="en-US" sz="3600" dirty="0"/>
              <a:t>“If they wanted us to call them kings and dukes, I hadn’t no objections, ‘long as it would keep peace in the family” (121)</a:t>
            </a:r>
          </a:p>
          <a:p>
            <a:pPr marL="0" indent="0">
              <a:buNone/>
            </a:pPr>
            <a:endParaRPr lang="en-US" dirty="0"/>
          </a:p>
        </p:txBody>
      </p:sp>
    </p:spTree>
    <p:extLst>
      <p:ext uri="{BB962C8B-B14F-4D97-AF65-F5344CB8AC3E}">
        <p14:creationId xmlns:p14="http://schemas.microsoft.com/office/powerpoint/2010/main" val="156328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20</a:t>
            </a:r>
            <a:endParaRPr lang="en-US" dirty="0"/>
          </a:p>
        </p:txBody>
      </p:sp>
      <p:sp>
        <p:nvSpPr>
          <p:cNvPr id="3" name="Content Placeholder 2"/>
          <p:cNvSpPr>
            <a:spLocks noGrp="1"/>
          </p:cNvSpPr>
          <p:nvPr>
            <p:ph idx="1"/>
          </p:nvPr>
        </p:nvSpPr>
        <p:spPr>
          <a:xfrm>
            <a:off x="249382" y="922713"/>
            <a:ext cx="11729258" cy="5651823"/>
          </a:xfrm>
        </p:spPr>
        <p:txBody>
          <a:bodyPr>
            <a:normAutofit fontScale="55000" lnSpcReduction="20000"/>
          </a:bodyPr>
          <a:lstStyle/>
          <a:p>
            <a:r>
              <a:rPr lang="en-US" sz="4200" dirty="0" smtClean="0"/>
              <a:t>Plot</a:t>
            </a:r>
            <a:r>
              <a:rPr lang="en-US" sz="4200" dirty="0"/>
              <a:t>: The duke and dauphin continue to travel with Huck and Jim. The two question if Jim is a runaway slave, which leads to Huck making up another story of how they got to where they are now. The duke decides he will come up with a plan so that people stop looking for Jim and they can travel safely in the daytime rather than only at night. In the next town they arrive at, they find that everyone is attending a religious meeting. As the duke works in the printing office to take away the focus of Jim as a runaway, the dauphin convinces the people at the meeting that he is a pirate and is trying to raise money to go back out in the ocean and make the other pirates follow the true path and stop the bad things they are doing. Both the duke and dauphin manipulate the people into giving them significant amounts of money. The duke concludes that when they are traveling in daylight and someone questions Jim, they tie him up with a rope and say they are going to claim the reward, which avoids any conflict.</a:t>
            </a:r>
          </a:p>
          <a:p>
            <a:pPr marL="0" indent="0">
              <a:buNone/>
            </a:pPr>
            <a:endParaRPr lang="en-US" sz="4200" dirty="0"/>
          </a:p>
          <a:p>
            <a:r>
              <a:rPr lang="en-US" sz="4200" dirty="0"/>
              <a:t>Quote</a:t>
            </a:r>
            <a:r>
              <a:rPr lang="en-US" sz="4200" dirty="0" smtClean="0"/>
              <a:t>: </a:t>
            </a:r>
            <a:r>
              <a:rPr lang="en-US" sz="4200" dirty="0"/>
              <a:t>“Leave me alone to cipher out a way so we can run in the daytime if we want to. I’ll think the thing over-I’ll invent a plan that’ll fix it” (122)</a:t>
            </a:r>
          </a:p>
          <a:p>
            <a:r>
              <a:rPr lang="en-US" dirty="0">
                <a:effectLst/>
              </a:rPr>
              <a:t/>
            </a:r>
            <a:br>
              <a:rPr lang="en-US" dirty="0">
                <a:effectLst/>
              </a:rPr>
            </a:br>
            <a:endParaRPr lang="en-US" dirty="0"/>
          </a:p>
        </p:txBody>
      </p:sp>
    </p:spTree>
    <p:extLst>
      <p:ext uri="{BB962C8B-B14F-4D97-AF65-F5344CB8AC3E}">
        <p14:creationId xmlns:p14="http://schemas.microsoft.com/office/powerpoint/2010/main" val="2855177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21</a:t>
            </a:r>
            <a:endParaRPr lang="en-US" dirty="0"/>
          </a:p>
        </p:txBody>
      </p:sp>
      <p:sp>
        <p:nvSpPr>
          <p:cNvPr id="3" name="Content Placeholder 2"/>
          <p:cNvSpPr>
            <a:spLocks noGrp="1"/>
          </p:cNvSpPr>
          <p:nvPr>
            <p:ph idx="1"/>
          </p:nvPr>
        </p:nvSpPr>
        <p:spPr>
          <a:xfrm>
            <a:off x="249382" y="922713"/>
            <a:ext cx="11729258" cy="5651823"/>
          </a:xfrm>
        </p:spPr>
        <p:txBody>
          <a:bodyPr>
            <a:normAutofit fontScale="77500" lnSpcReduction="20000"/>
          </a:bodyPr>
          <a:lstStyle/>
          <a:p>
            <a:r>
              <a:rPr lang="en-US" sz="3100" dirty="0" smtClean="0"/>
              <a:t>Plot</a:t>
            </a:r>
            <a:r>
              <a:rPr lang="en-US" sz="3100" dirty="0"/>
              <a:t>: The duke and the king started practicing lines from </a:t>
            </a:r>
            <a:r>
              <a:rPr lang="en-US" sz="3100" dirty="0" err="1"/>
              <a:t>romeo</a:t>
            </a:r>
            <a:r>
              <a:rPr lang="en-US" sz="3100" dirty="0"/>
              <a:t> and </a:t>
            </a:r>
            <a:r>
              <a:rPr lang="en-US" sz="3100" dirty="0" err="1"/>
              <a:t>juliet</a:t>
            </a:r>
            <a:r>
              <a:rPr lang="en-US" sz="3100" dirty="0"/>
              <a:t> together then the duke acts out the soliloquy in Hamlet and everyone, Huck seemed to think he’s very talented. The dukes took his first chance to make some play bills for them to perform Romeo and </a:t>
            </a:r>
            <a:r>
              <a:rPr lang="en-US" sz="3100" dirty="0" err="1"/>
              <a:t>juliet</a:t>
            </a:r>
            <a:r>
              <a:rPr lang="en-US" sz="3100" dirty="0"/>
              <a:t>, Richard III and Hamlet’s soliloquy. They visit a crazy town in Arkansas where the duke posts handbills for the plays. There Huck sees a drunk man get shot in the middle of town in front of everyone including his own daughter.</a:t>
            </a:r>
          </a:p>
          <a:p>
            <a:pPr marL="0" indent="0">
              <a:buNone/>
            </a:pPr>
            <a:endParaRPr lang="en-US" sz="3100" dirty="0"/>
          </a:p>
          <a:p>
            <a:r>
              <a:rPr lang="en-US" sz="3100" dirty="0"/>
              <a:t>Quote</a:t>
            </a:r>
            <a:r>
              <a:rPr lang="en-US" sz="3100" dirty="0" smtClean="0"/>
              <a:t>: </a:t>
            </a:r>
            <a:r>
              <a:rPr lang="en-US" sz="3100" dirty="0"/>
              <a:t>“‘Say, now, you’ve looked enough, you fellows; ‘</a:t>
            </a:r>
            <a:r>
              <a:rPr lang="en-US" sz="3100" dirty="0" err="1"/>
              <a:t>tain’t</a:t>
            </a:r>
            <a:r>
              <a:rPr lang="en-US" sz="3100" dirty="0"/>
              <a:t> right and ‘</a:t>
            </a:r>
            <a:r>
              <a:rPr lang="en-US" sz="3100" dirty="0" err="1"/>
              <a:t>tain’t</a:t>
            </a:r>
            <a:r>
              <a:rPr lang="en-US" sz="3100" dirty="0"/>
              <a:t> fair to stay </a:t>
            </a:r>
            <a:r>
              <a:rPr lang="en-US" sz="3100" dirty="0" err="1"/>
              <a:t>thar</a:t>
            </a:r>
            <a:r>
              <a:rPr lang="en-US" sz="3100" dirty="0"/>
              <a:t> all the time, and never give nobody a chance; other folks has their rights as well as you’”(143). OR “He says to Boggs, mighty </a:t>
            </a:r>
            <a:r>
              <a:rPr lang="en-US" sz="3100" dirty="0" err="1"/>
              <a:t>ca’m</a:t>
            </a:r>
            <a:r>
              <a:rPr lang="en-US" sz="3100" dirty="0"/>
              <a:t> and slow-he says: ‘I’m tired of this, but I’ll endure it till one o’clock. Till one o’clock, mind-no longer. If you open your mouth against me only once after that time you can’t travel so far but I will find you’”(142).</a:t>
            </a:r>
          </a:p>
          <a:p>
            <a:r>
              <a:rPr lang="en-US" dirty="0">
                <a:effectLst/>
              </a:rPr>
              <a:t/>
            </a:r>
            <a:br>
              <a:rPr lang="en-US" dirty="0">
                <a:effectLst/>
              </a:rPr>
            </a:br>
            <a:endParaRPr lang="en-US" dirty="0"/>
          </a:p>
        </p:txBody>
      </p:sp>
    </p:spTree>
    <p:extLst>
      <p:ext uri="{BB962C8B-B14F-4D97-AF65-F5344CB8AC3E}">
        <p14:creationId xmlns:p14="http://schemas.microsoft.com/office/powerpoint/2010/main" val="3975537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22</a:t>
            </a:r>
            <a:endParaRPr lang="en-US" dirty="0"/>
          </a:p>
        </p:txBody>
      </p:sp>
      <p:sp>
        <p:nvSpPr>
          <p:cNvPr id="3" name="Content Placeholder 2"/>
          <p:cNvSpPr>
            <a:spLocks noGrp="1"/>
          </p:cNvSpPr>
          <p:nvPr>
            <p:ph idx="1"/>
          </p:nvPr>
        </p:nvSpPr>
        <p:spPr>
          <a:xfrm>
            <a:off x="249382" y="922713"/>
            <a:ext cx="11729258" cy="5651823"/>
          </a:xfrm>
        </p:spPr>
        <p:txBody>
          <a:bodyPr>
            <a:normAutofit fontScale="62500" lnSpcReduction="20000"/>
          </a:bodyPr>
          <a:lstStyle/>
          <a:p>
            <a:r>
              <a:rPr lang="en-US" sz="3700" dirty="0" smtClean="0"/>
              <a:t>Plot</a:t>
            </a:r>
            <a:r>
              <a:rPr lang="en-US" sz="3700" dirty="0"/>
              <a:t>: A mob goes to </a:t>
            </a:r>
            <a:r>
              <a:rPr lang="en-US" sz="3700" dirty="0" err="1"/>
              <a:t>Sherburn’s</a:t>
            </a:r>
            <a:r>
              <a:rPr lang="en-US" sz="3700" dirty="0"/>
              <a:t> house to confront him and knocks down his front fence in the process. </a:t>
            </a:r>
            <a:r>
              <a:rPr lang="en-US" sz="3700" dirty="0" err="1"/>
              <a:t>Sherburn</a:t>
            </a:r>
            <a:r>
              <a:rPr lang="en-US" sz="3700" dirty="0"/>
              <a:t> comes out on his roof with a gun and at first just stares at everyone and calls them all cowards and says none of them would do anything during daytime. Next, </a:t>
            </a:r>
            <a:r>
              <a:rPr lang="en-US" sz="3700" dirty="0" err="1"/>
              <a:t>huck</a:t>
            </a:r>
            <a:r>
              <a:rPr lang="en-US" sz="3700" dirty="0"/>
              <a:t> sneaks into a circus which he was amazed by. At the circus a man wants to ride the horse and everyone laughs, he ends up creating a scene so the circus people let him ride the horse as long as he’s confident and he ends up being very good at riding it and they figure out he is actually part of the circus. That night was the show and it didn’t go very well, not a lot of people showed up and they were laughing throughout the show which upset the duke.</a:t>
            </a:r>
          </a:p>
          <a:p>
            <a:pPr marL="0" indent="0">
              <a:buNone/>
            </a:pPr>
            <a:r>
              <a:rPr lang="en-US" sz="3700" dirty="0">
                <a:effectLst/>
              </a:rPr>
              <a:t/>
            </a:r>
            <a:br>
              <a:rPr lang="en-US" sz="3700" dirty="0">
                <a:effectLst/>
              </a:rPr>
            </a:br>
            <a:endParaRPr lang="en-US" sz="3700" dirty="0" smtClean="0"/>
          </a:p>
          <a:p>
            <a:r>
              <a:rPr lang="en-US" sz="3700" dirty="0" smtClean="0"/>
              <a:t>Quote: “‘ I was born and raised in the South and I’ve lived in the North; so I know the average all around. The average man’s a coward. In the North he lets anybody walk over him that wants to, and goes home and prays for a humble spirit to bear it. In the South one man, all by himself, has stopped a stage full of men in the day time, and robbed the lot’”(145-146).</a:t>
            </a:r>
          </a:p>
          <a:p>
            <a:r>
              <a:rPr lang="en-US" dirty="0">
                <a:effectLst/>
              </a:rPr>
              <a:t/>
            </a:r>
            <a:br>
              <a:rPr lang="en-US" dirty="0">
                <a:effectLst/>
              </a:rPr>
            </a:br>
            <a:endParaRPr lang="en-US" dirty="0"/>
          </a:p>
        </p:txBody>
      </p:sp>
    </p:spTree>
    <p:extLst>
      <p:ext uri="{BB962C8B-B14F-4D97-AF65-F5344CB8AC3E}">
        <p14:creationId xmlns:p14="http://schemas.microsoft.com/office/powerpoint/2010/main" val="1826691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23</a:t>
            </a:r>
            <a:endParaRPr lang="en-US" dirty="0"/>
          </a:p>
        </p:txBody>
      </p:sp>
      <p:sp>
        <p:nvSpPr>
          <p:cNvPr id="3" name="Content Placeholder 2"/>
          <p:cNvSpPr>
            <a:spLocks noGrp="1"/>
          </p:cNvSpPr>
          <p:nvPr>
            <p:ph idx="1"/>
          </p:nvPr>
        </p:nvSpPr>
        <p:spPr>
          <a:xfrm>
            <a:off x="249382" y="922713"/>
            <a:ext cx="11729258" cy="5651823"/>
          </a:xfrm>
        </p:spPr>
        <p:txBody>
          <a:bodyPr>
            <a:normAutofit lnSpcReduction="10000"/>
          </a:bodyPr>
          <a:lstStyle/>
          <a:p>
            <a:r>
              <a:rPr lang="en-US" sz="2400" dirty="0" smtClean="0"/>
              <a:t>Plot: </a:t>
            </a:r>
            <a:r>
              <a:rPr lang="en-US" sz="2400" dirty="0">
                <a:effectLst/>
              </a:rPr>
              <a:t>The duke and king prepare for “The Royal Nonesuch” all day long and by the time comes for the play, they have a good-sized audience waiting. The audience finds the performance hilarious but is upset at how short it is. Then a “mysterious” man tells the crowd that the only way for them to not be seen as fools is by tricking the rest of the town into also paying for and watching the show the next two nights. On the night of the third showing, </a:t>
            </a:r>
            <a:r>
              <a:rPr lang="en-US" sz="2400" dirty="0" err="1">
                <a:effectLst/>
              </a:rPr>
              <a:t>huck</a:t>
            </a:r>
            <a:r>
              <a:rPr lang="en-US" sz="2400" dirty="0">
                <a:effectLst/>
              </a:rPr>
              <a:t> realizes the audiences’ pockets are full and the duke tells him to get to the raft. They all meet back at the raft and the duke and king laugh about their scam. Jim later questions their status but Huck shuts it down. The next morning, Huck finds Jim mourning and Jim tells him a story about his daughter. </a:t>
            </a:r>
            <a:br>
              <a:rPr lang="en-US" sz="2400" dirty="0">
                <a:effectLst/>
              </a:rPr>
            </a:br>
            <a:r>
              <a:rPr lang="en-US" sz="2400" dirty="0">
                <a:effectLst/>
              </a:rPr>
              <a:t/>
            </a:r>
            <a:br>
              <a:rPr lang="en-US" sz="2400" dirty="0">
                <a:effectLst/>
              </a:rPr>
            </a:br>
            <a:endParaRPr lang="en-US" sz="2400" dirty="0" smtClean="0"/>
          </a:p>
          <a:p>
            <a:r>
              <a:rPr lang="en-US" sz="2400" dirty="0" smtClean="0"/>
              <a:t>Quote: </a:t>
            </a:r>
            <a:r>
              <a:rPr lang="en-US" sz="2400" dirty="0">
                <a:effectLst/>
              </a:rPr>
              <a:t>“... I do believe he cared just as much for his people as white folks does for </a:t>
            </a:r>
            <a:r>
              <a:rPr lang="en-US" sz="2400" dirty="0" err="1">
                <a:effectLst/>
              </a:rPr>
              <a:t>their’n</a:t>
            </a:r>
            <a:r>
              <a:rPr lang="en-US" sz="2400" dirty="0">
                <a:effectLst/>
              </a:rPr>
              <a:t>. It don’t seem natural, but I reckon it’s so.” (155)</a:t>
            </a: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188850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24</a:t>
            </a:r>
            <a:endParaRPr lang="en-US" dirty="0"/>
          </a:p>
        </p:txBody>
      </p:sp>
      <p:sp>
        <p:nvSpPr>
          <p:cNvPr id="3" name="Content Placeholder 2"/>
          <p:cNvSpPr>
            <a:spLocks noGrp="1"/>
          </p:cNvSpPr>
          <p:nvPr>
            <p:ph idx="1"/>
          </p:nvPr>
        </p:nvSpPr>
        <p:spPr>
          <a:xfrm>
            <a:off x="249382" y="922713"/>
            <a:ext cx="11729258" cy="5651823"/>
          </a:xfrm>
        </p:spPr>
        <p:txBody>
          <a:bodyPr>
            <a:normAutofit fontScale="92500"/>
          </a:bodyPr>
          <a:lstStyle/>
          <a:p>
            <a:r>
              <a:rPr lang="en-US" sz="2800" dirty="0" smtClean="0"/>
              <a:t>Plot: </a:t>
            </a:r>
            <a:r>
              <a:rPr lang="en-US" sz="2800" dirty="0">
                <a:effectLst/>
              </a:rPr>
              <a:t>Jim complains about having to be tied down while the scams happen throughout the day, so the duke paints and dresses him up as a sick Arab. Later, Huck and the king raft to a town where they meet a boy and have him join them. The boy says he thought the king was Mr. Wilks, a man who just missed the death of his brother, Peter. They talk more about the Wilks Family and the possible riches left by Peter for his brothers. After the boy gets off of the raft, the king tells Huck to find the duke. The four of them go to the town where Peter lived and claim to be Mr. Wilks searching for his brother</a:t>
            </a:r>
            <a:r>
              <a:rPr lang="en-US" sz="2800" dirty="0" smtClean="0">
                <a:effectLst/>
              </a:rPr>
              <a:t>.</a:t>
            </a:r>
            <a:r>
              <a:rPr lang="en-US" sz="2800" dirty="0">
                <a:effectLst/>
              </a:rPr>
              <a:t/>
            </a:r>
            <a:br>
              <a:rPr lang="en-US" sz="2800" dirty="0">
                <a:effectLst/>
              </a:rPr>
            </a:br>
            <a:endParaRPr lang="en-US" sz="2800" dirty="0" smtClean="0"/>
          </a:p>
          <a:p>
            <a:r>
              <a:rPr lang="en-US" sz="2800" dirty="0" smtClean="0"/>
              <a:t>Quote: </a:t>
            </a:r>
            <a:r>
              <a:rPr lang="en-US" sz="2800" dirty="0">
                <a:effectLst/>
              </a:rPr>
              <a:t>“It was enough to make a body ashamed of the human race.” (162)</a:t>
            </a:r>
          </a:p>
          <a:p>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709583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25</a:t>
            </a:r>
            <a:endParaRPr lang="en-US" dirty="0"/>
          </a:p>
        </p:txBody>
      </p:sp>
      <p:sp>
        <p:nvSpPr>
          <p:cNvPr id="3" name="Content Placeholder 2"/>
          <p:cNvSpPr>
            <a:spLocks noGrp="1"/>
          </p:cNvSpPr>
          <p:nvPr>
            <p:ph idx="1"/>
          </p:nvPr>
        </p:nvSpPr>
        <p:spPr>
          <a:xfrm>
            <a:off x="249382" y="922713"/>
            <a:ext cx="11729258" cy="5651823"/>
          </a:xfrm>
        </p:spPr>
        <p:txBody>
          <a:bodyPr>
            <a:normAutofit fontScale="92500"/>
          </a:bodyPr>
          <a:lstStyle/>
          <a:p>
            <a:r>
              <a:rPr lang="en-US" sz="2400" dirty="0" smtClean="0"/>
              <a:t>Plot: </a:t>
            </a:r>
            <a:r>
              <a:rPr lang="en-US" sz="2400" dirty="0">
                <a:effectLst/>
              </a:rPr>
              <a:t>The King and Duke arrive at the town where Peter Wilks funeral is being held. They are soon greeted by a large crown of townspeople. When they get inside the house, the nieces hug them and  cry of happiness. Moving onto the funeral, The King and Duke look at their “brother’s” coffin and kneel beside it and place their forehead on it. They then give a speech and thank everyone for coming and how  bad they felt about the loss. A little after, Mary Jane brings Peter’s will and reads it aloud to the King. It is then told where $6000 of Gold is hidden. They also receive money but realize that they are a little bit short so they make up the missing money on their own.  After, Doctor Robinson accuses the Duke and King of being frauds but the nieces stand up for them and when the doctor leaves, he tells the nieces that they will pay for their mistake</a:t>
            </a:r>
            <a:br>
              <a:rPr lang="en-US" sz="2400" dirty="0">
                <a:effectLst/>
              </a:rPr>
            </a:br>
            <a:endParaRPr lang="en-US" sz="2400" dirty="0" smtClean="0"/>
          </a:p>
          <a:p>
            <a:r>
              <a:rPr lang="en-US" sz="2400" dirty="0" smtClean="0"/>
              <a:t>Quote: </a:t>
            </a:r>
            <a:r>
              <a:rPr lang="en-US" sz="2400" dirty="0">
                <a:effectLst/>
              </a:rPr>
              <a:t>“Well, when it come to that it worked the crowd like you never see anything like it, and everybody broke down...I never see anything so disgusting” (163-164)</a:t>
            </a: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490452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26</a:t>
            </a:r>
            <a:endParaRPr lang="en-US" dirty="0"/>
          </a:p>
        </p:txBody>
      </p:sp>
      <p:sp>
        <p:nvSpPr>
          <p:cNvPr id="3" name="Content Placeholder 2"/>
          <p:cNvSpPr>
            <a:spLocks noGrp="1"/>
          </p:cNvSpPr>
          <p:nvPr>
            <p:ph idx="1"/>
          </p:nvPr>
        </p:nvSpPr>
        <p:spPr>
          <a:xfrm>
            <a:off x="249382" y="922713"/>
            <a:ext cx="11729258" cy="5651823"/>
          </a:xfrm>
        </p:spPr>
        <p:txBody>
          <a:bodyPr>
            <a:normAutofit fontScale="92500"/>
          </a:bodyPr>
          <a:lstStyle/>
          <a:p>
            <a:r>
              <a:rPr lang="en-US" sz="2400" dirty="0" smtClean="0"/>
              <a:t>Plot: </a:t>
            </a:r>
            <a:r>
              <a:rPr lang="en-US" sz="2400" dirty="0">
                <a:effectLst/>
              </a:rPr>
              <a:t>Huck has dinner with the Wilks family. After dinner, one of the nieces, Joanna, asks him questions about England and Kings. Huck lies that the King goes to his church , there are many preachers to a church, and that England treats its servants worse than America. She doesn’t believe him but Mary Jane tells her to make him feel welcome and apologize. Huck begins to feel bad for planning to take their money as they’re so nice, so he plans to hide it from the King and Duke. Before he can find the money, the King and Duke come in and talk, so Huck hides and overhears their conversation. The Duke wants to leave with the little money they have as he feels bad for the orphans, but the King convinces him that the family will be okay if they take more money. They move the money to a new hiding spot that Huck knows, and he goes to steal it after they all go to bed.</a:t>
            </a:r>
            <a:br>
              <a:rPr lang="en-US" sz="2400" dirty="0">
                <a:effectLst/>
              </a:rPr>
            </a:br>
            <a:endParaRPr lang="en-US" sz="2400" dirty="0" smtClean="0"/>
          </a:p>
          <a:p>
            <a:r>
              <a:rPr lang="en-US" sz="2400" dirty="0" smtClean="0"/>
              <a:t>Quote: </a:t>
            </a:r>
            <a:r>
              <a:rPr lang="en-US" sz="2400" dirty="0">
                <a:effectLst/>
              </a:rPr>
              <a:t>“The Duke he grumbled; said the bag of gold was enough...didn’t want to rob a lot of orphans of </a:t>
            </a:r>
            <a:r>
              <a:rPr lang="en-US" sz="2400" i="1" dirty="0">
                <a:effectLst/>
              </a:rPr>
              <a:t>everything</a:t>
            </a:r>
            <a:r>
              <a:rPr lang="en-US" sz="2400" dirty="0">
                <a:effectLst/>
              </a:rPr>
              <a:t> they had”</a:t>
            </a:r>
            <a:r>
              <a:rPr lang="en-US" b="1" dirty="0">
                <a:effectLst/>
              </a:rPr>
              <a:t/>
            </a:r>
            <a:br>
              <a:rPr lang="en-US" b="1"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1142797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27</a:t>
            </a:r>
            <a:endParaRPr lang="en-US" dirty="0"/>
          </a:p>
        </p:txBody>
      </p:sp>
      <p:sp>
        <p:nvSpPr>
          <p:cNvPr id="3" name="Content Placeholder 2"/>
          <p:cNvSpPr>
            <a:spLocks noGrp="1"/>
          </p:cNvSpPr>
          <p:nvPr>
            <p:ph idx="1"/>
          </p:nvPr>
        </p:nvSpPr>
        <p:spPr>
          <a:xfrm>
            <a:off x="249382" y="922713"/>
            <a:ext cx="11729258" cy="5651823"/>
          </a:xfrm>
        </p:spPr>
        <p:txBody>
          <a:bodyPr>
            <a:normAutofit fontScale="92500" lnSpcReduction="10000"/>
          </a:bodyPr>
          <a:lstStyle/>
          <a:p>
            <a:r>
              <a:rPr lang="en-US" sz="2600" dirty="0" smtClean="0"/>
              <a:t>Plot</a:t>
            </a:r>
            <a:r>
              <a:rPr lang="en-US" sz="2600" dirty="0"/>
              <a:t>: After the Duke and King go to sleep, Huck sneaks in and takes their money. He sees someone is coming so he puts the money in Peter’s coffin. Huck then feels he may have made things worse by putting the money in the coffin because if Mary Jane wants the money, she will have to see her dead father in order to get it. After the funeral, the king says he’s going back to England and taking the girls with him. The king then sells the slaves and they are split up. The Duke and King don’t care about the slave families being torn apart, while the girls are overwhelmingly devastated. The duke and the King then question Huck and wonder if he was in or if he saw someone go into their room the previous night, as for the money disappeared out of their room. Huck tells them it was a slave that went into his room and they believe him. </a:t>
            </a:r>
            <a:r>
              <a:rPr lang="en-US" sz="2600" dirty="0">
                <a:effectLst/>
              </a:rPr>
              <a:t/>
            </a:r>
            <a:br>
              <a:rPr lang="en-US" sz="2600" dirty="0">
                <a:effectLst/>
              </a:rPr>
            </a:br>
            <a:endParaRPr lang="en-US" sz="2600" dirty="0" smtClean="0"/>
          </a:p>
          <a:p>
            <a:r>
              <a:rPr lang="en-US" sz="2600" dirty="0" smtClean="0"/>
              <a:t>Quote: </a:t>
            </a:r>
            <a:r>
              <a:rPr lang="en-US" sz="2600" dirty="0"/>
              <a:t>“I crept to their doors and listened; they was snoring. So I tiptoed along and got down-stairs all right” (178). </a:t>
            </a:r>
          </a:p>
          <a:p>
            <a:r>
              <a:rPr lang="en-US" dirty="0">
                <a:effectLst/>
              </a:rPr>
              <a:t/>
            </a:r>
            <a:br>
              <a:rPr lang="en-US" dirty="0">
                <a:effectLst/>
              </a:rPr>
            </a:br>
            <a:endParaRPr lang="en-US" dirty="0"/>
          </a:p>
        </p:txBody>
      </p:sp>
    </p:spTree>
    <p:extLst>
      <p:ext uri="{BB962C8B-B14F-4D97-AF65-F5344CB8AC3E}">
        <p14:creationId xmlns:p14="http://schemas.microsoft.com/office/powerpoint/2010/main" val="2271175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28</a:t>
            </a:r>
            <a:endParaRPr lang="en-US" dirty="0"/>
          </a:p>
        </p:txBody>
      </p:sp>
      <p:sp>
        <p:nvSpPr>
          <p:cNvPr id="3" name="Content Placeholder 2"/>
          <p:cNvSpPr>
            <a:spLocks noGrp="1"/>
          </p:cNvSpPr>
          <p:nvPr>
            <p:ph idx="1"/>
          </p:nvPr>
        </p:nvSpPr>
        <p:spPr>
          <a:xfrm>
            <a:off x="249382" y="922713"/>
            <a:ext cx="11729258" cy="5651823"/>
          </a:xfrm>
        </p:spPr>
        <p:txBody>
          <a:bodyPr>
            <a:normAutofit fontScale="85000" lnSpcReduction="10000"/>
          </a:bodyPr>
          <a:lstStyle/>
          <a:p>
            <a:r>
              <a:rPr lang="en-US" sz="2800" dirty="0" smtClean="0"/>
              <a:t>Plot</a:t>
            </a:r>
            <a:r>
              <a:rPr lang="en-US" sz="2800" dirty="0"/>
              <a:t>: As Huck was leaving, he came to find Mary Jane upset about when they leave for England, the slave mother and children will never see each other again. Huck then accidentally reveals that they will be able to reunite in just two weeks, which puts her at ease. This leads to Mary Jane vowing to go and stay at Mr. Lothrop’s house for four days so all can work itself out. Next, Huck tells Mary Jane that these uncles of hers are frauds and she wants to immediately tie them up. Huck acknowledges that if they were to turn in the frauds, Jim would then be in trouble. Huck writes the place where he left the money for Mary Jane because he couldn’t bear to tell it to her face. Once Mary Jane leaves, her sisters get suspicious because of Huck’s new story and questions him. Lastly, once the auction for the house is going on, the two real uncles seem up.</a:t>
            </a:r>
          </a:p>
          <a:p>
            <a:pPr marL="0" indent="0">
              <a:buNone/>
            </a:pPr>
            <a:endParaRPr lang="en-US" sz="2800" dirty="0" smtClean="0"/>
          </a:p>
          <a:p>
            <a:r>
              <a:rPr lang="en-US" sz="2800" dirty="0" smtClean="0"/>
              <a:t>Quote: </a:t>
            </a:r>
            <a:r>
              <a:rPr lang="en-US" sz="2800" dirty="0"/>
              <a:t>“but there’d be another person that you don’t know about who’d be in big trouble. Well, we got to save him </a:t>
            </a:r>
            <a:r>
              <a:rPr lang="en-US" sz="2800" dirty="0" err="1"/>
              <a:t>hain’t</a:t>
            </a:r>
            <a:r>
              <a:rPr lang="en-US" sz="2800" dirty="0"/>
              <a:t> we?” (181).</a:t>
            </a:r>
          </a:p>
          <a:p>
            <a:r>
              <a:rPr lang="en-US" dirty="0">
                <a:effectLst/>
              </a:rPr>
              <a:t/>
            </a:r>
            <a:br>
              <a:rPr lang="en-US" dirty="0">
                <a:effectLst/>
              </a:rPr>
            </a:br>
            <a:endParaRPr lang="en-US" dirty="0"/>
          </a:p>
        </p:txBody>
      </p:sp>
    </p:spTree>
    <p:extLst>
      <p:ext uri="{BB962C8B-B14F-4D97-AF65-F5344CB8AC3E}">
        <p14:creationId xmlns:p14="http://schemas.microsoft.com/office/powerpoint/2010/main" val="1775071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85800"/>
          </a:xfrm>
        </p:spPr>
        <p:txBody>
          <a:bodyPr>
            <a:normAutofit/>
          </a:bodyPr>
          <a:lstStyle/>
          <a:p>
            <a:pPr algn="ctr"/>
            <a:r>
              <a:rPr lang="en-US" dirty="0"/>
              <a:t>Chapter 2</a:t>
            </a:r>
          </a:p>
        </p:txBody>
      </p:sp>
      <p:sp>
        <p:nvSpPr>
          <p:cNvPr id="3" name="Content Placeholder 2"/>
          <p:cNvSpPr>
            <a:spLocks noGrp="1"/>
          </p:cNvSpPr>
          <p:nvPr>
            <p:ph idx="1"/>
          </p:nvPr>
        </p:nvSpPr>
        <p:spPr>
          <a:xfrm>
            <a:off x="199505" y="1022465"/>
            <a:ext cx="11795760" cy="5552071"/>
          </a:xfrm>
        </p:spPr>
        <p:txBody>
          <a:bodyPr>
            <a:normAutofit/>
          </a:bodyPr>
          <a:lstStyle/>
          <a:p>
            <a:r>
              <a:rPr lang="en-US" sz="3600" dirty="0"/>
              <a:t>Plot: Huck and Tom play a trick on Jim. Jim is a celebrity amongst the slaves. The “Tom Sawyer Gang” forms. They are going to be a gang that robs and murders people (keep women prisoners)</a:t>
            </a:r>
          </a:p>
          <a:p>
            <a:endParaRPr lang="en-US" sz="3600" dirty="0"/>
          </a:p>
          <a:p>
            <a:r>
              <a:rPr lang="en-US" sz="3600" dirty="0"/>
              <a:t>Quote: “Jim was most ruined for a servant, because he got stuck up on account of having seen the devil and been rode by witches” (6)</a:t>
            </a:r>
          </a:p>
          <a:p>
            <a:endParaRPr lang="en-US" dirty="0"/>
          </a:p>
        </p:txBody>
      </p:sp>
    </p:spTree>
    <p:extLst>
      <p:ext uri="{BB962C8B-B14F-4D97-AF65-F5344CB8AC3E}">
        <p14:creationId xmlns:p14="http://schemas.microsoft.com/office/powerpoint/2010/main" val="256224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29</a:t>
            </a:r>
            <a:endParaRPr lang="en-US" dirty="0"/>
          </a:p>
        </p:txBody>
      </p:sp>
      <p:sp>
        <p:nvSpPr>
          <p:cNvPr id="3" name="Content Placeholder 2"/>
          <p:cNvSpPr>
            <a:spLocks noGrp="1"/>
          </p:cNvSpPr>
          <p:nvPr>
            <p:ph idx="1"/>
          </p:nvPr>
        </p:nvSpPr>
        <p:spPr>
          <a:xfrm>
            <a:off x="249382" y="922713"/>
            <a:ext cx="11729258" cy="5651823"/>
          </a:xfrm>
        </p:spPr>
        <p:txBody>
          <a:bodyPr>
            <a:normAutofit/>
          </a:bodyPr>
          <a:lstStyle/>
          <a:p>
            <a:r>
              <a:rPr lang="en-US" sz="2600" dirty="0" smtClean="0"/>
              <a:t>Plot: </a:t>
            </a:r>
            <a:r>
              <a:rPr lang="en-US" sz="2600" dirty="0">
                <a:effectLst/>
              </a:rPr>
              <a:t>Harvey Wilks and his deaf brother with one arm arrive in the town, they are Peter Wilks real family and they are wanting Peters inheritance. People are suspicious of the Duke and Dauphin and are trying to prove them wrong for pretending to be Peters family in order to get his money. They compare handwriting of the real Harvey’s letters and ask the men questions about Peters tattoo on his chest. Everyone in the town is suspicious, so they head to the grave to see the tattoo Peter had. At the grave they find the $6,000 in the coffin and in the uproar, Huck runs away back through town and meets Jim and they continue along the river.</a:t>
            </a:r>
            <a:br>
              <a:rPr lang="en-US" sz="2600" dirty="0">
                <a:effectLst/>
              </a:rPr>
            </a:br>
            <a:r>
              <a:rPr lang="en-US" sz="2600" dirty="0">
                <a:effectLst/>
              </a:rPr>
              <a:t/>
            </a:r>
            <a:br>
              <a:rPr lang="en-US" sz="2600" dirty="0">
                <a:effectLst/>
              </a:rPr>
            </a:br>
            <a:r>
              <a:rPr lang="en-US" sz="2600" dirty="0" smtClean="0"/>
              <a:t>Quote: </a:t>
            </a:r>
            <a:r>
              <a:rPr lang="en-US" sz="2600" dirty="0">
                <a:effectLst/>
              </a:rPr>
              <a:t>“By the living jingo, here’s the bag of gold on his breast!” (Twain, 203).</a:t>
            </a:r>
            <a:r>
              <a:rPr lang="en-US" sz="2400" dirty="0">
                <a:effectLst/>
              </a:rPr>
              <a:t/>
            </a:r>
            <a:br>
              <a:rPr lang="en-US" sz="2400"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3604420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30</a:t>
            </a:r>
            <a:endParaRPr lang="en-US" dirty="0"/>
          </a:p>
        </p:txBody>
      </p:sp>
      <p:sp>
        <p:nvSpPr>
          <p:cNvPr id="3" name="Content Placeholder 2"/>
          <p:cNvSpPr>
            <a:spLocks noGrp="1"/>
          </p:cNvSpPr>
          <p:nvPr>
            <p:ph idx="1"/>
          </p:nvPr>
        </p:nvSpPr>
        <p:spPr>
          <a:xfrm>
            <a:off x="249382" y="922713"/>
            <a:ext cx="11729258" cy="5758744"/>
          </a:xfrm>
        </p:spPr>
        <p:txBody>
          <a:bodyPr>
            <a:normAutofit fontScale="92500"/>
          </a:bodyPr>
          <a:lstStyle/>
          <a:p>
            <a:r>
              <a:rPr lang="en-US" sz="2600" dirty="0" smtClean="0"/>
              <a:t>Plot: </a:t>
            </a:r>
            <a:r>
              <a:rPr lang="en-US" sz="2600" dirty="0">
                <a:effectLst/>
              </a:rPr>
              <a:t>The dauphin (king) gets quite angry with Huck and asks him if he is helping the con men. He nearly strangles him until thankfully, the duke stops this act from happening. Huck explains that he was worried about being hanged so he ran as soon as he could. The duke is thankful that the money was in Peter Wilk’s coffin, so he and the king could escape. In fact, it is the bag of gold that creates an argument between the duke and king on how the money got there. They both accuse each other of wanting to hide and keep the money for one's self. The king then confesses that he hid the money, even though he didn’t because he didn’t want the duke to kill him. Soon after, they both get drunk and fell asleep, while Huck explained to Jim what had happened. </a:t>
            </a:r>
            <a:br>
              <a:rPr lang="en-US" sz="2600" dirty="0">
                <a:effectLst/>
              </a:rPr>
            </a:br>
            <a:endParaRPr lang="en-US" sz="2600" dirty="0" smtClean="0"/>
          </a:p>
          <a:p>
            <a:r>
              <a:rPr lang="en-US" sz="2600" dirty="0" smtClean="0"/>
              <a:t>Quote: </a:t>
            </a:r>
            <a:r>
              <a:rPr lang="en-US" sz="2600" dirty="0">
                <a:effectLst/>
              </a:rPr>
              <a:t>“</a:t>
            </a:r>
            <a:r>
              <a:rPr lang="en-US" sz="2600" dirty="0" err="1">
                <a:effectLst/>
              </a:rPr>
              <a:t>Leggo</a:t>
            </a:r>
            <a:r>
              <a:rPr lang="en-US" sz="2600" dirty="0">
                <a:effectLst/>
              </a:rPr>
              <a:t> the boy, you old idiot! Would </a:t>
            </a:r>
            <a:r>
              <a:rPr lang="en-US" sz="2600" i="1" dirty="0">
                <a:effectLst/>
              </a:rPr>
              <a:t>you </a:t>
            </a:r>
            <a:r>
              <a:rPr lang="en-US" sz="2600" dirty="0">
                <a:effectLst/>
              </a:rPr>
              <a:t>‘a’ done any different?”(206)</a:t>
            </a: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1839393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31</a:t>
            </a:r>
            <a:endParaRPr lang="en-US" dirty="0"/>
          </a:p>
        </p:txBody>
      </p:sp>
      <p:sp>
        <p:nvSpPr>
          <p:cNvPr id="3" name="Content Placeholder 2"/>
          <p:cNvSpPr>
            <a:spLocks noGrp="1"/>
          </p:cNvSpPr>
          <p:nvPr>
            <p:ph idx="1"/>
          </p:nvPr>
        </p:nvSpPr>
        <p:spPr>
          <a:xfrm>
            <a:off x="249382" y="922713"/>
            <a:ext cx="11729258" cy="5758744"/>
          </a:xfrm>
        </p:spPr>
        <p:txBody>
          <a:bodyPr>
            <a:normAutofit/>
          </a:bodyPr>
          <a:lstStyle/>
          <a:p>
            <a:r>
              <a:rPr lang="en-US" sz="2600" dirty="0" smtClean="0"/>
              <a:t>Plot: </a:t>
            </a:r>
            <a:r>
              <a:rPr lang="en-US" dirty="0">
                <a:effectLst/>
              </a:rPr>
              <a:t>The four of them travel downstream on the raft for several days without stopping, trying to get away from the rumors of the scams of the duke and dauphin. They try several schemes on many towns but no success in any of them. The duke and dauphin start having secret conversations which worried Huck and Jim who decided to ditch them as soon as they could. The duke, dauphin and Huck go to a town and the duke and Dauphin get into a fight at a tavern so </a:t>
            </a:r>
            <a:r>
              <a:rPr lang="en-US" dirty="0" err="1">
                <a:effectLst/>
              </a:rPr>
              <a:t>huck</a:t>
            </a:r>
            <a:r>
              <a:rPr lang="en-US" dirty="0">
                <a:effectLst/>
              </a:rPr>
              <a:t> takes his chance to escape but when he goes back to the raft he doesn’t see Jim. Huck then finds out that the dauphin had sold Jim so </a:t>
            </a:r>
            <a:r>
              <a:rPr lang="en-US" dirty="0" err="1">
                <a:effectLst/>
              </a:rPr>
              <a:t>huck</a:t>
            </a:r>
            <a:r>
              <a:rPr lang="en-US" dirty="0">
                <a:effectLst/>
              </a:rPr>
              <a:t> decides to write a letter to Tom Sawyer to tell Miss Watson where </a:t>
            </a:r>
            <a:r>
              <a:rPr lang="en-US" dirty="0" err="1">
                <a:effectLst/>
              </a:rPr>
              <a:t>jim</a:t>
            </a:r>
            <a:r>
              <a:rPr lang="en-US" dirty="0">
                <a:effectLst/>
              </a:rPr>
              <a:t> is but he then realizes that Miss Watson would sell him anyway. Huck was worried about the story getting out that he helped a slave escape and starts to think that its god punishing him for helping Jim. He starts praying but then realizes that Jim has been such a good friend that he wouldn’t mind going to hell to get Jim out of slavery. He bumps into the duke in the street and the duke slips up and reveals where </a:t>
            </a:r>
            <a:r>
              <a:rPr lang="en-US" dirty="0" err="1">
                <a:effectLst/>
              </a:rPr>
              <a:t>jim</a:t>
            </a:r>
            <a:r>
              <a:rPr lang="en-US" dirty="0">
                <a:effectLst/>
              </a:rPr>
              <a:t>(Phelps Farm) is but then changes his story and encourages Huck to head out on the three day, forty mile trip.</a:t>
            </a:r>
            <a:r>
              <a:rPr lang="en-US" sz="2600" dirty="0">
                <a:effectLst/>
              </a:rPr>
              <a:t/>
            </a:r>
            <a:br>
              <a:rPr lang="en-US" sz="2600" dirty="0">
                <a:effectLst/>
              </a:rPr>
            </a:br>
            <a:endParaRPr lang="en-US" sz="2600" dirty="0" smtClean="0"/>
          </a:p>
          <a:p>
            <a:r>
              <a:rPr lang="en-US" sz="2600" dirty="0" smtClean="0"/>
              <a:t>Quote: </a:t>
            </a:r>
            <a:r>
              <a:rPr lang="en-US" dirty="0">
                <a:effectLst/>
              </a:rPr>
              <a:t>“‘All right, then, I’ll </a:t>
            </a:r>
            <a:r>
              <a:rPr lang="en-US" i="1" dirty="0">
                <a:effectLst/>
              </a:rPr>
              <a:t>go</a:t>
            </a:r>
            <a:r>
              <a:rPr lang="en-US" dirty="0">
                <a:effectLst/>
              </a:rPr>
              <a:t> to hell’-and tore it up” (214).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748619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32</a:t>
            </a:r>
            <a:endParaRPr lang="en-US" dirty="0"/>
          </a:p>
        </p:txBody>
      </p:sp>
      <p:sp>
        <p:nvSpPr>
          <p:cNvPr id="3" name="Content Placeholder 2"/>
          <p:cNvSpPr>
            <a:spLocks noGrp="1"/>
          </p:cNvSpPr>
          <p:nvPr>
            <p:ph idx="1"/>
          </p:nvPr>
        </p:nvSpPr>
        <p:spPr>
          <a:xfrm>
            <a:off x="249382" y="922713"/>
            <a:ext cx="11729258" cy="5758744"/>
          </a:xfrm>
        </p:spPr>
        <p:txBody>
          <a:bodyPr>
            <a:normAutofit/>
          </a:bodyPr>
          <a:lstStyle/>
          <a:p>
            <a:r>
              <a:rPr lang="en-US" sz="2600" dirty="0" smtClean="0"/>
              <a:t>Plot: </a:t>
            </a:r>
            <a:r>
              <a:rPr lang="en-US" dirty="0">
                <a:effectLst/>
              </a:rPr>
              <a:t>Huck finds the Phelps house where Jim is supposedly being held. Dogs start to come after Huck but a slave woman calls them off. Sally comes outside happy to see Huck because she thinks that he is her nephew Tom and she asks why he’s been delayed several days. Huck keeps up the act pretending to be Tom and lied to her saying that the cylinder head on the steamboat blew out. Sally asks if anyone was killed and Huck says no one just a slave and Sally seems relieved. Huck questions whether or not he should keep up the act once Sally’s husband, Silas, returns and his greeting to Huck made him realize that they are the aunt and uncle of Tom Sawyer. Huck hears a steamboat coming so he goes to the dock to “grab his things” but is really going incase Tom actually shows up.  </a:t>
            </a:r>
            <a:r>
              <a:rPr lang="en-US" sz="2600" dirty="0">
                <a:effectLst/>
              </a:rPr>
              <a:t/>
            </a:r>
            <a:br>
              <a:rPr lang="en-US" sz="2600" dirty="0">
                <a:effectLst/>
              </a:rPr>
            </a:br>
            <a:endParaRPr lang="en-US" sz="2600" dirty="0" smtClean="0"/>
          </a:p>
          <a:p>
            <a:r>
              <a:rPr lang="en-US" sz="2600" dirty="0" smtClean="0"/>
              <a:t>Quote: </a:t>
            </a:r>
            <a:r>
              <a:rPr lang="en-US" dirty="0">
                <a:effectLst/>
              </a:rPr>
              <a:t>“But if they was joyful, it </a:t>
            </a:r>
            <a:r>
              <a:rPr lang="en-US" dirty="0" err="1">
                <a:effectLst/>
              </a:rPr>
              <a:t>warn’t</a:t>
            </a:r>
            <a:r>
              <a:rPr lang="en-US" dirty="0">
                <a:effectLst/>
              </a:rPr>
              <a:t> nothing to what </a:t>
            </a:r>
            <a:r>
              <a:rPr lang="en-US" dirty="0" err="1">
                <a:effectLst/>
              </a:rPr>
              <a:t>i</a:t>
            </a:r>
            <a:r>
              <a:rPr lang="en-US">
                <a:effectLst/>
              </a:rPr>
              <a:t> was; for it was like being born again, I was so glad to find out who I was” (223). </a:t>
            </a: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374164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33</a:t>
            </a:r>
            <a:endParaRPr lang="en-US" dirty="0"/>
          </a:p>
        </p:txBody>
      </p:sp>
      <p:sp>
        <p:nvSpPr>
          <p:cNvPr id="3" name="Content Placeholder 2"/>
          <p:cNvSpPr>
            <a:spLocks noGrp="1"/>
          </p:cNvSpPr>
          <p:nvPr>
            <p:ph idx="1"/>
          </p:nvPr>
        </p:nvSpPr>
        <p:spPr>
          <a:xfrm>
            <a:off x="249382" y="922713"/>
            <a:ext cx="11729258" cy="5758744"/>
          </a:xfrm>
        </p:spPr>
        <p:txBody>
          <a:bodyPr>
            <a:normAutofit fontScale="77500" lnSpcReduction="20000"/>
          </a:bodyPr>
          <a:lstStyle/>
          <a:p>
            <a:r>
              <a:rPr lang="en-US" sz="2600" dirty="0" smtClean="0"/>
              <a:t>Plot: </a:t>
            </a:r>
            <a:r>
              <a:rPr lang="en-US" sz="2800" dirty="0"/>
              <a:t>Huck walks into this town and right in front of him is this wagon that’s approaching him. He sees a figure riding the wagon and it turns out to be tom sawyer. When the wagon stops Tom asks </a:t>
            </a:r>
            <a:r>
              <a:rPr lang="en-US" sz="2800" dirty="0" err="1"/>
              <a:t>huck</a:t>
            </a:r>
            <a:r>
              <a:rPr lang="en-US" sz="2800" dirty="0"/>
              <a:t> about his recent adventures. Huck then tells tom that he's going to see Phelps’ farm to rescue Jim. Then Tom decides to help him rescue Jim. After meeting tom Huck comes across Uncle </a:t>
            </a:r>
            <a:r>
              <a:rPr lang="en-US" sz="2800" dirty="0" err="1"/>
              <a:t>silas</a:t>
            </a:r>
            <a:r>
              <a:rPr lang="en-US" sz="2800" dirty="0"/>
              <a:t>, whom </a:t>
            </a:r>
            <a:r>
              <a:rPr lang="en-US" sz="2800" dirty="0" err="1"/>
              <a:t>huck</a:t>
            </a:r>
            <a:r>
              <a:rPr lang="en-US" sz="2800" dirty="0"/>
              <a:t> considers the “innocent, best old soul,”. Huck also learns not only Is he a farmer but a preacher. After Meeting him, Huck and tom are invited to dinner. During the dinner Tom is Fluently lying and at a certain point he goes in to kiss Aunt Sally on the mouth then Aunt Sally threatens to hit tom with her spinning stick. Then one of the Phelps boys ask Uncle </a:t>
            </a:r>
            <a:r>
              <a:rPr lang="en-US" sz="2800" dirty="0" err="1"/>
              <a:t>silas</a:t>
            </a:r>
            <a:r>
              <a:rPr lang="en-US" sz="2800" dirty="0"/>
              <a:t> if he can go to “The show”. </a:t>
            </a:r>
            <a:r>
              <a:rPr lang="en-US" sz="2800" dirty="0" err="1"/>
              <a:t>Silias</a:t>
            </a:r>
            <a:r>
              <a:rPr lang="en-US" sz="2800" dirty="0"/>
              <a:t> says that according to the runaway slave AKA Jim and another man is scandalous. At that point Huck realizes that the show must be the duke’s and king’s. Once this is clear to Him Huck and tom sneak out in the middle of the night to warn the con men. When they are walking Huck sees a mob with the king and duke Tarred and feathered. Huck then sees that how cruel people are to one another.</a:t>
            </a:r>
          </a:p>
          <a:p>
            <a:endParaRPr lang="en-US" sz="2600" dirty="0" smtClean="0"/>
          </a:p>
          <a:p>
            <a:r>
              <a:rPr lang="en-US" sz="2600" dirty="0" smtClean="0"/>
              <a:t>Quote: </a:t>
            </a:r>
            <a:r>
              <a:rPr lang="en-US" dirty="0" smtClean="0"/>
              <a:t>“</a:t>
            </a:r>
            <a:r>
              <a:rPr lang="en-US" dirty="0"/>
              <a:t>I was sorry for them poor pitiful rascals, it seems like I couldn’t ever feel any hardness against them anymore in the world. It was a dreadful thing to see. Human beings can be awful and cruel to one another.” (230)</a:t>
            </a:r>
          </a:p>
          <a:p>
            <a:r>
              <a:rPr lang="en-US" dirty="0">
                <a:effectLst/>
              </a:rPr>
              <a:t/>
            </a:r>
            <a:br>
              <a:rPr lang="en-US" dirty="0">
                <a:effectLst/>
              </a:rPr>
            </a:br>
            <a:endParaRPr lang="en-US" dirty="0"/>
          </a:p>
        </p:txBody>
      </p:sp>
    </p:spTree>
    <p:extLst>
      <p:ext uri="{BB962C8B-B14F-4D97-AF65-F5344CB8AC3E}">
        <p14:creationId xmlns:p14="http://schemas.microsoft.com/office/powerpoint/2010/main" val="4264714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34</a:t>
            </a:r>
            <a:endParaRPr lang="en-US" dirty="0"/>
          </a:p>
        </p:txBody>
      </p:sp>
      <p:sp>
        <p:nvSpPr>
          <p:cNvPr id="3" name="Content Placeholder 2"/>
          <p:cNvSpPr>
            <a:spLocks noGrp="1"/>
          </p:cNvSpPr>
          <p:nvPr>
            <p:ph idx="1"/>
          </p:nvPr>
        </p:nvSpPr>
        <p:spPr>
          <a:xfrm>
            <a:off x="249382" y="922713"/>
            <a:ext cx="11729258" cy="5758744"/>
          </a:xfrm>
        </p:spPr>
        <p:txBody>
          <a:bodyPr>
            <a:normAutofit fontScale="70000" lnSpcReduction="20000"/>
          </a:bodyPr>
          <a:lstStyle/>
          <a:p>
            <a:r>
              <a:rPr lang="en-US" sz="2600" dirty="0" smtClean="0"/>
              <a:t>Plot: </a:t>
            </a:r>
            <a:r>
              <a:rPr lang="en-US" sz="2800" dirty="0"/>
              <a:t>After seeing a slave deliver food to a building on the Phelps farm, Tom and Huck decide that it must be the place where Jim is being held. Each boy makes a plan to free Jim and then share their plans with the other. Huck’s plan is deemed perfectly capable of freeing Jim but lacks any style, so the two boys decide to go with Tom’s plan. Huck begins to worry that Tom will hurt his reputation and that of his family by becoming associated with freeing a slave but Tom says that he knows who he is and what he’s doing so Huck drops the matter. The boys go to bed then wake up the next morning to talk to the slave who feeds Jim. To the surprise of the Slave Jim recognizes the boys as soon as they enter the building and cries out their names. He is quickly silenced by Tom and Huck who then trick the Slave into thinking that Jim said nothing and that witches caused him to hear the noise. The chapter ends with Huck and Tom telling Jim not to make it clear he knows them and that they intend to free </a:t>
            </a:r>
            <a:r>
              <a:rPr lang="en-US" sz="2800"/>
              <a:t>him</a:t>
            </a:r>
            <a:r>
              <a:rPr lang="en-US" sz="2800" smtClean="0"/>
              <a:t>.</a:t>
            </a:r>
          </a:p>
          <a:p>
            <a:pPr marL="0" indent="0">
              <a:buNone/>
            </a:pPr>
            <a:endParaRPr lang="en-US" sz="2800" dirty="0"/>
          </a:p>
          <a:p>
            <a:r>
              <a:rPr lang="en-US" sz="2800" dirty="0"/>
              <a:t> Quote: “I </a:t>
            </a:r>
            <a:r>
              <a:rPr lang="en-US" sz="2800" i="1" dirty="0"/>
              <a:t>couldn’t</a:t>
            </a:r>
            <a:r>
              <a:rPr lang="en-US" sz="2800" dirty="0"/>
              <a:t> understand it no way at all. It was outrageous and I </a:t>
            </a:r>
            <a:r>
              <a:rPr lang="en-US" sz="2800" dirty="0" err="1"/>
              <a:t>knowed</a:t>
            </a:r>
            <a:r>
              <a:rPr lang="en-US" sz="2800" dirty="0"/>
              <a:t> I ought to just up and tell him so; and so be his true friend, and let him quit the thing right where he was and save himself” (233)</a:t>
            </a:r>
          </a:p>
          <a:p>
            <a:pPr marL="0" indent="0">
              <a:buNone/>
            </a:pPr>
            <a:r>
              <a:rPr lang="en-US" sz="2600" dirty="0">
                <a:effectLst/>
              </a:rPr>
              <a:t/>
            </a:r>
            <a:br>
              <a:rPr lang="en-US" sz="2600" dirty="0">
                <a:effectLst/>
              </a:rPr>
            </a:br>
            <a:endParaRPr lang="en-US" sz="2600" dirty="0" smtClean="0"/>
          </a:p>
          <a:p>
            <a:pPr marL="0" indent="0">
              <a:buNone/>
            </a:pP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599081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35</a:t>
            </a:r>
            <a:endParaRPr lang="en-US" dirty="0"/>
          </a:p>
        </p:txBody>
      </p:sp>
      <p:sp>
        <p:nvSpPr>
          <p:cNvPr id="3" name="Content Placeholder 2"/>
          <p:cNvSpPr>
            <a:spLocks noGrp="1"/>
          </p:cNvSpPr>
          <p:nvPr>
            <p:ph idx="1"/>
          </p:nvPr>
        </p:nvSpPr>
        <p:spPr>
          <a:xfrm>
            <a:off x="249382" y="922713"/>
            <a:ext cx="11729258" cy="5758744"/>
          </a:xfrm>
        </p:spPr>
        <p:txBody>
          <a:bodyPr>
            <a:normAutofit fontScale="92500" lnSpcReduction="10000"/>
          </a:bodyPr>
          <a:lstStyle/>
          <a:p>
            <a:r>
              <a:rPr lang="en-US" sz="2600" dirty="0" smtClean="0"/>
              <a:t>Plot: </a:t>
            </a:r>
            <a:r>
              <a:rPr lang="en-US" sz="2800" dirty="0"/>
              <a:t>Tom is unhappy with how easy it is to free Jim, so he and Huck plan to invent the obstacles because he wants the escape to be like the ones in adventure books. Although Huck tells him that it’s impractical, Tom manages to convince him. He names a bunch of things that are needed for an escape, according to him, which includes a saw, moat, and a rope ladder. Then, Huck goes to steal a sheet and a shirt for their escape. Tom decides to free Jim by digging him out with table knives and tells Huck to steal some too.</a:t>
            </a:r>
          </a:p>
          <a:p>
            <a:endParaRPr lang="en-US" sz="2800" dirty="0"/>
          </a:p>
          <a:p>
            <a:r>
              <a:rPr lang="en-US" sz="2800" dirty="0"/>
              <a:t> Quote: “It don’t make no difference how foolish it is, it’s the </a:t>
            </a:r>
            <a:r>
              <a:rPr lang="en-US" sz="2800" i="1" dirty="0"/>
              <a:t>right</a:t>
            </a:r>
            <a:r>
              <a:rPr lang="en-US" sz="2800" dirty="0"/>
              <a:t> way-and it’s the regular way. And there </a:t>
            </a:r>
            <a:r>
              <a:rPr lang="en-US" sz="2800" dirty="0" err="1"/>
              <a:t>ain’t</a:t>
            </a:r>
            <a:r>
              <a:rPr lang="en-US" sz="2800" dirty="0"/>
              <a:t> no </a:t>
            </a:r>
            <a:r>
              <a:rPr lang="en-US" sz="2800" i="1" dirty="0"/>
              <a:t>other </a:t>
            </a:r>
            <a:r>
              <a:rPr lang="en-US" sz="2800" dirty="0"/>
              <a:t>way, that ever</a:t>
            </a:r>
            <a:r>
              <a:rPr lang="en-US" sz="2800" i="1" dirty="0"/>
              <a:t> I </a:t>
            </a:r>
            <a:r>
              <a:rPr lang="en-US" sz="2800" dirty="0"/>
              <a:t>heard of, and I’ve read all the books that gives any information about these things.” (243</a:t>
            </a:r>
            <a:r>
              <a:rPr lang="en-US" sz="2800" dirty="0" smtClean="0"/>
              <a:t>)</a:t>
            </a:r>
            <a:r>
              <a:rPr lang="en-US" dirty="0">
                <a:effectLst/>
              </a:rPr>
              <a:t/>
            </a:r>
            <a:br>
              <a:rPr lang="en-US" dirty="0">
                <a:effectLst/>
              </a:rPr>
            </a:br>
            <a:endParaRPr lang="en-US" dirty="0"/>
          </a:p>
        </p:txBody>
      </p:sp>
    </p:spTree>
    <p:extLst>
      <p:ext uri="{BB962C8B-B14F-4D97-AF65-F5344CB8AC3E}">
        <p14:creationId xmlns:p14="http://schemas.microsoft.com/office/powerpoint/2010/main" val="2572725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36</a:t>
            </a:r>
            <a:endParaRPr lang="en-US" dirty="0"/>
          </a:p>
        </p:txBody>
      </p:sp>
      <p:sp>
        <p:nvSpPr>
          <p:cNvPr id="3" name="Content Placeholder 2"/>
          <p:cNvSpPr>
            <a:spLocks noGrp="1"/>
          </p:cNvSpPr>
          <p:nvPr>
            <p:ph idx="1"/>
          </p:nvPr>
        </p:nvSpPr>
        <p:spPr>
          <a:xfrm>
            <a:off x="249382" y="922713"/>
            <a:ext cx="11729258" cy="5758744"/>
          </a:xfrm>
        </p:spPr>
        <p:txBody>
          <a:bodyPr>
            <a:normAutofit fontScale="85000" lnSpcReduction="20000"/>
          </a:bodyPr>
          <a:lstStyle/>
          <a:p>
            <a:r>
              <a:rPr lang="en-US" sz="2800" dirty="0" smtClean="0"/>
              <a:t>Plot: </a:t>
            </a:r>
            <a:r>
              <a:rPr lang="en-US" sz="2800" dirty="0"/>
              <a:t>That night, Tom and Huck start digging. After a long time, they both realize the futility of their efforts and decide to switch to pick-axes instead. The next day, they steal some candles, tin plates, and spoons to give to Jim. Later that night, they dig their way in to Jim, who’s very happy to see them. Tom explains to him the plan for getting him out, and Jim agrees to follow it, although he doesn’t really understand. One night, dogs get into Jim’s hut. Nat believes that witches are responsible and Tom tells him that he would bake him a “witch-pie” to appease them</a:t>
            </a:r>
            <a:r>
              <a:rPr lang="en-US" sz="2800" dirty="0" smtClean="0"/>
              <a:t>.</a:t>
            </a:r>
          </a:p>
          <a:p>
            <a:endParaRPr lang="en-US" sz="2800" dirty="0"/>
          </a:p>
          <a:p>
            <a:r>
              <a:rPr lang="en-US" sz="2800" dirty="0" smtClean="0"/>
              <a:t> </a:t>
            </a:r>
            <a:r>
              <a:rPr lang="en-US" sz="2800" dirty="0"/>
              <a:t>Quote: “He said it was the best fun he ever had in his life, and the most </a:t>
            </a:r>
            <a:r>
              <a:rPr lang="en-US" sz="2800" dirty="0" err="1"/>
              <a:t>intellectural</a:t>
            </a:r>
            <a:r>
              <a:rPr lang="en-US" sz="2800" dirty="0"/>
              <a:t>; and said if he only could see his way to it we would keep it up all the rest of our lives and leave Jim to our children to get out; for he believed Jim would come to like it better and better the more he got used to it.” (248)</a:t>
            </a:r>
          </a:p>
          <a:p>
            <a:pPr marL="0" indent="0">
              <a:buNone/>
            </a:pPr>
            <a:endParaRPr lang="en-US" sz="2600" dirty="0" smtClean="0"/>
          </a:p>
          <a:p>
            <a:pPr marL="0" indent="0">
              <a:buNone/>
            </a:pP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4226864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37</a:t>
            </a:r>
            <a:endParaRPr lang="en-US" dirty="0"/>
          </a:p>
        </p:txBody>
      </p:sp>
      <p:sp>
        <p:nvSpPr>
          <p:cNvPr id="3" name="Content Placeholder 2"/>
          <p:cNvSpPr>
            <a:spLocks noGrp="1"/>
          </p:cNvSpPr>
          <p:nvPr>
            <p:ph idx="1"/>
          </p:nvPr>
        </p:nvSpPr>
        <p:spPr>
          <a:xfrm>
            <a:off x="249382" y="922713"/>
            <a:ext cx="11729258" cy="5758744"/>
          </a:xfrm>
        </p:spPr>
        <p:txBody>
          <a:bodyPr>
            <a:normAutofit fontScale="92500" lnSpcReduction="20000"/>
          </a:bodyPr>
          <a:lstStyle/>
          <a:p>
            <a:r>
              <a:rPr lang="en-US" sz="3200" dirty="0" smtClean="0"/>
              <a:t>Plot: </a:t>
            </a:r>
            <a:r>
              <a:rPr lang="en-US" sz="3200" dirty="0">
                <a:effectLst/>
              </a:rPr>
              <a:t>Huck and Tom need steal items such as a shirt, spoons, candlesticks, and sheets from Aunt Sally that they would have to disguise as a pie in order to save Jim. Aunt Sally notices the disappearances and gets very upset. </a:t>
            </a:r>
            <a:r>
              <a:rPr lang="en-US" sz="3200" dirty="0" err="1">
                <a:effectLst/>
              </a:rPr>
              <a:t>Salis</a:t>
            </a:r>
            <a:r>
              <a:rPr lang="en-US" sz="3200" dirty="0">
                <a:effectLst/>
              </a:rPr>
              <a:t> decides to go check the rat holes, but before he finds them Huck and Tom fill them. The boys are able to switch out items over the course of several days, and place the blame on the rats and the calf in order to make it not look as suspicious. It then takes them several days to figure out how to make a pie that will get past Nat to hide all the supplies to make a rope for Jim to use to escape.   </a:t>
            </a:r>
            <a:endParaRPr lang="en-US" sz="3200" dirty="0"/>
          </a:p>
          <a:p>
            <a:r>
              <a:rPr lang="en-US" sz="3200" dirty="0" smtClean="0"/>
              <a:t> </a:t>
            </a:r>
            <a:r>
              <a:rPr lang="en-US" sz="3200" dirty="0"/>
              <a:t>Quote: </a:t>
            </a:r>
            <a:r>
              <a:rPr lang="en-US" sz="3200" dirty="0" smtClean="0"/>
              <a:t> </a:t>
            </a:r>
            <a:r>
              <a:rPr lang="en-US" sz="3200" dirty="0">
                <a:effectLst/>
              </a:rPr>
              <a:t>“</a:t>
            </a:r>
            <a:r>
              <a:rPr lang="en-US" sz="3200" dirty="0" err="1">
                <a:effectLst/>
              </a:rPr>
              <a:t>Ther’s</a:t>
            </a:r>
            <a:r>
              <a:rPr lang="en-US" sz="3200" dirty="0">
                <a:effectLst/>
              </a:rPr>
              <a:t> six </a:t>
            </a:r>
            <a:r>
              <a:rPr lang="en-US" sz="3200" i="1" dirty="0">
                <a:effectLst/>
              </a:rPr>
              <a:t>candles </a:t>
            </a:r>
            <a:r>
              <a:rPr lang="en-US" sz="3200" dirty="0">
                <a:effectLst/>
              </a:rPr>
              <a:t>gone-that’s what. The rats could ‘a’ got the candles, and I reckon they did” (252).</a:t>
            </a:r>
            <a:endParaRPr lang="en-US" sz="3200" dirty="0" smtClean="0"/>
          </a:p>
          <a:p>
            <a:pPr marL="0" indent="0">
              <a:buNone/>
            </a:pP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787538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38</a:t>
            </a:r>
            <a:endParaRPr lang="en-US" dirty="0"/>
          </a:p>
        </p:txBody>
      </p:sp>
      <p:sp>
        <p:nvSpPr>
          <p:cNvPr id="3" name="Content Placeholder 2"/>
          <p:cNvSpPr>
            <a:spLocks noGrp="1"/>
          </p:cNvSpPr>
          <p:nvPr>
            <p:ph idx="1"/>
          </p:nvPr>
        </p:nvSpPr>
        <p:spPr>
          <a:xfrm>
            <a:off x="249382" y="922713"/>
            <a:ext cx="11729258" cy="5758744"/>
          </a:xfrm>
        </p:spPr>
        <p:txBody>
          <a:bodyPr>
            <a:normAutofit/>
          </a:bodyPr>
          <a:lstStyle/>
          <a:p>
            <a:r>
              <a:rPr lang="en-US" sz="2400" dirty="0" smtClean="0"/>
              <a:t>Plot: </a:t>
            </a:r>
            <a:r>
              <a:rPr lang="en-US" sz="2400" dirty="0">
                <a:effectLst/>
              </a:rPr>
              <a:t>Huck and Tom argue about whether or not Jim should inscribe a code of arms in his cell. Tom wants to set up Jim’s experience in a cell like all the other basic prisoners in his stories, where Huck doesn’t believe it’s all necessary. Jim is then able to help Huck push a grindstone (rock) to write on. Tom also suggests that Jim should tame a rattlesnake, but because of superstitions Jim refuses.  After a while of Tom and Jim going back and forth on what Jim needs to do to be an actual prisoner such as bringing in rats to tame, and watering a plant with his own tears, Tom gives up by calling Jim ignorant for not wanting to make a name for himself.</a:t>
            </a:r>
            <a:endParaRPr lang="en-US" sz="2400" dirty="0"/>
          </a:p>
          <a:p>
            <a:r>
              <a:rPr lang="en-US" sz="2400" dirty="0" smtClean="0"/>
              <a:t> </a:t>
            </a:r>
            <a:r>
              <a:rPr lang="en-US" sz="2400" dirty="0"/>
              <a:t>Quote: </a:t>
            </a:r>
            <a:r>
              <a:rPr lang="en-US" sz="2400" dirty="0">
                <a:effectLst/>
              </a:rPr>
              <a:t>“look at Gilford Dudley; look at old Northumberland!...how you going to get around it? Jim’s </a:t>
            </a:r>
            <a:r>
              <a:rPr lang="en-US" sz="2400" i="1" dirty="0">
                <a:effectLst/>
              </a:rPr>
              <a:t>got </a:t>
            </a:r>
            <a:r>
              <a:rPr lang="en-US" sz="2400" dirty="0">
                <a:effectLst/>
              </a:rPr>
              <a:t>to do his inscription and coat of arms. They all do” (257)</a:t>
            </a:r>
            <a:endParaRPr lang="en-US" sz="2400" dirty="0" smtClean="0"/>
          </a:p>
          <a:p>
            <a:pPr marL="0" indent="0">
              <a:buNone/>
            </a:pP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538260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pPr algn="ctr"/>
            <a:r>
              <a:rPr lang="en-US" dirty="0"/>
              <a:t>Chapter 3</a:t>
            </a:r>
          </a:p>
        </p:txBody>
      </p:sp>
      <p:sp>
        <p:nvSpPr>
          <p:cNvPr id="3" name="Content Placeholder 2"/>
          <p:cNvSpPr>
            <a:spLocks noGrp="1"/>
          </p:cNvSpPr>
          <p:nvPr>
            <p:ph idx="1"/>
          </p:nvPr>
        </p:nvSpPr>
        <p:spPr>
          <a:xfrm>
            <a:off x="210589" y="947651"/>
            <a:ext cx="11751426" cy="5635197"/>
          </a:xfrm>
        </p:spPr>
        <p:txBody>
          <a:bodyPr>
            <a:normAutofit/>
          </a:bodyPr>
          <a:lstStyle/>
          <a:p>
            <a:pPr lvl="0"/>
            <a:r>
              <a:rPr lang="en-US" sz="3200" dirty="0"/>
              <a:t>Plot: Miss Watson tries to explain prayers to Huck. Rumor that Huck’s Pa has been found dead, but it later turns out to be a woman dressed as a man. The gang disbands after no robbing or murdering actually happens. Huck tells the reader about game they play where they raid picnics and pretend they are raiding a caravan of Arabs and Spaniards. </a:t>
            </a:r>
          </a:p>
          <a:p>
            <a:endParaRPr lang="en-US" sz="3200" dirty="0"/>
          </a:p>
          <a:p>
            <a:r>
              <a:rPr lang="en-US" sz="3200" dirty="0"/>
              <a:t>Quote: “I went and told the widow about it, and she said the thing a body could get by praying for it was “spiritual gifts”. This was too many for me…” (11)</a:t>
            </a:r>
          </a:p>
          <a:p>
            <a:endParaRPr lang="en-US" dirty="0"/>
          </a:p>
        </p:txBody>
      </p:sp>
    </p:spTree>
    <p:extLst>
      <p:ext uri="{BB962C8B-B14F-4D97-AF65-F5344CB8AC3E}">
        <p14:creationId xmlns:p14="http://schemas.microsoft.com/office/powerpoint/2010/main" val="1975736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39</a:t>
            </a:r>
            <a:endParaRPr lang="en-US" dirty="0"/>
          </a:p>
        </p:txBody>
      </p:sp>
      <p:sp>
        <p:nvSpPr>
          <p:cNvPr id="3" name="Content Placeholder 2"/>
          <p:cNvSpPr>
            <a:spLocks noGrp="1"/>
          </p:cNvSpPr>
          <p:nvPr>
            <p:ph idx="1"/>
          </p:nvPr>
        </p:nvSpPr>
        <p:spPr>
          <a:xfrm>
            <a:off x="249382" y="922713"/>
            <a:ext cx="11729258" cy="5758744"/>
          </a:xfrm>
        </p:spPr>
        <p:txBody>
          <a:bodyPr>
            <a:normAutofit lnSpcReduction="10000"/>
          </a:bodyPr>
          <a:lstStyle/>
          <a:p>
            <a:r>
              <a:rPr lang="en-US" sz="2800" dirty="0" smtClean="0"/>
              <a:t>Plot</a:t>
            </a:r>
            <a:r>
              <a:rPr lang="en-US" sz="2800" dirty="0"/>
              <a:t>: Tom and Huck go out to catch rats, spiders, snakes, and bugs to put with Jim. However, the rats and snakes escape in Aunt Sally’s house, causing a mess. Then, to add more excitement, Tom writes anonymous letters to the family warning them of trouble. The next day, he writes a longer one pretending to be a member of a gang planning to steal Jim. His letter details when and how they were planning to steal Jim</a:t>
            </a:r>
            <a:r>
              <a:rPr lang="en-US" sz="2800" dirty="0" smtClean="0"/>
              <a:t>.</a:t>
            </a:r>
          </a:p>
          <a:p>
            <a:endParaRPr lang="en-US" sz="2800" dirty="0"/>
          </a:p>
          <a:p>
            <a:r>
              <a:rPr lang="en-US" sz="2800" dirty="0" smtClean="0"/>
              <a:t> </a:t>
            </a:r>
            <a:r>
              <a:rPr lang="en-US" sz="2800" dirty="0"/>
              <a:t>Quote: “But </a:t>
            </a:r>
            <a:r>
              <a:rPr lang="en-US" sz="2800" dirty="0" err="1"/>
              <a:t>looky</a:t>
            </a:r>
            <a:r>
              <a:rPr lang="en-US" sz="2800" dirty="0"/>
              <a:t> here, Tom, what do we want to </a:t>
            </a:r>
            <a:r>
              <a:rPr lang="en-US" sz="2800" i="1" dirty="0"/>
              <a:t>warn</a:t>
            </a:r>
            <a:r>
              <a:rPr lang="en-US" sz="2800" dirty="0"/>
              <a:t> anybody for that something’s up?” (267)</a:t>
            </a:r>
          </a:p>
          <a:p>
            <a:endParaRPr lang="en-US" sz="2600" dirty="0" smtClean="0"/>
          </a:p>
          <a:p>
            <a:pPr marL="0" indent="0">
              <a:buNone/>
            </a:pPr>
            <a:r>
              <a:rPr lang="en-US" dirty="0">
                <a:effectLst/>
              </a:rPr>
              <a:t/>
            </a:r>
            <a:br>
              <a:rPr lang="en-US" dirty="0">
                <a:effectLst/>
              </a:rPr>
            </a:br>
            <a:endParaRPr lang="en-US" dirty="0"/>
          </a:p>
        </p:txBody>
      </p:sp>
    </p:spTree>
    <p:extLst>
      <p:ext uri="{BB962C8B-B14F-4D97-AF65-F5344CB8AC3E}">
        <p14:creationId xmlns:p14="http://schemas.microsoft.com/office/powerpoint/2010/main" val="1858665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40</a:t>
            </a:r>
            <a:endParaRPr lang="en-US" dirty="0"/>
          </a:p>
        </p:txBody>
      </p:sp>
      <p:sp>
        <p:nvSpPr>
          <p:cNvPr id="3" name="Content Placeholder 2"/>
          <p:cNvSpPr>
            <a:spLocks noGrp="1"/>
          </p:cNvSpPr>
          <p:nvPr>
            <p:ph idx="1"/>
          </p:nvPr>
        </p:nvSpPr>
        <p:spPr>
          <a:xfrm>
            <a:off x="249382" y="922713"/>
            <a:ext cx="11729258" cy="5758744"/>
          </a:xfrm>
        </p:spPr>
        <p:txBody>
          <a:bodyPr>
            <a:normAutofit fontScale="92500" lnSpcReduction="10000"/>
          </a:bodyPr>
          <a:lstStyle/>
          <a:p>
            <a:r>
              <a:rPr lang="en-US" sz="2800" dirty="0" smtClean="0"/>
              <a:t>Plot</a:t>
            </a:r>
            <a:r>
              <a:rPr lang="en-US" sz="2800" dirty="0"/>
              <a:t>: Tom and Huck go to bed early. When they wake up at eleven, Tom notices that they forgot to bring butter and sends Huck downstairs to get some. Huck is caught by Aunt Sally and sent to the living room, where he sees 15 farmers with guns. He escapes and tells Tom that they have to hurry and rescue Jim. Although the farmers come into the hut, Tom, Huck and Jim manage to escape through a hole. The farmers hear them and send dogs to chase them. The three get away and arrive at their raft on the river, where Tom finds out that he was shot. Huck goes to get a doctor.</a:t>
            </a:r>
          </a:p>
          <a:p>
            <a:endParaRPr lang="en-US" sz="2800" dirty="0"/>
          </a:p>
          <a:p>
            <a:r>
              <a:rPr lang="en-US" sz="2800" dirty="0" smtClean="0"/>
              <a:t> </a:t>
            </a:r>
            <a:r>
              <a:rPr lang="en-US" sz="2800" dirty="0"/>
              <a:t>Quote</a:t>
            </a:r>
            <a:r>
              <a:rPr lang="en-US" sz="2800"/>
              <a:t>: “We was all glad as we could be, but Tom was the gladdest of all because he had a bullet in the calf of his leg.” (274)</a:t>
            </a:r>
          </a:p>
          <a:p>
            <a:endParaRPr lang="en-US" sz="2600" dirty="0" smtClean="0"/>
          </a:p>
          <a:p>
            <a:pPr marL="0" indent="0">
              <a:buNone/>
            </a:pP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3130750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a:t>
            </a:r>
            <a:r>
              <a:rPr lang="en-US" dirty="0" smtClean="0"/>
              <a:t>4</a:t>
            </a:r>
            <a:endParaRPr lang="en-US" dirty="0"/>
          </a:p>
        </p:txBody>
      </p:sp>
      <p:sp>
        <p:nvSpPr>
          <p:cNvPr id="3" name="Content Placeholder 2"/>
          <p:cNvSpPr>
            <a:spLocks noGrp="1"/>
          </p:cNvSpPr>
          <p:nvPr>
            <p:ph idx="1"/>
          </p:nvPr>
        </p:nvSpPr>
        <p:spPr>
          <a:xfrm>
            <a:off x="249382" y="922713"/>
            <a:ext cx="11729258" cy="5758744"/>
          </a:xfrm>
        </p:spPr>
        <p:txBody>
          <a:bodyPr>
            <a:normAutofit lnSpcReduction="10000"/>
          </a:bodyPr>
          <a:lstStyle/>
          <a:p>
            <a:r>
              <a:rPr lang="en-US" sz="2400" dirty="0" smtClean="0"/>
              <a:t>Plot</a:t>
            </a:r>
            <a:r>
              <a:rPr lang="en-US" sz="2400" dirty="0" smtClean="0"/>
              <a:t>: </a:t>
            </a:r>
            <a:r>
              <a:rPr lang="en-US" sz="2400" dirty="0">
                <a:effectLst/>
              </a:rPr>
              <a:t>After Sid (Tom) is shot on the leg, Jim wants Tom to see a doctor. So Huck finds a doctor but the doctor doesn’t think the canoe is big enough to fit so Huck goes on the hunt for a bigger canoe. While searching for the a canoe, Huck runs into Uncle Silas who is wondering where Tom and him have been. But Tom and Huck tell Uncle Silas that they are looking for a runaway slave and that Tom is at the post office looking at information. Huck and Silas then go home and Silas wants Tom to come home on foot. When they arrive home, the evidence that Jim left behind is suggested to make Jim crazy as the farmers said. Later, Uncle Silas and Aunt Sally still have seen no sign of Tom. So Uncle Silas says  that Tom will be back in the morning</a:t>
            </a:r>
            <a:r>
              <a:rPr lang="en-US" sz="2400" dirty="0" smtClean="0">
                <a:effectLst/>
              </a:rPr>
              <a:t>.</a:t>
            </a:r>
          </a:p>
          <a:p>
            <a:pPr marL="0" indent="0">
              <a:buNone/>
            </a:pPr>
            <a:endParaRPr lang="en-US" sz="2400" dirty="0"/>
          </a:p>
          <a:p>
            <a:r>
              <a:rPr lang="en-US" sz="2400" dirty="0" smtClean="0"/>
              <a:t> </a:t>
            </a:r>
            <a:r>
              <a:rPr lang="en-US" sz="2400" dirty="0"/>
              <a:t>Quote: </a:t>
            </a:r>
            <a:r>
              <a:rPr lang="en-US" sz="2400" dirty="0" smtClean="0"/>
              <a:t> </a:t>
            </a:r>
            <a:r>
              <a:rPr lang="en-US" sz="2400" dirty="0">
                <a:effectLst/>
              </a:rPr>
              <a:t>“ I couldn’t get him to let me stay and wait… and he said there </a:t>
            </a:r>
            <a:r>
              <a:rPr lang="en-US" sz="2400" dirty="0" err="1">
                <a:effectLst/>
              </a:rPr>
              <a:t>warn’t</a:t>
            </a:r>
            <a:r>
              <a:rPr lang="en-US" sz="2400" dirty="0">
                <a:effectLst/>
              </a:rPr>
              <a:t> no use in it and I might come along, and let Aunt Sally see  was all right” (287)</a:t>
            </a:r>
            <a:endParaRPr lang="en-US" sz="2400" dirty="0" smtClean="0"/>
          </a:p>
          <a:p>
            <a:pPr marL="0" indent="0">
              <a:buNone/>
            </a:pP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917876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a:t>
            </a:r>
            <a:r>
              <a:rPr lang="en-US" dirty="0" smtClean="0"/>
              <a:t>42</a:t>
            </a:r>
            <a:endParaRPr lang="en-US" dirty="0"/>
          </a:p>
        </p:txBody>
      </p:sp>
      <p:sp>
        <p:nvSpPr>
          <p:cNvPr id="3" name="Content Placeholder 2"/>
          <p:cNvSpPr>
            <a:spLocks noGrp="1"/>
          </p:cNvSpPr>
          <p:nvPr>
            <p:ph idx="1"/>
          </p:nvPr>
        </p:nvSpPr>
        <p:spPr>
          <a:xfrm>
            <a:off x="249382" y="922713"/>
            <a:ext cx="11729258" cy="5758744"/>
          </a:xfrm>
        </p:spPr>
        <p:txBody>
          <a:bodyPr>
            <a:normAutofit lnSpcReduction="10000"/>
          </a:bodyPr>
          <a:lstStyle/>
          <a:p>
            <a:r>
              <a:rPr lang="en-US" sz="2300" dirty="0" smtClean="0"/>
              <a:t>Plot</a:t>
            </a:r>
            <a:r>
              <a:rPr lang="en-US" sz="2300" dirty="0" smtClean="0"/>
              <a:t>: </a:t>
            </a:r>
            <a:r>
              <a:rPr lang="en-US" sz="2300" dirty="0">
                <a:effectLst/>
              </a:rPr>
              <a:t>Aunt Sally and Uncle Silas are worried as Tom hasn’t come home yet after being shot in the leg, but he is later carried in along with Jim, in chains. The farmers that had searched for Jim before can’t decide if they should hang him or not, but they eventually leave him in his cabin because the doctor vouched for him, saying he helped out. They also don’t want to kill him due to the fact that he’s someone else’s property.  The next morning Huck and Aunt Sally check in on Tom, who wakes up and tells them their whole plan, assuming Jim had got away. As everyone is shocked by his story, he reveals that Jim is free because the widow died and said that he was free in her will. She felt guilty and didn’t want to go to Hell for keeping slaves. Then, Aunt Polly arrives and explains their real identities to Aunt Sally. </a:t>
            </a:r>
            <a:endParaRPr lang="en-US" sz="2300" dirty="0" smtClean="0">
              <a:effectLst/>
            </a:endParaRPr>
          </a:p>
          <a:p>
            <a:pPr marL="0" indent="0">
              <a:buNone/>
            </a:pPr>
            <a:endParaRPr lang="en-US" sz="2300" dirty="0"/>
          </a:p>
          <a:p>
            <a:r>
              <a:rPr lang="en-US" sz="2300" dirty="0" smtClean="0"/>
              <a:t> </a:t>
            </a:r>
            <a:r>
              <a:rPr lang="en-US" sz="2300" dirty="0"/>
              <a:t>Quote: </a:t>
            </a:r>
            <a:r>
              <a:rPr lang="en-US" sz="2300" dirty="0">
                <a:effectLst/>
              </a:rPr>
              <a:t>“Old Miss Watson died two months ago, and she was ashamed she ever was going to sell him down the river...and she set him free in her will” (289). </a:t>
            </a:r>
            <a:endParaRPr lang="en-US" sz="2300" dirty="0" smtClean="0"/>
          </a:p>
          <a:p>
            <a:pPr marL="0" indent="0">
              <a:buNone/>
            </a:pP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2769385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smtClean="0"/>
              <a:t>Chapter </a:t>
            </a:r>
            <a:r>
              <a:rPr lang="en-US" dirty="0" smtClean="0"/>
              <a:t>the last</a:t>
            </a:r>
            <a:endParaRPr lang="en-US" dirty="0"/>
          </a:p>
        </p:txBody>
      </p:sp>
      <p:sp>
        <p:nvSpPr>
          <p:cNvPr id="3" name="Content Placeholder 2"/>
          <p:cNvSpPr>
            <a:spLocks noGrp="1"/>
          </p:cNvSpPr>
          <p:nvPr>
            <p:ph idx="1"/>
          </p:nvPr>
        </p:nvSpPr>
        <p:spPr>
          <a:xfrm>
            <a:off x="249382" y="922713"/>
            <a:ext cx="11729258" cy="5758744"/>
          </a:xfrm>
        </p:spPr>
        <p:txBody>
          <a:bodyPr>
            <a:normAutofit fontScale="92500" lnSpcReduction="20000"/>
          </a:bodyPr>
          <a:lstStyle/>
          <a:p>
            <a:r>
              <a:rPr lang="en-US" sz="2800" dirty="0" smtClean="0"/>
              <a:t>Plot</a:t>
            </a:r>
            <a:r>
              <a:rPr lang="en-US" sz="2800" dirty="0" smtClean="0"/>
              <a:t>: </a:t>
            </a:r>
            <a:r>
              <a:rPr lang="en-US" sz="2800" dirty="0"/>
              <a:t>Tom decides that he is going to repay Jim and make sure he is known as a hero. </a:t>
            </a:r>
            <a:r>
              <a:rPr lang="en-US" sz="2800" dirty="0" smtClean="0"/>
              <a:t> Tom </a:t>
            </a:r>
            <a:r>
              <a:rPr lang="en-US" sz="2800" dirty="0"/>
              <a:t>gives him $40, and Jim says that the omen of a hairy chest bringing riches is true. </a:t>
            </a:r>
            <a:r>
              <a:rPr lang="en-US" sz="2800" dirty="0" smtClean="0"/>
              <a:t>Tom </a:t>
            </a:r>
            <a:r>
              <a:rPr lang="en-US" sz="2800" dirty="0"/>
              <a:t>wears the bullet around his neck. </a:t>
            </a:r>
            <a:r>
              <a:rPr lang="en-US" sz="2800" dirty="0" smtClean="0"/>
              <a:t>Huck </a:t>
            </a:r>
            <a:r>
              <a:rPr lang="en-US" sz="2800" dirty="0"/>
              <a:t>thinks that his Pa has taken/spent all the money by </a:t>
            </a:r>
            <a:r>
              <a:rPr lang="en-US" sz="2800" dirty="0" smtClean="0"/>
              <a:t>now</a:t>
            </a:r>
            <a:r>
              <a:rPr lang="en-US" sz="2800" dirty="0"/>
              <a:t>, but Jim tells him that is not possible because the dead body they found in the first house (the one that Jim would not let Huck see the face of), was actually the dead body of Pa</a:t>
            </a:r>
            <a:r>
              <a:rPr lang="en-US" sz="2800" dirty="0" smtClean="0"/>
              <a:t>. Huck </a:t>
            </a:r>
            <a:r>
              <a:rPr lang="en-US" sz="2800" dirty="0"/>
              <a:t>says that he has nothing more to write about, and that he is “rotten glad”, because writing a book is hard. He decides to head out west because Aunt Sally is trying to civilize him, and he does not want that.</a:t>
            </a:r>
          </a:p>
          <a:p>
            <a:endParaRPr lang="en-US" sz="2800" dirty="0"/>
          </a:p>
          <a:p>
            <a:r>
              <a:rPr lang="en-US" sz="2800" dirty="0" smtClean="0"/>
              <a:t> </a:t>
            </a:r>
            <a:r>
              <a:rPr lang="en-US" sz="2800" dirty="0"/>
              <a:t>Quote: </a:t>
            </a:r>
            <a:r>
              <a:rPr lang="en-US" sz="2800" dirty="0"/>
              <a:t>“she’s going to adopt me and </a:t>
            </a:r>
            <a:r>
              <a:rPr lang="en-US" sz="2800" dirty="0" err="1"/>
              <a:t>sivilize</a:t>
            </a:r>
            <a:r>
              <a:rPr lang="en-US" sz="2800" dirty="0"/>
              <a:t> me, and I can’t stand it. </a:t>
            </a:r>
            <a:r>
              <a:rPr lang="en-US" sz="2800"/>
              <a:t>I been there before”. </a:t>
            </a:r>
          </a:p>
          <a:p>
            <a:endParaRPr lang="en-US" sz="2600" dirty="0" smtClean="0"/>
          </a:p>
          <a:p>
            <a:pPr marL="0" indent="0">
              <a:buNone/>
            </a:pP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4237192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a:t>Chapter 4</a:t>
            </a:r>
          </a:p>
        </p:txBody>
      </p:sp>
      <p:sp>
        <p:nvSpPr>
          <p:cNvPr id="3" name="Content Placeholder 2"/>
          <p:cNvSpPr>
            <a:spLocks noGrp="1"/>
          </p:cNvSpPr>
          <p:nvPr>
            <p:ph idx="1"/>
          </p:nvPr>
        </p:nvSpPr>
        <p:spPr>
          <a:xfrm>
            <a:off x="249382" y="922713"/>
            <a:ext cx="11729258" cy="5651823"/>
          </a:xfrm>
        </p:spPr>
        <p:txBody>
          <a:bodyPr>
            <a:normAutofit lnSpcReduction="10000"/>
          </a:bodyPr>
          <a:lstStyle/>
          <a:p>
            <a:pPr lvl="0"/>
            <a:r>
              <a:rPr lang="en-US" sz="3600" dirty="0"/>
              <a:t>Plot: Huck going to school and accepting his religious and school education. He sees the boot with the cross in the snow, gets Judge Thatcher to take control of the money he has. Jim has the oracle ox hairball and tells Huck that there are two angels surrounding Pa (one good, one bad), but that Huck is safe for right now. Pa is in Huck’s room.</a:t>
            </a:r>
          </a:p>
          <a:p>
            <a:endParaRPr lang="en-US" sz="3600" dirty="0"/>
          </a:p>
          <a:p>
            <a:r>
              <a:rPr lang="en-US" sz="3600" dirty="0"/>
              <a:t>Quote: “I liked the old ways best, but I was getting so I liked the new ones too, a little bit” (15). </a:t>
            </a:r>
          </a:p>
          <a:p>
            <a:endParaRPr lang="en-US" dirty="0"/>
          </a:p>
        </p:txBody>
      </p:sp>
    </p:spTree>
    <p:extLst>
      <p:ext uri="{BB962C8B-B14F-4D97-AF65-F5344CB8AC3E}">
        <p14:creationId xmlns:p14="http://schemas.microsoft.com/office/powerpoint/2010/main" val="2179501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a:t>Chapter </a:t>
            </a:r>
            <a:r>
              <a:rPr lang="en-US" dirty="0" smtClean="0"/>
              <a:t>5</a:t>
            </a:r>
            <a:endParaRPr lang="en-US" dirty="0"/>
          </a:p>
        </p:txBody>
      </p:sp>
      <p:sp>
        <p:nvSpPr>
          <p:cNvPr id="3" name="Content Placeholder 2"/>
          <p:cNvSpPr>
            <a:spLocks noGrp="1"/>
          </p:cNvSpPr>
          <p:nvPr>
            <p:ph idx="1"/>
          </p:nvPr>
        </p:nvSpPr>
        <p:spPr>
          <a:xfrm>
            <a:off x="249382" y="922713"/>
            <a:ext cx="11729258" cy="5651823"/>
          </a:xfrm>
        </p:spPr>
        <p:txBody>
          <a:bodyPr>
            <a:normAutofit fontScale="92500" lnSpcReduction="20000"/>
          </a:bodyPr>
          <a:lstStyle/>
          <a:p>
            <a:r>
              <a:rPr lang="en-US" sz="3600" dirty="0"/>
              <a:t>Plot: </a:t>
            </a:r>
            <a:r>
              <a:rPr lang="en-US" sz="3600" dirty="0">
                <a:effectLst/>
              </a:rPr>
              <a:t>Huck’s dad was in his room at the widow’s house and told him to abandon school and make him money. His dad gets mad at him for being dressed well and knows how to read and write and for him seeming like he is better than him. Huck give all his money to Judge Thatcher so his dad doesn’t get it. Then his dad tries to convince the new judge to cut him some slack for trying to be a better man. But it doesn’t come to fruition.</a:t>
            </a:r>
          </a:p>
          <a:p>
            <a:endParaRPr lang="en-US" sz="3600" dirty="0"/>
          </a:p>
          <a:p>
            <a:r>
              <a:rPr lang="en-US" sz="3600" dirty="0"/>
              <a:t>Quote: </a:t>
            </a:r>
            <a:r>
              <a:rPr lang="en-US" sz="3600" dirty="0">
                <a:effectLst/>
              </a:rPr>
              <a:t>“He said he reckoned a body could reform the old man with a shotgun, maybe, but he didn’t know no other way.” (22)</a:t>
            </a:r>
          </a:p>
          <a:p>
            <a:endParaRPr lang="en-US" dirty="0"/>
          </a:p>
        </p:txBody>
      </p:sp>
    </p:spTree>
    <p:extLst>
      <p:ext uri="{BB962C8B-B14F-4D97-AF65-F5344CB8AC3E}">
        <p14:creationId xmlns:p14="http://schemas.microsoft.com/office/powerpoint/2010/main" val="217176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a:t>Chapter </a:t>
            </a:r>
            <a:r>
              <a:rPr lang="en-US" dirty="0" smtClean="0"/>
              <a:t>6</a:t>
            </a:r>
            <a:endParaRPr lang="en-US" dirty="0"/>
          </a:p>
        </p:txBody>
      </p:sp>
      <p:sp>
        <p:nvSpPr>
          <p:cNvPr id="3" name="Content Placeholder 2"/>
          <p:cNvSpPr>
            <a:spLocks noGrp="1"/>
          </p:cNvSpPr>
          <p:nvPr>
            <p:ph idx="1"/>
          </p:nvPr>
        </p:nvSpPr>
        <p:spPr>
          <a:xfrm>
            <a:off x="249382" y="922713"/>
            <a:ext cx="11729258" cy="5651823"/>
          </a:xfrm>
        </p:spPr>
        <p:txBody>
          <a:bodyPr>
            <a:noAutofit/>
          </a:bodyPr>
          <a:lstStyle/>
          <a:p>
            <a:r>
              <a:rPr lang="en-US" sz="2600" dirty="0"/>
              <a:t>Plot</a:t>
            </a:r>
            <a:r>
              <a:rPr lang="en-US" sz="2600" dirty="0" smtClean="0"/>
              <a:t>: </a:t>
            </a:r>
            <a:r>
              <a:rPr lang="en-US" sz="2600" dirty="0">
                <a:effectLst/>
              </a:rPr>
              <a:t>Huck gets kidnapped by his dad and they live in a cabin on the outskirts of town. Pap would get things to sell in order to get whisky and forget his problems. He locks Huck in the cabin when he goes out to town so he doesn’t run away sometimes for days on end. Huck finds a rusty wood saw without a handle and starts to make an exit to run away. Huck ends up accept his situation at the cabin. Judge Thatcher and the Widow are trying to get Huck back from his father. Pap gets </a:t>
            </a:r>
            <a:r>
              <a:rPr lang="en-US" sz="2600" dirty="0" err="1">
                <a:effectLst/>
              </a:rPr>
              <a:t>reallllllly</a:t>
            </a:r>
            <a:r>
              <a:rPr lang="en-US" sz="2600" dirty="0">
                <a:effectLst/>
              </a:rPr>
              <a:t> drunk and starts seeing things and complains about a rich free slave and the government. </a:t>
            </a:r>
            <a:br>
              <a:rPr lang="en-US" sz="2600" dirty="0">
                <a:effectLst/>
              </a:rPr>
            </a:br>
            <a:endParaRPr lang="en-US" sz="2600" dirty="0"/>
          </a:p>
          <a:p>
            <a:r>
              <a:rPr lang="en-US" sz="2600" dirty="0"/>
              <a:t>Quote</a:t>
            </a:r>
            <a:r>
              <a:rPr lang="en-US" sz="2600" dirty="0" smtClean="0"/>
              <a:t>: </a:t>
            </a:r>
            <a:r>
              <a:rPr lang="en-US" sz="2600" dirty="0" err="1">
                <a:effectLst/>
              </a:rPr>
              <a:t>mp</a:t>
            </a:r>
            <a:r>
              <a:rPr lang="en-US" sz="2600" dirty="0">
                <a:effectLst/>
              </a:rPr>
              <a:t>-Tramp-Tramp; that's the dead; Tramp-Tramp-Tramp; There coming after me; But I won’t go. Oh, they’re here! Don’t touch me-don’t! Hands off -they’re cold; let go. Oh, Let the poor devil alone.(29)</a:t>
            </a:r>
            <a:br>
              <a:rPr lang="en-US" sz="2600" dirty="0">
                <a:effectLst/>
              </a:rPr>
            </a:br>
            <a:endParaRPr lang="en-US" sz="2600" dirty="0"/>
          </a:p>
        </p:txBody>
      </p:sp>
    </p:spTree>
    <p:extLst>
      <p:ext uri="{BB962C8B-B14F-4D97-AF65-F5344CB8AC3E}">
        <p14:creationId xmlns:p14="http://schemas.microsoft.com/office/powerpoint/2010/main" val="788089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a:t>Chapter </a:t>
            </a:r>
            <a:r>
              <a:rPr lang="en-US" dirty="0" smtClean="0"/>
              <a:t>7</a:t>
            </a:r>
            <a:endParaRPr lang="en-US" dirty="0"/>
          </a:p>
        </p:txBody>
      </p:sp>
      <p:sp>
        <p:nvSpPr>
          <p:cNvPr id="3" name="Content Placeholder 2"/>
          <p:cNvSpPr>
            <a:spLocks noGrp="1"/>
          </p:cNvSpPr>
          <p:nvPr>
            <p:ph idx="1"/>
          </p:nvPr>
        </p:nvSpPr>
        <p:spPr>
          <a:xfrm>
            <a:off x="249382" y="922713"/>
            <a:ext cx="11729258" cy="5651823"/>
          </a:xfrm>
        </p:spPr>
        <p:txBody>
          <a:bodyPr>
            <a:normAutofit/>
          </a:bodyPr>
          <a:lstStyle/>
          <a:p>
            <a:r>
              <a:rPr lang="en-US" sz="2800" dirty="0"/>
              <a:t>Plot</a:t>
            </a:r>
            <a:r>
              <a:rPr lang="en-US" sz="2800" dirty="0" smtClean="0"/>
              <a:t>: </a:t>
            </a:r>
            <a:r>
              <a:rPr lang="en-US" sz="2800" dirty="0">
                <a:effectLst/>
              </a:rPr>
              <a:t>Huck finds a canoe in the water and instead of telling pap he hides it for later. Pap goes into town for money. Huck finishes his exit and grabs everything in the cabin that is worth value and puts it in the canoe as well as his dad’s gun. He sets up his own death so nobody suspects him running away and he gets in the canoe and begins down the river. His plan is to reach </a:t>
            </a:r>
            <a:r>
              <a:rPr lang="en-US" sz="2800" dirty="0" err="1">
                <a:effectLst/>
              </a:rPr>
              <a:t>jackson</a:t>
            </a:r>
            <a:r>
              <a:rPr lang="en-US" sz="2800" dirty="0">
                <a:effectLst/>
              </a:rPr>
              <a:t> island to live there for now. He gets spooked by a few different rafts and ferries with people on them but he makes it to </a:t>
            </a:r>
            <a:r>
              <a:rPr lang="en-US" sz="2800" dirty="0" err="1">
                <a:effectLst/>
              </a:rPr>
              <a:t>jackson</a:t>
            </a:r>
            <a:r>
              <a:rPr lang="en-US" sz="2800" dirty="0">
                <a:effectLst/>
              </a:rPr>
              <a:t> island and takes a fat nap.</a:t>
            </a:r>
            <a:br>
              <a:rPr lang="en-US" sz="2800" dirty="0">
                <a:effectLst/>
              </a:rPr>
            </a:br>
            <a:endParaRPr lang="en-US" sz="2800" dirty="0"/>
          </a:p>
          <a:p>
            <a:r>
              <a:rPr lang="en-US" sz="2800" dirty="0"/>
              <a:t>Quote</a:t>
            </a:r>
            <a:r>
              <a:rPr lang="en-US" sz="2800" dirty="0" smtClean="0"/>
              <a:t>: “</a:t>
            </a:r>
            <a:r>
              <a:rPr lang="en-US" sz="2800" dirty="0">
                <a:effectLst/>
              </a:rPr>
              <a:t>I can anywhere I want  to. Jackson's island is good enough for me” (34)</a:t>
            </a:r>
            <a:r>
              <a:rPr lang="en-US" dirty="0">
                <a:effectLst/>
              </a:rPr>
              <a:t/>
            </a:r>
            <a:br>
              <a:rPr lang="en-US" dirty="0">
                <a:effectLst/>
              </a:rPr>
            </a:br>
            <a:endParaRPr lang="en-US" dirty="0"/>
          </a:p>
        </p:txBody>
      </p:sp>
    </p:spTree>
    <p:extLst>
      <p:ext uri="{BB962C8B-B14F-4D97-AF65-F5344CB8AC3E}">
        <p14:creationId xmlns:p14="http://schemas.microsoft.com/office/powerpoint/2010/main" val="1967071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152400"/>
            <a:ext cx="8229600" cy="609600"/>
          </a:xfrm>
        </p:spPr>
        <p:txBody>
          <a:bodyPr>
            <a:normAutofit/>
          </a:bodyPr>
          <a:lstStyle/>
          <a:p>
            <a:pPr algn="ctr"/>
            <a:r>
              <a:rPr lang="en-US" dirty="0"/>
              <a:t>Chapter </a:t>
            </a:r>
            <a:r>
              <a:rPr lang="en-US" dirty="0" smtClean="0"/>
              <a:t>8</a:t>
            </a:r>
            <a:endParaRPr lang="en-US" dirty="0"/>
          </a:p>
        </p:txBody>
      </p:sp>
      <p:sp>
        <p:nvSpPr>
          <p:cNvPr id="3" name="Content Placeholder 2"/>
          <p:cNvSpPr>
            <a:spLocks noGrp="1"/>
          </p:cNvSpPr>
          <p:nvPr>
            <p:ph idx="1"/>
          </p:nvPr>
        </p:nvSpPr>
        <p:spPr>
          <a:xfrm>
            <a:off x="249382" y="922713"/>
            <a:ext cx="11729258" cy="5651823"/>
          </a:xfrm>
        </p:spPr>
        <p:txBody>
          <a:bodyPr>
            <a:normAutofit/>
          </a:bodyPr>
          <a:lstStyle/>
          <a:p>
            <a:r>
              <a:rPr lang="en-US" sz="3200" dirty="0" smtClean="0"/>
              <a:t>Plot: </a:t>
            </a:r>
            <a:r>
              <a:rPr lang="en-US" sz="3200" dirty="0" smtClean="0">
                <a:effectLst/>
              </a:rPr>
              <a:t>The </a:t>
            </a:r>
            <a:r>
              <a:rPr lang="en-US" sz="3200" dirty="0">
                <a:effectLst/>
              </a:rPr>
              <a:t>town goes around on a boat shooting blanks to try to bring Huck’s body to the surface. He accidentally finds a almost burnt out fire in the woods and gets spooked and hides in a tree for 2 hours. He finds out that the person who made the fire was Ms. Watson’s slave Jim. They talk about how each of them got there and got breakfast.</a:t>
            </a:r>
            <a:br>
              <a:rPr lang="en-US" sz="3200" dirty="0">
                <a:effectLst/>
              </a:rPr>
            </a:br>
            <a:endParaRPr lang="en-US" sz="3200" dirty="0"/>
          </a:p>
          <a:p>
            <a:r>
              <a:rPr lang="en-US" sz="3200" dirty="0"/>
              <a:t>Quote</a:t>
            </a:r>
            <a:r>
              <a:rPr lang="en-US" sz="3200" dirty="0" smtClean="0"/>
              <a:t>: </a:t>
            </a:r>
            <a:r>
              <a:rPr lang="en-US" sz="3200" dirty="0" smtClean="0">
                <a:effectLst/>
              </a:rPr>
              <a:t>“ </a:t>
            </a:r>
            <a:r>
              <a:rPr lang="en-US" sz="3200" dirty="0">
                <a:effectLst/>
              </a:rPr>
              <a:t>Pretty soon he gapped and stretched himself and hove off the blanket, and it was Miss Watson’s Jim!”(41)</a:t>
            </a:r>
          </a:p>
          <a:p>
            <a:pPr marL="0" indent="0">
              <a:buNone/>
            </a:pPr>
            <a:r>
              <a:rPr lang="en-US" dirty="0">
                <a:effectLst/>
              </a:rPr>
              <a:t/>
            </a:r>
            <a:br>
              <a:rPr lang="en-US" dirty="0">
                <a:effectLst/>
              </a:rPr>
            </a:br>
            <a:endParaRPr lang="en-US" dirty="0"/>
          </a:p>
        </p:txBody>
      </p:sp>
    </p:spTree>
    <p:extLst>
      <p:ext uri="{BB962C8B-B14F-4D97-AF65-F5344CB8AC3E}">
        <p14:creationId xmlns:p14="http://schemas.microsoft.com/office/powerpoint/2010/main" val="6910596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TM03457485[[fn=Mesh]]</Template>
  <TotalTime>121</TotalTime>
  <Words>6359</Words>
  <Application>Microsoft Office PowerPoint</Application>
  <PresentationFormat>Widescreen</PresentationFormat>
  <Paragraphs>177</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Century Gothic</vt:lpstr>
      <vt:lpstr>Mesh</vt:lpstr>
      <vt:lpstr>Huck Finn presentations </vt:lpstr>
      <vt:lpstr>Chapter 1</vt:lpstr>
      <vt:lpstr>Chapter 2</vt:lpstr>
      <vt:lpstr>Chapter 3</vt:lpstr>
      <vt:lpstr>Chapter 4</vt:lpstr>
      <vt:lpstr>Chapter 5</vt:lpstr>
      <vt:lpstr>Chapter 6</vt:lpstr>
      <vt:lpstr>Chapter 7</vt:lpstr>
      <vt:lpstr>Chapter 8</vt:lpstr>
      <vt:lpstr>Chapter 9</vt:lpstr>
      <vt:lpstr>Chapter 10</vt:lpstr>
      <vt:lpstr>Chapter 11</vt:lpstr>
      <vt:lpstr>Chapter 12</vt:lpstr>
      <vt:lpstr>Chapter 13</vt:lpstr>
      <vt:lpstr>Chapter 14</vt:lpstr>
      <vt:lpstr>Chapter 15</vt:lpstr>
      <vt:lpstr>Chapter 16</vt:lpstr>
      <vt:lpstr>Chapter 17</vt:lpstr>
      <vt:lpstr>Chapter 18</vt:lpstr>
      <vt:lpstr>Chapter 19</vt:lpstr>
      <vt:lpstr>Chapter 20</vt:lpstr>
      <vt:lpstr>Chapter 21</vt:lpstr>
      <vt:lpstr>Chapter 22</vt:lpstr>
      <vt:lpstr>Chapter 23</vt:lpstr>
      <vt:lpstr>Chapter 24</vt:lpstr>
      <vt:lpstr>Chapter 25</vt:lpstr>
      <vt:lpstr>Chapter 26</vt:lpstr>
      <vt:lpstr>Chapter 27</vt:lpstr>
      <vt:lpstr>Chapter 28</vt:lpstr>
      <vt:lpstr>Chapter 29</vt:lpstr>
      <vt:lpstr>Chapter 30</vt:lpstr>
      <vt:lpstr>Chapter 31</vt:lpstr>
      <vt:lpstr>Chapter 32</vt:lpstr>
      <vt:lpstr>Chapter 33</vt:lpstr>
      <vt:lpstr>Chapter 34</vt:lpstr>
      <vt:lpstr>Chapter 35</vt:lpstr>
      <vt:lpstr>Chapter 36</vt:lpstr>
      <vt:lpstr>Chapter 37</vt:lpstr>
      <vt:lpstr>Chapter 38</vt:lpstr>
      <vt:lpstr>Chapter 39</vt:lpstr>
      <vt:lpstr>Chapter 40</vt:lpstr>
      <vt:lpstr>Chapter 4</vt:lpstr>
      <vt:lpstr>Chapter 42</vt:lpstr>
      <vt:lpstr>Chapter the last</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Huck Finn presentations</dc:title>
  <dc:creator>Woldendorp, Kirsten    SHS-Staff</dc:creator>
  <cp:lastModifiedBy>Woldendorp, Kirsten    SHS-Staff</cp:lastModifiedBy>
  <cp:revision>21</cp:revision>
  <dcterms:created xsi:type="dcterms:W3CDTF">2018-10-01T16:49:40Z</dcterms:created>
  <dcterms:modified xsi:type="dcterms:W3CDTF">2018-10-23T21:12:37Z</dcterms:modified>
</cp:coreProperties>
</file>