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78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77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4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6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77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2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90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27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62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22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76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42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41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78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44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52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6152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Huck Finn</a:t>
            </a:r>
            <a:r>
              <a:rPr lang="en-US" dirty="0"/>
              <a:t> presentations </a:t>
            </a:r>
            <a:endParaRPr lang="en-US"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51724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9</a:t>
            </a:r>
            <a:endParaRPr lang="en-US" dirty="0"/>
          </a:p>
        </p:txBody>
      </p:sp>
      <p:sp>
        <p:nvSpPr>
          <p:cNvPr id="3" name="Content Placeholder 2"/>
          <p:cNvSpPr>
            <a:spLocks noGrp="1"/>
          </p:cNvSpPr>
          <p:nvPr>
            <p:ph idx="1"/>
          </p:nvPr>
        </p:nvSpPr>
        <p:spPr>
          <a:xfrm>
            <a:off x="148736" y="1990340"/>
            <a:ext cx="11625942" cy="4867660"/>
          </a:xfrm>
        </p:spPr>
        <p:txBody>
          <a:bodyPr>
            <a:noAutofit/>
          </a:bodyPr>
          <a:lstStyle/>
          <a:p>
            <a:r>
              <a:rPr lang="en-US" sz="2800" dirty="0" smtClean="0"/>
              <a:t>Plot: </a:t>
            </a:r>
            <a:r>
              <a:rPr lang="en-US" sz="2400" dirty="0">
                <a:effectLst/>
              </a:rPr>
              <a:t>Huck wants to go to a place in the middle of the island that he saw when exploring. It was a steep hill and when they climbed to the top they saw a cavern. Jim said that they could hide in there he also said that the birds said it was going to rain so Jim and Huck stayed in the cavern. Soon it started to thunder and lightning, the water in the river kept raising for ten to twelve days. Once it stopped Jim and Huck paddled all over the island. They saw a big raft  and later found a two-story house. When they went in they found a dead man. In the house they also found many things, for example: a straw hat, some knives, a hatchet, a fish-line and hooks, some medicine a roll of buckskin, a fiddle-bow, and a wooden leg. When they left the house Jim had to lay down in the canoe covered by a quilt so people wouldn’t see </a:t>
            </a:r>
            <a:r>
              <a:rPr lang="en-US" sz="2400" dirty="0" smtClean="0">
                <a:effectLst/>
              </a:rPr>
              <a:t>him.</a:t>
            </a:r>
            <a:endParaRPr lang="en-US" sz="2800" dirty="0" smtClean="0">
              <a:effectLst/>
            </a:endParaRPr>
          </a:p>
          <a:p>
            <a:r>
              <a:rPr lang="en-US" sz="2800" dirty="0" smtClean="0">
                <a:effectLst/>
              </a:rPr>
              <a:t>Quote: </a:t>
            </a:r>
            <a:r>
              <a:rPr lang="en-US" sz="2400" dirty="0">
                <a:effectLst/>
              </a:rPr>
              <a:t>“‘Jim, this is nice,’ I says. ‘I wouldn’t want to be nowhere else but here.  Pass me along another hunk of fish and some hot corn-bread’” ( 49).</a:t>
            </a:r>
            <a:r>
              <a:rPr lang="en-US" sz="2800" dirty="0">
                <a:effectLst/>
              </a:rPr>
              <a:t/>
            </a:r>
            <a:br>
              <a:rPr lang="en-US" sz="2800" dirty="0">
                <a:effectLst/>
              </a:rPr>
            </a:br>
            <a:r>
              <a:rPr lang="en-US" sz="2800" dirty="0">
                <a:effectLst/>
              </a:rPr>
              <a:t/>
            </a:r>
            <a:br>
              <a:rPr lang="en-US" sz="2800" dirty="0">
                <a:effectLst/>
              </a:rPr>
            </a:b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153038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10</a:t>
            </a:r>
            <a:endParaRPr lang="en-US" dirty="0"/>
          </a:p>
        </p:txBody>
      </p:sp>
      <p:sp>
        <p:nvSpPr>
          <p:cNvPr id="3" name="Content Placeholder 2"/>
          <p:cNvSpPr>
            <a:spLocks noGrp="1"/>
          </p:cNvSpPr>
          <p:nvPr>
            <p:ph idx="1"/>
          </p:nvPr>
        </p:nvSpPr>
        <p:spPr>
          <a:xfrm>
            <a:off x="366019" y="1801640"/>
            <a:ext cx="11625942" cy="4559842"/>
          </a:xfrm>
        </p:spPr>
        <p:txBody>
          <a:bodyPr>
            <a:noAutofit/>
          </a:bodyPr>
          <a:lstStyle/>
          <a:p>
            <a:r>
              <a:rPr lang="en-US" sz="2200" dirty="0" smtClean="0"/>
              <a:t>Plot: </a:t>
            </a:r>
            <a:r>
              <a:rPr lang="en-US" sz="2200" dirty="0">
                <a:effectLst/>
              </a:rPr>
              <a:t>Huck wants to talk about the dead man, but Jim warns him that he will have bad luck because of it. Jim tells Huck that he already has bad luck because he touched a snake’s shed off skin. Huck does end up with bad luck when he plays a joke on Jim by killing a snake and putting him next to Jim when he is asleep. When Jim wakes up, the snake’s mate comes and bites his foot causing it to swell. Huck and Jim also caught a massive catfish and dissected its stomach and found a lot of weird things. The next day Huck wants to go to the Illinois shore (the other riverbank across the river) to find out what was going on. He disguises himself as a girl. Huck finds an old shack with a roughly 40 year old lady in it who looks like a newcomer which is good for Huck because that means she won’t recognize him. </a:t>
            </a:r>
            <a:endParaRPr lang="en-US" sz="2200" dirty="0" smtClean="0">
              <a:effectLst/>
            </a:endParaRPr>
          </a:p>
          <a:p>
            <a:r>
              <a:rPr lang="en-US" sz="2200" dirty="0" smtClean="0">
                <a:effectLst/>
              </a:rPr>
              <a:t>Quote: </a:t>
            </a:r>
            <a:r>
              <a:rPr lang="en-US" sz="2200" dirty="0">
                <a:effectLst/>
              </a:rPr>
              <a:t>I practiced around all day to get the hang of the things, and by and by I could do pretty well in them, only Jim said I didn’t walk like a girl; and he said I must quit pulling up my gown to get at my britches-pocket. I took notice, and done better.”(54).</a:t>
            </a:r>
            <a:r>
              <a:rPr lang="en-US" sz="2400" dirty="0">
                <a:effectLst/>
              </a:rPr>
              <a:t/>
            </a:r>
            <a:br>
              <a:rPr lang="en-US" sz="2400" dirty="0">
                <a:effectLst/>
              </a:rPr>
            </a:br>
            <a:r>
              <a:rPr lang="en-US" sz="2800" dirty="0">
                <a:effectLst/>
              </a:rPr>
              <a:t/>
            </a:r>
            <a:br>
              <a:rPr lang="en-US" sz="2800" dirty="0">
                <a:effectLst/>
              </a:rPr>
            </a:b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339655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11</a:t>
            </a:r>
            <a:endParaRPr lang="en-US" dirty="0"/>
          </a:p>
        </p:txBody>
      </p:sp>
      <p:sp>
        <p:nvSpPr>
          <p:cNvPr id="3" name="Content Placeholder 2"/>
          <p:cNvSpPr>
            <a:spLocks noGrp="1"/>
          </p:cNvSpPr>
          <p:nvPr>
            <p:ph idx="1"/>
          </p:nvPr>
        </p:nvSpPr>
        <p:spPr>
          <a:xfrm>
            <a:off x="366019" y="1801639"/>
            <a:ext cx="11625942" cy="4952245"/>
          </a:xfrm>
        </p:spPr>
        <p:txBody>
          <a:bodyPr>
            <a:noAutofit/>
          </a:bodyPr>
          <a:lstStyle/>
          <a:p>
            <a:r>
              <a:rPr lang="en-US" sz="2400" dirty="0" smtClean="0"/>
              <a:t>Plot: </a:t>
            </a:r>
            <a:r>
              <a:rPr lang="en-US" sz="2400" dirty="0">
                <a:effectLst/>
              </a:rPr>
              <a:t>The women lets Huck into the hut and he is disguised as a girl. He first introduces himself as Sarah Williams, and after talking for awhile, the topic of </a:t>
            </a:r>
            <a:r>
              <a:rPr lang="en-US" sz="2400" dirty="0" smtClean="0">
                <a:effectLst/>
              </a:rPr>
              <a:t>Huck’s </a:t>
            </a:r>
            <a:r>
              <a:rPr lang="en-US" sz="2400" dirty="0">
                <a:effectLst/>
              </a:rPr>
              <a:t>murder comes up, and she reveals that there is a $300 bounty for Jim and a $200 reward for Pap. The women thinks that Jim might be on Jackson’s Island and asked her husband to go there and look for him. After almost hitting a rat with a piece of lead, the women figures out that Huck is a boy, and he says he is a farmer’s apprentice. After knowing that the women won’t turn him in, he rushes back to the campsite and alerts Jim that they have to leave</a:t>
            </a:r>
            <a:r>
              <a:rPr lang="en-US" sz="2400" dirty="0" smtClean="0">
                <a:effectLst/>
              </a:rPr>
              <a:t>.</a:t>
            </a:r>
            <a:r>
              <a:rPr lang="en-US" sz="2800" dirty="0"/>
              <a:t/>
            </a:r>
            <a:br>
              <a:rPr lang="en-US" sz="2800" dirty="0"/>
            </a:br>
            <a:endParaRPr lang="en-US" sz="2400" dirty="0" smtClean="0"/>
          </a:p>
          <a:p>
            <a:r>
              <a:rPr lang="en-US" sz="2400" dirty="0" smtClean="0">
                <a:effectLst/>
              </a:rPr>
              <a:t>Quote: </a:t>
            </a:r>
            <a:r>
              <a:rPr lang="en-US" sz="2400" dirty="0">
                <a:effectLst/>
              </a:rPr>
              <a:t>“Three hundred dollars is a power  of money. I wish my mother could get it. Is your husband going over there tonight” (</a:t>
            </a:r>
            <a:r>
              <a:rPr lang="en-US" sz="2400" dirty="0" err="1">
                <a:effectLst/>
              </a:rPr>
              <a:t>pg</a:t>
            </a:r>
            <a:r>
              <a:rPr lang="en-US" sz="2400" dirty="0">
                <a:effectLst/>
              </a:rPr>
              <a:t> 58).</a:t>
            </a:r>
            <a:r>
              <a:rPr lang="en-US" sz="2800" dirty="0">
                <a:effectLst/>
              </a:rPr>
              <a:t/>
            </a:r>
            <a:br>
              <a:rPr lang="en-US" sz="2800" dirty="0">
                <a:effectLst/>
              </a:rPr>
            </a:b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88814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01315"/>
            <a:ext cx="9905998" cy="500743"/>
          </a:xfrm>
        </p:spPr>
        <p:txBody>
          <a:bodyPr>
            <a:normAutofit fontScale="90000"/>
          </a:bodyPr>
          <a:lstStyle/>
          <a:p>
            <a:pPr algn="ctr"/>
            <a:r>
              <a:rPr lang="en-US" dirty="0" smtClean="0"/>
              <a:t>Chapter 12</a:t>
            </a:r>
            <a:endParaRPr lang="en-US" dirty="0"/>
          </a:p>
        </p:txBody>
      </p:sp>
      <p:sp>
        <p:nvSpPr>
          <p:cNvPr id="3" name="Content Placeholder 2"/>
          <p:cNvSpPr>
            <a:spLocks noGrp="1"/>
          </p:cNvSpPr>
          <p:nvPr>
            <p:ph idx="1"/>
          </p:nvPr>
        </p:nvSpPr>
        <p:spPr>
          <a:xfrm>
            <a:off x="366019" y="1143000"/>
            <a:ext cx="11625942" cy="5426242"/>
          </a:xfrm>
        </p:spPr>
        <p:txBody>
          <a:bodyPr>
            <a:noAutofit/>
          </a:bodyPr>
          <a:lstStyle/>
          <a:p>
            <a:r>
              <a:rPr lang="en-US" sz="2400" dirty="0" smtClean="0"/>
              <a:t>Plot: Jim and Huck during the night and cover the raft up during the day, living off food they bought, hunting, and occasionally stole. To counteract their acts of stealing, they decide on three things not to steal anymore so they are justified. Huck and </a:t>
            </a:r>
            <a:r>
              <a:rPr lang="en-US" sz="2400" dirty="0" err="1" smtClean="0"/>
              <a:t>jim</a:t>
            </a:r>
            <a:r>
              <a:rPr lang="en-US" sz="2400" dirty="0" smtClean="0"/>
              <a:t> find a wrecked steamship and </a:t>
            </a:r>
            <a:r>
              <a:rPr lang="en-US" sz="2400" dirty="0" err="1" smtClean="0"/>
              <a:t>huck</a:t>
            </a:r>
            <a:r>
              <a:rPr lang="en-US" sz="2400" dirty="0" smtClean="0"/>
              <a:t> immediately wants to explore and loot it, but </a:t>
            </a:r>
            <a:r>
              <a:rPr lang="en-US" sz="2400" dirty="0" err="1" smtClean="0"/>
              <a:t>jim</a:t>
            </a:r>
            <a:r>
              <a:rPr lang="en-US" sz="2400" dirty="0" smtClean="0"/>
              <a:t> does not feel the same. They went on the boat and head two robbers who were going to leave a third man to drown. Jim and </a:t>
            </a:r>
            <a:r>
              <a:rPr lang="en-US" sz="2400" dirty="0" err="1" smtClean="0"/>
              <a:t>huck</a:t>
            </a:r>
            <a:r>
              <a:rPr lang="en-US" sz="2400" dirty="0" smtClean="0"/>
              <a:t> run back to their raft to alter the sheriff, but their raft was gone. </a:t>
            </a:r>
          </a:p>
          <a:p>
            <a:r>
              <a:rPr lang="en-US" sz="2400" dirty="0" smtClean="0">
                <a:effectLst/>
              </a:rPr>
              <a:t>Quote: “Pap always said, ‘ take a chicken when you get a chance, because if you don’t want him yourself you can easy find somebody that does, and a good dead </a:t>
            </a:r>
            <a:r>
              <a:rPr lang="en-US" sz="2400" dirty="0" err="1" smtClean="0">
                <a:effectLst/>
              </a:rPr>
              <a:t>ain’t</a:t>
            </a:r>
            <a:r>
              <a:rPr lang="en-US" sz="2400" dirty="0" smtClean="0">
                <a:effectLst/>
              </a:rPr>
              <a:t> neve forgot” (Twain 49) </a:t>
            </a:r>
            <a:r>
              <a:rPr lang="en-US" sz="2800" dirty="0">
                <a:effectLst/>
              </a:rPr>
              <a:t/>
            </a:r>
            <a:br>
              <a:rPr lang="en-US" sz="2800" dirty="0">
                <a:effectLst/>
              </a:rPr>
            </a:b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339039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13</a:t>
            </a:r>
            <a:endParaRPr lang="en-US" dirty="0"/>
          </a:p>
        </p:txBody>
      </p:sp>
      <p:sp>
        <p:nvSpPr>
          <p:cNvPr id="3" name="Content Placeholder 2"/>
          <p:cNvSpPr>
            <a:spLocks noGrp="1"/>
          </p:cNvSpPr>
          <p:nvPr>
            <p:ph idx="1"/>
          </p:nvPr>
        </p:nvSpPr>
        <p:spPr>
          <a:xfrm>
            <a:off x="349135" y="1271847"/>
            <a:ext cx="11712632" cy="5503026"/>
          </a:xfrm>
        </p:spPr>
        <p:txBody>
          <a:bodyPr>
            <a:normAutofit lnSpcReduction="10000"/>
          </a:bodyPr>
          <a:lstStyle/>
          <a:p>
            <a:r>
              <a:rPr lang="en-US" sz="2800" dirty="0" smtClean="0"/>
              <a:t>Plot: </a:t>
            </a:r>
            <a:r>
              <a:rPr lang="en-US" sz="2800" dirty="0">
                <a:effectLst/>
              </a:rPr>
              <a:t>Huck and Jim  jump into the robbers boat while the robbers go get more money from the victims on the steamboat. Huck and Jim steal the robbers boat and leave the robbers stranded on the wreck. Huck starts to feel bad about leaving the robbers (morality compass change). They go to shore to get help, Huck tells a watchman that his family is stranded on the steamboat wreck and convinces him to </a:t>
            </a:r>
            <a:r>
              <a:rPr lang="en-US" sz="2800" dirty="0" smtClean="0">
                <a:effectLst/>
              </a:rPr>
              <a:t>help</a:t>
            </a:r>
            <a:r>
              <a:rPr lang="en-US" sz="2800" dirty="0">
                <a:effectLst/>
              </a:rPr>
              <a:t>. Huck and Jim then go to sink the robbers boat. The robbers do not survive. </a:t>
            </a:r>
            <a:br>
              <a:rPr lang="en-US" sz="2800" dirty="0">
                <a:effectLst/>
              </a:rPr>
            </a:br>
            <a:endParaRPr lang="en-US" sz="2800" dirty="0" smtClean="0">
              <a:effectLst/>
            </a:endParaRPr>
          </a:p>
          <a:p>
            <a:r>
              <a:rPr lang="en-US" sz="2800" dirty="0" smtClean="0">
                <a:effectLst/>
              </a:rPr>
              <a:t>Quote: </a:t>
            </a:r>
            <a:r>
              <a:rPr lang="en-US" sz="2800" dirty="0">
                <a:effectLst/>
              </a:rPr>
              <a:t>“But take it all around, I was feeling </a:t>
            </a:r>
            <a:r>
              <a:rPr lang="en-US" sz="2800" dirty="0" err="1">
                <a:effectLst/>
              </a:rPr>
              <a:t>ruther</a:t>
            </a:r>
            <a:r>
              <a:rPr lang="en-US" sz="2800" dirty="0">
                <a:effectLst/>
              </a:rPr>
              <a:t> comfortable on accounts of taking all this trouble for that gang, for not many would ‘a’ done it”(75).</a:t>
            </a:r>
            <a:r>
              <a:rPr lang="en-US" dirty="0">
                <a:effectLst/>
              </a:rPr>
              <a:t/>
            </a:r>
            <a:br>
              <a:rPr lang="en-US" dirty="0">
                <a:effectLst/>
              </a:rPr>
            </a:br>
            <a:endParaRPr lang="en-US" dirty="0"/>
          </a:p>
        </p:txBody>
      </p:sp>
    </p:spTree>
    <p:extLst>
      <p:ext uri="{BB962C8B-B14F-4D97-AF65-F5344CB8AC3E}">
        <p14:creationId xmlns:p14="http://schemas.microsoft.com/office/powerpoint/2010/main" val="15731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14</a:t>
            </a:r>
            <a:endParaRPr lang="en-US" dirty="0"/>
          </a:p>
        </p:txBody>
      </p:sp>
      <p:sp>
        <p:nvSpPr>
          <p:cNvPr id="3" name="Content Placeholder 2"/>
          <p:cNvSpPr>
            <a:spLocks noGrp="1"/>
          </p:cNvSpPr>
          <p:nvPr>
            <p:ph idx="1"/>
          </p:nvPr>
        </p:nvSpPr>
        <p:spPr>
          <a:xfrm>
            <a:off x="349135" y="1271847"/>
            <a:ext cx="11712632" cy="5503026"/>
          </a:xfrm>
        </p:spPr>
        <p:txBody>
          <a:bodyPr>
            <a:normAutofit fontScale="92500"/>
          </a:bodyPr>
          <a:lstStyle/>
          <a:p>
            <a:r>
              <a:rPr lang="en-US" sz="2600" dirty="0" smtClean="0"/>
              <a:t>Plot: </a:t>
            </a:r>
            <a:r>
              <a:rPr lang="en-US" sz="2600" dirty="0">
                <a:effectLst/>
              </a:rPr>
              <a:t>Huck and Jim find valuable loot  from all the things they took from the robbers. They also got a book from the wreck about adventures. Jim says that he is not a fan of adventures because if something goes wrong he could get caught and die. They continue reading books together at night. </a:t>
            </a:r>
            <a:r>
              <a:rPr lang="en-US" sz="2600" dirty="0" smtClean="0">
                <a:effectLst/>
              </a:rPr>
              <a:t>Huck </a:t>
            </a:r>
            <a:r>
              <a:rPr lang="en-US" sz="2600" dirty="0">
                <a:effectLst/>
              </a:rPr>
              <a:t>and Jim approach the Ohio River finally. Huck came to the canoe while Jim was on the raft, which leads them to get separated in the foggy river. They finally meet again and Huck decides to pull a prank on Jim saying that their separation was all a dream. He gets upset with Huck when he realizes that it was a prank. He  </a:t>
            </a:r>
            <a:r>
              <a:rPr lang="en-US" sz="2600" dirty="0" err="1">
                <a:effectLst/>
              </a:rPr>
              <a:t>huck</a:t>
            </a:r>
            <a:r>
              <a:rPr lang="en-US" sz="2600" dirty="0">
                <a:effectLst/>
              </a:rPr>
              <a:t> feels bad for hurting Jim (moral compass change) and apologizes to him. </a:t>
            </a:r>
            <a:br>
              <a:rPr lang="en-US" sz="2600" dirty="0">
                <a:effectLst/>
              </a:rPr>
            </a:br>
            <a:r>
              <a:rPr lang="en-US" sz="2600" dirty="0">
                <a:effectLst/>
              </a:rPr>
              <a:t/>
            </a:r>
            <a:br>
              <a:rPr lang="en-US" sz="2600" dirty="0">
                <a:effectLst/>
              </a:rPr>
            </a:br>
            <a:r>
              <a:rPr lang="en-US" sz="2600" dirty="0" smtClean="0">
                <a:effectLst/>
              </a:rPr>
              <a:t>Quote: </a:t>
            </a:r>
            <a:r>
              <a:rPr lang="en-US" sz="2600" dirty="0">
                <a:effectLst/>
              </a:rPr>
              <a:t>“He said that when I went in the </a:t>
            </a:r>
            <a:r>
              <a:rPr lang="en-US" sz="2600" dirty="0" err="1">
                <a:effectLst/>
              </a:rPr>
              <a:t>texas</a:t>
            </a:r>
            <a:r>
              <a:rPr lang="en-US" sz="2600" dirty="0">
                <a:effectLst/>
              </a:rPr>
              <a:t> and he crawled back to get on the raft and found her gone he nearly died, because he judged it was all up with </a:t>
            </a:r>
            <a:r>
              <a:rPr lang="en-US" sz="2600" i="1" dirty="0">
                <a:effectLst/>
              </a:rPr>
              <a:t>him </a:t>
            </a:r>
            <a:r>
              <a:rPr lang="en-US" sz="2600" dirty="0">
                <a:effectLst/>
              </a:rPr>
              <a:t>anyway it could be fixed;” (76).</a:t>
            </a: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16915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15</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20000"/>
          </a:bodyPr>
          <a:lstStyle/>
          <a:p>
            <a:r>
              <a:rPr lang="en-US" sz="3200" dirty="0" smtClean="0"/>
              <a:t>Plot: </a:t>
            </a:r>
            <a:r>
              <a:rPr lang="en-US" sz="2800" dirty="0">
                <a:effectLst/>
              </a:rPr>
              <a:t>Huck and Jim approached the Ohio river, dealing to sell the raft and get on a steamboat to the free </a:t>
            </a:r>
            <a:r>
              <a:rPr lang="en-US" sz="2800" dirty="0" err="1">
                <a:effectLst/>
              </a:rPr>
              <a:t>states.Unfortunately</a:t>
            </a:r>
            <a:r>
              <a:rPr lang="en-US" sz="2800" dirty="0">
                <a:effectLst/>
              </a:rPr>
              <a:t>, a foggy night separated them, and they lost the direction near the island. They whooped to each other, trying to determine their position. When Huck reunited with Jim, Jim was surprised to see Huck alive, but Huck tried to trick Jim by saying all of the adventures are his dream. Jim believed Huck after an argument, beginning to say superstitious things about the dream. Then, Huck let Jim notice that it was not dream, Jim got mad by that. By this time, Huck felt very guilty, stopping to trick Jim </a:t>
            </a:r>
            <a:r>
              <a:rPr lang="en-US" sz="2800" dirty="0" smtClean="0">
                <a:effectLst/>
              </a:rPr>
              <a:t>anymore.</a:t>
            </a:r>
          </a:p>
          <a:p>
            <a:r>
              <a:rPr lang="en-US" sz="3200" dirty="0" smtClean="0">
                <a:effectLst/>
              </a:rPr>
              <a:t>Quote: </a:t>
            </a:r>
            <a:r>
              <a:rPr lang="en-US" sz="2800" dirty="0">
                <a:effectLst/>
              </a:rPr>
              <a:t>“It was fifteen minutes before I could work myself up to go and humble myself to a nigger; but I done it, and I </a:t>
            </a:r>
            <a:r>
              <a:rPr lang="en-US" sz="2800" dirty="0" err="1">
                <a:effectLst/>
              </a:rPr>
              <a:t>warn’t</a:t>
            </a:r>
            <a:r>
              <a:rPr lang="en-US" sz="2800" dirty="0">
                <a:effectLst/>
              </a:rPr>
              <a:t> ever sorry for it afterward, neither. I didn’t do him no more mean tricks, and I wouldn’t done that one if </a:t>
            </a:r>
            <a:r>
              <a:rPr lang="en-US" sz="2800" dirty="0" err="1">
                <a:effectLst/>
              </a:rPr>
              <a:t>I’d’a</a:t>
            </a:r>
            <a:r>
              <a:rPr lang="en-US" sz="2800" dirty="0">
                <a:effectLst/>
              </a:rPr>
              <a:t>’ </a:t>
            </a:r>
            <a:r>
              <a:rPr lang="en-US" sz="2800" dirty="0" err="1">
                <a:effectLst/>
              </a:rPr>
              <a:t>knowed</a:t>
            </a:r>
            <a:r>
              <a:rPr lang="en-US" sz="2800" dirty="0">
                <a:effectLst/>
              </a:rPr>
              <a:t> it would make him feel that way” (86).</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00269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16</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800" dirty="0" smtClean="0"/>
              <a:t>Plot: </a:t>
            </a:r>
            <a:r>
              <a:rPr lang="en-US" sz="2400" dirty="0">
                <a:effectLst/>
              </a:rPr>
              <a:t>Huck was on tenterhooks because of helping the slave escape from his rightful owner. Jim’s talking about his goals of going to the free states make Huck felt frozen. Jim saw Huck as his only and best friend </a:t>
            </a:r>
            <a:r>
              <a:rPr lang="en-US" sz="2400" dirty="0" err="1">
                <a:effectLst/>
              </a:rPr>
              <a:t>softed</a:t>
            </a:r>
            <a:r>
              <a:rPr lang="en-US" sz="2400" dirty="0">
                <a:effectLst/>
              </a:rPr>
              <a:t> Huck’s heart. When they met 2 men who wanted to search their raft, Huck lied to them, letting them ran away and left $20 gold piece with the idea that the person on the raft had smallpox</a:t>
            </a:r>
            <a:r>
              <a:rPr lang="en-US" sz="2400" dirty="0" smtClean="0">
                <a:effectLst/>
              </a:rPr>
              <a:t>.  </a:t>
            </a:r>
            <a:r>
              <a:rPr lang="en-US" sz="2400" dirty="0">
                <a:effectLst/>
              </a:rPr>
              <a:t>Huck and Jim realized that they went by Cairo in the fog. When they want to go back, they lost their canoe. Bot of them agree with that the bad luck was brought by the snake skin. Later, a big boat broke the raft. Huck and Jim were separated again.</a:t>
            </a:r>
            <a:endParaRPr lang="en-US" sz="3200" dirty="0">
              <a:effectLst/>
            </a:endParaRPr>
          </a:p>
          <a:p>
            <a:r>
              <a:rPr lang="en-US" sz="2800" dirty="0" smtClean="0">
                <a:effectLst/>
              </a:rPr>
              <a:t>Quote: </a:t>
            </a:r>
            <a:r>
              <a:rPr lang="en-US" sz="2400" dirty="0">
                <a:effectLst/>
              </a:rPr>
              <a:t>“</a:t>
            </a:r>
            <a:r>
              <a:rPr lang="en-US" sz="2400" dirty="0" err="1">
                <a:effectLst/>
              </a:rPr>
              <a:t>S’pose</a:t>
            </a:r>
            <a:r>
              <a:rPr lang="en-US" sz="2400" dirty="0">
                <a:effectLst/>
              </a:rPr>
              <a:t> </a:t>
            </a:r>
            <a:r>
              <a:rPr lang="en-US" sz="2400" dirty="0" err="1">
                <a:effectLst/>
              </a:rPr>
              <a:t>you’d’a’done</a:t>
            </a:r>
            <a:r>
              <a:rPr lang="en-US" sz="2400" dirty="0">
                <a:effectLst/>
              </a:rPr>
              <a:t> right and give Jim up, would you felt better than what you do now? No, says I, I’d feel bad...What’s the use you learning to do right when it’s </a:t>
            </a:r>
            <a:r>
              <a:rPr lang="en-US" sz="2400" dirty="0" err="1">
                <a:effectLst/>
              </a:rPr>
              <a:t>toublesome</a:t>
            </a:r>
            <a:r>
              <a:rPr lang="en-US" sz="2400" dirty="0">
                <a:effectLst/>
              </a:rPr>
              <a:t> to do right and </a:t>
            </a:r>
            <a:r>
              <a:rPr lang="en-US" sz="2400" dirty="0" err="1">
                <a:effectLst/>
              </a:rPr>
              <a:t>ain’t</a:t>
            </a:r>
            <a:r>
              <a:rPr lang="en-US" sz="2400" dirty="0">
                <a:effectLst/>
              </a:rPr>
              <a:t> no trouble to do wrong, and the wages is just the same? I was stuck. I couldn’t bother no more about it, but after this always do whichever come handiest at the time” (91).</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66323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17</a:t>
            </a:r>
            <a:endParaRPr lang="en-US" dirty="0"/>
          </a:p>
        </p:txBody>
      </p:sp>
      <p:sp>
        <p:nvSpPr>
          <p:cNvPr id="3" name="Content Placeholder 2"/>
          <p:cNvSpPr>
            <a:spLocks noGrp="1"/>
          </p:cNvSpPr>
          <p:nvPr>
            <p:ph idx="1"/>
          </p:nvPr>
        </p:nvSpPr>
        <p:spPr>
          <a:xfrm>
            <a:off x="349135" y="1271847"/>
            <a:ext cx="11712632" cy="5503026"/>
          </a:xfrm>
        </p:spPr>
        <p:txBody>
          <a:bodyPr>
            <a:normAutofit lnSpcReduction="10000"/>
          </a:bodyPr>
          <a:lstStyle/>
          <a:p>
            <a:r>
              <a:rPr lang="en-US" sz="3600" dirty="0" smtClean="0"/>
              <a:t>Plot: </a:t>
            </a:r>
            <a:r>
              <a:rPr lang="en-US" sz="3200" dirty="0">
                <a:effectLst/>
              </a:rPr>
              <a:t>A man walks out and relieves Huck from the dogs asking him for his name and Huck replies “George.” Huck is invited in and suspected for being a Shepherdson. After investigating the </a:t>
            </a:r>
            <a:r>
              <a:rPr lang="en-US" sz="3200" dirty="0" err="1">
                <a:effectLst/>
              </a:rPr>
              <a:t>Grangerfords</a:t>
            </a:r>
            <a:r>
              <a:rPr lang="en-US" sz="3200" dirty="0">
                <a:effectLst/>
              </a:rPr>
              <a:t> conclude he is not. Buck who is Huck’s age threatens he will kill any Shepherdson he sees. Huck is invited to stay in the nice house and admires </a:t>
            </a:r>
            <a:r>
              <a:rPr lang="en-US" sz="3200" dirty="0" err="1">
                <a:effectLst/>
              </a:rPr>
              <a:t>Emmerline’s</a:t>
            </a:r>
            <a:r>
              <a:rPr lang="en-US" sz="3200" dirty="0">
                <a:effectLst/>
              </a:rPr>
              <a:t> poetry and realizes that he hasn’t ever been in a better place. </a:t>
            </a:r>
            <a:endParaRPr lang="en-US" sz="3200" dirty="0" smtClean="0">
              <a:effectLst/>
            </a:endParaRPr>
          </a:p>
          <a:p>
            <a:r>
              <a:rPr lang="en-US" sz="3600" dirty="0" smtClean="0">
                <a:effectLst/>
              </a:rPr>
              <a:t>Quote: </a:t>
            </a:r>
            <a:r>
              <a:rPr lang="en-US" sz="3200" dirty="0">
                <a:effectLst/>
              </a:rPr>
              <a:t>“</a:t>
            </a:r>
            <a:r>
              <a:rPr lang="en-US" sz="3200" dirty="0" err="1">
                <a:effectLst/>
              </a:rPr>
              <a:t>Ain’t</a:t>
            </a:r>
            <a:r>
              <a:rPr lang="en-US" sz="3200" dirty="0">
                <a:effectLst/>
              </a:rPr>
              <a:t> there no </a:t>
            </a:r>
            <a:r>
              <a:rPr lang="en-US" sz="3200" dirty="0" err="1">
                <a:effectLst/>
              </a:rPr>
              <a:t>Shepherdsons</a:t>
            </a:r>
            <a:r>
              <a:rPr lang="en-US" sz="3200" dirty="0">
                <a:effectLst/>
              </a:rPr>
              <a:t> around?”(</a:t>
            </a:r>
            <a:r>
              <a:rPr lang="en-US" sz="3200" dirty="0" err="1">
                <a:effectLst/>
              </a:rPr>
              <a:t>pg</a:t>
            </a:r>
            <a:r>
              <a:rPr lang="en-US" sz="3200" dirty="0">
                <a:effectLst/>
              </a:rPr>
              <a:t> 103)</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65421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18</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3200" dirty="0" smtClean="0"/>
              <a:t>Plot: </a:t>
            </a:r>
            <a:r>
              <a:rPr lang="en-US" sz="2800" dirty="0">
                <a:effectLst/>
              </a:rPr>
              <a:t>Huck looks up to Colonel </a:t>
            </a:r>
            <a:r>
              <a:rPr lang="en-US" sz="2800" dirty="0" err="1">
                <a:effectLst/>
              </a:rPr>
              <a:t>Grangerford</a:t>
            </a:r>
            <a:r>
              <a:rPr lang="en-US" sz="2800" dirty="0">
                <a:effectLst/>
              </a:rPr>
              <a:t>, who owns a large piece of land, and slaves. One of his sons, Buck tries to shoot Harney Shepherdson, but misses. Huck asks Buck why he tried to shoot Harney, and Buck explains the rivalry between the two families. Sophia </a:t>
            </a:r>
            <a:r>
              <a:rPr lang="en-US" sz="2800" dirty="0" err="1">
                <a:effectLst/>
              </a:rPr>
              <a:t>Grangerford</a:t>
            </a:r>
            <a:r>
              <a:rPr lang="en-US" sz="2800" dirty="0">
                <a:effectLst/>
              </a:rPr>
              <a:t> has Huck get a Bible from one of the pews at the Church, it has the words ‘half past two’ inside it. Later, Huck gets reunited with Jim. The next day, it is discovered that Sophia ran off with Harney. Buck and one of his siblings get into a gunfight with the </a:t>
            </a:r>
            <a:r>
              <a:rPr lang="en-US" sz="2800" dirty="0" err="1">
                <a:effectLst/>
              </a:rPr>
              <a:t>Shepherdsons</a:t>
            </a:r>
            <a:r>
              <a:rPr lang="en-US" sz="2800" dirty="0">
                <a:effectLst/>
              </a:rPr>
              <a:t> and they both get killed. Huck leaves with Jim and they float down the </a:t>
            </a:r>
            <a:r>
              <a:rPr lang="en-US" sz="2800" dirty="0" smtClean="0">
                <a:effectLst/>
              </a:rPr>
              <a:t>river.</a:t>
            </a:r>
          </a:p>
          <a:p>
            <a:r>
              <a:rPr lang="en-US" sz="3200" dirty="0" smtClean="0">
                <a:effectLst/>
              </a:rPr>
              <a:t>Quote: </a:t>
            </a:r>
            <a:r>
              <a:rPr lang="en-US" sz="2800" dirty="0">
                <a:effectLst/>
              </a:rPr>
              <a:t>“We said there </a:t>
            </a:r>
            <a:r>
              <a:rPr lang="en-US" sz="2800" dirty="0" err="1">
                <a:effectLst/>
              </a:rPr>
              <a:t>warn’t</a:t>
            </a:r>
            <a:r>
              <a:rPr lang="en-US" sz="2800" dirty="0">
                <a:effectLst/>
              </a:rPr>
              <a:t> no home like a raft, after all. Other places do seem so cramped up and smothery, but a raft don’t. You feel mighty free and easy and comfortable on a raft” (88).</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02028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dirty="0"/>
              <a:t>Chapter 1</a:t>
            </a:r>
          </a:p>
        </p:txBody>
      </p:sp>
      <p:sp>
        <p:nvSpPr>
          <p:cNvPr id="3" name="Content Placeholder 2"/>
          <p:cNvSpPr>
            <a:spLocks noGrp="1"/>
          </p:cNvSpPr>
          <p:nvPr>
            <p:ph idx="1"/>
          </p:nvPr>
        </p:nvSpPr>
        <p:spPr>
          <a:xfrm>
            <a:off x="249382" y="1219199"/>
            <a:ext cx="11538065" cy="5696989"/>
          </a:xfrm>
        </p:spPr>
        <p:txBody>
          <a:bodyPr>
            <a:noAutofit/>
          </a:bodyPr>
          <a:lstStyle/>
          <a:p>
            <a:pPr lvl="0"/>
            <a:r>
              <a:rPr lang="en-US" sz="4000" dirty="0"/>
              <a:t>Plot: Huck and Tom getting the money they find in the cave, Widow Douglas takes guardianship of Huck and tries to civilize him, they are trying to give him a religious education (praying, thanking/listening to God)</a:t>
            </a:r>
          </a:p>
          <a:p>
            <a:pPr marL="0" indent="0">
              <a:buNone/>
            </a:pPr>
            <a:endParaRPr lang="en-US" sz="4000" dirty="0"/>
          </a:p>
          <a:p>
            <a:r>
              <a:rPr lang="en-US" sz="4000" dirty="0"/>
              <a:t>Quote: “…allowed she would </a:t>
            </a:r>
            <a:r>
              <a:rPr lang="en-US" sz="4000" dirty="0" err="1"/>
              <a:t>sivilize</a:t>
            </a:r>
            <a:r>
              <a:rPr lang="en-US" sz="4000" dirty="0"/>
              <a:t> me, but it was rough living in the house all the time” (1)</a:t>
            </a:r>
          </a:p>
        </p:txBody>
      </p:sp>
    </p:spTree>
    <p:extLst>
      <p:ext uri="{BB962C8B-B14F-4D97-AF65-F5344CB8AC3E}">
        <p14:creationId xmlns:p14="http://schemas.microsoft.com/office/powerpoint/2010/main" val="171748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19</a:t>
            </a:r>
            <a:endParaRPr lang="en-US" dirty="0"/>
          </a:p>
        </p:txBody>
      </p:sp>
      <p:sp>
        <p:nvSpPr>
          <p:cNvPr id="3" name="Content Placeholder 2"/>
          <p:cNvSpPr>
            <a:spLocks noGrp="1"/>
          </p:cNvSpPr>
          <p:nvPr>
            <p:ph idx="1"/>
          </p:nvPr>
        </p:nvSpPr>
        <p:spPr>
          <a:xfrm>
            <a:off x="349135" y="1271847"/>
            <a:ext cx="11712632" cy="5503026"/>
          </a:xfrm>
        </p:spPr>
        <p:txBody>
          <a:bodyPr>
            <a:normAutofit lnSpcReduction="10000"/>
          </a:bodyPr>
          <a:lstStyle/>
          <a:p>
            <a:r>
              <a:rPr lang="en-US" sz="2600" dirty="0" smtClean="0"/>
              <a:t>Plot: </a:t>
            </a:r>
            <a:r>
              <a:rPr lang="en-US" sz="2600" dirty="0">
                <a:effectLst/>
              </a:rPr>
              <a:t>Huck and Jim continue down river when Huck finds a canoe and takes it to the main shore to look for some berries. Two men come out of the woods and get into Huck’s canoe because they were in trouble and being chased by dogs. They went down river to safety and Huck learns that the two men didn't know each other. One man is about 70 and the other 30, then they decide to team up. The younger one declares himself the Duke of Bridgewater and later the older man says he is the Dauphin. Huck and Jim treat them like royalty even though Huck realizes that they are just frauds. He doesn't want any trouble so he just keeps going along with it.</a:t>
            </a:r>
            <a:endParaRPr lang="en-US" sz="2600" dirty="0" smtClean="0"/>
          </a:p>
          <a:p>
            <a:r>
              <a:rPr lang="en-US" sz="2600" dirty="0" smtClean="0">
                <a:effectLst/>
              </a:rPr>
              <a:t>Quote: </a:t>
            </a:r>
            <a:r>
              <a:rPr lang="en-US" sz="2600" dirty="0">
                <a:effectLst/>
              </a:rPr>
              <a:t>“I had no objections, ‘long as it would keep peace in the family; and it </a:t>
            </a:r>
            <a:r>
              <a:rPr lang="en-US" sz="2600" dirty="0" err="1">
                <a:effectLst/>
              </a:rPr>
              <a:t>warn’t</a:t>
            </a:r>
            <a:r>
              <a:rPr lang="en-US" sz="2600" dirty="0">
                <a:effectLst/>
              </a:rPr>
              <a:t> no use to tell pap, I learnt that the best way to get along with his kind of people is to let them have their own way”(125)</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52209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129" y="429127"/>
            <a:ext cx="9905998" cy="529244"/>
          </a:xfrm>
        </p:spPr>
        <p:txBody>
          <a:bodyPr>
            <a:normAutofit fontScale="90000"/>
          </a:bodyPr>
          <a:lstStyle/>
          <a:p>
            <a:r>
              <a:rPr lang="en-US" dirty="0" smtClean="0"/>
              <a:t>Chapter 20</a:t>
            </a:r>
            <a:endParaRPr lang="en-US" dirty="0"/>
          </a:p>
        </p:txBody>
      </p:sp>
      <p:sp>
        <p:nvSpPr>
          <p:cNvPr id="3" name="Content Placeholder 2"/>
          <p:cNvSpPr>
            <a:spLocks noGrp="1"/>
          </p:cNvSpPr>
          <p:nvPr>
            <p:ph idx="1"/>
          </p:nvPr>
        </p:nvSpPr>
        <p:spPr>
          <a:xfrm>
            <a:off x="349135" y="958371"/>
            <a:ext cx="11712632" cy="5816502"/>
          </a:xfrm>
        </p:spPr>
        <p:txBody>
          <a:bodyPr>
            <a:normAutofit fontScale="92500" lnSpcReduction="10000"/>
          </a:bodyPr>
          <a:lstStyle/>
          <a:p>
            <a:r>
              <a:rPr lang="en-US" sz="2400" dirty="0" smtClean="0"/>
              <a:t>Plot: </a:t>
            </a:r>
            <a:r>
              <a:rPr lang="en-US" sz="2400" dirty="0">
                <a:effectLst/>
              </a:rPr>
              <a:t>The King and the Duke ask if Jim is a runaway slave so Huck makes up a story about how they came to be, but everybody thinks he’s a runaway so they can only travel at night. That night the duke and king took Huck and Jim's beds while they took turns sleeping while the other took watch over the storm to make sure nothing bad would happen. The next morning the Duke suggests that they perform Romeo and Juliet in the next town they see to earn a little extra money. They arrive in town and are surprised to see that no one is there. The whole town is at a religious meeting in the woods. The Duke goes to the printing office, while Huck and the king go to the meeting in the woods with Jim watching the raft. Huck and the King find thousands listening to the Preacher go crazy. The King goes up on stage and tells the crowd he is a reformed pirate from the Indian Ocean and will convert others there to Christianity if given enough money. He gets eighty seven dollars from the crowd, while the Duke printed out a bounty for Jim describing him as a way to travel in the daytime. </a:t>
            </a:r>
            <a:endParaRPr lang="en-US" sz="2400" dirty="0" smtClean="0"/>
          </a:p>
          <a:p>
            <a:r>
              <a:rPr lang="en-US" sz="2400" dirty="0" smtClean="0">
                <a:effectLst/>
              </a:rPr>
              <a:t>Quote: </a:t>
            </a:r>
            <a:r>
              <a:rPr lang="en-US" sz="2400" dirty="0">
                <a:effectLst/>
              </a:rPr>
              <a:t>“I </a:t>
            </a:r>
            <a:r>
              <a:rPr lang="en-US" sz="2400" dirty="0" err="1">
                <a:effectLst/>
              </a:rPr>
              <a:t>doan</a:t>
            </a:r>
            <a:r>
              <a:rPr lang="en-US" sz="2400" dirty="0">
                <a:effectLst/>
              </a:rPr>
              <a:t>’ mine one </a:t>
            </a:r>
            <a:r>
              <a:rPr lang="en-US" sz="2400" dirty="0" err="1">
                <a:effectLst/>
              </a:rPr>
              <a:t>er</a:t>
            </a:r>
            <a:r>
              <a:rPr lang="en-US" sz="2400" dirty="0">
                <a:effectLst/>
              </a:rPr>
              <a:t> two kings, but </a:t>
            </a:r>
            <a:r>
              <a:rPr lang="en-US" sz="2400" dirty="0" err="1">
                <a:effectLst/>
              </a:rPr>
              <a:t>dat’s</a:t>
            </a:r>
            <a:r>
              <a:rPr lang="en-US" sz="2400" dirty="0">
                <a:effectLst/>
              </a:rPr>
              <a:t> enough. Dis one’s powerful drunk, </a:t>
            </a:r>
            <a:r>
              <a:rPr lang="en-US" sz="2400" dirty="0" err="1">
                <a:effectLst/>
              </a:rPr>
              <a:t>en</a:t>
            </a:r>
            <a:r>
              <a:rPr lang="en-US" sz="2400" dirty="0">
                <a:effectLst/>
              </a:rPr>
              <a:t> de duke </a:t>
            </a:r>
            <a:r>
              <a:rPr lang="en-US" sz="2400" dirty="0" err="1">
                <a:effectLst/>
              </a:rPr>
              <a:t>ain</a:t>
            </a:r>
            <a:r>
              <a:rPr lang="en-US" sz="2400" dirty="0">
                <a:effectLst/>
              </a:rPr>
              <a:t>’ much better.”(</a:t>
            </a:r>
            <a:r>
              <a:rPr lang="en-US" sz="2400" dirty="0" err="1">
                <a:effectLst/>
              </a:rPr>
              <a:t>pg</a:t>
            </a:r>
            <a:r>
              <a:rPr lang="en-US" sz="2400" dirty="0">
                <a:effectLst/>
              </a:rPr>
              <a:t> 134)</a:t>
            </a:r>
            <a:br>
              <a:rPr lang="en-US" sz="2400"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2592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21</a:t>
            </a:r>
            <a:endParaRPr lang="en-US" dirty="0"/>
          </a:p>
        </p:txBody>
      </p:sp>
      <p:sp>
        <p:nvSpPr>
          <p:cNvPr id="3" name="Content Placeholder 2"/>
          <p:cNvSpPr>
            <a:spLocks noGrp="1"/>
          </p:cNvSpPr>
          <p:nvPr>
            <p:ph idx="1"/>
          </p:nvPr>
        </p:nvSpPr>
        <p:spPr>
          <a:xfrm>
            <a:off x="349135" y="1271847"/>
            <a:ext cx="11712632" cy="5503026"/>
          </a:xfrm>
        </p:spPr>
        <p:txBody>
          <a:bodyPr>
            <a:normAutofit fontScale="55000" lnSpcReduction="20000"/>
          </a:bodyPr>
          <a:lstStyle/>
          <a:p>
            <a:r>
              <a:rPr lang="en-US" sz="3800" dirty="0" smtClean="0"/>
              <a:t>Plot: </a:t>
            </a:r>
            <a:r>
              <a:rPr lang="en-US" sz="3800" dirty="0"/>
              <a:t>In chapter twenty-one, it starts off with the duke and the king practicing their Shakespeare. The duke struggles to keep his plays straight and ends up mixing the stories. Making a fool of himself.  They then decide it's finally time to perform the play and print some playbills using fake stage names. Their stage names were David Garrick and Edmund Kean. They decide to perform the play in a very run-down town. They then meet the town drunk, Boggs, who has a habit of getting wasted and riding through the town on his horses yelling that he is going to kill anyone he dislikes. Boggs then threatens </a:t>
            </a:r>
            <a:r>
              <a:rPr lang="en-US" sz="3800" dirty="0" err="1" smtClean="0"/>
              <a:t>Sherburn</a:t>
            </a:r>
            <a:r>
              <a:rPr lang="en-US" sz="3800" dirty="0"/>
              <a:t>, who responds by saying leave by one o’clock or die. The towns people then rush to try to get Boggs’s daughter to convince him to stop. Sherman eventually gets too tired of Boggs’s threats and shoots twice and kills him.  His  daughter finally arrives, but she is too late. The town then decides to create a mob and to lynch </a:t>
            </a:r>
            <a:r>
              <a:rPr lang="en-US" sz="3800" dirty="0" err="1" smtClean="0"/>
              <a:t>Sherburn</a:t>
            </a:r>
            <a:r>
              <a:rPr lang="en-US" sz="3800" dirty="0"/>
              <a:t>.</a:t>
            </a:r>
          </a:p>
          <a:p>
            <a:pPr marL="0" indent="0">
              <a:buNone/>
            </a:pPr>
            <a:endParaRPr lang="en-US" sz="3800" dirty="0" smtClean="0"/>
          </a:p>
          <a:p>
            <a:r>
              <a:rPr lang="en-US" sz="3800" dirty="0" smtClean="0">
                <a:effectLst/>
              </a:rPr>
              <a:t>Quote: </a:t>
            </a:r>
            <a:r>
              <a:rPr lang="en-US" sz="3800" dirty="0"/>
              <a:t>“They laid him on the floor ,and put one bible under his head, and opened another one and spread it on his breast - but they tore open his shirt first, and I seen where one of them bullets went in.” (143)</a:t>
            </a:r>
          </a:p>
          <a:p>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24314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22</a:t>
            </a:r>
            <a:endParaRPr lang="en-US" dirty="0"/>
          </a:p>
        </p:txBody>
      </p:sp>
      <p:sp>
        <p:nvSpPr>
          <p:cNvPr id="3" name="Content Placeholder 2"/>
          <p:cNvSpPr>
            <a:spLocks noGrp="1"/>
          </p:cNvSpPr>
          <p:nvPr>
            <p:ph idx="1"/>
          </p:nvPr>
        </p:nvSpPr>
        <p:spPr>
          <a:xfrm>
            <a:off x="349135" y="1271847"/>
            <a:ext cx="11712632" cy="5503026"/>
          </a:xfrm>
        </p:spPr>
        <p:txBody>
          <a:bodyPr>
            <a:normAutofit fontScale="62500" lnSpcReduction="20000"/>
          </a:bodyPr>
          <a:lstStyle/>
          <a:p>
            <a:r>
              <a:rPr lang="en-US" sz="4000" dirty="0" smtClean="0"/>
              <a:t>Plot</a:t>
            </a:r>
            <a:r>
              <a:rPr lang="en-US" sz="4000" dirty="0"/>
              <a:t>: There was a bar fight in town between Boggs and </a:t>
            </a:r>
            <a:r>
              <a:rPr lang="en-US" sz="4000" dirty="0" err="1"/>
              <a:t>Sherburn</a:t>
            </a:r>
            <a:r>
              <a:rPr lang="en-US" sz="4000" dirty="0"/>
              <a:t> and a local drunk. It escalated and </a:t>
            </a:r>
            <a:r>
              <a:rPr lang="en-US" sz="4000" dirty="0" err="1"/>
              <a:t>Sherburn</a:t>
            </a:r>
            <a:r>
              <a:rPr lang="en-US" sz="4000" dirty="0"/>
              <a:t> shot the drunk near a crowd of townspeople. They got angry and called for him to be lynched for his actions. </a:t>
            </a:r>
            <a:r>
              <a:rPr lang="en-US" sz="4000" dirty="0" err="1"/>
              <a:t>Sherburn</a:t>
            </a:r>
            <a:r>
              <a:rPr lang="en-US" sz="4000" dirty="0"/>
              <a:t> then gets on top of his roof with a gun in hand and basically calls the townspeople cowards because he believes they aren't going to lynch anyone. The crowd eventually goes home after </a:t>
            </a:r>
            <a:r>
              <a:rPr lang="en-US" sz="4000" dirty="0" err="1"/>
              <a:t>Sherburn</a:t>
            </a:r>
            <a:r>
              <a:rPr lang="en-US" sz="4000" dirty="0"/>
              <a:t> calls them “half a man”. Huck then goes to the circus and witnesses the ringmaster allowing  a “drunk” to ride a horse which was very amusing to the crowd. The drunk was actually sober and Huck realizes it was all staged. Then the king and duke performs their Shakespeare act that was meant to be serious but everyone was laughing and the duke made a poster saying that the next performance will only allow men to see it.</a:t>
            </a:r>
          </a:p>
          <a:p>
            <a:pPr marL="0" indent="0">
              <a:buNone/>
            </a:pPr>
            <a:endParaRPr lang="en-US" sz="4000" dirty="0" smtClean="0"/>
          </a:p>
          <a:p>
            <a:r>
              <a:rPr lang="en-US" sz="4000" dirty="0" smtClean="0">
                <a:effectLst/>
              </a:rPr>
              <a:t>Quote: </a:t>
            </a:r>
            <a:r>
              <a:rPr lang="en-US" sz="4000" dirty="0"/>
              <a:t>“The idea of you lynching someone! It’s amusing.” (145)</a:t>
            </a:r>
          </a:p>
          <a:p>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79392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23</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400" dirty="0" smtClean="0"/>
              <a:t>Plot: </a:t>
            </a:r>
            <a:r>
              <a:rPr lang="en-US" sz="2400" dirty="0">
                <a:effectLst/>
              </a:rPr>
              <a:t>The Duke and the King worked all say setting up the stage for their play and sold out their show for the day. The Duke had built up </a:t>
            </a:r>
            <a:r>
              <a:rPr lang="en-US" sz="2400" dirty="0" err="1">
                <a:effectLst/>
              </a:rPr>
              <a:t>everyones</a:t>
            </a:r>
            <a:r>
              <a:rPr lang="en-US" sz="2400" dirty="0">
                <a:effectLst/>
              </a:rPr>
              <a:t> expectations by saying it was going to be the </a:t>
            </a:r>
            <a:r>
              <a:rPr lang="en-US" sz="2400" dirty="0" err="1">
                <a:effectLst/>
              </a:rPr>
              <a:t>the</a:t>
            </a:r>
            <a:r>
              <a:rPr lang="en-US" sz="2400" dirty="0">
                <a:effectLst/>
              </a:rPr>
              <a:t> most thrilling play ever, but really it was just the King prancing around on stage naked and painted which the crowd thought was hilarious. Once the play was over the crowd was angry and felt cheated because they expected more. The crowd is embarrassed so they tell everyone in town that they loved the play so everyone gets ripped off. They sell out the second night and the third night is full of people getting their revenge. Huck and the Duke ran to the raft to get away. Jim tells Huck that the Duke and the King are “rapscallions”. Jim later tells Huck a story about his daughter and admits that he is homesick.</a:t>
            </a:r>
            <a:endParaRPr lang="en-US" sz="2400" dirty="0" smtClean="0"/>
          </a:p>
          <a:p>
            <a:r>
              <a:rPr lang="en-US" sz="2400" dirty="0" smtClean="0">
                <a:effectLst/>
              </a:rPr>
              <a:t>Quote: ”</a:t>
            </a:r>
            <a:r>
              <a:rPr lang="en-US" sz="2400" dirty="0">
                <a:effectLst/>
              </a:rPr>
              <a:t>He was thinking about his wife and his children, away up yonder, and he was low and homesick; because he hadn’t ever been away from home before in his life; and I do believe he cared just as much for his people as white folks does for </a:t>
            </a:r>
            <a:r>
              <a:rPr lang="en-US" sz="2400" dirty="0" err="1">
                <a:effectLst/>
              </a:rPr>
              <a:t>their’n</a:t>
            </a:r>
            <a:r>
              <a:rPr lang="en-US" sz="2400" dirty="0">
                <a:effectLst/>
              </a:rPr>
              <a:t>. It don’t seem natural, but I reckon it’s so”(155).</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73996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24</a:t>
            </a:r>
            <a:endParaRPr lang="en-US" dirty="0"/>
          </a:p>
        </p:txBody>
      </p:sp>
      <p:sp>
        <p:nvSpPr>
          <p:cNvPr id="3" name="Content Placeholder 2"/>
          <p:cNvSpPr>
            <a:spLocks noGrp="1"/>
          </p:cNvSpPr>
          <p:nvPr>
            <p:ph idx="1"/>
          </p:nvPr>
        </p:nvSpPr>
        <p:spPr>
          <a:xfrm>
            <a:off x="349135" y="1271847"/>
            <a:ext cx="11712632" cy="5503026"/>
          </a:xfrm>
        </p:spPr>
        <p:txBody>
          <a:bodyPr>
            <a:normAutofit fontScale="92500"/>
          </a:bodyPr>
          <a:lstStyle/>
          <a:p>
            <a:r>
              <a:rPr lang="en-US" sz="2400" dirty="0" smtClean="0"/>
              <a:t>Plot: </a:t>
            </a:r>
            <a:r>
              <a:rPr lang="en-US" sz="2400" dirty="0">
                <a:effectLst/>
              </a:rPr>
              <a:t>Huck, Jim, the Duke, and the Dauphin tie the raft up in a new town. Jim is scared because he doesn't want to be left alone in the raft. To make Jim feel better, the Duke dresses Jim up in his stage clothes. The Duke also left a sign on Jim that said, “sick Arab but harmless when not out of his head”. The Dauphin, Duke and Huck go on a steamboat; they meet a man who shares about the death of Peter Wilks. Wilks had left all of his earnings to his two brothers (one of which is deaf) back in England. The man is unsure if Wilks’s brothers will arrive. The boys get off at the town of Peter Wilks and immediately the Duke and Dauphin try to pretend to be Wilks’s brother. The Dauphin even pretends to talk in sign language making  Huck extremely embarrassed. </a:t>
            </a:r>
            <a:endParaRPr lang="en-US" sz="2400" dirty="0" smtClean="0"/>
          </a:p>
          <a:p>
            <a:r>
              <a:rPr lang="en-US" sz="2400" dirty="0" smtClean="0">
                <a:effectLst/>
              </a:rPr>
              <a:t>Quote: </a:t>
            </a:r>
            <a:r>
              <a:rPr lang="en-US" sz="2400" dirty="0">
                <a:effectLst/>
              </a:rPr>
              <a:t>“Well, the men gathered around and sympathized with them, and said all sorts of kind things to them, and carried their carpet-bags up the hill for them, and let them lean on them and cry, and told the king all about his brother’s last moments- It was enough to make a body ashamed of the human race.”</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07718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25</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800" dirty="0" smtClean="0"/>
              <a:t>Plot: </a:t>
            </a:r>
            <a:r>
              <a:rPr lang="en-US" sz="2400" dirty="0">
                <a:effectLst/>
              </a:rPr>
              <a:t>Once the duke and the king have convinced the crowd that they are the Wilkes’ relatives from England, they enter the basement of the house to collect the $6,000 for themselves and “his” nieces. They add $415 to the amount, as the inheritance was $415 short, to make it more believable. The frauds also give all $6,000 to their nieces to appear generous in front of the crowd, and to sell the rest of their inherited property. While granting this money to his nieces, one man, Dr. Robinson, notes the king’s fake accent, calls him out for being a fraud, then tries to persuade Mary Jane the same. However, Mary Jane instead gives all $6,000 to the king, telling him to invest it however he chooses.</a:t>
            </a:r>
            <a:r>
              <a:rPr lang="en-US" sz="2800" dirty="0">
                <a:effectLst/>
              </a:rPr>
              <a:t/>
            </a:r>
            <a:br>
              <a:rPr lang="en-US" sz="2800" dirty="0">
                <a:effectLst/>
              </a:rPr>
            </a:br>
            <a:endParaRPr lang="en-US" sz="2800" dirty="0" smtClean="0"/>
          </a:p>
          <a:p>
            <a:r>
              <a:rPr lang="en-US" sz="2800" dirty="0" smtClean="0">
                <a:effectLst/>
              </a:rPr>
              <a:t>Quote: </a:t>
            </a:r>
            <a:r>
              <a:rPr lang="en-US" sz="2400" dirty="0">
                <a:effectLst/>
              </a:rPr>
              <a:t>“‘Keep your hands off me!’ says the doctor. ‘You talk like an Englishman, </a:t>
            </a:r>
            <a:r>
              <a:rPr lang="en-US" sz="2400" i="1" dirty="0">
                <a:effectLst/>
              </a:rPr>
              <a:t>don’t </a:t>
            </a:r>
            <a:r>
              <a:rPr lang="en-US" sz="2400" dirty="0">
                <a:effectLst/>
              </a:rPr>
              <a:t>you? It’s the worst imitation I ever heard. </a:t>
            </a:r>
            <a:r>
              <a:rPr lang="en-US" sz="2400" i="1" dirty="0">
                <a:effectLst/>
              </a:rPr>
              <a:t>You</a:t>
            </a:r>
            <a:r>
              <a:rPr lang="en-US" sz="2400" dirty="0">
                <a:effectLst/>
              </a:rPr>
              <a:t> Peter Wilks’s brother! You’re a fraud, that’s what you are!”(169).</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08925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26</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20000"/>
          </a:bodyPr>
          <a:lstStyle/>
          <a:p>
            <a:r>
              <a:rPr lang="en-US" sz="2800" dirty="0" smtClean="0"/>
              <a:t>Plot: </a:t>
            </a:r>
            <a:r>
              <a:rPr lang="en-US" sz="2400" dirty="0">
                <a:effectLst/>
              </a:rPr>
              <a:t>After the Duke and king work out the plan for the Wilkes family gold, they stay in the Wilkes’ house. The king, duke, and </a:t>
            </a:r>
            <a:r>
              <a:rPr lang="en-US" sz="2400" dirty="0" err="1">
                <a:effectLst/>
              </a:rPr>
              <a:t>huck</a:t>
            </a:r>
            <a:r>
              <a:rPr lang="en-US" sz="2400" dirty="0">
                <a:effectLst/>
              </a:rPr>
              <a:t> are all given relatively small rooms, but were enough for them. That night there was a big dinner, where </a:t>
            </a:r>
            <a:r>
              <a:rPr lang="en-US" sz="2400" dirty="0" err="1">
                <a:effectLst/>
              </a:rPr>
              <a:t>huck</a:t>
            </a:r>
            <a:r>
              <a:rPr lang="en-US" sz="2400" dirty="0">
                <a:effectLst/>
              </a:rPr>
              <a:t> stood behind the king and duke’s chair and waited for them to finish. The girls fish for compliments by being apologetic about how “bad” the food was, and it worked. Huck then talks with Joanna </a:t>
            </a:r>
            <a:r>
              <a:rPr lang="en-US" sz="2400" dirty="0" err="1">
                <a:effectLst/>
              </a:rPr>
              <a:t>wilkes</a:t>
            </a:r>
            <a:r>
              <a:rPr lang="en-US" sz="2400" dirty="0">
                <a:effectLst/>
              </a:rPr>
              <a:t> about </a:t>
            </a:r>
            <a:r>
              <a:rPr lang="en-US" sz="2400" dirty="0" err="1">
                <a:effectLst/>
              </a:rPr>
              <a:t>england</a:t>
            </a:r>
            <a:r>
              <a:rPr lang="en-US" sz="2400" dirty="0">
                <a:effectLst/>
              </a:rPr>
              <a:t> and slips up multiple times, eventually making </a:t>
            </a:r>
            <a:r>
              <a:rPr lang="en-US" sz="2400" dirty="0" err="1">
                <a:effectLst/>
              </a:rPr>
              <a:t>joanna</a:t>
            </a:r>
            <a:r>
              <a:rPr lang="en-US" sz="2400" dirty="0">
                <a:effectLst/>
              </a:rPr>
              <a:t> believe that he was lying. Mary Jane interjects, saying that it is rude to treat a foreign stranger that way. Huck feels bad that he is helping the duke and king steal the gold, so he decides to steal it and give it back. He goes to the king’s room, looking for the bag of money, when the king and duke come in and discuss how they plan to leave early in the morning</a:t>
            </a:r>
            <a:r>
              <a:rPr lang="en-US" sz="2400" dirty="0" smtClean="0">
                <a:effectLst/>
              </a:rPr>
              <a:t>. then </a:t>
            </a:r>
            <a:r>
              <a:rPr lang="en-US" sz="2400" dirty="0">
                <a:effectLst/>
              </a:rPr>
              <a:t>leave. Huck then takes the money bag and hides it in his pallet and waits until it is late and then heads out to hide it better.</a:t>
            </a:r>
            <a:r>
              <a:rPr lang="en-US" sz="2800" dirty="0">
                <a:effectLst/>
              </a:rPr>
              <a:t/>
            </a:r>
            <a:br>
              <a:rPr lang="en-US" sz="2800" dirty="0">
                <a:effectLst/>
              </a:rPr>
            </a:br>
            <a:r>
              <a:rPr lang="en-US" sz="2800" dirty="0" smtClean="0"/>
              <a:t> </a:t>
            </a:r>
          </a:p>
          <a:p>
            <a:r>
              <a:rPr lang="en-US" sz="2800" dirty="0" smtClean="0">
                <a:effectLst/>
              </a:rPr>
              <a:t>Quote: </a:t>
            </a:r>
            <a:r>
              <a:rPr lang="en-US" sz="2400" dirty="0">
                <a:effectLst/>
              </a:rPr>
              <a:t>‘Cuss the doctor! What do we </a:t>
            </a:r>
            <a:r>
              <a:rPr lang="en-US" sz="2400" dirty="0" err="1">
                <a:effectLst/>
              </a:rPr>
              <a:t>k’yer</a:t>
            </a:r>
            <a:r>
              <a:rPr lang="en-US" sz="2400" dirty="0">
                <a:effectLst/>
              </a:rPr>
              <a:t> for </a:t>
            </a:r>
            <a:r>
              <a:rPr lang="en-US" sz="2400" i="1" dirty="0">
                <a:effectLst/>
              </a:rPr>
              <a:t>him</a:t>
            </a:r>
            <a:r>
              <a:rPr lang="en-US" sz="2400" dirty="0">
                <a:effectLst/>
              </a:rPr>
              <a:t>? </a:t>
            </a:r>
            <a:r>
              <a:rPr lang="en-US" sz="2400" dirty="0" err="1">
                <a:effectLst/>
              </a:rPr>
              <a:t>Hain’t</a:t>
            </a:r>
            <a:r>
              <a:rPr lang="en-US" sz="2400" dirty="0">
                <a:effectLst/>
              </a:rPr>
              <a:t> we got all the fools in town on our side? And </a:t>
            </a:r>
            <a:r>
              <a:rPr lang="en-US" sz="2400" dirty="0" err="1">
                <a:effectLst/>
              </a:rPr>
              <a:t>ain’t</a:t>
            </a:r>
            <a:r>
              <a:rPr lang="en-US" sz="2400" dirty="0">
                <a:effectLst/>
              </a:rPr>
              <a:t> that a big enough majority of the town?”(177).</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770411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27</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400" dirty="0" smtClean="0"/>
              <a:t>Plot: </a:t>
            </a:r>
            <a:r>
              <a:rPr lang="en-US" dirty="0">
                <a:effectLst/>
              </a:rPr>
              <a:t>Huck hides the money he stole in the coffin as Mary Jane comes in the room. Huck hides behind the curtain while Mary Jane is weeping over her dead father’s body and doesn't get another chance to remove the money safely. The next morning they have a funeral and the undertaker chases a dog that got out and caught a rat. Shortly after, Huck watches the undertaker seal the coffin without looking inside. He wonders if he should write a letter to Mary Jane explaining where the money was hid but decides not to because he could get in trouble. The dauphin auctions off the estate and plans to take the Wilks girls to England with them which makes Huck sad to watch the girls go with the men who are fooling them. Huck witnesses the separation of a slave mother and her two sons and is further disheartened. Finally, when </a:t>
            </a:r>
            <a:r>
              <a:rPr lang="en-US" dirty="0" err="1">
                <a:effectLst/>
              </a:rPr>
              <a:t>HucK</a:t>
            </a:r>
            <a:r>
              <a:rPr lang="en-US" dirty="0">
                <a:effectLst/>
              </a:rPr>
              <a:t> is approached by the Duke and the King asking if he went in their room, he is able to use the slaves as a scapegoat without getting them in trouble.</a:t>
            </a:r>
            <a:r>
              <a:rPr lang="en-US" sz="2400" dirty="0">
                <a:effectLst/>
              </a:rPr>
              <a:t/>
            </a:r>
            <a:br>
              <a:rPr lang="en-US" sz="2400" dirty="0">
                <a:effectLst/>
              </a:rPr>
            </a:br>
            <a:endParaRPr lang="en-US" sz="2400" dirty="0" smtClean="0"/>
          </a:p>
          <a:p>
            <a:r>
              <a:rPr lang="en-US" sz="2400" dirty="0" smtClean="0">
                <a:effectLst/>
              </a:rPr>
              <a:t>Quote: </a:t>
            </a:r>
            <a:r>
              <a:rPr lang="en-US" dirty="0">
                <a:effectLst/>
              </a:rPr>
              <a:t>“I can’t ever get it out of my memory, the sight of them poor miserable girls and n****** hanging around each other’s necks and crying; and I reckon I couldn’t a’ stood it all, but would’ a’ had to bust out and tell on our gang if I hadn’t </a:t>
            </a:r>
            <a:r>
              <a:rPr lang="en-US" dirty="0" err="1">
                <a:effectLst/>
              </a:rPr>
              <a:t>knowed</a:t>
            </a:r>
            <a:r>
              <a:rPr lang="en-US" dirty="0">
                <a:effectLst/>
              </a:rPr>
              <a:t> the sale </a:t>
            </a:r>
            <a:r>
              <a:rPr lang="en-US" dirty="0" err="1">
                <a:effectLst/>
              </a:rPr>
              <a:t>warn’t</a:t>
            </a:r>
            <a:r>
              <a:rPr lang="en-US" dirty="0">
                <a:effectLst/>
              </a:rPr>
              <a:t> no account and the n****** would be back home in a week or two”(182).</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16466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28</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400" dirty="0" smtClean="0"/>
              <a:t>Plot: </a:t>
            </a:r>
            <a:r>
              <a:rPr lang="en-US" dirty="0">
                <a:effectLst/>
              </a:rPr>
              <a:t>Huck saw Mary Jane crying, she said she was sad because their slaves that were just sold were separated from each other. He reassures her and tells her that they will be reunited in two weeks. He then says if she stays somewhere else for a couple of days he will tell her the truth about the slaves. After he reassures her, Huck tells the truth about who the duke and king really are and that they are not her uncles. He then tells Mary Jane to stay at her friends house that night because he’s afraid Mary Jane will tell somebody about what she heard (the duke and king) and because he needs time for him and Jim to escape. Mary Jane was about to leave and Huck tells her that he will write her a letter saying where the money really was hid. After she leaves he runs into Susan and she asks where Mary was going and he lies and says that she went over to check on one of their friends that has the mumps. Just as Huck was making sure Susan wouldn’t say anything to the duke and king, the real brothers of Peter Wilks show up. </a:t>
            </a:r>
            <a:r>
              <a:rPr lang="en-US" sz="2400" dirty="0">
                <a:effectLst/>
              </a:rPr>
              <a:t/>
            </a:r>
            <a:br>
              <a:rPr lang="en-US" sz="2400" dirty="0">
                <a:effectLst/>
              </a:rPr>
            </a:br>
            <a:endParaRPr lang="en-US" sz="2400" dirty="0" smtClean="0"/>
          </a:p>
          <a:p>
            <a:r>
              <a:rPr lang="en-US" sz="2400" dirty="0" smtClean="0">
                <a:effectLst/>
              </a:rPr>
              <a:t>Quote: </a:t>
            </a:r>
            <a:r>
              <a:rPr lang="en-US" dirty="0">
                <a:effectLst/>
              </a:rPr>
              <a:t>“ A steamboat landed, and in about two minutes up comes a </a:t>
            </a:r>
            <a:r>
              <a:rPr lang="en-US" dirty="0" err="1">
                <a:effectLst/>
              </a:rPr>
              <a:t>crownd</a:t>
            </a:r>
            <a:r>
              <a:rPr lang="en-US" dirty="0">
                <a:effectLst/>
              </a:rPr>
              <a:t> a-whooping and yelling and laughing...“Here’s your opposition line! Here’s your two sets </a:t>
            </a:r>
            <a:r>
              <a:rPr lang="en-US" dirty="0" err="1">
                <a:effectLst/>
              </a:rPr>
              <a:t>o’heirs</a:t>
            </a:r>
            <a:r>
              <a:rPr lang="en-US" dirty="0">
                <a:effectLst/>
              </a:rPr>
              <a:t> to old Peter Wilks-and you pays your money and you takes your choice!”’ (195).</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02986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85800"/>
          </a:xfrm>
        </p:spPr>
        <p:txBody>
          <a:bodyPr>
            <a:normAutofit/>
          </a:bodyPr>
          <a:lstStyle/>
          <a:p>
            <a:pPr algn="ctr"/>
            <a:r>
              <a:rPr lang="en-US" dirty="0"/>
              <a:t>Chapter 2</a:t>
            </a:r>
          </a:p>
        </p:txBody>
      </p:sp>
      <p:sp>
        <p:nvSpPr>
          <p:cNvPr id="3" name="Content Placeholder 2"/>
          <p:cNvSpPr>
            <a:spLocks noGrp="1"/>
          </p:cNvSpPr>
          <p:nvPr>
            <p:ph idx="1"/>
          </p:nvPr>
        </p:nvSpPr>
        <p:spPr>
          <a:xfrm>
            <a:off x="199505" y="1022465"/>
            <a:ext cx="11795760" cy="5552071"/>
          </a:xfrm>
        </p:spPr>
        <p:txBody>
          <a:bodyPr>
            <a:normAutofit/>
          </a:bodyPr>
          <a:lstStyle/>
          <a:p>
            <a:r>
              <a:rPr lang="en-US" sz="3600" dirty="0"/>
              <a:t>Plot: Huck and Tom play a trick on Jim. Jim is a celebrity amongst the slaves. The “Tom Sawyer Gang” forms. They are going to be a gang that robs and murders people (keep women prisoners)</a:t>
            </a:r>
          </a:p>
          <a:p>
            <a:endParaRPr lang="en-US" sz="3600" dirty="0"/>
          </a:p>
          <a:p>
            <a:r>
              <a:rPr lang="en-US" sz="3600" dirty="0"/>
              <a:t>Quote: “Jim was most ruined for a servant, because he got stuck up on account of having seen the devil and been rode by witches” (6)</a:t>
            </a:r>
          </a:p>
          <a:p>
            <a:endParaRPr lang="en-US" dirty="0"/>
          </a:p>
        </p:txBody>
      </p:sp>
    </p:spTree>
    <p:extLst>
      <p:ext uri="{BB962C8B-B14F-4D97-AF65-F5344CB8AC3E}">
        <p14:creationId xmlns:p14="http://schemas.microsoft.com/office/powerpoint/2010/main" val="3921839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29</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400" dirty="0" smtClean="0"/>
              <a:t>Plot: </a:t>
            </a:r>
            <a:r>
              <a:rPr lang="en-US" dirty="0">
                <a:effectLst/>
              </a:rPr>
              <a:t>The real Harvey Wilks arrives with his mute brother William. They explain that they were late because they lost their luggage and William broke his arm, making it impossible to communicate by sign. Doctor Robinson proposes once again that the duke and dauphin are frauds because they failed to produce $6000 from the Wilks’ inheritance. A lawyer named Levi Bell has the duke, dauphin and the real Harvey sign a paper to compare with signatures from old documents. The lawyer confirms that the duke is a fraud but the dauphin tells him that he is just playing a joke. William cannot prove he is the real brother because he cannot write due to his broken arm. Harvey says that he is the real brother because he knows that Peter has a tattoo on his chest. When someone goes to check, there appeared to be no tattoo. The crowd accused all of them of being frauds and everyone went into chaos. During the commotion, Huck managed to escape on a raft and met up with Jim. Huck was thinking about Mary Jane as they passed the Wilks’ home. Both of the boys were happy. While floating down, they came across the king and duke in a raft.</a:t>
            </a:r>
            <a:r>
              <a:rPr lang="en-US" sz="2400" dirty="0">
                <a:effectLst/>
              </a:rPr>
              <a:t/>
            </a:r>
            <a:br>
              <a:rPr lang="en-US" sz="2400" dirty="0">
                <a:effectLst/>
              </a:rPr>
            </a:br>
            <a:endParaRPr lang="en-US" sz="2400" dirty="0" smtClean="0"/>
          </a:p>
          <a:p>
            <a:r>
              <a:rPr lang="en-US" sz="2400" dirty="0" smtClean="0">
                <a:effectLst/>
              </a:rPr>
              <a:t>Quote: </a:t>
            </a:r>
            <a:r>
              <a:rPr lang="en-US" dirty="0">
                <a:effectLst/>
              </a:rPr>
              <a:t>“‘The whole </a:t>
            </a:r>
            <a:r>
              <a:rPr lang="en-US" dirty="0" err="1">
                <a:effectLst/>
              </a:rPr>
              <a:t>bilin</a:t>
            </a:r>
            <a:r>
              <a:rPr lang="en-US" dirty="0">
                <a:effectLst/>
              </a:rPr>
              <a:t>’ of ‘m’s frauds! </a:t>
            </a:r>
            <a:r>
              <a:rPr lang="en-US" dirty="0" err="1">
                <a:effectLst/>
              </a:rPr>
              <a:t>Le’s</a:t>
            </a:r>
            <a:r>
              <a:rPr lang="en-US" dirty="0">
                <a:effectLst/>
              </a:rPr>
              <a:t> duck ‘</a:t>
            </a:r>
            <a:r>
              <a:rPr lang="en-US" dirty="0" err="1">
                <a:effectLst/>
              </a:rPr>
              <a:t>em</a:t>
            </a:r>
            <a:r>
              <a:rPr lang="en-US" dirty="0">
                <a:effectLst/>
              </a:rPr>
              <a:t>! </a:t>
            </a:r>
            <a:r>
              <a:rPr lang="en-US" dirty="0" err="1">
                <a:effectLst/>
              </a:rPr>
              <a:t>le’s</a:t>
            </a:r>
            <a:r>
              <a:rPr lang="en-US" dirty="0">
                <a:effectLst/>
              </a:rPr>
              <a:t> drown ‘</a:t>
            </a:r>
            <a:r>
              <a:rPr lang="en-US" dirty="0" err="1">
                <a:effectLst/>
              </a:rPr>
              <a:t>em</a:t>
            </a:r>
            <a:r>
              <a:rPr lang="en-US" dirty="0">
                <a:effectLst/>
              </a:rPr>
              <a:t>! </a:t>
            </a:r>
            <a:r>
              <a:rPr lang="en-US" dirty="0" err="1">
                <a:effectLst/>
              </a:rPr>
              <a:t>le’s</a:t>
            </a:r>
            <a:r>
              <a:rPr lang="en-US" dirty="0">
                <a:effectLst/>
              </a:rPr>
              <a:t> ride ‘</a:t>
            </a:r>
            <a:r>
              <a:rPr lang="en-US" dirty="0" err="1">
                <a:effectLst/>
              </a:rPr>
              <a:t>em</a:t>
            </a:r>
            <a:r>
              <a:rPr lang="en-US" dirty="0">
                <a:effectLst/>
              </a:rPr>
              <a:t> on a rail!’ and everybody was whooping at once, and there was a rattling powwow.” (201).</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614205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30</a:t>
            </a:r>
            <a:endParaRPr lang="en-US" dirty="0"/>
          </a:p>
        </p:txBody>
      </p:sp>
      <p:sp>
        <p:nvSpPr>
          <p:cNvPr id="3" name="Content Placeholder 2"/>
          <p:cNvSpPr>
            <a:spLocks noGrp="1"/>
          </p:cNvSpPr>
          <p:nvPr>
            <p:ph idx="1"/>
          </p:nvPr>
        </p:nvSpPr>
        <p:spPr>
          <a:xfrm>
            <a:off x="349135" y="1271847"/>
            <a:ext cx="11712632" cy="5503026"/>
          </a:xfrm>
        </p:spPr>
        <p:txBody>
          <a:bodyPr>
            <a:normAutofit/>
          </a:bodyPr>
          <a:lstStyle/>
          <a:p>
            <a:r>
              <a:rPr lang="en-US" sz="2400" dirty="0" smtClean="0"/>
              <a:t>Plot: </a:t>
            </a:r>
            <a:r>
              <a:rPr lang="en-US" dirty="0">
                <a:effectLst/>
              </a:rPr>
              <a:t>When the Duke and the King reach the raft the King nearly strangles Huck, angry that he tried to escape without them. Trying to cover up for himself, Huck tells the King that when the man who had a hold of him saw the gold in the coffin, he let him go saying “Heel it now, or they’ll hang ye, sure!” (205). The Duke tells the King to let go of Huck and asks him if he wouldn’t have done any different. The Duke and the King go back and forth blaming each other for putting the gold in the coffin, so they could redeem it later, without the other knowing. Not resolving the issue, they both let it go, get drunk and make up. When the King and the Duke finally get to sleep, Huck tells Jim everything. </a:t>
            </a:r>
            <a:r>
              <a:rPr lang="en-US" sz="2400" dirty="0">
                <a:effectLst/>
              </a:rPr>
              <a:t/>
            </a:r>
            <a:br>
              <a:rPr lang="en-US" sz="2400" dirty="0">
                <a:effectLst/>
              </a:rPr>
            </a:br>
            <a:endParaRPr lang="en-US" sz="2400" dirty="0" smtClean="0"/>
          </a:p>
          <a:p>
            <a:r>
              <a:rPr lang="en-US" sz="2400" dirty="0" smtClean="0">
                <a:effectLst/>
              </a:rPr>
              <a:t>Quote: </a:t>
            </a:r>
            <a:r>
              <a:rPr lang="en-US" dirty="0">
                <a:effectLst/>
              </a:rPr>
              <a:t>“</a:t>
            </a:r>
            <a:r>
              <a:rPr lang="en-US" dirty="0" err="1">
                <a:effectLst/>
              </a:rPr>
              <a:t>Leggo</a:t>
            </a:r>
            <a:r>
              <a:rPr lang="en-US" dirty="0">
                <a:effectLst/>
              </a:rPr>
              <a:t> the boy, you old idiot! Would you ’a’ done any different? Did you inquire around for him when you got loose? </a:t>
            </a:r>
            <a:r>
              <a:rPr lang="en-US">
                <a:effectLst/>
              </a:rPr>
              <a:t>I don’t remember it” (206).</a:t>
            </a:r>
            <a:br>
              <a:rPr lang="en-US">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443202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31</a:t>
            </a:r>
            <a:endParaRPr lang="en-US" dirty="0"/>
          </a:p>
        </p:txBody>
      </p:sp>
      <p:sp>
        <p:nvSpPr>
          <p:cNvPr id="3" name="Content Placeholder 2"/>
          <p:cNvSpPr>
            <a:spLocks noGrp="1"/>
          </p:cNvSpPr>
          <p:nvPr>
            <p:ph idx="1"/>
          </p:nvPr>
        </p:nvSpPr>
        <p:spPr>
          <a:xfrm>
            <a:off x="349135" y="1271847"/>
            <a:ext cx="11712632" cy="5503026"/>
          </a:xfrm>
        </p:spPr>
        <p:txBody>
          <a:bodyPr>
            <a:normAutofit fontScale="77500" lnSpcReduction="20000"/>
          </a:bodyPr>
          <a:lstStyle/>
          <a:p>
            <a:r>
              <a:rPr lang="en-US" sz="2400" dirty="0" smtClean="0"/>
              <a:t>Plot: </a:t>
            </a:r>
            <a:r>
              <a:rPr lang="en-US" sz="2400" dirty="0">
                <a:effectLst/>
              </a:rPr>
              <a:t>The raft continued to travel down the river for days and  made no stops. The transition into the south was noticeable with an increase in temperature and new vegetation. The duke and dauphin then decide that it’s safe to start doing business again and try multiple scams but don’t have any luck. After deciding to migrate more, the two frauds start to talk quietly to each other for long amounts of time which worries Huck and Jim into thinking they were going to do a very serious crime. Huck and Jim decide if the con men continue with their plan, they will leave the two criminals. When the four dock, and the two frauds + Huck go into town, Huck chooses to escape but when he returns to the raft he sees Jim is missing. A boy explains to Huck, that a man (the duke) saw the handbill that the Duke printed and captured Jim but sold him to Silas Phelps. Huck tries to pray for forgiveness then writes a letter to Miss Watson informing her where Jim is but then considers the consequences that are associated with it and decides it is not a good idea. He recalls the good times he has had with Jim and declares he’d rather go to hell then do wrong by him. Huck runs into the duke and lies about where he was and the duke accidentally tells Huck where Jim is</a:t>
            </a:r>
            <a:r>
              <a:rPr lang="en-US" sz="2400" dirty="0" smtClean="0">
                <a:effectLst/>
              </a:rPr>
              <a:t>.</a:t>
            </a:r>
          </a:p>
          <a:p>
            <a:endParaRPr lang="en-US" sz="2400" dirty="0" smtClean="0"/>
          </a:p>
          <a:p>
            <a:r>
              <a:rPr lang="en-US" sz="2400" dirty="0" smtClean="0">
                <a:effectLst/>
              </a:rPr>
              <a:t>Quote: </a:t>
            </a:r>
            <a:r>
              <a:rPr lang="en-US" sz="2400" dirty="0">
                <a:effectLst/>
              </a:rPr>
              <a:t>“I would go to work and steal Jim out of slavery again; and if </a:t>
            </a:r>
            <a:r>
              <a:rPr lang="en-US" sz="2400" dirty="0" err="1">
                <a:effectLst/>
              </a:rPr>
              <a:t>i</a:t>
            </a:r>
            <a:r>
              <a:rPr lang="en-US" sz="2400" dirty="0">
                <a:effectLst/>
              </a:rPr>
              <a:t> could think up anything worse, </a:t>
            </a:r>
            <a:r>
              <a:rPr lang="en-US" sz="2400" dirty="0" err="1">
                <a:effectLst/>
              </a:rPr>
              <a:t>i</a:t>
            </a:r>
            <a:r>
              <a:rPr lang="en-US" sz="2400" dirty="0">
                <a:effectLst/>
              </a:rPr>
              <a:t> would do that, too; because as long as </a:t>
            </a:r>
            <a:r>
              <a:rPr lang="en-US" sz="2400" dirty="0" err="1">
                <a:effectLst/>
              </a:rPr>
              <a:t>i</a:t>
            </a:r>
            <a:r>
              <a:rPr lang="en-US" sz="2400" dirty="0">
                <a:effectLst/>
              </a:rPr>
              <a:t> was in, and in for good, I might as well go the whole hog” (214). </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11161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32</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400" dirty="0" smtClean="0"/>
              <a:t>Plot: </a:t>
            </a:r>
            <a:r>
              <a:rPr lang="en-US" sz="2400" dirty="0">
                <a:effectLst/>
              </a:rPr>
              <a:t>Huck heads down the countryside to find the Phelps’s who supposedly took Jim. When he gets there he is threatened by a pack of dogs. A slave woman calms them down and shortly after a white women named Sally approaches him. Sally is ecstatic to see him because she is certain he is her nephew. She questions why he has been delayed in his arrival which he sees as an chance to conceal his identity. So he explains that a cylinder head on the steamboat blew out. Sally is mortified by the news and asks if anyone got hurt, in which he replies a slave was killed. Sally believes it is very lucky that </a:t>
            </a:r>
            <a:r>
              <a:rPr lang="en-US" sz="2400" u="sng" dirty="0">
                <a:effectLst/>
              </a:rPr>
              <a:t>nobody </a:t>
            </a:r>
            <a:r>
              <a:rPr lang="en-US" sz="2400" dirty="0">
                <a:effectLst/>
              </a:rPr>
              <a:t>was hurt. Soon after, Sally’s husband returns home which makes Huck nervous. Lucky for him during their greeting it was revealed that this was indeed the family of Tom Sawyer! Huck lies and tells Tom’s family he needs to fetch his luggage. Instead he heads up river to inform Tom of the situation.</a:t>
            </a:r>
            <a:br>
              <a:rPr lang="en-US" sz="2400" dirty="0">
                <a:effectLst/>
              </a:rPr>
            </a:br>
            <a:endParaRPr lang="en-US" sz="2400" dirty="0" smtClean="0"/>
          </a:p>
          <a:p>
            <a:r>
              <a:rPr lang="en-US" sz="2400" dirty="0" smtClean="0">
                <a:effectLst/>
              </a:rPr>
              <a:t>Quote: </a:t>
            </a:r>
            <a:r>
              <a:rPr lang="en-US" sz="2400" dirty="0">
                <a:effectLst/>
              </a:rPr>
              <a:t>“We </a:t>
            </a:r>
            <a:r>
              <a:rPr lang="en-US" sz="2400" dirty="0" err="1">
                <a:effectLst/>
              </a:rPr>
              <a:t>blowed</a:t>
            </a:r>
            <a:r>
              <a:rPr lang="en-US" sz="2400" dirty="0">
                <a:effectLst/>
              </a:rPr>
              <a:t> out a cylinder-head. Good gracious! Anybody hurt? No only killed a slave. Well, it’s lucky; because sometimes people do get hurt” (220-221).</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815782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33</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20000"/>
          </a:bodyPr>
          <a:lstStyle/>
          <a:p>
            <a:r>
              <a:rPr lang="en-US" sz="2600" dirty="0" smtClean="0"/>
              <a:t>Plot: </a:t>
            </a:r>
            <a:r>
              <a:rPr lang="en-US" sz="2600" dirty="0">
                <a:effectLst/>
              </a:rPr>
              <a:t>Huck sees Tom’s wagon and Tom believes Huck is a ghost, as he faked his death earlier in the novel. Tom is convinced that Huck is real and not a ghost and then agrees to help free Jim. Huck is surprised by Tom’s willingness. Afterwards Tom follows Huck to the Phelps house, and the family welcomes him. Tom calls himself William Thompson from Idaho, and then pretends to be his step brother Sid. As the boys are waiting to hear the adults discuss “the runaway slave”, Silas mentions the duke and dauphin were caught as frauds. Later that night, Huck and Tom sneak out and see the duke and dauphin being mobbed. Huck feels remorseful for the men and the concludes conscience is useless because it makes you feel bad no matter what you do. </a:t>
            </a:r>
            <a:br>
              <a:rPr lang="en-US" sz="2600" dirty="0">
                <a:effectLst/>
              </a:rPr>
            </a:br>
            <a:endParaRPr lang="en-US" sz="2600" dirty="0" smtClean="0"/>
          </a:p>
          <a:p>
            <a:r>
              <a:rPr lang="en-US" sz="2600" dirty="0" smtClean="0">
                <a:effectLst/>
              </a:rPr>
              <a:t>Quote: </a:t>
            </a:r>
            <a:r>
              <a:rPr lang="en-US" sz="2600" dirty="0">
                <a:effectLst/>
              </a:rPr>
              <a:t>“I was sorry for them poor pitiful rascals, it seemed like I couldn’t ever feel any hardness against them any more in the world. It was a dreadful thing to see. Humans can be awful cruel to one another” </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116689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34</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20000"/>
          </a:bodyPr>
          <a:lstStyle/>
          <a:p>
            <a:r>
              <a:rPr lang="en-US" sz="2800" dirty="0" smtClean="0"/>
              <a:t>Plot: </a:t>
            </a:r>
            <a:r>
              <a:rPr lang="en-US" sz="2800" dirty="0">
                <a:effectLst/>
              </a:rPr>
              <a:t>After Tom committed to </a:t>
            </a:r>
            <a:r>
              <a:rPr lang="en-US" sz="2800" dirty="0" err="1">
                <a:effectLst/>
              </a:rPr>
              <a:t>huck’s</a:t>
            </a:r>
            <a:r>
              <a:rPr lang="en-US" sz="2800" dirty="0">
                <a:effectLst/>
              </a:rPr>
              <a:t> journey to free Jim, they started thinking of a plan. Huck offered to go to the ash-</a:t>
            </a:r>
            <a:r>
              <a:rPr lang="en-US" sz="2800" dirty="0" err="1">
                <a:effectLst/>
              </a:rPr>
              <a:t>hooper</a:t>
            </a:r>
            <a:r>
              <a:rPr lang="en-US" sz="2800" dirty="0">
                <a:effectLst/>
              </a:rPr>
              <a:t>, where supposedly Jim was being held, get </a:t>
            </a:r>
            <a:r>
              <a:rPr lang="en-US" sz="2800" dirty="0" err="1">
                <a:effectLst/>
              </a:rPr>
              <a:t>jim</a:t>
            </a:r>
            <a:r>
              <a:rPr lang="en-US" sz="2800" dirty="0">
                <a:effectLst/>
              </a:rPr>
              <a:t>, and leave on his raft immediately. To, being as wild as he is didn’t like the idea because it was too “simple/basic”. Tom decided Huck and him are going to dig a hole in the ground to the ash </a:t>
            </a:r>
            <a:r>
              <a:rPr lang="en-US" sz="2800" dirty="0" err="1">
                <a:effectLst/>
              </a:rPr>
              <a:t>hooper</a:t>
            </a:r>
            <a:r>
              <a:rPr lang="en-US" sz="2800" dirty="0">
                <a:effectLst/>
              </a:rPr>
              <a:t> through the ground to get </a:t>
            </a:r>
            <a:r>
              <a:rPr lang="en-US" sz="2800" dirty="0" err="1">
                <a:effectLst/>
              </a:rPr>
              <a:t>jim</a:t>
            </a:r>
            <a:r>
              <a:rPr lang="en-US" sz="2800" dirty="0">
                <a:effectLst/>
              </a:rPr>
              <a:t>, which will take about a week. The plan is accepted by </a:t>
            </a:r>
            <a:r>
              <a:rPr lang="en-US" sz="2800" dirty="0" err="1">
                <a:effectLst/>
              </a:rPr>
              <a:t>huck</a:t>
            </a:r>
            <a:r>
              <a:rPr lang="en-US" sz="2800" dirty="0">
                <a:effectLst/>
              </a:rPr>
              <a:t> and the journey to free </a:t>
            </a:r>
            <a:r>
              <a:rPr lang="en-US" sz="2800" dirty="0" err="1">
                <a:effectLst/>
              </a:rPr>
              <a:t>jim</a:t>
            </a:r>
            <a:r>
              <a:rPr lang="en-US" sz="2800" dirty="0">
                <a:effectLst/>
              </a:rPr>
              <a:t> begins.</a:t>
            </a:r>
            <a:br>
              <a:rPr lang="en-US" sz="2800" dirty="0">
                <a:effectLst/>
              </a:rPr>
            </a:br>
            <a:endParaRPr lang="en-US" sz="2800" dirty="0" smtClean="0"/>
          </a:p>
          <a:p>
            <a:r>
              <a:rPr lang="en-US" sz="2800" dirty="0" smtClean="0">
                <a:effectLst/>
              </a:rPr>
              <a:t>Quote: </a:t>
            </a:r>
            <a:r>
              <a:rPr lang="en-US" sz="2800" dirty="0">
                <a:effectLst/>
              </a:rPr>
              <a:t>“‘Don’t ever let on to know us. And if you hear any digging going on nights, it's us; we're going to set you free.’ ‘Jim only had time to grab us by the hand and squeeze it’”(Twain 239).</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253709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35</a:t>
            </a:r>
            <a:endParaRPr lang="en-US" dirty="0"/>
          </a:p>
        </p:txBody>
      </p:sp>
      <p:sp>
        <p:nvSpPr>
          <p:cNvPr id="3" name="Content Placeholder 2"/>
          <p:cNvSpPr>
            <a:spLocks noGrp="1"/>
          </p:cNvSpPr>
          <p:nvPr>
            <p:ph idx="1"/>
          </p:nvPr>
        </p:nvSpPr>
        <p:spPr>
          <a:xfrm>
            <a:off x="349135" y="1271847"/>
            <a:ext cx="11712632" cy="5503026"/>
          </a:xfrm>
        </p:spPr>
        <p:txBody>
          <a:bodyPr>
            <a:normAutofit lnSpcReduction="10000"/>
          </a:bodyPr>
          <a:lstStyle/>
          <a:p>
            <a:r>
              <a:rPr lang="en-US" sz="2400" dirty="0" smtClean="0"/>
              <a:t>Plot: </a:t>
            </a:r>
            <a:r>
              <a:rPr lang="en-US" sz="2400" dirty="0">
                <a:effectLst/>
              </a:rPr>
              <a:t>As Huck and Tom are attempting to free Jim from the Phelps property, Tom begins to feel disappointed that Jim is not guarded very well.  He goes on to invent obstacles they need to overcome in order to free Jim (for example sawing the chain instead of just lifting the bed to which it is chained under) . Tom says that this is how it is done in all the books. He then goes on to come up with many other elements needed for a good escape story,  but they decide to dig a tunnel with large table knives. Tom had earlier stole a watermelon from the slave’s garden, and Huck feels bad and makes Tom pay the slaves a dime for it.</a:t>
            </a:r>
            <a:br>
              <a:rPr lang="en-US" sz="2400" dirty="0">
                <a:effectLst/>
              </a:rPr>
            </a:br>
            <a:endParaRPr lang="en-US" sz="2400" dirty="0" smtClean="0"/>
          </a:p>
          <a:p>
            <a:r>
              <a:rPr lang="en-US" sz="2400" dirty="0" smtClean="0">
                <a:effectLst/>
              </a:rPr>
              <a:t>Quote: </a:t>
            </a:r>
            <a:r>
              <a:rPr lang="en-US" sz="2400" dirty="0">
                <a:effectLst/>
              </a:rPr>
              <a:t>“When I stole a watermelon out of the </a:t>
            </a:r>
            <a:r>
              <a:rPr lang="en-US" sz="2400" dirty="0" err="1">
                <a:effectLst/>
              </a:rPr>
              <a:t>ni</a:t>
            </a:r>
            <a:r>
              <a:rPr lang="en-US" sz="2400" dirty="0">
                <a:effectLst/>
              </a:rPr>
              <a:t>***** patch and eat it; and he [Huck] made me go and give the </a:t>
            </a:r>
            <a:r>
              <a:rPr lang="en-US" sz="2400" dirty="0" err="1">
                <a:effectLst/>
              </a:rPr>
              <a:t>ni</a:t>
            </a:r>
            <a:r>
              <a:rPr lang="en-US" sz="2400" dirty="0">
                <a:effectLst/>
              </a:rPr>
              <a:t>***** a dime without telling them what is was for”(242).</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57712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37</a:t>
            </a:r>
            <a:endParaRPr lang="en-US" dirty="0"/>
          </a:p>
        </p:txBody>
      </p:sp>
      <p:sp>
        <p:nvSpPr>
          <p:cNvPr id="3" name="Content Placeholder 2"/>
          <p:cNvSpPr>
            <a:spLocks noGrp="1"/>
          </p:cNvSpPr>
          <p:nvPr>
            <p:ph idx="1"/>
          </p:nvPr>
        </p:nvSpPr>
        <p:spPr>
          <a:xfrm>
            <a:off x="349135" y="1271847"/>
            <a:ext cx="11712632" cy="5503026"/>
          </a:xfrm>
        </p:spPr>
        <p:txBody>
          <a:bodyPr>
            <a:normAutofit/>
          </a:bodyPr>
          <a:lstStyle/>
          <a:p>
            <a:r>
              <a:rPr lang="en-US" sz="2400" dirty="0" smtClean="0"/>
              <a:t>Plot: </a:t>
            </a:r>
            <a:r>
              <a:rPr lang="en-US" dirty="0">
                <a:effectLst/>
              </a:rPr>
              <a:t>Tom and Huck are trying to make sure they do not get caught stealing by Aunt Sally. She starts noticing that things are going missing around the house and is getting extremely aggravated. Uncle Silas mentions that it must be the rats that are stealing everything, but Aunt Sally doesn’t believe that a rat can steal a whole spoon or candlestick. Tom starts feeling bad, so as a favor he filled in all the holes that may allow rats to come in through. After, Huck and Tom proceed to steal another spoon and pretend that Aunt Sally keeps miscounting the spoons. They hide the spoon in her apron and it gets delivered to Jim. Finally, after great difficulty, the boys bake the witch-pie and get it delivered to Jim, who continues to follow the plan.</a:t>
            </a:r>
            <a:r>
              <a:rPr lang="en-US" sz="2400" dirty="0">
                <a:effectLst/>
              </a:rPr>
              <a:t/>
            </a:r>
            <a:br>
              <a:rPr lang="en-US" sz="2400" dirty="0">
                <a:effectLst/>
              </a:rPr>
            </a:br>
            <a:endParaRPr lang="en-US" sz="2400" dirty="0" smtClean="0"/>
          </a:p>
          <a:p>
            <a:r>
              <a:rPr lang="en-US" sz="2400" dirty="0" smtClean="0">
                <a:effectLst/>
              </a:rPr>
              <a:t>Quote: </a:t>
            </a:r>
            <a:r>
              <a:rPr lang="en-US" dirty="0">
                <a:effectLst/>
              </a:rPr>
              <a:t>“So I </a:t>
            </a:r>
            <a:r>
              <a:rPr lang="en-US" dirty="0" err="1">
                <a:effectLst/>
              </a:rPr>
              <a:t>smouched</a:t>
            </a:r>
            <a:r>
              <a:rPr lang="en-US" dirty="0">
                <a:effectLst/>
              </a:rPr>
              <a:t> one, and they come out nine, same as the other time. Well, she was in a tearing way---just a trembling all over, she was so mad.” (254)</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257413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38</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20000"/>
          </a:bodyPr>
          <a:lstStyle/>
          <a:p>
            <a:r>
              <a:rPr lang="en-US" sz="3200" dirty="0" smtClean="0"/>
              <a:t>Plot: </a:t>
            </a:r>
            <a:r>
              <a:rPr lang="en-US" sz="2800" dirty="0">
                <a:effectLst/>
              </a:rPr>
              <a:t>In chapter 38, Tom insists Jim draw inscriptions with his cell of arms on the wall before his escape. Tom also writes out a mournful declaration for Jim to carve on a rock. The rock is too big for Jim and Huck to carry, so they have Jim come out to help him.  Tom says Jim should have a rattlesnake because it will be a friend and love him. Tom also wants Jim to grow a flower and water it with his tears. Jim and Tom disagree on whether or not these things are necessary to have a great escape. Tom and Huck then leave Jim and go off to bed. </a:t>
            </a:r>
            <a:r>
              <a:rPr lang="en-US" sz="3200" dirty="0">
                <a:effectLst/>
              </a:rPr>
              <a:t/>
            </a:r>
            <a:br>
              <a:rPr lang="en-US" sz="3200" dirty="0">
                <a:effectLst/>
              </a:rPr>
            </a:br>
            <a:r>
              <a:rPr lang="en-US" sz="3200" dirty="0">
                <a:effectLst/>
              </a:rPr>
              <a:t/>
            </a:r>
            <a:br>
              <a:rPr lang="en-US" sz="3200" dirty="0">
                <a:effectLst/>
              </a:rPr>
            </a:br>
            <a:endParaRPr lang="en-US" sz="3200" dirty="0" smtClean="0"/>
          </a:p>
          <a:p>
            <a:r>
              <a:rPr lang="en-US" sz="3200" dirty="0" smtClean="0">
                <a:effectLst/>
              </a:rPr>
              <a:t>Quote: </a:t>
            </a:r>
            <a:r>
              <a:rPr lang="en-US" sz="2800" dirty="0">
                <a:effectLst/>
              </a:rPr>
              <a:t>“Jim said it would take him a year the scrabble such a lot of truck onto logs with a nail and he didn’t know how to make letters” (259)</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949921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39</a:t>
            </a:r>
            <a:endParaRPr lang="en-US" dirty="0"/>
          </a:p>
        </p:txBody>
      </p:sp>
      <p:sp>
        <p:nvSpPr>
          <p:cNvPr id="3" name="Content Placeholder 2"/>
          <p:cNvSpPr>
            <a:spLocks noGrp="1"/>
          </p:cNvSpPr>
          <p:nvPr>
            <p:ph idx="1"/>
          </p:nvPr>
        </p:nvSpPr>
        <p:spPr>
          <a:xfrm>
            <a:off x="349135" y="1271847"/>
            <a:ext cx="11712632" cy="5503026"/>
          </a:xfrm>
        </p:spPr>
        <p:txBody>
          <a:bodyPr>
            <a:normAutofit/>
          </a:bodyPr>
          <a:lstStyle/>
          <a:p>
            <a:r>
              <a:rPr lang="en-US" sz="2400" dirty="0" smtClean="0"/>
              <a:t>Plot: </a:t>
            </a:r>
            <a:r>
              <a:rPr lang="en-US" dirty="0">
                <a:effectLst/>
              </a:rPr>
              <a:t>Huck and Tom put rats and snakes  in the shed with Jim which accidentally infests the Phelps house. Causing Aunt Sally  to become stressed over how unorganized her house gets, meanwhile Uncle Silas, decides he wants to advertise Jim as a runaway slave through the newspaper which worries Huck &amp; Tom because it can get back to Ms. Watson. Tom decides he wants to put the rest of his plan into action, writing letters from an “unknown friend” warning the </a:t>
            </a:r>
            <a:r>
              <a:rPr lang="en-US" dirty="0" err="1">
                <a:effectLst/>
              </a:rPr>
              <a:t>Phelpses</a:t>
            </a:r>
            <a:r>
              <a:rPr lang="en-US" dirty="0">
                <a:effectLst/>
              </a:rPr>
              <a:t>, which worry the family. One of the longer letters Tom writes he  pretends to be from a member of desperate gangsters who are planning to steal Jim. In much detail, Tom writes how they will capture and steal Jim in the letter. </a:t>
            </a:r>
            <a:r>
              <a:rPr lang="en-US" sz="2400" dirty="0">
                <a:effectLst/>
              </a:rPr>
              <a:t/>
            </a:r>
            <a:br>
              <a:rPr lang="en-US" sz="2400" dirty="0">
                <a:effectLst/>
              </a:rPr>
            </a:br>
            <a:r>
              <a:rPr lang="en-US" sz="2400" dirty="0">
                <a:effectLst/>
              </a:rPr>
              <a:t/>
            </a:r>
            <a:br>
              <a:rPr lang="en-US" sz="2400" dirty="0">
                <a:effectLst/>
              </a:rPr>
            </a:br>
            <a:endParaRPr lang="en-US" sz="2400" dirty="0" smtClean="0"/>
          </a:p>
          <a:p>
            <a:r>
              <a:rPr lang="en-US" sz="2400" dirty="0" smtClean="0">
                <a:effectLst/>
              </a:rPr>
              <a:t>Quote: </a:t>
            </a:r>
            <a:r>
              <a:rPr lang="en-US" dirty="0">
                <a:effectLst/>
              </a:rPr>
              <a:t>“So. Tom he wrote a </a:t>
            </a:r>
            <a:r>
              <a:rPr lang="en-US" dirty="0" err="1">
                <a:effectLst/>
              </a:rPr>
              <a:t>nonnamous</a:t>
            </a:r>
            <a:r>
              <a:rPr lang="en-US" dirty="0">
                <a:effectLst/>
              </a:rPr>
              <a:t> letter, and I </a:t>
            </a:r>
            <a:r>
              <a:rPr lang="en-US" dirty="0" err="1">
                <a:effectLst/>
              </a:rPr>
              <a:t>smouched</a:t>
            </a:r>
            <a:r>
              <a:rPr lang="en-US" dirty="0">
                <a:effectLst/>
              </a:rPr>
              <a:t> the </a:t>
            </a:r>
            <a:r>
              <a:rPr lang="en-US" dirty="0" err="1">
                <a:effectLst/>
              </a:rPr>
              <a:t>yaller</a:t>
            </a:r>
            <a:r>
              <a:rPr lang="en-US" dirty="0">
                <a:effectLst/>
              </a:rPr>
              <a:t> wench’s frock that night, and put it on, and shoved it under the front door, the way Tom told me to” (268).</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96535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dirty="0"/>
              <a:t>Chapter 3</a:t>
            </a:r>
          </a:p>
        </p:txBody>
      </p:sp>
      <p:sp>
        <p:nvSpPr>
          <p:cNvPr id="3" name="Content Placeholder 2"/>
          <p:cNvSpPr>
            <a:spLocks noGrp="1"/>
          </p:cNvSpPr>
          <p:nvPr>
            <p:ph idx="1"/>
          </p:nvPr>
        </p:nvSpPr>
        <p:spPr>
          <a:xfrm>
            <a:off x="210589" y="947651"/>
            <a:ext cx="11751426" cy="5635197"/>
          </a:xfrm>
        </p:spPr>
        <p:txBody>
          <a:bodyPr>
            <a:normAutofit/>
          </a:bodyPr>
          <a:lstStyle/>
          <a:p>
            <a:pPr lvl="0"/>
            <a:r>
              <a:rPr lang="en-US" sz="3200" dirty="0"/>
              <a:t>Plot: Miss Watson tries to explain prayers to Huck. Rumor that Huck’s Pa has been found dead, but it later turns out to be a woman dressed as a man. The gang disbands after no robbing or murdering actually happens. Huck tells the reader about game they play where they raid picnics and pretend they are raiding a caravan of Arabs and Spaniards. </a:t>
            </a:r>
          </a:p>
          <a:p>
            <a:endParaRPr lang="en-US" sz="3200" dirty="0"/>
          </a:p>
          <a:p>
            <a:r>
              <a:rPr lang="en-US" sz="3200" dirty="0"/>
              <a:t>Quote: “I went and told the widow about it, and she said the thing a body could get by praying for it was “spiritual gifts”. This was too many for me…” (11)</a:t>
            </a:r>
          </a:p>
          <a:p>
            <a:endParaRPr lang="en-US" dirty="0"/>
          </a:p>
        </p:txBody>
      </p:sp>
    </p:spTree>
    <p:extLst>
      <p:ext uri="{BB962C8B-B14F-4D97-AF65-F5344CB8AC3E}">
        <p14:creationId xmlns:p14="http://schemas.microsoft.com/office/powerpoint/2010/main" val="2989399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40</a:t>
            </a:r>
            <a:endParaRPr lang="en-US" dirty="0"/>
          </a:p>
        </p:txBody>
      </p:sp>
      <p:sp>
        <p:nvSpPr>
          <p:cNvPr id="3" name="Content Placeholder 2"/>
          <p:cNvSpPr>
            <a:spLocks noGrp="1"/>
          </p:cNvSpPr>
          <p:nvPr>
            <p:ph idx="1"/>
          </p:nvPr>
        </p:nvSpPr>
        <p:spPr>
          <a:xfrm>
            <a:off x="349135" y="1271847"/>
            <a:ext cx="11712632" cy="5503026"/>
          </a:xfrm>
        </p:spPr>
        <p:txBody>
          <a:bodyPr>
            <a:normAutofit fontScale="92500" lnSpcReduction="10000"/>
          </a:bodyPr>
          <a:lstStyle/>
          <a:p>
            <a:r>
              <a:rPr lang="en-US" sz="2400" dirty="0" smtClean="0"/>
              <a:t>Plot: </a:t>
            </a:r>
            <a:r>
              <a:rPr lang="en-US" dirty="0">
                <a:effectLst/>
              </a:rPr>
              <a:t>When Tom and Huck arrive back to the farm, Aunt Sally sent the two bed right after dinner, due to her confusion with the mysterious letter. Later, Huck goes down to the setting-room and notices that there are 15 farmers with guns gathered outside. He then goes down to warm Jim and Tom, they all manage to get out through a hole. The boys sneak around and try listening to the farmers through a crack. They hear footsteps getting closer so they stealthy moved towards the fence but Tom had stepped on a branch which had made a loud snapping noise. One of the farmers asks </a:t>
            </a:r>
            <a:r>
              <a:rPr lang="en-US" dirty="0" err="1">
                <a:effectLst/>
              </a:rPr>
              <a:t>whos</a:t>
            </a:r>
            <a:r>
              <a:rPr lang="en-US" dirty="0">
                <a:effectLst/>
              </a:rPr>
              <a:t> there and insists that if they don’t answer, he will shoot. They begin shooting at the boys who are running and they end up shooting Tom in the leg. They end up getting to the canoe and set off to their raft. They are all pleased with their success, even Tom who was the gladdest with the bullet in his leg. Huck and Jim feel bad for Tom and are concerned about his leg.</a:t>
            </a:r>
            <a:r>
              <a:rPr lang="en-US" sz="2400" dirty="0">
                <a:effectLst/>
              </a:rPr>
              <a:t/>
            </a:r>
            <a:br>
              <a:rPr lang="en-US" sz="2400" dirty="0">
                <a:effectLst/>
              </a:rPr>
            </a:br>
            <a:r>
              <a:rPr lang="en-US" sz="2400" dirty="0">
                <a:effectLst/>
              </a:rPr>
              <a:t/>
            </a:r>
            <a:br>
              <a:rPr lang="en-US" sz="2400" dirty="0">
                <a:effectLst/>
              </a:rPr>
            </a:br>
            <a:endParaRPr lang="en-US" sz="2400" dirty="0" smtClean="0"/>
          </a:p>
          <a:p>
            <a:r>
              <a:rPr lang="en-US" sz="2400" dirty="0" smtClean="0">
                <a:effectLst/>
              </a:rPr>
              <a:t>Quote: </a:t>
            </a:r>
            <a:r>
              <a:rPr lang="en-US" dirty="0">
                <a:effectLst/>
              </a:rPr>
              <a:t>“I </a:t>
            </a:r>
            <a:r>
              <a:rPr lang="en-US" dirty="0" err="1">
                <a:effectLst/>
              </a:rPr>
              <a:t>knowed</a:t>
            </a:r>
            <a:r>
              <a:rPr lang="en-US" dirty="0">
                <a:effectLst/>
              </a:rPr>
              <a:t> he was white inside, and I reckoned he’d say what he did say- so it was all right now, and I told Tom I was a-going for a doctor” (275).</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829506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41</a:t>
            </a:r>
            <a:endParaRPr lang="en-US" dirty="0"/>
          </a:p>
        </p:txBody>
      </p:sp>
      <p:sp>
        <p:nvSpPr>
          <p:cNvPr id="3" name="Content Placeholder 2"/>
          <p:cNvSpPr>
            <a:spLocks noGrp="1"/>
          </p:cNvSpPr>
          <p:nvPr>
            <p:ph idx="1"/>
          </p:nvPr>
        </p:nvSpPr>
        <p:spPr>
          <a:xfrm>
            <a:off x="349135" y="1271847"/>
            <a:ext cx="11712632" cy="5503026"/>
          </a:xfrm>
        </p:spPr>
        <p:txBody>
          <a:bodyPr>
            <a:normAutofit lnSpcReduction="10000"/>
          </a:bodyPr>
          <a:lstStyle/>
          <a:p>
            <a:r>
              <a:rPr lang="en-US" sz="2300" dirty="0" smtClean="0"/>
              <a:t>Plot: </a:t>
            </a:r>
            <a:r>
              <a:rPr lang="en-US" sz="2300" dirty="0">
                <a:effectLst/>
              </a:rPr>
              <a:t>Huck goes to find a doctor while Jim and Tom are left on the island with the raft. Huck takes a canoe that only hold one person. The next morning Silas finds Huck and takes him home. There </a:t>
            </a:r>
            <a:r>
              <a:rPr lang="en-US" sz="2300" dirty="0" err="1">
                <a:effectLst/>
              </a:rPr>
              <a:t>huck</a:t>
            </a:r>
            <a:r>
              <a:rPr lang="en-US" sz="2300" dirty="0">
                <a:effectLst/>
              </a:rPr>
              <a:t> discovers  all the people talking about the contents of Jim’s shed and the </a:t>
            </a:r>
            <a:r>
              <a:rPr lang="en-US" sz="2300" dirty="0" err="1">
                <a:effectLst/>
              </a:rPr>
              <a:t>hole.They</a:t>
            </a:r>
            <a:r>
              <a:rPr lang="en-US" sz="2300" dirty="0">
                <a:effectLst/>
              </a:rPr>
              <a:t> conclude that a band of robbers of amazing skill must have tricked not only the </a:t>
            </a:r>
            <a:r>
              <a:rPr lang="en-US" sz="2300" dirty="0" err="1">
                <a:effectLst/>
              </a:rPr>
              <a:t>Phelpses</a:t>
            </a:r>
            <a:r>
              <a:rPr lang="en-US" sz="2300" dirty="0">
                <a:effectLst/>
              </a:rPr>
              <a:t> and their friends but also the original desperadoes who sent the letter. Sally refuses to let Huck out to find Tom (who she still thinks is Sid), since she is so sad to have lost Sid and does not want to risk another boy. Huck, touched by her concern, vows never to hurt her again.</a:t>
            </a:r>
            <a:br>
              <a:rPr lang="en-US" sz="2300" dirty="0">
                <a:effectLst/>
              </a:rPr>
            </a:br>
            <a:endParaRPr lang="en-US" sz="2300" dirty="0" smtClean="0"/>
          </a:p>
          <a:p>
            <a:r>
              <a:rPr lang="en-US" sz="2300" dirty="0" smtClean="0">
                <a:effectLst/>
              </a:rPr>
              <a:t>Quote: “</a:t>
            </a:r>
            <a:r>
              <a:rPr lang="en-US" sz="2300" dirty="0">
                <a:effectLst/>
              </a:rPr>
              <a:t>and twice I went down the rod away in the night, and slipped around the front, and see her sitting there by her candle in the window white her eyes towards the road and the tears in them”(282).</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859028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42</a:t>
            </a:r>
            <a:endParaRPr lang="en-US" dirty="0"/>
          </a:p>
        </p:txBody>
      </p:sp>
      <p:sp>
        <p:nvSpPr>
          <p:cNvPr id="3" name="Content Placeholder 2"/>
          <p:cNvSpPr>
            <a:spLocks noGrp="1"/>
          </p:cNvSpPr>
          <p:nvPr>
            <p:ph idx="1"/>
          </p:nvPr>
        </p:nvSpPr>
        <p:spPr>
          <a:xfrm>
            <a:off x="349135" y="1271847"/>
            <a:ext cx="11712632" cy="5503026"/>
          </a:xfrm>
        </p:spPr>
        <p:txBody>
          <a:bodyPr>
            <a:normAutofit lnSpcReduction="10000"/>
          </a:bodyPr>
          <a:lstStyle/>
          <a:p>
            <a:r>
              <a:rPr lang="en-US" sz="2200" dirty="0" smtClean="0"/>
              <a:t>Plot: </a:t>
            </a:r>
            <a:r>
              <a:rPr lang="en-US" sz="2200" dirty="0">
                <a:effectLst/>
              </a:rPr>
              <a:t>Tom is brought back to Aunt Polly’s house with Jim(in chains) and the doctor. The local men are contemplating hanging Jim, but they don’t want to pay compensation to his master. Then the doctor intervenes and explains how Jim sacrificed his freedom to help nurse Tom. As Tom gets better he explains how he set Jim free, upon learning that Jim was being locked up he explains that Miss Watson freed Jim before she died. Then Aunt Polly comes into the room and identifies Tom and Huck</a:t>
            </a:r>
            <a:r>
              <a:rPr lang="en-US" sz="2200" dirty="0" smtClean="0">
                <a:effectLst/>
              </a:rPr>
              <a:t>.</a:t>
            </a:r>
          </a:p>
          <a:p>
            <a:pPr marL="0" indent="0">
              <a:buNone/>
            </a:pPr>
            <a:endParaRPr lang="en-US" sz="2200" dirty="0">
              <a:effectLst/>
            </a:endParaRPr>
          </a:p>
          <a:p>
            <a:r>
              <a:rPr lang="en-US" sz="2200" dirty="0" smtClean="0">
                <a:effectLst/>
              </a:rPr>
              <a:t>Quote: </a:t>
            </a:r>
            <a:r>
              <a:rPr lang="en-US" sz="2200" dirty="0">
                <a:effectLst/>
              </a:rPr>
              <a:t>“So there </a:t>
            </a:r>
            <a:r>
              <a:rPr lang="en-US" sz="2200" dirty="0" err="1">
                <a:effectLst/>
              </a:rPr>
              <a:t>i</a:t>
            </a:r>
            <a:r>
              <a:rPr lang="en-US" sz="2200" dirty="0">
                <a:effectLst/>
              </a:rPr>
              <a:t> had to stick plumb until daylight this morning; and </a:t>
            </a:r>
            <a:r>
              <a:rPr lang="en-US" sz="2200" dirty="0" err="1">
                <a:effectLst/>
              </a:rPr>
              <a:t>i</a:t>
            </a:r>
            <a:r>
              <a:rPr lang="en-US" sz="2200" dirty="0">
                <a:effectLst/>
              </a:rPr>
              <a:t> never see a n*</a:t>
            </a:r>
            <a:r>
              <a:rPr lang="en-US" sz="2200" dirty="0" err="1">
                <a:effectLst/>
              </a:rPr>
              <a:t>gger</a:t>
            </a:r>
            <a:r>
              <a:rPr lang="en-US" sz="2200" dirty="0">
                <a:effectLst/>
              </a:rPr>
              <a:t> that was a better </a:t>
            </a:r>
            <a:r>
              <a:rPr lang="en-US" sz="2200" dirty="0" err="1">
                <a:effectLst/>
              </a:rPr>
              <a:t>nuss</a:t>
            </a:r>
            <a:r>
              <a:rPr lang="en-US" sz="2200" dirty="0">
                <a:effectLst/>
              </a:rPr>
              <a:t> or </a:t>
            </a:r>
            <a:r>
              <a:rPr lang="en-US" sz="2200" dirty="0" err="1">
                <a:effectLst/>
              </a:rPr>
              <a:t>faithfuler</a:t>
            </a:r>
            <a:r>
              <a:rPr lang="en-US" sz="2200" dirty="0">
                <a:effectLst/>
              </a:rPr>
              <a:t>, and yet he was risking his freedom to do it, and was all tired out, too, and </a:t>
            </a:r>
            <a:r>
              <a:rPr lang="en-US" sz="2200" dirty="0" err="1">
                <a:effectLst/>
              </a:rPr>
              <a:t>i</a:t>
            </a:r>
            <a:r>
              <a:rPr lang="en-US" sz="2200" dirty="0">
                <a:effectLst/>
              </a:rPr>
              <a:t> see plain enough he’d been worked main hard lately. I liked the n*</a:t>
            </a:r>
            <a:r>
              <a:rPr lang="en-US" sz="2200" dirty="0" err="1">
                <a:effectLst/>
              </a:rPr>
              <a:t>gger</a:t>
            </a:r>
            <a:r>
              <a:rPr lang="en-US" sz="2200" dirty="0">
                <a:effectLst/>
              </a:rPr>
              <a:t> for that; I tell you, gentlemen, a n*</a:t>
            </a:r>
            <a:r>
              <a:rPr lang="en-US" sz="2200" dirty="0" err="1">
                <a:effectLst/>
              </a:rPr>
              <a:t>gger</a:t>
            </a:r>
            <a:r>
              <a:rPr lang="en-US" sz="2200" dirty="0">
                <a:effectLst/>
              </a:rPr>
              <a:t> like that is worth a thousand dollars and kind treatment too” (285).</a:t>
            </a:r>
            <a:br>
              <a:rPr lang="en-US" sz="2200" dirty="0">
                <a:effectLst/>
              </a:rPr>
            </a:br>
            <a:r>
              <a:rPr lang="en-US" sz="2200" dirty="0">
                <a:effectLst/>
              </a:rPr>
              <a:t/>
            </a:r>
            <a:br>
              <a:rPr lang="en-US" sz="2200"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925206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9244"/>
          </a:xfrm>
        </p:spPr>
        <p:txBody>
          <a:bodyPr>
            <a:normAutofit fontScale="90000"/>
          </a:bodyPr>
          <a:lstStyle/>
          <a:p>
            <a:r>
              <a:rPr lang="en-US" dirty="0" smtClean="0"/>
              <a:t>Chapter the last</a:t>
            </a:r>
            <a:endParaRPr lang="en-US" dirty="0"/>
          </a:p>
        </p:txBody>
      </p:sp>
      <p:sp>
        <p:nvSpPr>
          <p:cNvPr id="3" name="Content Placeholder 2"/>
          <p:cNvSpPr>
            <a:spLocks noGrp="1"/>
          </p:cNvSpPr>
          <p:nvPr>
            <p:ph idx="1"/>
          </p:nvPr>
        </p:nvSpPr>
        <p:spPr>
          <a:xfrm>
            <a:off x="349135" y="1271847"/>
            <a:ext cx="11712632" cy="5503026"/>
          </a:xfrm>
        </p:spPr>
        <p:txBody>
          <a:bodyPr>
            <a:normAutofit/>
          </a:bodyPr>
          <a:lstStyle/>
          <a:p>
            <a:r>
              <a:rPr lang="en-US" sz="2400" dirty="0" smtClean="0"/>
              <a:t>Plot</a:t>
            </a:r>
            <a:r>
              <a:rPr lang="en-US" sz="2400" dirty="0" smtClean="0"/>
              <a:t>: </a:t>
            </a:r>
            <a:r>
              <a:rPr lang="en-US" sz="2400" dirty="0">
                <a:effectLst/>
              </a:rPr>
              <a:t>Once Jim had been “freed”, Tom gave him $40 to compensate for all his troubles. Once Aunt Sally and the </a:t>
            </a:r>
            <a:r>
              <a:rPr lang="en-US" sz="2400" dirty="0" err="1">
                <a:effectLst/>
              </a:rPr>
              <a:t>Phelpses</a:t>
            </a:r>
            <a:r>
              <a:rPr lang="en-US" sz="2400" dirty="0">
                <a:effectLst/>
              </a:rPr>
              <a:t> heard about Jim’s sacrifice for Tom, he was unchained immediately, and seen as a hero. Jim claimed that these good things are happening to him as a result of his hairy chest- a superstition of his that has rendered true. As well as this, the dead body near Jackson’s Island turned out to be Huck's father, and he is relieved. After all this, Huck sets out west as soon as he possibly could to avoid being “</a:t>
            </a:r>
            <a:r>
              <a:rPr lang="en-US" sz="2400" dirty="0" err="1">
                <a:effectLst/>
              </a:rPr>
              <a:t>sivilized</a:t>
            </a:r>
            <a:r>
              <a:rPr lang="en-US" sz="2400" dirty="0">
                <a:effectLst/>
              </a:rPr>
              <a:t>” by Aunt Sally, something he experienced enough with the Widow.</a:t>
            </a:r>
            <a:r>
              <a:rPr lang="en-US" sz="2400" dirty="0">
                <a:effectLst/>
              </a:rPr>
              <a:t/>
            </a:r>
            <a:br>
              <a:rPr lang="en-US" sz="2400" dirty="0">
                <a:effectLst/>
              </a:rPr>
            </a:br>
            <a:endParaRPr lang="en-US" sz="2400" dirty="0" smtClean="0"/>
          </a:p>
          <a:p>
            <a:r>
              <a:rPr lang="en-US" sz="2400" dirty="0" smtClean="0">
                <a:effectLst/>
              </a:rPr>
              <a:t>Quote</a:t>
            </a:r>
            <a:r>
              <a:rPr lang="en-US" sz="2400" dirty="0" smtClean="0">
                <a:effectLst/>
              </a:rPr>
              <a:t>: </a:t>
            </a:r>
            <a:r>
              <a:rPr lang="en-US" sz="2400" dirty="0">
                <a:effectLst/>
              </a:rPr>
              <a:t>“Then they all agreed that Jim had acted very well, and was deserving to have some notice took of it, and reward”(282).</a:t>
            </a: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91740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4</a:t>
            </a:r>
          </a:p>
        </p:txBody>
      </p:sp>
      <p:sp>
        <p:nvSpPr>
          <p:cNvPr id="3" name="Content Placeholder 2"/>
          <p:cNvSpPr>
            <a:spLocks noGrp="1"/>
          </p:cNvSpPr>
          <p:nvPr>
            <p:ph idx="1"/>
          </p:nvPr>
        </p:nvSpPr>
        <p:spPr>
          <a:xfrm>
            <a:off x="249382" y="922713"/>
            <a:ext cx="11729258" cy="5651823"/>
          </a:xfrm>
        </p:spPr>
        <p:txBody>
          <a:bodyPr>
            <a:normAutofit lnSpcReduction="10000"/>
          </a:bodyPr>
          <a:lstStyle/>
          <a:p>
            <a:pPr lvl="0"/>
            <a:r>
              <a:rPr lang="en-US" sz="3600" dirty="0"/>
              <a:t>Plot: Huck going to school and accepting his religious and school education. He sees the boot with the cross in the snow, gets Judge Thatcher to take control of the money he has. Jim has the oracle ox hairball and tells Huck that there are two angels surrounding Pa (one good, one bad), but that Huck is safe for right now. Pa is in Huck’s room.</a:t>
            </a:r>
          </a:p>
          <a:p>
            <a:endParaRPr lang="en-US" sz="3600" dirty="0"/>
          </a:p>
          <a:p>
            <a:r>
              <a:rPr lang="en-US" sz="3600" dirty="0"/>
              <a:t>Quote: “I liked the old ways best, but I was getting so I liked the new ones too, a little bit” (15). </a:t>
            </a:r>
          </a:p>
          <a:p>
            <a:endParaRPr lang="en-US" dirty="0"/>
          </a:p>
        </p:txBody>
      </p:sp>
    </p:spTree>
    <p:extLst>
      <p:ext uri="{BB962C8B-B14F-4D97-AF65-F5344CB8AC3E}">
        <p14:creationId xmlns:p14="http://schemas.microsoft.com/office/powerpoint/2010/main" val="2289732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5</a:t>
            </a:r>
            <a:endParaRPr lang="en-US" dirty="0"/>
          </a:p>
        </p:txBody>
      </p:sp>
      <p:sp>
        <p:nvSpPr>
          <p:cNvPr id="3" name="Content Placeholder 2"/>
          <p:cNvSpPr>
            <a:spLocks noGrp="1"/>
          </p:cNvSpPr>
          <p:nvPr>
            <p:ph idx="1"/>
          </p:nvPr>
        </p:nvSpPr>
        <p:spPr>
          <a:xfrm>
            <a:off x="130629" y="1410789"/>
            <a:ext cx="11625942" cy="5068388"/>
          </a:xfrm>
        </p:spPr>
        <p:txBody>
          <a:bodyPr>
            <a:noAutofit/>
          </a:bodyPr>
          <a:lstStyle/>
          <a:p>
            <a:r>
              <a:rPr lang="en-US" sz="2800" dirty="0" smtClean="0"/>
              <a:t>Plot: </a:t>
            </a:r>
            <a:r>
              <a:rPr lang="en-US" sz="2800" dirty="0">
                <a:effectLst/>
              </a:rPr>
              <a:t>Pap becomes disturbingly white. Pap wonders out loud if Huck thinks himself better than his father. Pap asks Huck if he is really as rich as he has heard. Huck is called a </a:t>
            </a:r>
            <a:r>
              <a:rPr lang="en-US" sz="2800" dirty="0" err="1">
                <a:effectLst/>
              </a:rPr>
              <a:t>lier</a:t>
            </a:r>
            <a:r>
              <a:rPr lang="en-US" sz="2800" dirty="0">
                <a:effectLst/>
              </a:rPr>
              <a:t> when he says he has no money and his pap takes the dollar that the judge had given him. Pap buys whiskey with the dollar he stole from Huck. The next day, Pap comes looking for the judge drunk. Pap gets thrown in jail. New judge say the only way to reform him is with a shotgun.</a:t>
            </a:r>
            <a:br>
              <a:rPr lang="en-US" sz="2800" dirty="0">
                <a:effectLst/>
              </a:rPr>
            </a:br>
            <a:endParaRPr lang="en-US" sz="2800" dirty="0" smtClean="0">
              <a:effectLst/>
            </a:endParaRPr>
          </a:p>
          <a:p>
            <a:r>
              <a:rPr lang="en-US" sz="2800" dirty="0" smtClean="0">
                <a:effectLst/>
              </a:rPr>
              <a:t>Quote: </a:t>
            </a:r>
            <a:r>
              <a:rPr lang="en-US" sz="2800" dirty="0">
                <a:effectLst/>
              </a:rPr>
              <a:t>“I borrowed three dollars from Judge Thatcher, and pap took it and got drunk, and went a-blowing around and cussing and whooping and carrying on.” (Page 21)</a:t>
            </a:r>
            <a:br>
              <a:rPr lang="en-US" sz="2800" dirty="0">
                <a:effectLst/>
              </a:rPr>
            </a:br>
            <a:endParaRPr lang="en-US" sz="2800" dirty="0"/>
          </a:p>
        </p:txBody>
      </p:sp>
    </p:spTree>
    <p:extLst>
      <p:ext uri="{BB962C8B-B14F-4D97-AF65-F5344CB8AC3E}">
        <p14:creationId xmlns:p14="http://schemas.microsoft.com/office/powerpoint/2010/main" val="226532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6</a:t>
            </a:r>
            <a:endParaRPr lang="en-US" dirty="0"/>
          </a:p>
        </p:txBody>
      </p:sp>
      <p:sp>
        <p:nvSpPr>
          <p:cNvPr id="3" name="Content Placeholder 2"/>
          <p:cNvSpPr>
            <a:spLocks noGrp="1"/>
          </p:cNvSpPr>
          <p:nvPr>
            <p:ph idx="1"/>
          </p:nvPr>
        </p:nvSpPr>
        <p:spPr>
          <a:xfrm>
            <a:off x="130629" y="1606731"/>
            <a:ext cx="11625942" cy="4872446"/>
          </a:xfrm>
        </p:spPr>
        <p:txBody>
          <a:bodyPr>
            <a:noAutofit/>
          </a:bodyPr>
          <a:lstStyle/>
          <a:p>
            <a:r>
              <a:rPr lang="en-US" sz="2800" dirty="0" smtClean="0"/>
              <a:t>Plot: </a:t>
            </a:r>
            <a:r>
              <a:rPr lang="en-US" sz="2800" dirty="0">
                <a:effectLst/>
              </a:rPr>
              <a:t>Huck’s father tries to take Judge Thatcher to court for Huck’s money, to no avail. So Huck’s father takes to beating Huck for going to school, and when the Widow tells him to back off, he kidnaps Huck and takes him to a cabin a few miles upriver, where he locks Huck in and goes into town to get drunk. One night he drinks so much that he thinks Huck is the “Angel of Death” and tries to kill Huck, who then after his father goes to sleep, grabs the gun for protection</a:t>
            </a:r>
            <a:br>
              <a:rPr lang="en-US" sz="2800" dirty="0">
                <a:effectLst/>
              </a:rPr>
            </a:br>
            <a:endParaRPr lang="en-US" sz="2800" dirty="0" smtClean="0">
              <a:effectLst/>
            </a:endParaRPr>
          </a:p>
          <a:p>
            <a:r>
              <a:rPr lang="en-US" sz="2800" dirty="0" smtClean="0">
                <a:effectLst/>
              </a:rPr>
              <a:t>Quote: </a:t>
            </a:r>
            <a:r>
              <a:rPr lang="en-US" sz="2800" dirty="0">
                <a:effectLst/>
              </a:rPr>
              <a:t>“... I didn’t see how I’d ever got to like it so well at the Widow’s” (24).</a:t>
            </a:r>
            <a:r>
              <a:rPr lang="en-US" sz="3200" dirty="0">
                <a:effectLst/>
              </a:rPr>
              <a:t/>
            </a:r>
            <a:br>
              <a:rPr lang="en-US" sz="3200" dirty="0">
                <a:effectLst/>
              </a:rPr>
            </a:br>
            <a:endParaRPr lang="en-US" sz="2800" dirty="0"/>
          </a:p>
        </p:txBody>
      </p:sp>
    </p:spTree>
    <p:extLst>
      <p:ext uri="{BB962C8B-B14F-4D97-AF65-F5344CB8AC3E}">
        <p14:creationId xmlns:p14="http://schemas.microsoft.com/office/powerpoint/2010/main" val="170629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7</a:t>
            </a:r>
            <a:endParaRPr lang="en-US" dirty="0"/>
          </a:p>
        </p:txBody>
      </p:sp>
      <p:sp>
        <p:nvSpPr>
          <p:cNvPr id="3" name="Content Placeholder 2"/>
          <p:cNvSpPr>
            <a:spLocks noGrp="1"/>
          </p:cNvSpPr>
          <p:nvPr>
            <p:ph idx="1"/>
          </p:nvPr>
        </p:nvSpPr>
        <p:spPr>
          <a:xfrm>
            <a:off x="130629" y="1319349"/>
            <a:ext cx="11625942" cy="5159828"/>
          </a:xfrm>
        </p:spPr>
        <p:txBody>
          <a:bodyPr>
            <a:noAutofit/>
          </a:bodyPr>
          <a:lstStyle/>
          <a:p>
            <a:r>
              <a:rPr lang="en-US" sz="2400" dirty="0" smtClean="0"/>
              <a:t>Plot: </a:t>
            </a:r>
            <a:r>
              <a:rPr lang="en-US" sz="2400" dirty="0" smtClean="0">
                <a:effectLst/>
              </a:rPr>
              <a:t>Huckleberry </a:t>
            </a:r>
            <a:r>
              <a:rPr lang="en-US" sz="2400" dirty="0">
                <a:effectLst/>
              </a:rPr>
              <a:t>Finn finds a drift-canoe and decides to hide it for later to escape with. When pap leaves, Huckleberry figures he will be out all night and decides to make his escape. He cuts a small piece of wood out from the cabin and begins to clean out the cabin and puts everything into the canoe. He then kills a pig and busts down the cabin door, then he uses the pig’s blood and limbs to make it seem like robbers broke into the cabin, stole all everything, and killed Huck. After he finished, he then hopped into his canoe and drifted along the river. Huck falls asleep trying to get to Jackson’s Island and wakes up to see pap rowing right next to him. He waits a while until he is out of sight and then continues his down to Jackson’s Island trying his best not to be seen.</a:t>
            </a:r>
            <a:br>
              <a:rPr lang="en-US" sz="2400" dirty="0">
                <a:effectLst/>
              </a:rPr>
            </a:br>
            <a:r>
              <a:rPr lang="en-US" sz="2400" dirty="0">
                <a:effectLst/>
              </a:rPr>
              <a:t/>
            </a:r>
            <a:br>
              <a:rPr lang="en-US" sz="2400" dirty="0">
                <a:effectLst/>
              </a:rPr>
            </a:br>
            <a:r>
              <a:rPr lang="en-US" sz="2400" dirty="0" smtClean="0">
                <a:effectLst/>
              </a:rPr>
              <a:t>Quote: </a:t>
            </a:r>
            <a:r>
              <a:rPr lang="en-US" sz="2400" dirty="0">
                <a:effectLst/>
              </a:rPr>
              <a:t>:”...Looked out on the big river and the black driftwood and away over to the town, three mile away.”</a:t>
            </a:r>
            <a:r>
              <a:rPr lang="en-US" sz="2800" dirty="0">
                <a:effectLst/>
              </a:rPr>
              <a:t/>
            </a:r>
            <a:br>
              <a:rPr lang="en-US" sz="2800" dirty="0">
                <a:effectLst/>
              </a:rPr>
            </a:b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22260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00743"/>
          </a:xfrm>
        </p:spPr>
        <p:txBody>
          <a:bodyPr>
            <a:normAutofit fontScale="90000"/>
          </a:bodyPr>
          <a:lstStyle/>
          <a:p>
            <a:pPr algn="ctr"/>
            <a:r>
              <a:rPr lang="en-US" dirty="0" smtClean="0"/>
              <a:t>Chapter 8</a:t>
            </a:r>
            <a:endParaRPr lang="en-US" dirty="0"/>
          </a:p>
        </p:txBody>
      </p:sp>
      <p:sp>
        <p:nvSpPr>
          <p:cNvPr id="3" name="Content Placeholder 2"/>
          <p:cNvSpPr>
            <a:spLocks noGrp="1"/>
          </p:cNvSpPr>
          <p:nvPr>
            <p:ph idx="1"/>
          </p:nvPr>
        </p:nvSpPr>
        <p:spPr>
          <a:xfrm>
            <a:off x="130628" y="1267097"/>
            <a:ext cx="11939451" cy="5460274"/>
          </a:xfrm>
        </p:spPr>
        <p:txBody>
          <a:bodyPr>
            <a:noAutofit/>
          </a:bodyPr>
          <a:lstStyle/>
          <a:p>
            <a:endParaRPr lang="en-US" sz="2400" dirty="0" smtClean="0"/>
          </a:p>
          <a:p>
            <a:endParaRPr lang="en-US" sz="2400" dirty="0" smtClean="0"/>
          </a:p>
          <a:p>
            <a:endParaRPr lang="en-US" sz="2400" dirty="0"/>
          </a:p>
          <a:p>
            <a:r>
              <a:rPr lang="en-US" sz="2600" dirty="0" smtClean="0"/>
              <a:t>Plot: </a:t>
            </a:r>
            <a:r>
              <a:rPr lang="en-US" sz="2600" dirty="0">
                <a:effectLst/>
              </a:rPr>
              <a:t>Huck wakes up to see a ferry boat carrying people </a:t>
            </a:r>
            <a:r>
              <a:rPr lang="en-US" sz="2600" dirty="0" err="1">
                <a:effectLst/>
              </a:rPr>
              <a:t>huck</a:t>
            </a:r>
            <a:r>
              <a:rPr lang="en-US" sz="2600" dirty="0">
                <a:effectLst/>
              </a:rPr>
              <a:t> knows shooting cannon blanks and floating bread with quicksilver. Huck is able to grab some bread and eat </a:t>
            </a:r>
            <a:r>
              <a:rPr lang="en-US" sz="2600" dirty="0" err="1">
                <a:effectLst/>
              </a:rPr>
              <a:t>it.After</a:t>
            </a:r>
            <a:r>
              <a:rPr lang="en-US" sz="2600" dirty="0">
                <a:effectLst/>
              </a:rPr>
              <a:t> a few days by himself He then notices that someone else is on the island but is delighted to see that it’s Jim. Jim tells him that he ran away from the plantation because he was going to get sold to a slave trader in New Orleans.  </a:t>
            </a:r>
            <a:endParaRPr lang="en-US" sz="2600" dirty="0" smtClean="0">
              <a:effectLst/>
            </a:endParaRPr>
          </a:p>
          <a:p>
            <a:r>
              <a:rPr lang="en-US" sz="2600" dirty="0" smtClean="0">
                <a:effectLst/>
              </a:rPr>
              <a:t>Quote: </a:t>
            </a:r>
            <a:r>
              <a:rPr lang="en-US" sz="2600" dirty="0">
                <a:effectLst/>
              </a:rPr>
              <a:t>"Well I </a:t>
            </a:r>
            <a:r>
              <a:rPr lang="en-US" sz="2600" dirty="0" err="1">
                <a:effectLst/>
              </a:rPr>
              <a:t>b’lieve</a:t>
            </a:r>
            <a:r>
              <a:rPr lang="en-US" sz="2600" dirty="0">
                <a:effectLst/>
              </a:rPr>
              <a:t> you, Huck. I-I run off</a:t>
            </a:r>
            <a:r>
              <a:rPr lang="en-US" sz="2600" dirty="0" smtClean="0">
                <a:effectLst/>
              </a:rPr>
              <a:t>.” “</a:t>
            </a:r>
            <a:r>
              <a:rPr lang="en-US" sz="2600" dirty="0">
                <a:effectLst/>
              </a:rPr>
              <a:t>Jim</a:t>
            </a:r>
            <a:r>
              <a:rPr lang="en-US" sz="2600" dirty="0" smtClean="0">
                <a:effectLst/>
              </a:rPr>
              <a:t>!” "</a:t>
            </a:r>
            <a:r>
              <a:rPr lang="en-US" sz="2600" dirty="0">
                <a:effectLst/>
              </a:rPr>
              <a:t>But mind, you said you wouldn't' tell—you know you said you wouldn't tell, Huck</a:t>
            </a:r>
            <a:r>
              <a:rPr lang="en-US" sz="2600" dirty="0" smtClean="0">
                <a:effectLst/>
              </a:rPr>
              <a:t>.“ "</a:t>
            </a:r>
            <a:r>
              <a:rPr lang="en-US" sz="2600" dirty="0">
                <a:effectLst/>
              </a:rPr>
              <a:t>Well, I did. I said I wouldn't, and I'll stick to it. Honest INJUN, I will. People would call me a low-down Abolitionist and despise me for keeping mum—but that don't make no difference. I </a:t>
            </a:r>
            <a:r>
              <a:rPr lang="en-US" sz="2600" dirty="0" err="1">
                <a:effectLst/>
              </a:rPr>
              <a:t>ain't</a:t>
            </a:r>
            <a:r>
              <a:rPr lang="en-US" sz="2600" dirty="0">
                <a:effectLst/>
              </a:rPr>
              <a:t> a-going to tell, and I </a:t>
            </a:r>
            <a:r>
              <a:rPr lang="en-US" sz="2600" dirty="0" err="1">
                <a:effectLst/>
              </a:rPr>
              <a:t>ain't</a:t>
            </a:r>
            <a:r>
              <a:rPr lang="en-US" sz="2600" dirty="0">
                <a:effectLst/>
              </a:rPr>
              <a:t> a-going back there, anyways. So, now, </a:t>
            </a:r>
            <a:r>
              <a:rPr lang="en-US" sz="2600" dirty="0" err="1">
                <a:effectLst/>
              </a:rPr>
              <a:t>le's</a:t>
            </a:r>
            <a:r>
              <a:rPr lang="en-US" sz="2600" dirty="0">
                <a:effectLst/>
              </a:rPr>
              <a:t> know all about it" (8.43, Twain).</a:t>
            </a:r>
          </a:p>
          <a:p>
            <a:r>
              <a:rPr lang="en-US" sz="2800" dirty="0">
                <a:effectLst/>
              </a:rPr>
              <a:t/>
            </a:r>
            <a:br>
              <a:rPr lang="en-US" sz="2800" dirty="0">
                <a:effectLst/>
              </a:rPr>
            </a:br>
            <a:r>
              <a:rPr lang="en-US" sz="2800" dirty="0">
                <a:effectLst/>
              </a:rPr>
              <a:t/>
            </a:r>
            <a:br>
              <a:rPr lang="en-US" sz="2800" dirty="0">
                <a:effectLst/>
              </a:rPr>
            </a:b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2437157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TM03457485[[fn=Mesh]]</Template>
  <TotalTime>40</TotalTime>
  <Words>5949</Words>
  <Application>Microsoft Office PowerPoint</Application>
  <PresentationFormat>Widescreen</PresentationFormat>
  <Paragraphs>139</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Century Gothic</vt:lpstr>
      <vt:lpstr>Mesh</vt:lpstr>
      <vt:lpstr>Huck Finn presentations </vt:lpstr>
      <vt:lpstr>Chapter 1</vt:lpstr>
      <vt:lpstr>Chapter 2</vt:lpstr>
      <vt:lpstr>Chapter 3</vt:lpstr>
      <vt:lpstr>Chapter 4</vt:lpstr>
      <vt:lpstr>Chapter 5</vt:lpstr>
      <vt:lpstr>Chapter 6</vt:lpstr>
      <vt:lpstr>Chapter 7</vt:lpstr>
      <vt:lpstr>Chapter 8</vt:lpstr>
      <vt:lpstr>Chapter 9</vt:lpstr>
      <vt:lpstr>Chapter 10</vt:lpstr>
      <vt:lpstr>Chapter 11</vt:lpstr>
      <vt:lpstr>Chapter 12</vt:lpstr>
      <vt:lpstr>Chapter 13</vt:lpstr>
      <vt:lpstr>Chapter 14</vt:lpstr>
      <vt:lpstr>Chapter 15</vt:lpstr>
      <vt:lpstr>Chapter 16</vt:lpstr>
      <vt:lpstr>Chapter 17</vt:lpstr>
      <vt:lpstr>Chapter 18</vt:lpstr>
      <vt:lpstr>Chapter 19</vt:lpstr>
      <vt:lpstr>Chapter 20</vt:lpstr>
      <vt:lpstr>Chapter 21</vt:lpstr>
      <vt:lpstr>Chapter 22</vt:lpstr>
      <vt:lpstr>Chapter 23</vt:lpstr>
      <vt:lpstr>Chapter 24</vt:lpstr>
      <vt:lpstr>Chapter 25</vt:lpstr>
      <vt:lpstr>Chapter 26</vt:lpstr>
      <vt:lpstr>Chapter 27</vt:lpstr>
      <vt:lpstr>Chapter 28</vt:lpstr>
      <vt:lpstr>Chapter 29</vt:lpstr>
      <vt:lpstr>Chapter 30</vt:lpstr>
      <vt:lpstr>Chapter 31</vt:lpstr>
      <vt:lpstr>Chapter 32</vt:lpstr>
      <vt:lpstr>Chapter 33</vt:lpstr>
      <vt:lpstr>Chapter 34</vt:lpstr>
      <vt:lpstr>Chapter 35</vt:lpstr>
      <vt:lpstr>Chapter 37</vt:lpstr>
      <vt:lpstr>Chapter 38</vt:lpstr>
      <vt:lpstr>Chapter 39</vt:lpstr>
      <vt:lpstr>Chapter 40</vt:lpstr>
      <vt:lpstr>Chapter 41</vt:lpstr>
      <vt:lpstr>Chapter 42</vt:lpstr>
      <vt:lpstr>Chapter the last</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 Finn presentations </dc:title>
  <dc:creator>Woldendorp, Kirsten    SHS-Staff</dc:creator>
  <cp:lastModifiedBy>Woldendorp, Kirsten    SHS-Staff</cp:lastModifiedBy>
  <cp:revision>18</cp:revision>
  <dcterms:created xsi:type="dcterms:W3CDTF">2018-10-01T16:49:40Z</dcterms:created>
  <dcterms:modified xsi:type="dcterms:W3CDTF">2018-10-24T15:28:40Z</dcterms:modified>
</cp:coreProperties>
</file>