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3" r:id="rId3"/>
    <p:sldId id="285" r:id="rId4"/>
    <p:sldId id="286" r:id="rId5"/>
    <p:sldId id="262" r:id="rId6"/>
    <p:sldId id="284" r:id="rId7"/>
    <p:sldId id="276" r:id="rId8"/>
    <p:sldId id="277" r:id="rId9"/>
    <p:sldId id="278" r:id="rId10"/>
    <p:sldId id="280" r:id="rId11"/>
    <p:sldId id="281" r:id="rId12"/>
    <p:sldId id="282" r:id="rId13"/>
    <p:sldId id="283" r:id="rId14"/>
    <p:sldId id="288" r:id="rId15"/>
    <p:sldId id="292" r:id="rId16"/>
    <p:sldId id="257" r:id="rId17"/>
    <p:sldId id="275" r:id="rId18"/>
    <p:sldId id="264" r:id="rId19"/>
    <p:sldId id="290" r:id="rId20"/>
    <p:sldId id="270" r:id="rId21"/>
    <p:sldId id="291" r:id="rId22"/>
    <p:sldId id="265" r:id="rId23"/>
    <p:sldId id="266" r:id="rId24"/>
    <p:sldId id="267" r:id="rId25"/>
    <p:sldId id="268" r:id="rId26"/>
    <p:sldId id="269" r:id="rId27"/>
    <p:sldId id="28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09" autoAdjust="0"/>
    <p:restoredTop sz="94660"/>
  </p:normalViewPr>
  <p:slideViewPr>
    <p:cSldViewPr>
      <p:cViewPr varScale="1">
        <p:scale>
          <a:sx n="105" d="100"/>
          <a:sy n="105" d="100"/>
        </p:scale>
        <p:origin x="100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9CDEF2F5-9760-40C0-ACE1-8F91A01F11F4}" type="datetimeFigureOut">
              <a:rPr lang="en-US" smtClean="0"/>
              <a:pPr/>
              <a:t>10/25/2017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48103BCF-C5BB-4906-9E62-CD5B92C79CA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DEF2F5-9760-40C0-ACE1-8F91A01F11F4}"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03BCF-C5BB-4906-9E62-CD5B92C79C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CDEF2F5-9760-40C0-ACE1-8F91A01F11F4}"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03BCF-C5BB-4906-9E62-CD5B92C79CA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CDEF2F5-9760-40C0-ACE1-8F91A01F11F4}" type="datetimeFigureOut">
              <a:rPr lang="en-US" smtClean="0"/>
              <a:pPr/>
              <a:t>10/25/2017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48103BCF-C5BB-4906-9E62-CD5B92C79CA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9CDEF2F5-9760-40C0-ACE1-8F91A01F11F4}" type="datetimeFigureOut">
              <a:rPr lang="en-US" smtClean="0"/>
              <a:pPr/>
              <a:t>10/25/2017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48103BCF-C5BB-4906-9E62-CD5B92C79CA5}"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9CDEF2F5-9760-40C0-ACE1-8F91A01F11F4}" type="datetimeFigureOut">
              <a:rPr lang="en-US" smtClean="0"/>
              <a:pPr/>
              <a:t>10/25/2017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8103BCF-C5BB-4906-9E62-CD5B92C79CA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9CDEF2F5-9760-40C0-ACE1-8F91A01F11F4}" type="datetimeFigureOut">
              <a:rPr lang="en-US" smtClean="0"/>
              <a:pPr/>
              <a:t>10/25/2017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48103BCF-C5BB-4906-9E62-CD5B92C79CA5}"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9CDEF2F5-9760-40C0-ACE1-8F91A01F11F4}" type="datetimeFigureOut">
              <a:rPr lang="en-US" smtClean="0"/>
              <a:pPr/>
              <a:t>10/25/2017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103BCF-C5BB-4906-9E62-CD5B92C79C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CDEF2F5-9760-40C0-ACE1-8F91A01F11F4}" type="datetimeFigureOut">
              <a:rPr lang="en-US" smtClean="0"/>
              <a:pPr/>
              <a:t>10/25/2017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03BCF-C5BB-4906-9E62-CD5B92C79C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9CDEF2F5-9760-40C0-ACE1-8F91A01F11F4}" type="datetimeFigureOut">
              <a:rPr lang="en-US" smtClean="0"/>
              <a:pPr/>
              <a:t>10/25/2017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103BCF-C5BB-4906-9E62-CD5B92C79CA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9CDEF2F5-9760-40C0-ACE1-8F91A01F11F4}" type="datetimeFigureOut">
              <a:rPr lang="en-US" smtClean="0"/>
              <a:pPr/>
              <a:t>10/25/2017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48103BCF-C5BB-4906-9E62-CD5B92C79CA5}"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CDEF2F5-9760-40C0-ACE1-8F91A01F11F4}" type="datetimeFigureOut">
              <a:rPr lang="en-US" smtClean="0"/>
              <a:pPr/>
              <a:t>10/25/2017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48103BCF-C5BB-4906-9E62-CD5B92C79CA5}"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Essay Prompts</a:t>
            </a:r>
            <a:endParaRPr lang="en-US" dirty="0"/>
          </a:p>
        </p:txBody>
      </p:sp>
      <p:sp>
        <p:nvSpPr>
          <p:cNvPr id="3" name="Content Placeholder 2"/>
          <p:cNvSpPr>
            <a:spLocks noGrp="1"/>
          </p:cNvSpPr>
          <p:nvPr>
            <p:ph idx="1"/>
          </p:nvPr>
        </p:nvSpPr>
        <p:spPr>
          <a:xfrm>
            <a:off x="304800" y="1295400"/>
            <a:ext cx="8686800" cy="5181600"/>
          </a:xfrm>
        </p:spPr>
        <p:txBody>
          <a:bodyPr>
            <a:normAutofit fontScale="25000" lnSpcReduction="20000"/>
          </a:bodyPr>
          <a:lstStyle/>
          <a:p>
            <a:pPr marL="742950" indent="-742950">
              <a:buFont typeface="+mj-lt"/>
              <a:buAutoNum type="arabicPeriod"/>
            </a:pPr>
            <a:r>
              <a:rPr lang="en-US" sz="9600" dirty="0">
                <a:solidFill>
                  <a:schemeClr val="tx1"/>
                </a:solidFill>
                <a:latin typeface="+mj-lt"/>
              </a:rPr>
              <a:t>To what extent does society play a role in shaping identity?</a:t>
            </a:r>
          </a:p>
          <a:p>
            <a:pPr marL="742950" lvl="0" indent="-742950">
              <a:buFont typeface="+mj-lt"/>
              <a:buAutoNum type="arabicPeriod"/>
            </a:pPr>
            <a:r>
              <a:rPr lang="en-US" sz="9600" dirty="0">
                <a:solidFill>
                  <a:schemeClr val="tx1"/>
                </a:solidFill>
                <a:latin typeface="+mj-lt"/>
                <a:cs typeface="Arial" pitchFamily="34" charset="0"/>
              </a:rPr>
              <a:t>Examine the ways Twain uses satire to express themes and ideas in the novel.  </a:t>
            </a:r>
          </a:p>
          <a:p>
            <a:pPr marL="742950" indent="-742950">
              <a:buFont typeface="+mj-lt"/>
              <a:buAutoNum type="arabicPeriod"/>
            </a:pPr>
            <a:r>
              <a:rPr lang="en-US" sz="9600" dirty="0">
                <a:solidFill>
                  <a:schemeClr val="tx1"/>
                </a:solidFill>
                <a:latin typeface="+mj-lt"/>
                <a:cs typeface="Arial" pitchFamily="34" charset="0"/>
              </a:rPr>
              <a:t>Analyze this quote: "It is Huck who gives the book style. The River gives the book its form. But for the River, the book might be only a sequence of adventures with a happy ending. A river, a very big and powerful river, is the only natural force that can wholly determine the course of human peregrination (travel, journey).... Thus the River makes the book a great book... Mark Twain is a native, and the River God is his God." T.S</a:t>
            </a:r>
            <a:r>
              <a:rPr lang="en-US" sz="9600" dirty="0" smtClean="0">
                <a:solidFill>
                  <a:schemeClr val="tx1"/>
                </a:solidFill>
                <a:latin typeface="+mj-lt"/>
                <a:cs typeface="Arial" pitchFamily="34" charset="0"/>
              </a:rPr>
              <a:t>. Eliot</a:t>
            </a:r>
            <a:r>
              <a:rPr lang="en-US" sz="9600" dirty="0">
                <a:solidFill>
                  <a:schemeClr val="tx1"/>
                </a:solidFill>
                <a:latin typeface="+mj-lt"/>
                <a:cs typeface="Arial" pitchFamily="34" charset="0"/>
              </a:rPr>
              <a:t>.</a:t>
            </a:r>
          </a:p>
          <a:p>
            <a:pPr marL="742950" indent="-742950">
              <a:buFont typeface="+mj-lt"/>
              <a:buAutoNum type="arabicPeriod"/>
            </a:pPr>
            <a:r>
              <a:rPr lang="en-US" sz="9600" dirty="0">
                <a:solidFill>
                  <a:schemeClr val="tx1"/>
                </a:solidFill>
                <a:latin typeface="+mj-lt"/>
              </a:rPr>
              <a:t>Conclude how </a:t>
            </a:r>
            <a:r>
              <a:rPr lang="en-US" sz="9600" i="1" dirty="0">
                <a:solidFill>
                  <a:schemeClr val="tx1"/>
                </a:solidFill>
                <a:latin typeface="+mj-lt"/>
              </a:rPr>
              <a:t>Huck Finn</a:t>
            </a:r>
            <a:r>
              <a:rPr lang="en-US" sz="9600" dirty="0">
                <a:solidFill>
                  <a:schemeClr val="tx1"/>
                </a:solidFill>
                <a:latin typeface="+mj-lt"/>
              </a:rPr>
              <a:t> is seen as a racist novel. </a:t>
            </a:r>
            <a:r>
              <a:rPr lang="en-US" sz="9600" dirty="0">
                <a:solidFill>
                  <a:schemeClr val="tx1"/>
                </a:solidFill>
                <a:latin typeface="+mj-lt"/>
                <a:cs typeface="Arial" pitchFamily="34" charset="0"/>
              </a:rPr>
              <a:t>Why do we still read it? Should we ban the book? </a:t>
            </a:r>
          </a:p>
          <a:p>
            <a:pPr marL="0" indent="0">
              <a:buNone/>
            </a:pPr>
            <a:endParaRPr lang="en-US" sz="9600" dirty="0">
              <a:latin typeface="+mj-lt"/>
            </a:endParaRPr>
          </a:p>
          <a:p>
            <a:pPr lvl="0"/>
            <a:r>
              <a:rPr lang="en-US" sz="9600" dirty="0">
                <a:latin typeface="+mj-lt"/>
              </a:rPr>
              <a:t>You may design your own topic if you like.  Propose your idea to Ms. Woldendorp to obtain permission.</a:t>
            </a:r>
          </a:p>
          <a:p>
            <a:endParaRPr lang="en-US" dirty="0"/>
          </a:p>
        </p:txBody>
      </p:sp>
    </p:spTree>
    <p:extLst>
      <p:ext uri="{BB962C8B-B14F-4D97-AF65-F5344CB8AC3E}">
        <p14:creationId xmlns:p14="http://schemas.microsoft.com/office/powerpoint/2010/main" val="131672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circle(in)">
                                      <p:cBhvr>
                                        <p:cTn id="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024744" cy="572536"/>
          </a:xfrm>
        </p:spPr>
        <p:txBody>
          <a:bodyPr>
            <a:normAutofit fontScale="90000"/>
          </a:bodyPr>
          <a:lstStyle/>
          <a:p>
            <a:r>
              <a:rPr lang="en-US" dirty="0" smtClean="0"/>
              <a:t>Getting Started…</a:t>
            </a:r>
            <a:endParaRPr lang="en-US" dirty="0"/>
          </a:p>
        </p:txBody>
      </p:sp>
      <p:sp>
        <p:nvSpPr>
          <p:cNvPr id="3" name="Content Placeholder 2"/>
          <p:cNvSpPr>
            <a:spLocks noGrp="1"/>
          </p:cNvSpPr>
          <p:nvPr>
            <p:ph idx="1"/>
          </p:nvPr>
        </p:nvSpPr>
        <p:spPr>
          <a:xfrm>
            <a:off x="381000" y="1219200"/>
            <a:ext cx="8534400" cy="5257800"/>
          </a:xfrm>
        </p:spPr>
        <p:txBody>
          <a:bodyPr>
            <a:normAutofit/>
          </a:bodyPr>
          <a:lstStyle/>
          <a:p>
            <a:r>
              <a:rPr lang="en-US" sz="2800" dirty="0" smtClean="0"/>
              <a:t>Make sure you understand what the question is, or what the topic is.</a:t>
            </a:r>
          </a:p>
          <a:p>
            <a:pPr>
              <a:buNone/>
            </a:pPr>
            <a:endParaRPr lang="en-US" sz="2800" dirty="0" smtClean="0"/>
          </a:p>
          <a:p>
            <a:r>
              <a:rPr lang="en-US" sz="2800" dirty="0" smtClean="0"/>
              <a:t>Answer the question! Address all the parts of the question or topic.</a:t>
            </a:r>
          </a:p>
          <a:p>
            <a:pPr>
              <a:buNone/>
            </a:pPr>
            <a:endParaRPr lang="en-US" sz="2800" dirty="0" smtClean="0"/>
          </a:p>
          <a:p>
            <a:r>
              <a:rPr lang="en-US" sz="2800" dirty="0" smtClean="0"/>
              <a:t>Check that your thesis is not too general or too broad. Include just enough information to guide the shaping of your essay without constricting it too much.</a:t>
            </a:r>
            <a:r>
              <a:rPr lang="en-US" dirty="0" smtClean="0"/>
              <a:t/>
            </a:r>
            <a:br>
              <a:rPr lang="en-US" dirty="0" smtClean="0"/>
            </a:br>
            <a:r>
              <a:rPr lang="en-US" dirty="0" smtClean="0"/>
              <a:t/>
            </a:r>
            <a:br>
              <a:rPr lang="en-US" dirty="0" smtClean="0"/>
            </a:br>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024744" cy="496336"/>
          </a:xfrm>
        </p:spPr>
        <p:txBody>
          <a:bodyPr>
            <a:normAutofit fontScale="90000"/>
          </a:bodyPr>
          <a:lstStyle/>
          <a:p>
            <a:r>
              <a:rPr lang="en-US" dirty="0" smtClean="0"/>
              <a:t>Examples…</a:t>
            </a:r>
            <a:endParaRPr lang="en-US" dirty="0"/>
          </a:p>
        </p:txBody>
      </p:sp>
      <p:sp>
        <p:nvSpPr>
          <p:cNvPr id="3" name="Content Placeholder 2"/>
          <p:cNvSpPr>
            <a:spLocks noGrp="1"/>
          </p:cNvSpPr>
          <p:nvPr>
            <p:ph idx="1"/>
          </p:nvPr>
        </p:nvSpPr>
        <p:spPr>
          <a:xfrm>
            <a:off x="457200" y="1752600"/>
            <a:ext cx="8229600" cy="4495800"/>
          </a:xfrm>
        </p:spPr>
        <p:txBody>
          <a:bodyPr>
            <a:normAutofit fontScale="85000" lnSpcReduction="10000"/>
          </a:bodyPr>
          <a:lstStyle/>
          <a:p>
            <a:r>
              <a:rPr lang="en-US" dirty="0" smtClean="0"/>
              <a:t>In </a:t>
            </a:r>
            <a:r>
              <a:rPr lang="en-US" i="1" dirty="0" smtClean="0"/>
              <a:t>Huckleberry Finn</a:t>
            </a:r>
            <a:r>
              <a:rPr lang="en-US" dirty="0" smtClean="0"/>
              <a:t>, Mark Twain develops a contrast between life on the river and life on the shore. </a:t>
            </a:r>
          </a:p>
          <a:p>
            <a:pPr>
              <a:buNone/>
            </a:pPr>
            <a:endParaRPr lang="en-US" dirty="0" smtClean="0"/>
          </a:p>
          <a:p>
            <a:r>
              <a:rPr lang="en-US" dirty="0" smtClean="0"/>
              <a:t>Through its contrasting river and shore scenes, Twain’s </a:t>
            </a:r>
            <a:r>
              <a:rPr lang="en-US" i="1" dirty="0" smtClean="0"/>
              <a:t>Huckleberry Finn</a:t>
            </a:r>
            <a:r>
              <a:rPr lang="en-US" dirty="0" smtClean="0"/>
              <a:t> suggests that to find the true expression of American democratic ideals, one must leave ‘civilized’ society and go back to nature. </a:t>
            </a:r>
          </a:p>
          <a:p>
            <a:pPr>
              <a:buNone/>
            </a:pPr>
            <a:endParaRPr lang="en-US" dirty="0" smtClean="0"/>
          </a:p>
          <a:p>
            <a:r>
              <a:rPr lang="en-US" dirty="0" smtClean="0"/>
              <a:t>Mark Twain’s </a:t>
            </a:r>
            <a:r>
              <a:rPr lang="en-US" i="1" dirty="0" smtClean="0"/>
              <a:t>Huckleberry Finn </a:t>
            </a:r>
            <a:r>
              <a:rPr lang="en-US" dirty="0" smtClean="0"/>
              <a:t>is a great American novel.</a:t>
            </a:r>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024744" cy="572536"/>
          </a:xfrm>
        </p:spPr>
        <p:txBody>
          <a:bodyPr>
            <a:normAutofit fontScale="90000"/>
          </a:bodyPr>
          <a:lstStyle/>
          <a:p>
            <a:r>
              <a:rPr lang="en-US" dirty="0" smtClean="0"/>
              <a:t>Is your thesis well written? </a:t>
            </a:r>
            <a:endParaRPr lang="en-US" dirty="0"/>
          </a:p>
        </p:txBody>
      </p:sp>
      <p:sp>
        <p:nvSpPr>
          <p:cNvPr id="3" name="Content Placeholder 2"/>
          <p:cNvSpPr>
            <a:spLocks noGrp="1"/>
          </p:cNvSpPr>
          <p:nvPr>
            <p:ph idx="1"/>
          </p:nvPr>
        </p:nvSpPr>
        <p:spPr>
          <a:xfrm>
            <a:off x="273872" y="1219200"/>
            <a:ext cx="8610600" cy="5410200"/>
          </a:xfrm>
        </p:spPr>
        <p:txBody>
          <a:bodyPr>
            <a:normAutofit/>
          </a:bodyPr>
          <a:lstStyle/>
          <a:p>
            <a:r>
              <a:rPr lang="en-US" dirty="0" smtClean="0"/>
              <a:t>Do I answer the question? </a:t>
            </a:r>
          </a:p>
          <a:p>
            <a:r>
              <a:rPr lang="en-US" dirty="0" smtClean="0"/>
              <a:t>Have I taken a position that others might challenge or oppose?</a:t>
            </a:r>
          </a:p>
          <a:p>
            <a:r>
              <a:rPr lang="en-US" dirty="0" smtClean="0"/>
              <a:t>Is my thesis statement specific enough?</a:t>
            </a:r>
          </a:p>
          <a:p>
            <a:r>
              <a:rPr lang="en-US" dirty="0" smtClean="0"/>
              <a:t>Does my thesis pass the "So what?" test? </a:t>
            </a:r>
          </a:p>
          <a:p>
            <a:r>
              <a:rPr lang="en-US" dirty="0" smtClean="0"/>
              <a:t>Does my essay support my thesis specifically and without wandering? </a:t>
            </a:r>
          </a:p>
          <a:p>
            <a:r>
              <a:rPr lang="en-US" dirty="0" smtClean="0"/>
              <a:t>Does my thesis pass the "how and why?" test?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024744" cy="648736"/>
          </a:xfrm>
        </p:spPr>
        <p:txBody>
          <a:bodyPr>
            <a:normAutofit/>
          </a:bodyPr>
          <a:lstStyle/>
          <a:p>
            <a:r>
              <a:rPr lang="en-US" dirty="0" smtClean="0"/>
              <a:t>Summary…</a:t>
            </a:r>
            <a:endParaRPr lang="en-US" dirty="0"/>
          </a:p>
        </p:txBody>
      </p:sp>
      <p:sp>
        <p:nvSpPr>
          <p:cNvPr id="3" name="Content Placeholder 2"/>
          <p:cNvSpPr>
            <a:spLocks noGrp="1"/>
          </p:cNvSpPr>
          <p:nvPr>
            <p:ph idx="1"/>
          </p:nvPr>
        </p:nvSpPr>
        <p:spPr>
          <a:xfrm>
            <a:off x="457200" y="1524000"/>
            <a:ext cx="8001000" cy="4648200"/>
          </a:xfrm>
        </p:spPr>
        <p:txBody>
          <a:bodyPr>
            <a:normAutofit lnSpcReduction="10000"/>
          </a:bodyPr>
          <a:lstStyle/>
          <a:p>
            <a:r>
              <a:rPr lang="en-US" sz="3600" dirty="0" smtClean="0"/>
              <a:t>It makes a clear and specific statement. </a:t>
            </a:r>
          </a:p>
          <a:p>
            <a:r>
              <a:rPr lang="en-US" sz="3600" dirty="0" smtClean="0"/>
              <a:t>It indicates the direction of your thoughts. </a:t>
            </a:r>
          </a:p>
          <a:p>
            <a:r>
              <a:rPr lang="en-US" sz="3600" dirty="0" smtClean="0"/>
              <a:t>It sets a stage. </a:t>
            </a:r>
          </a:p>
          <a:p>
            <a:r>
              <a:rPr lang="en-US" sz="3600" dirty="0" smtClean="0"/>
              <a:t>It provides structure. </a:t>
            </a:r>
          </a:p>
          <a:p>
            <a:r>
              <a:rPr lang="en-US" sz="3600" dirty="0" smtClean="0"/>
              <a:t>It is supported by the body paragraphs. </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with Whitman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solidFill>
                  <a:schemeClr val="tx1"/>
                </a:solidFill>
              </a:rPr>
              <a:t>You will get 12 Walt Whitman thesis statements</a:t>
            </a:r>
          </a:p>
          <a:p>
            <a:r>
              <a:rPr lang="en-US" dirty="0" smtClean="0">
                <a:solidFill>
                  <a:schemeClr val="tx1"/>
                </a:solidFill>
              </a:rPr>
              <a:t>Prompt: </a:t>
            </a:r>
            <a:r>
              <a:rPr lang="en-US" dirty="0">
                <a:solidFill>
                  <a:schemeClr val="tx1"/>
                </a:solidFill>
              </a:rPr>
              <a:t>What is the purpose of Whitman’s poem “I Hear America Singing”?</a:t>
            </a:r>
          </a:p>
          <a:p>
            <a:r>
              <a:rPr lang="en-US" dirty="0" smtClean="0">
                <a:solidFill>
                  <a:schemeClr val="tx1"/>
                </a:solidFill>
              </a:rPr>
              <a:t>Rank the thesis statements from strongest to weakest using the guidelines we previously discussed</a:t>
            </a:r>
          </a:p>
          <a:p>
            <a:r>
              <a:rPr lang="en-US" dirty="0" smtClean="0">
                <a:solidFill>
                  <a:schemeClr val="tx1"/>
                </a:solidFill>
              </a:rPr>
              <a:t>Make sure you can explain why each thesis is ranked that way</a:t>
            </a:r>
          </a:p>
          <a:p>
            <a:r>
              <a:rPr lang="en-US" dirty="0" smtClean="0">
                <a:solidFill>
                  <a:schemeClr val="tx1"/>
                </a:solidFill>
              </a:rPr>
              <a:t>Use our Humanities rubric to give each thesis a </a:t>
            </a:r>
            <a:r>
              <a:rPr lang="en-US" dirty="0" smtClean="0">
                <a:solidFill>
                  <a:schemeClr val="tx1"/>
                </a:solidFill>
              </a:rPr>
              <a:t>score, give a score from 1 (low) to 4 </a:t>
            </a:r>
            <a:r>
              <a:rPr lang="en-US" smtClean="0">
                <a:solidFill>
                  <a:schemeClr val="tx1"/>
                </a:solidFill>
              </a:rPr>
              <a:t>(high)</a:t>
            </a:r>
            <a:endParaRPr lang="en-US" dirty="0">
              <a:solidFill>
                <a:schemeClr val="tx1"/>
              </a:solidFill>
            </a:endParaRPr>
          </a:p>
        </p:txBody>
      </p:sp>
    </p:spTree>
    <p:extLst>
      <p:ext uri="{BB962C8B-B14F-4D97-AF65-F5344CB8AC3E}">
        <p14:creationId xmlns:p14="http://schemas.microsoft.com/office/powerpoint/2010/main" val="13181210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Thesis rubric language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37897897"/>
              </p:ext>
            </p:extLst>
          </p:nvPr>
        </p:nvGraphicFramePr>
        <p:xfrm>
          <a:off x="152401" y="1447800"/>
          <a:ext cx="8839199" cy="4728109"/>
        </p:xfrm>
        <a:graphic>
          <a:graphicData uri="http://schemas.openxmlformats.org/drawingml/2006/table">
            <a:tbl>
              <a:tblPr firstRow="1" firstCol="1" bandRow="1">
                <a:tableStyleId>{5C22544A-7EE6-4342-B048-85BDC9FD1C3A}</a:tableStyleId>
              </a:tblPr>
              <a:tblGrid>
                <a:gridCol w="714935">
                  <a:extLst>
                    <a:ext uri="{9D8B030D-6E8A-4147-A177-3AD203B41FA5}">
                      <a16:colId xmlns:a16="http://schemas.microsoft.com/office/drawing/2014/main" val="3404382232"/>
                    </a:ext>
                  </a:extLst>
                </a:gridCol>
                <a:gridCol w="2058146">
                  <a:extLst>
                    <a:ext uri="{9D8B030D-6E8A-4147-A177-3AD203B41FA5}">
                      <a16:colId xmlns:a16="http://schemas.microsoft.com/office/drawing/2014/main" val="535539176"/>
                    </a:ext>
                  </a:extLst>
                </a:gridCol>
                <a:gridCol w="2003985">
                  <a:extLst>
                    <a:ext uri="{9D8B030D-6E8A-4147-A177-3AD203B41FA5}">
                      <a16:colId xmlns:a16="http://schemas.microsoft.com/office/drawing/2014/main" val="199743947"/>
                    </a:ext>
                  </a:extLst>
                </a:gridCol>
                <a:gridCol w="2112309">
                  <a:extLst>
                    <a:ext uri="{9D8B030D-6E8A-4147-A177-3AD203B41FA5}">
                      <a16:colId xmlns:a16="http://schemas.microsoft.com/office/drawing/2014/main" val="3937431842"/>
                    </a:ext>
                  </a:extLst>
                </a:gridCol>
                <a:gridCol w="1949824">
                  <a:extLst>
                    <a:ext uri="{9D8B030D-6E8A-4147-A177-3AD203B41FA5}">
                      <a16:colId xmlns:a16="http://schemas.microsoft.com/office/drawing/2014/main" val="3328318707"/>
                    </a:ext>
                  </a:extLst>
                </a:gridCol>
              </a:tblGrid>
              <a:tr h="674917">
                <a:tc>
                  <a:txBody>
                    <a:bodyPr/>
                    <a:lstStyle/>
                    <a:p>
                      <a:pPr marL="0" marR="0">
                        <a:lnSpc>
                          <a:spcPct val="115000"/>
                        </a:lnSpc>
                        <a:spcBef>
                          <a:spcPts val="0"/>
                        </a:spcBef>
                        <a:spcAft>
                          <a:spcPts val="0"/>
                        </a:spcAft>
                      </a:pPr>
                      <a:r>
                        <a:rPr lang="en-US" sz="700" dirty="0">
                          <a:effectLst/>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887" marR="63887" marT="0" marB="0"/>
                </a:tc>
                <a:tc>
                  <a:txBody>
                    <a:bodyPr/>
                    <a:lstStyle/>
                    <a:p>
                      <a:pPr marL="0" marR="0">
                        <a:lnSpc>
                          <a:spcPct val="115000"/>
                        </a:lnSpc>
                        <a:spcBef>
                          <a:spcPts val="0"/>
                        </a:spcBef>
                        <a:spcAft>
                          <a:spcPts val="0"/>
                        </a:spcAft>
                      </a:pPr>
                      <a:r>
                        <a:rPr lang="en-US" sz="2000" dirty="0" smtClean="0">
                          <a:effectLst/>
                        </a:rPr>
                        <a:t>Exceeds </a:t>
                      </a:r>
                      <a:r>
                        <a:rPr lang="en-US" sz="2000" dirty="0">
                          <a:effectLst/>
                        </a:rPr>
                        <a:t>Standard</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887" marR="63887" marT="0" marB="0"/>
                </a:tc>
                <a:tc>
                  <a:txBody>
                    <a:bodyPr/>
                    <a:lstStyle/>
                    <a:p>
                      <a:pPr marL="0" marR="0">
                        <a:lnSpc>
                          <a:spcPct val="115000"/>
                        </a:lnSpc>
                        <a:spcBef>
                          <a:spcPts val="0"/>
                        </a:spcBef>
                        <a:spcAft>
                          <a:spcPts val="0"/>
                        </a:spcAft>
                      </a:pPr>
                      <a:r>
                        <a:rPr lang="en-US" sz="2000" dirty="0" smtClean="0">
                          <a:effectLst/>
                        </a:rPr>
                        <a:t>Meets </a:t>
                      </a:r>
                      <a:r>
                        <a:rPr lang="en-US" sz="2000" dirty="0">
                          <a:effectLst/>
                        </a:rPr>
                        <a:t>Standard</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887" marR="63887" marT="0" marB="0"/>
                </a:tc>
                <a:tc>
                  <a:txBody>
                    <a:bodyPr/>
                    <a:lstStyle/>
                    <a:p>
                      <a:pPr marL="0" marR="0">
                        <a:lnSpc>
                          <a:spcPct val="115000"/>
                        </a:lnSpc>
                        <a:spcBef>
                          <a:spcPts val="0"/>
                        </a:spcBef>
                        <a:spcAft>
                          <a:spcPts val="0"/>
                        </a:spcAft>
                      </a:pPr>
                      <a:r>
                        <a:rPr lang="en-US" sz="2000" dirty="0" smtClean="0">
                          <a:effectLst/>
                        </a:rPr>
                        <a:t>Approaches </a:t>
                      </a:r>
                      <a:r>
                        <a:rPr lang="en-US" sz="2000" dirty="0">
                          <a:effectLst/>
                        </a:rPr>
                        <a:t>Standard </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887" marR="63887" marT="0" marB="0"/>
                </a:tc>
                <a:tc>
                  <a:txBody>
                    <a:bodyPr/>
                    <a:lstStyle/>
                    <a:p>
                      <a:pPr marL="0" marR="0">
                        <a:lnSpc>
                          <a:spcPct val="115000"/>
                        </a:lnSpc>
                        <a:spcBef>
                          <a:spcPts val="0"/>
                        </a:spcBef>
                        <a:spcAft>
                          <a:spcPts val="0"/>
                        </a:spcAft>
                      </a:pPr>
                      <a:r>
                        <a:rPr lang="en-US" sz="2000" dirty="0">
                          <a:effectLst/>
                        </a:rPr>
                        <a:t>Below Standard</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887" marR="63887" marT="0" marB="0"/>
                </a:tc>
                <a:extLst>
                  <a:ext uri="{0D108BD9-81ED-4DB2-BD59-A6C34878D82A}">
                    <a16:rowId xmlns:a16="http://schemas.microsoft.com/office/drawing/2014/main" val="1672844964"/>
                  </a:ext>
                </a:extLst>
              </a:tr>
              <a:tr h="4049484">
                <a:tc>
                  <a:txBody>
                    <a:bodyPr/>
                    <a:lstStyle/>
                    <a:p>
                      <a:pPr marL="0" marR="0">
                        <a:lnSpc>
                          <a:spcPct val="115000"/>
                        </a:lnSpc>
                        <a:spcBef>
                          <a:spcPts val="0"/>
                        </a:spcBef>
                        <a:spcAft>
                          <a:spcPts val="0"/>
                        </a:spcAft>
                      </a:pPr>
                      <a:r>
                        <a:rPr lang="en-US" sz="1400" dirty="0">
                          <a:effectLst/>
                        </a:rPr>
                        <a:t>Thesis </a:t>
                      </a:r>
                      <a:endParaRPr lang="en-US" sz="2000" dirty="0">
                        <a:effectLst/>
                      </a:endParaRPr>
                    </a:p>
                    <a:p>
                      <a:pPr marL="0" marR="0">
                        <a:lnSpc>
                          <a:spcPct val="115000"/>
                        </a:lnSpc>
                        <a:spcBef>
                          <a:spcPts val="0"/>
                        </a:spcBef>
                        <a:spcAft>
                          <a:spcPts val="0"/>
                        </a:spcAft>
                      </a:pPr>
                      <a:r>
                        <a:rPr lang="en-US" sz="1400" dirty="0">
                          <a:effectLst/>
                        </a:rPr>
                        <a:t>9- 25</a:t>
                      </a:r>
                      <a:endParaRPr lang="en-US" sz="2000" dirty="0">
                        <a:effectLst/>
                      </a:endParaRPr>
                    </a:p>
                    <a:p>
                      <a:pPr marL="0" marR="0">
                        <a:lnSpc>
                          <a:spcPct val="115000"/>
                        </a:lnSpc>
                        <a:spcBef>
                          <a:spcPts val="0"/>
                        </a:spcBef>
                        <a:spcAft>
                          <a:spcPts val="0"/>
                        </a:spcAft>
                      </a:pPr>
                      <a:r>
                        <a:rPr lang="en-US" sz="1400" dirty="0">
                          <a:effectLst/>
                        </a:rPr>
                        <a:t>10- 20</a:t>
                      </a:r>
                      <a:endParaRPr lang="en-US" sz="2000" dirty="0">
                        <a:effectLst/>
                      </a:endParaRPr>
                    </a:p>
                    <a:p>
                      <a:pPr marL="0" marR="0">
                        <a:lnSpc>
                          <a:spcPct val="115000"/>
                        </a:lnSpc>
                        <a:spcBef>
                          <a:spcPts val="0"/>
                        </a:spcBef>
                        <a:spcAft>
                          <a:spcPts val="0"/>
                        </a:spcAft>
                      </a:pPr>
                      <a:r>
                        <a:rPr lang="en-US" sz="1400" dirty="0">
                          <a:effectLst/>
                        </a:rPr>
                        <a:t>11- 15</a:t>
                      </a:r>
                      <a:endParaRPr lang="en-US" sz="2000" dirty="0">
                        <a:effectLst/>
                      </a:endParaRPr>
                    </a:p>
                    <a:p>
                      <a:pPr marL="0" marR="0">
                        <a:lnSpc>
                          <a:spcPct val="115000"/>
                        </a:lnSpc>
                        <a:spcBef>
                          <a:spcPts val="0"/>
                        </a:spcBef>
                        <a:spcAft>
                          <a:spcPts val="0"/>
                        </a:spcAft>
                      </a:pPr>
                      <a:r>
                        <a:rPr lang="en-US" sz="1400" dirty="0">
                          <a:effectLst/>
                        </a:rPr>
                        <a:t>12- 10</a:t>
                      </a:r>
                      <a:endParaRPr lang="en-US" sz="2000" dirty="0">
                        <a:effectLst/>
                      </a:endParaRPr>
                    </a:p>
                    <a:p>
                      <a:pPr marL="0" marR="0" algn="ctr">
                        <a:lnSpc>
                          <a:spcPct val="115000"/>
                        </a:lnSpc>
                        <a:spcBef>
                          <a:spcPts val="0"/>
                        </a:spcBef>
                        <a:spcAft>
                          <a:spcPts val="0"/>
                        </a:spcAft>
                      </a:pPr>
                      <a:r>
                        <a:rPr lang="en-US" sz="700" dirty="0">
                          <a:effectLst/>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887" marR="63887"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2000" dirty="0">
                          <a:effectLst/>
                        </a:rPr>
                        <a:t>Focused and clear thesis</a:t>
                      </a:r>
                      <a:endParaRPr lang="en-US" sz="3200" dirty="0">
                        <a:effectLst/>
                      </a:endParaRPr>
                    </a:p>
                    <a:p>
                      <a:pPr marL="342900" marR="0" lvl="0" indent="-342900">
                        <a:lnSpc>
                          <a:spcPct val="115000"/>
                        </a:lnSpc>
                        <a:spcBef>
                          <a:spcPts val="0"/>
                        </a:spcBef>
                        <a:spcAft>
                          <a:spcPts val="0"/>
                        </a:spcAft>
                        <a:buFont typeface="Symbol" panose="05050102010706020507" pitchFamily="18" charset="2"/>
                        <a:buChar char=""/>
                      </a:pPr>
                      <a:r>
                        <a:rPr lang="en-US" sz="2000" dirty="0">
                          <a:effectLst/>
                        </a:rPr>
                        <a:t>Thesis insightfully addresses prompt </a:t>
                      </a:r>
                      <a:endParaRPr lang="en-US" sz="3200" dirty="0">
                        <a:effectLst/>
                      </a:endParaRPr>
                    </a:p>
                    <a:p>
                      <a:pPr marL="342900" marR="0" lvl="0" indent="-342900">
                        <a:lnSpc>
                          <a:spcPct val="115000"/>
                        </a:lnSpc>
                        <a:spcBef>
                          <a:spcPts val="0"/>
                        </a:spcBef>
                        <a:spcAft>
                          <a:spcPts val="0"/>
                        </a:spcAft>
                        <a:buFont typeface="Symbol" panose="05050102010706020507" pitchFamily="18" charset="2"/>
                        <a:buChar char=""/>
                      </a:pPr>
                      <a:r>
                        <a:rPr lang="en-US" sz="2000" dirty="0">
                          <a:effectLst/>
                        </a:rPr>
                        <a:t>Argument has depth and complexity</a:t>
                      </a:r>
                      <a:endParaRPr lang="en-US" sz="3200" dirty="0">
                        <a:effectLst/>
                      </a:endParaRPr>
                    </a:p>
                    <a:p>
                      <a:pPr marL="228600" marR="0">
                        <a:lnSpc>
                          <a:spcPct val="115000"/>
                        </a:lnSpc>
                        <a:spcBef>
                          <a:spcPts val="0"/>
                        </a:spcBef>
                        <a:spcAft>
                          <a:spcPts val="0"/>
                        </a:spcAft>
                      </a:pPr>
                      <a:r>
                        <a:rPr lang="en-US" sz="2000" dirty="0">
                          <a:effectLst/>
                        </a:rPr>
                        <a:t> </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887" marR="63887"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2000">
                          <a:effectLst/>
                        </a:rPr>
                        <a:t>Clear thesis</a:t>
                      </a:r>
                      <a:endParaRPr lang="en-US" sz="3200">
                        <a:effectLst/>
                      </a:endParaRPr>
                    </a:p>
                    <a:p>
                      <a:pPr marL="342900" marR="0" lvl="0" indent="-342900">
                        <a:lnSpc>
                          <a:spcPct val="115000"/>
                        </a:lnSpc>
                        <a:spcBef>
                          <a:spcPts val="0"/>
                        </a:spcBef>
                        <a:spcAft>
                          <a:spcPts val="0"/>
                        </a:spcAft>
                        <a:buFont typeface="Symbol" panose="05050102010706020507" pitchFamily="18" charset="2"/>
                        <a:buChar char=""/>
                      </a:pPr>
                      <a:r>
                        <a:rPr lang="en-US" sz="2000">
                          <a:effectLst/>
                        </a:rPr>
                        <a:t>Thesis addresses prompt</a:t>
                      </a:r>
                      <a:endParaRPr lang="en-US" sz="3200">
                        <a:effectLst/>
                      </a:endParaRPr>
                    </a:p>
                    <a:p>
                      <a:pPr marL="342900" marR="0" lvl="0" indent="-342900">
                        <a:lnSpc>
                          <a:spcPct val="115000"/>
                        </a:lnSpc>
                        <a:spcBef>
                          <a:spcPts val="0"/>
                        </a:spcBef>
                        <a:spcAft>
                          <a:spcPts val="0"/>
                        </a:spcAft>
                        <a:buFont typeface="Symbol" panose="05050102010706020507" pitchFamily="18" charset="2"/>
                        <a:buChar char=""/>
                      </a:pPr>
                      <a:r>
                        <a:rPr lang="en-US" sz="2000">
                          <a:effectLst/>
                        </a:rPr>
                        <a:t>Argument is present</a:t>
                      </a:r>
                      <a:endParaRPr lang="en-US" sz="3200">
                        <a:effectLst/>
                      </a:endParaRPr>
                    </a:p>
                    <a:p>
                      <a:pPr marL="342900" marR="0" lvl="0" indent="-342900">
                        <a:lnSpc>
                          <a:spcPct val="115000"/>
                        </a:lnSpc>
                        <a:spcBef>
                          <a:spcPts val="0"/>
                        </a:spcBef>
                        <a:spcAft>
                          <a:spcPts val="0"/>
                        </a:spcAft>
                        <a:buFont typeface="Symbol" panose="05050102010706020507" pitchFamily="18" charset="2"/>
                        <a:buChar char=""/>
                      </a:pPr>
                      <a:r>
                        <a:rPr lang="en-US" sz="2000">
                          <a:effectLst/>
                        </a:rPr>
                        <a:t>Thesis is placed appropriately</a:t>
                      </a:r>
                      <a:endParaRPr lang="en-US" sz="3200">
                        <a:effectLst/>
                      </a:endParaRPr>
                    </a:p>
                    <a:p>
                      <a:pPr marL="228600" marR="0">
                        <a:lnSpc>
                          <a:spcPct val="115000"/>
                        </a:lnSpc>
                        <a:spcBef>
                          <a:spcPts val="0"/>
                        </a:spcBef>
                        <a:spcAft>
                          <a:spcPts val="0"/>
                        </a:spcAft>
                      </a:pPr>
                      <a:r>
                        <a:rPr lang="en-US" sz="2000">
                          <a:effectLst/>
                        </a:rPr>
                        <a:t> </a:t>
                      </a:r>
                      <a:endParaRPr lang="en-US" sz="3200">
                        <a:effectLst/>
                        <a:latin typeface="Calibri" panose="020F0502020204030204" pitchFamily="34" charset="0"/>
                        <a:ea typeface="Times New Roman" panose="02020603050405020304" pitchFamily="18" charset="0"/>
                        <a:cs typeface="Times New Roman" panose="02020603050405020304" pitchFamily="18" charset="0"/>
                      </a:endParaRPr>
                    </a:p>
                  </a:txBody>
                  <a:tcPr marL="63887" marR="63887"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2000" dirty="0">
                          <a:effectLst/>
                        </a:rPr>
                        <a:t>Thesis present, but lacks clarity</a:t>
                      </a:r>
                      <a:endParaRPr lang="en-US" sz="3200" dirty="0">
                        <a:effectLst/>
                      </a:endParaRPr>
                    </a:p>
                    <a:p>
                      <a:pPr marL="342900" marR="0" lvl="0" indent="-342900">
                        <a:lnSpc>
                          <a:spcPct val="115000"/>
                        </a:lnSpc>
                        <a:spcBef>
                          <a:spcPts val="0"/>
                        </a:spcBef>
                        <a:spcAft>
                          <a:spcPts val="0"/>
                        </a:spcAft>
                        <a:buFont typeface="Symbol" panose="05050102010706020507" pitchFamily="18" charset="2"/>
                        <a:buChar char=""/>
                      </a:pPr>
                      <a:r>
                        <a:rPr lang="en-US" sz="2000" dirty="0">
                          <a:effectLst/>
                        </a:rPr>
                        <a:t>Thesis attempts to address prompt  </a:t>
                      </a:r>
                      <a:endParaRPr lang="en-US" sz="3200" dirty="0">
                        <a:effectLst/>
                      </a:endParaRPr>
                    </a:p>
                    <a:p>
                      <a:pPr marL="342900" marR="0" lvl="0" indent="-342900">
                        <a:lnSpc>
                          <a:spcPct val="115000"/>
                        </a:lnSpc>
                        <a:spcBef>
                          <a:spcPts val="0"/>
                        </a:spcBef>
                        <a:spcAft>
                          <a:spcPts val="0"/>
                        </a:spcAft>
                        <a:buFont typeface="Symbol" panose="05050102010706020507" pitchFamily="18" charset="2"/>
                        <a:buChar char=""/>
                      </a:pPr>
                      <a:r>
                        <a:rPr lang="en-US" sz="2000" dirty="0">
                          <a:effectLst/>
                        </a:rPr>
                        <a:t>Attempts to make argument</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887" marR="63887" marT="0" marB="0"/>
                </a:tc>
                <a:tc>
                  <a:txBody>
                    <a:bodyPr/>
                    <a:lstStyle/>
                    <a:p>
                      <a:pPr marL="342900" marR="0" lvl="0" indent="-342900">
                        <a:lnSpc>
                          <a:spcPct val="115000"/>
                        </a:lnSpc>
                        <a:spcBef>
                          <a:spcPts val="0"/>
                        </a:spcBef>
                        <a:spcAft>
                          <a:spcPts val="0"/>
                        </a:spcAft>
                        <a:buFont typeface="Symbol" panose="05050102010706020507" pitchFamily="18" charset="2"/>
                        <a:buChar char=""/>
                      </a:pPr>
                      <a:r>
                        <a:rPr lang="en-US" sz="2000" dirty="0">
                          <a:effectLst/>
                        </a:rPr>
                        <a:t>Thesis undeveloped or unclear</a:t>
                      </a:r>
                      <a:endParaRPr lang="en-US" sz="3200" dirty="0">
                        <a:effectLst/>
                      </a:endParaRPr>
                    </a:p>
                    <a:p>
                      <a:pPr marL="342900" marR="0" lvl="0" indent="-342900">
                        <a:lnSpc>
                          <a:spcPct val="115000"/>
                        </a:lnSpc>
                        <a:spcBef>
                          <a:spcPts val="0"/>
                        </a:spcBef>
                        <a:spcAft>
                          <a:spcPts val="0"/>
                        </a:spcAft>
                        <a:buFont typeface="Symbol" panose="05050102010706020507" pitchFamily="18" charset="2"/>
                        <a:buChar char=""/>
                      </a:pPr>
                      <a:r>
                        <a:rPr lang="en-US" sz="2000" dirty="0">
                          <a:effectLst/>
                        </a:rPr>
                        <a:t>Thesis does not address prompt</a:t>
                      </a:r>
                      <a:endParaRPr lang="en-US" sz="3200" dirty="0">
                        <a:effectLst/>
                      </a:endParaRPr>
                    </a:p>
                    <a:p>
                      <a:pPr marL="342900" marR="0" lvl="0" indent="-342900">
                        <a:lnSpc>
                          <a:spcPct val="115000"/>
                        </a:lnSpc>
                        <a:spcBef>
                          <a:spcPts val="0"/>
                        </a:spcBef>
                        <a:spcAft>
                          <a:spcPts val="0"/>
                        </a:spcAft>
                        <a:buFont typeface="Symbol" panose="05050102010706020507" pitchFamily="18" charset="2"/>
                        <a:buChar char=""/>
                      </a:pPr>
                      <a:r>
                        <a:rPr lang="en-US" sz="2000" dirty="0">
                          <a:effectLst/>
                        </a:rPr>
                        <a:t>Lacks argument</a:t>
                      </a:r>
                      <a:endParaRPr lang="en-US" sz="3200" dirty="0">
                        <a:effectLst/>
                      </a:endParaRPr>
                    </a:p>
                    <a:p>
                      <a:pPr marL="342900" marR="0" lvl="0" indent="-342900">
                        <a:lnSpc>
                          <a:spcPct val="115000"/>
                        </a:lnSpc>
                        <a:spcBef>
                          <a:spcPts val="0"/>
                        </a:spcBef>
                        <a:spcAft>
                          <a:spcPts val="0"/>
                        </a:spcAft>
                        <a:buFont typeface="Symbol" panose="05050102010706020507" pitchFamily="18" charset="2"/>
                        <a:buChar char=""/>
                      </a:pPr>
                      <a:r>
                        <a:rPr lang="en-US" sz="2000" dirty="0">
                          <a:effectLst/>
                        </a:rPr>
                        <a:t>Thesis is not placed appropriately</a:t>
                      </a:r>
                      <a:endParaRPr lang="en-US" sz="32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3887" marR="63887" marT="0" marB="0"/>
                </a:tc>
                <a:extLst>
                  <a:ext uri="{0D108BD9-81ED-4DB2-BD59-A6C34878D82A}">
                    <a16:rowId xmlns:a16="http://schemas.microsoft.com/office/drawing/2014/main" val="1681006959"/>
                  </a:ext>
                </a:extLst>
              </a:tr>
            </a:tbl>
          </a:graphicData>
        </a:graphic>
      </p:graphicFrame>
    </p:spTree>
    <p:extLst>
      <p:ext uri="{BB962C8B-B14F-4D97-AF65-F5344CB8AC3E}">
        <p14:creationId xmlns:p14="http://schemas.microsoft.com/office/powerpoint/2010/main" val="3509814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endParaRPr lang="en-US" dirty="0"/>
          </a:p>
        </p:txBody>
      </p:sp>
      <p:sp>
        <p:nvSpPr>
          <p:cNvPr id="3" name="Content Placeholder 2"/>
          <p:cNvSpPr>
            <a:spLocks noGrp="1"/>
          </p:cNvSpPr>
          <p:nvPr>
            <p:ph idx="1"/>
          </p:nvPr>
        </p:nvSpPr>
        <p:spPr/>
        <p:txBody>
          <a:bodyPr/>
          <a:lstStyle/>
          <a:p>
            <a:r>
              <a:rPr lang="en-US" dirty="0" smtClean="0"/>
              <a:t>Thesis statements off prompt/topic</a:t>
            </a:r>
          </a:p>
          <a:p>
            <a:r>
              <a:rPr lang="en-US" dirty="0" smtClean="0"/>
              <a:t>Trying to cover too much</a:t>
            </a:r>
          </a:p>
          <a:p>
            <a:r>
              <a:rPr lang="en-US" dirty="0" smtClean="0"/>
              <a:t>“nature </a:t>
            </a:r>
            <a:r>
              <a:rPr lang="en-US" dirty="0"/>
              <a:t>and society had an impact on Huck and </a:t>
            </a:r>
            <a:r>
              <a:rPr lang="en-US" dirty="0" smtClean="0"/>
              <a:t>Jim”</a:t>
            </a:r>
          </a:p>
          <a:p>
            <a:pPr lvl="1"/>
            <a:r>
              <a:rPr lang="en-US" dirty="0" smtClean="0"/>
              <a:t>Very vague</a:t>
            </a:r>
          </a:p>
          <a:p>
            <a:pPr lvl="1"/>
            <a:r>
              <a:rPr lang="en-US" dirty="0" smtClean="0"/>
              <a:t>Show the importance or the so what of this</a:t>
            </a:r>
          </a:p>
          <a:p>
            <a:pPr lvl="1"/>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Rough Drafts</a:t>
            </a:r>
            <a:endParaRPr lang="en-US" dirty="0"/>
          </a:p>
        </p:txBody>
      </p:sp>
      <p:sp>
        <p:nvSpPr>
          <p:cNvPr id="3" name="Content Placeholder 2"/>
          <p:cNvSpPr>
            <a:spLocks noGrp="1"/>
          </p:cNvSpPr>
          <p:nvPr>
            <p:ph idx="1"/>
          </p:nvPr>
        </p:nvSpPr>
        <p:spPr>
          <a:xfrm>
            <a:off x="304800" y="1554162"/>
            <a:ext cx="8686800" cy="4922838"/>
          </a:xfrm>
        </p:spPr>
        <p:txBody>
          <a:bodyPr>
            <a:normAutofit fontScale="92500" lnSpcReduction="20000"/>
          </a:bodyPr>
          <a:lstStyle/>
          <a:p>
            <a:r>
              <a:rPr lang="en-US" dirty="0" smtClean="0"/>
              <a:t>Italicize the title </a:t>
            </a:r>
            <a:r>
              <a:rPr lang="en-US" i="1" dirty="0" smtClean="0"/>
              <a:t>The Adventures of Huckleberry Finn</a:t>
            </a:r>
            <a:endParaRPr lang="en-US" dirty="0" smtClean="0"/>
          </a:p>
          <a:p>
            <a:pPr lvl="1"/>
            <a:r>
              <a:rPr lang="en-US" dirty="0" smtClean="0"/>
              <a:t>Can refer to it as </a:t>
            </a:r>
            <a:r>
              <a:rPr lang="en-US" i="1" dirty="0" smtClean="0"/>
              <a:t>Huck Finn</a:t>
            </a:r>
            <a:r>
              <a:rPr lang="en-US" dirty="0" smtClean="0"/>
              <a:t> after you mention title once</a:t>
            </a:r>
          </a:p>
          <a:p>
            <a:r>
              <a:rPr lang="en-US" dirty="0" smtClean="0"/>
              <a:t>In-text citations: punctuation (“) goes </a:t>
            </a:r>
            <a:r>
              <a:rPr lang="en-US" i="1" dirty="0" smtClean="0"/>
              <a:t>after</a:t>
            </a:r>
            <a:r>
              <a:rPr lang="en-US" dirty="0" smtClean="0"/>
              <a:t> the parenthesis</a:t>
            </a:r>
          </a:p>
          <a:p>
            <a:pPr lvl="1"/>
            <a:r>
              <a:rPr lang="en-US" dirty="0" smtClean="0"/>
              <a:t>“Huck is so cool” (Twain 8). </a:t>
            </a:r>
          </a:p>
          <a:p>
            <a:pPr lvl="2"/>
            <a:r>
              <a:rPr lang="en-US" dirty="0" smtClean="0"/>
              <a:t>! Or ? Go with the quote though</a:t>
            </a:r>
          </a:p>
          <a:p>
            <a:pPr lvl="2"/>
            <a:r>
              <a:rPr lang="en-US" dirty="0" smtClean="0"/>
              <a:t>“Huck is cool?!” (Twain 8). </a:t>
            </a:r>
          </a:p>
          <a:p>
            <a:r>
              <a:rPr lang="en-US" dirty="0" smtClean="0"/>
              <a:t>Cannot start or end a paragraph with a quote</a:t>
            </a:r>
          </a:p>
          <a:p>
            <a:r>
              <a:rPr lang="en-US" dirty="0" smtClean="0"/>
              <a:t>A quote is not a BTS </a:t>
            </a:r>
          </a:p>
          <a:p>
            <a:r>
              <a:rPr lang="en-US" smtClean="0"/>
              <a:t>Integrate quotes!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Peer Revisions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Peer Editing</a:t>
            </a:r>
          </a:p>
        </p:txBody>
      </p:sp>
      <p:sp>
        <p:nvSpPr>
          <p:cNvPr id="2" name="Content Placeholder 1"/>
          <p:cNvSpPr>
            <a:spLocks noGrp="1"/>
          </p:cNvSpPr>
          <p:nvPr>
            <p:ph idx="1"/>
          </p:nvPr>
        </p:nvSpPr>
        <p:spPr>
          <a:xfrm>
            <a:off x="1066801" y="1828800"/>
            <a:ext cx="7467600" cy="4495800"/>
          </a:xfrm>
        </p:spPr>
        <p:txBody>
          <a:bodyPr>
            <a:normAutofit/>
          </a:bodyPr>
          <a:lstStyle/>
          <a:p>
            <a:r>
              <a:rPr lang="en-US" sz="2400" dirty="0"/>
              <a:t>Need to edit 2 papers today (including self-edit)</a:t>
            </a:r>
          </a:p>
          <a:p>
            <a:r>
              <a:rPr lang="en-US" sz="2400" dirty="0"/>
              <a:t>Look for:</a:t>
            </a:r>
          </a:p>
          <a:p>
            <a:pPr lvl="1"/>
            <a:r>
              <a:rPr lang="en-US" sz="2000" dirty="0"/>
              <a:t>Focus/on topic</a:t>
            </a:r>
          </a:p>
          <a:p>
            <a:pPr lvl="1"/>
            <a:r>
              <a:rPr lang="en-US" sz="2000" dirty="0"/>
              <a:t>Relevant quotes</a:t>
            </a:r>
          </a:p>
          <a:p>
            <a:pPr lvl="1"/>
            <a:r>
              <a:rPr lang="en-US" sz="2000" dirty="0"/>
              <a:t>Analysis, analysis, analysis!</a:t>
            </a:r>
          </a:p>
          <a:p>
            <a:pPr lvl="1"/>
            <a:r>
              <a:rPr lang="en-US" sz="2000" dirty="0"/>
              <a:t>Transitions between paragraphs</a:t>
            </a:r>
          </a:p>
          <a:p>
            <a:pPr lvl="1"/>
            <a:r>
              <a:rPr lang="en-US" sz="2000" dirty="0"/>
              <a:t>Basic formatting: 3 pages, title, work cited, correct in-text citations, page numbers, etc. </a:t>
            </a:r>
          </a:p>
        </p:txBody>
      </p:sp>
    </p:spTree>
    <p:extLst>
      <p:ext uri="{BB962C8B-B14F-4D97-AF65-F5344CB8AC3E}">
        <p14:creationId xmlns:p14="http://schemas.microsoft.com/office/powerpoint/2010/main" val="2012728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 </a:t>
            </a:r>
            <a:endParaRPr lang="en-US" dirty="0"/>
          </a:p>
        </p:txBody>
      </p:sp>
      <p:sp>
        <p:nvSpPr>
          <p:cNvPr id="3" name="Content Placeholder 2"/>
          <p:cNvSpPr>
            <a:spLocks noGrp="1"/>
          </p:cNvSpPr>
          <p:nvPr>
            <p:ph idx="1"/>
          </p:nvPr>
        </p:nvSpPr>
        <p:spPr/>
        <p:txBody>
          <a:bodyPr>
            <a:normAutofit fontScale="70000" lnSpcReduction="20000"/>
          </a:bodyPr>
          <a:lstStyle/>
          <a:p>
            <a:pPr lvl="0"/>
            <a:r>
              <a:rPr lang="en-US" sz="3400" dirty="0" smtClean="0"/>
              <a:t>Length</a:t>
            </a:r>
            <a:r>
              <a:rPr lang="en-US" sz="3400"/>
              <a:t>: </a:t>
            </a:r>
            <a:r>
              <a:rPr lang="en-US" sz="3400" smtClean="0"/>
              <a:t>1200-1500 </a:t>
            </a:r>
            <a:r>
              <a:rPr lang="en-US" sz="3400" dirty="0" smtClean="0"/>
              <a:t>Words</a:t>
            </a:r>
            <a:endParaRPr lang="en-US" sz="3400" dirty="0"/>
          </a:p>
          <a:p>
            <a:pPr lvl="0"/>
            <a:r>
              <a:rPr lang="en-US" sz="3400" dirty="0"/>
              <a:t>Format: Typed, Times New Roman, Size 12 Font, Double Spaced, Standard Margins</a:t>
            </a:r>
          </a:p>
          <a:p>
            <a:pPr lvl="0"/>
            <a:r>
              <a:rPr lang="en-US" sz="3400" dirty="0"/>
              <a:t>All work: outline, rough draft, final draft, will be due on turnitin.com. The only hard copy will be for peer editing of rough drafts </a:t>
            </a:r>
          </a:p>
          <a:p>
            <a:pPr lvl="0"/>
            <a:r>
              <a:rPr lang="en-US" sz="3400" dirty="0"/>
              <a:t>Do not use first person (we, me, I) in the essay. This is a scholarly essay that should contain your opinion, but without simply stating, “I believe”, “I think”. </a:t>
            </a:r>
          </a:p>
          <a:p>
            <a:pPr lvl="0"/>
            <a:r>
              <a:rPr lang="en-US" sz="3400" dirty="0"/>
              <a:t>You will use, and must cite, the novel </a:t>
            </a:r>
            <a:r>
              <a:rPr lang="en-US" sz="3400" i="1" dirty="0"/>
              <a:t>The Adventures of Huckleberry Finn</a:t>
            </a:r>
            <a:r>
              <a:rPr lang="en-US" sz="3400" dirty="0"/>
              <a:t> in writing your paper.  At the end of your paper, include a Works Cited Page (following the MLA Guide available in the library) that gives the publication information for </a:t>
            </a:r>
            <a:r>
              <a:rPr lang="en-US" sz="3400" b="1" dirty="0"/>
              <a:t>your copy</a:t>
            </a:r>
            <a:r>
              <a:rPr lang="en-US" sz="3400" dirty="0"/>
              <a:t> of the book.</a:t>
            </a:r>
          </a:p>
          <a:p>
            <a:endParaRPr lang="en-US" dirty="0"/>
          </a:p>
        </p:txBody>
      </p:sp>
    </p:spTree>
    <p:extLst>
      <p:ext uri="{BB962C8B-B14F-4D97-AF65-F5344CB8AC3E}">
        <p14:creationId xmlns:p14="http://schemas.microsoft.com/office/powerpoint/2010/main" val="7769065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Editing</a:t>
            </a:r>
            <a:endParaRPr lang="en-US" dirty="0"/>
          </a:p>
        </p:txBody>
      </p:sp>
      <p:sp>
        <p:nvSpPr>
          <p:cNvPr id="3" name="Content Placeholder 2"/>
          <p:cNvSpPr>
            <a:spLocks noGrp="1"/>
          </p:cNvSpPr>
          <p:nvPr>
            <p:ph idx="1"/>
          </p:nvPr>
        </p:nvSpPr>
        <p:spPr/>
        <p:txBody>
          <a:bodyPr/>
          <a:lstStyle/>
          <a:p>
            <a:r>
              <a:rPr lang="en-US" dirty="0" smtClean="0"/>
              <a:t>If you don’t understand something, ask a question or write out what is confusing</a:t>
            </a:r>
          </a:p>
          <a:p>
            <a:r>
              <a:rPr lang="en-US" dirty="0" smtClean="0"/>
              <a:t>Can’t find a thesis, BTS? Write that on the paper</a:t>
            </a:r>
          </a:p>
          <a:p>
            <a:r>
              <a:rPr lang="en-US" dirty="0" smtClean="0"/>
              <a:t>Don’t just be nice, give them good feedback that will be useful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45201" y="624110"/>
            <a:ext cx="6589199" cy="671290"/>
          </a:xfrm>
        </p:spPr>
        <p:txBody>
          <a:bodyPr/>
          <a:lstStyle/>
          <a:p>
            <a:r>
              <a:rPr lang="en-US" dirty="0"/>
              <a:t>Peer Editing</a:t>
            </a:r>
          </a:p>
        </p:txBody>
      </p:sp>
      <p:sp>
        <p:nvSpPr>
          <p:cNvPr id="2" name="Content Placeholder 1"/>
          <p:cNvSpPr>
            <a:spLocks noGrp="1"/>
          </p:cNvSpPr>
          <p:nvPr>
            <p:ph idx="1"/>
          </p:nvPr>
        </p:nvSpPr>
        <p:spPr>
          <a:xfrm>
            <a:off x="990601" y="1524000"/>
            <a:ext cx="7543800" cy="4953000"/>
          </a:xfrm>
        </p:spPr>
        <p:txBody>
          <a:bodyPr>
            <a:normAutofit/>
          </a:bodyPr>
          <a:lstStyle/>
          <a:p>
            <a:r>
              <a:rPr lang="en-US" sz="2400" dirty="0">
                <a:solidFill>
                  <a:schemeClr val="tx1"/>
                </a:solidFill>
              </a:rPr>
              <a:t>Paper nuts and bolts</a:t>
            </a:r>
          </a:p>
          <a:p>
            <a:pPr lvl="1"/>
            <a:r>
              <a:rPr lang="en-US" sz="2000" dirty="0">
                <a:solidFill>
                  <a:schemeClr val="tx1"/>
                </a:solidFill>
              </a:rPr>
              <a:t>Hook: no definitions of words</a:t>
            </a:r>
          </a:p>
          <a:p>
            <a:pPr lvl="1"/>
            <a:r>
              <a:rPr lang="en-US" sz="2000" dirty="0">
                <a:solidFill>
                  <a:schemeClr val="tx1"/>
                </a:solidFill>
              </a:rPr>
              <a:t>Italicize the title </a:t>
            </a:r>
            <a:r>
              <a:rPr lang="en-US" sz="2000" i="1" dirty="0">
                <a:solidFill>
                  <a:schemeClr val="tx1"/>
                </a:solidFill>
              </a:rPr>
              <a:t>The Adventures of Huckleberry Finn </a:t>
            </a:r>
            <a:r>
              <a:rPr lang="en-US" sz="2000" dirty="0">
                <a:solidFill>
                  <a:schemeClr val="tx1"/>
                </a:solidFill>
              </a:rPr>
              <a:t>(not underlined, no quotation marks)</a:t>
            </a:r>
          </a:p>
          <a:p>
            <a:pPr lvl="1"/>
            <a:r>
              <a:rPr lang="en-US" sz="2000" dirty="0">
                <a:solidFill>
                  <a:schemeClr val="tx1"/>
                </a:solidFill>
              </a:rPr>
              <a:t>Can refer to the novel as </a:t>
            </a:r>
            <a:r>
              <a:rPr lang="en-US" sz="2000" i="1" dirty="0">
                <a:solidFill>
                  <a:schemeClr val="tx1"/>
                </a:solidFill>
              </a:rPr>
              <a:t>Huck Finn </a:t>
            </a:r>
            <a:r>
              <a:rPr lang="en-US" sz="2000" dirty="0">
                <a:solidFill>
                  <a:schemeClr val="tx1"/>
                </a:solidFill>
              </a:rPr>
              <a:t>after you mention the full title once before</a:t>
            </a:r>
          </a:p>
          <a:p>
            <a:pPr lvl="1"/>
            <a:r>
              <a:rPr lang="en-US" sz="2000" dirty="0">
                <a:solidFill>
                  <a:schemeClr val="tx1"/>
                </a:solidFill>
              </a:rPr>
              <a:t>Citations: only need (pg #) if using just novel, need (Twain #) if using other sources</a:t>
            </a:r>
          </a:p>
          <a:p>
            <a:pPr lvl="1"/>
            <a:r>
              <a:rPr lang="en-US" sz="2000" dirty="0">
                <a:solidFill>
                  <a:schemeClr val="tx1"/>
                </a:solidFill>
              </a:rPr>
              <a:t>Need 3 pages of essay, works cited page</a:t>
            </a:r>
          </a:p>
          <a:p>
            <a:pPr lvl="1"/>
            <a:r>
              <a:rPr lang="en-US" sz="2000" dirty="0">
                <a:solidFill>
                  <a:schemeClr val="tx1"/>
                </a:solidFill>
              </a:rPr>
              <a:t>Quotes need to be introduced, cannot be own sentence!</a:t>
            </a:r>
          </a:p>
          <a:p>
            <a:pPr lvl="1"/>
            <a:r>
              <a:rPr lang="en-US" sz="2000" dirty="0">
                <a:solidFill>
                  <a:schemeClr val="tx1"/>
                </a:solidFill>
              </a:rPr>
              <a:t>Must be in present tense </a:t>
            </a:r>
          </a:p>
          <a:p>
            <a:pPr lvl="1"/>
            <a:endParaRPr lang="en-US" dirty="0"/>
          </a:p>
        </p:txBody>
      </p:sp>
    </p:spTree>
    <p:extLst>
      <p:ext uri="{BB962C8B-B14F-4D97-AF65-F5344CB8AC3E}">
        <p14:creationId xmlns:p14="http://schemas.microsoft.com/office/powerpoint/2010/main" val="3484983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 your rough draft</a:t>
            </a:r>
            <a:endParaRPr lang="en-US" dirty="0"/>
          </a:p>
        </p:txBody>
      </p:sp>
      <p:sp>
        <p:nvSpPr>
          <p:cNvPr id="3" name="Content Placeholder 2"/>
          <p:cNvSpPr>
            <a:spLocks noGrp="1"/>
          </p:cNvSpPr>
          <p:nvPr>
            <p:ph idx="1"/>
          </p:nvPr>
        </p:nvSpPr>
        <p:spPr/>
        <p:txBody>
          <a:bodyPr>
            <a:normAutofit/>
          </a:bodyPr>
          <a:lstStyle/>
          <a:p>
            <a:r>
              <a:rPr lang="en-US" sz="4000" dirty="0" smtClean="0"/>
              <a:t>Writers: Write two questions (or things you want the reader to focus on)</a:t>
            </a:r>
          </a:p>
          <a:p>
            <a:r>
              <a:rPr lang="en-US" sz="4000" dirty="0" smtClean="0"/>
              <a:t>Editors: Make sure you address the questions when peer editing</a:t>
            </a:r>
          </a:p>
          <a:p>
            <a:r>
              <a:rPr lang="en-US" sz="4000" dirty="0" smtClean="0"/>
              <a:t>Editors: put your name on the paper please </a:t>
            </a:r>
            <a:endParaRPr lang="en-US" sz="4000" dirty="0"/>
          </a:p>
        </p:txBody>
      </p:sp>
    </p:spTree>
    <p:extLst>
      <p:ext uri="{BB962C8B-B14F-4D97-AF65-F5344CB8AC3E}">
        <p14:creationId xmlns:p14="http://schemas.microsoft.com/office/powerpoint/2010/main" val="16214705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Essay should be in present tense</a:t>
            </a:r>
          </a:p>
          <a:p>
            <a:r>
              <a:rPr lang="en-US" dirty="0" smtClean="0"/>
              <a:t>Make sure they have a works cited page</a:t>
            </a:r>
          </a:p>
          <a:p>
            <a:r>
              <a:rPr lang="en-US" dirty="0" smtClean="0"/>
              <a:t>Essay should be three pages long (no less)</a:t>
            </a:r>
          </a:p>
          <a:p>
            <a:r>
              <a:rPr lang="en-US" dirty="0" smtClean="0"/>
              <a:t>Need quotes…paraphrasing doesn’t really work in a literary analysis essay</a:t>
            </a:r>
          </a:p>
          <a:p>
            <a:pPr lvl="1"/>
            <a:r>
              <a:rPr lang="en-US" dirty="0" smtClean="0"/>
              <a:t>Must integrate quotes!</a:t>
            </a:r>
          </a:p>
          <a:p>
            <a:pPr lvl="1"/>
            <a:r>
              <a:rPr lang="en-US" dirty="0" smtClean="0"/>
              <a:t>Absolutely no block quotes allowed</a:t>
            </a:r>
            <a:endParaRPr lang="en-US" dirty="0"/>
          </a:p>
        </p:txBody>
      </p:sp>
    </p:spTree>
    <p:extLst>
      <p:ext uri="{BB962C8B-B14F-4D97-AF65-F5344CB8AC3E}">
        <p14:creationId xmlns:p14="http://schemas.microsoft.com/office/powerpoint/2010/main" val="29573861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makes a good introduction and thesis?</a:t>
            </a:r>
            <a:endParaRPr lang="en-US" dirty="0"/>
          </a:p>
        </p:txBody>
      </p:sp>
      <p:sp>
        <p:nvSpPr>
          <p:cNvPr id="3" name="Content Placeholder 2"/>
          <p:cNvSpPr>
            <a:spLocks noGrp="1"/>
          </p:cNvSpPr>
          <p:nvPr>
            <p:ph idx="1"/>
          </p:nvPr>
        </p:nvSpPr>
        <p:spPr/>
        <p:txBody>
          <a:bodyPr/>
          <a:lstStyle/>
          <a:p>
            <a:r>
              <a:rPr lang="en-US" dirty="0" smtClean="0"/>
              <a:t>Inviting, hooks the reader </a:t>
            </a:r>
          </a:p>
          <a:p>
            <a:r>
              <a:rPr lang="en-US" dirty="0" smtClean="0"/>
              <a:t>Topic is clear and given with context</a:t>
            </a:r>
          </a:p>
          <a:p>
            <a:endParaRPr lang="en-US" dirty="0" smtClean="0"/>
          </a:p>
          <a:p>
            <a:r>
              <a:rPr lang="en-US" dirty="0" smtClean="0"/>
              <a:t>Thesis: </a:t>
            </a:r>
          </a:p>
          <a:p>
            <a:pPr lvl="1"/>
            <a:r>
              <a:rPr lang="en-US" dirty="0" smtClean="0"/>
              <a:t>Specific </a:t>
            </a:r>
            <a:r>
              <a:rPr lang="en-US" smtClean="0"/>
              <a:t>yet open/broad</a:t>
            </a:r>
            <a:endParaRPr lang="en-US" dirty="0" smtClean="0"/>
          </a:p>
          <a:p>
            <a:pPr lvl="1"/>
            <a:r>
              <a:rPr lang="en-US" dirty="0" smtClean="0"/>
              <a:t>Outlines the argument</a:t>
            </a:r>
          </a:p>
          <a:p>
            <a:pPr lvl="1"/>
            <a:r>
              <a:rPr lang="en-US" dirty="0" smtClean="0"/>
              <a:t>Moves beyond the a, b, c</a:t>
            </a:r>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makes a good body paragraph?</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Proves and supports your thesis</a:t>
            </a:r>
          </a:p>
          <a:p>
            <a:pPr lvl="1"/>
            <a:r>
              <a:rPr lang="en-US" dirty="0" smtClean="0"/>
              <a:t>Clearly links to thesis</a:t>
            </a:r>
          </a:p>
          <a:p>
            <a:r>
              <a:rPr lang="en-US" dirty="0" smtClean="0"/>
              <a:t>Evidence: relevant, helps prove thesis</a:t>
            </a:r>
          </a:p>
          <a:p>
            <a:pPr lvl="1"/>
            <a:r>
              <a:rPr lang="en-US" dirty="0" smtClean="0"/>
              <a:t>Facts/quotes are accurate and cited</a:t>
            </a:r>
          </a:p>
          <a:p>
            <a:r>
              <a:rPr lang="en-US" dirty="0" smtClean="0"/>
              <a:t>Analysis: answer the ‘so what’</a:t>
            </a:r>
          </a:p>
          <a:p>
            <a:pPr lvl="1"/>
            <a:r>
              <a:rPr lang="en-US" dirty="0" smtClean="0"/>
              <a:t>Should not just restate the fact/evidence</a:t>
            </a:r>
          </a:p>
          <a:p>
            <a:pPr lvl="1"/>
            <a:r>
              <a:rPr lang="en-US" dirty="0" smtClean="0"/>
              <a:t>Do not introduce new evidence in analysis</a:t>
            </a:r>
          </a:p>
          <a:p>
            <a:pPr lvl="1"/>
            <a:r>
              <a:rPr lang="en-US" dirty="0" smtClean="0"/>
              <a:t>Connect your evidence to thesis/BTS with analysis</a:t>
            </a:r>
          </a:p>
          <a:p>
            <a:pPr lvl="1"/>
            <a:r>
              <a:rPr lang="en-US" dirty="0" smtClean="0"/>
              <a:t>Don’t make illogical jumps between evidence </a:t>
            </a:r>
            <a:r>
              <a:rPr lang="en-US" smtClean="0"/>
              <a:t>and analysis</a:t>
            </a:r>
            <a:endParaRPr lang="en-US" dirty="0" smtClean="0"/>
          </a:p>
          <a:p>
            <a:r>
              <a:rPr lang="en-US" dirty="0" smtClean="0"/>
              <a:t>Not just plot summary</a:t>
            </a:r>
          </a:p>
          <a:p>
            <a:r>
              <a:rPr lang="en-US" dirty="0" smtClean="0"/>
              <a:t>Quote integration (no naked quotes)</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makes a good conclusion?</a:t>
            </a:r>
            <a:endParaRPr lang="en-US" dirty="0"/>
          </a:p>
        </p:txBody>
      </p:sp>
      <p:sp>
        <p:nvSpPr>
          <p:cNvPr id="3" name="Content Placeholder 2"/>
          <p:cNvSpPr>
            <a:spLocks noGrp="1"/>
          </p:cNvSpPr>
          <p:nvPr>
            <p:ph idx="1"/>
          </p:nvPr>
        </p:nvSpPr>
        <p:spPr/>
        <p:txBody>
          <a:bodyPr/>
          <a:lstStyle/>
          <a:p>
            <a:r>
              <a:rPr lang="en-US" dirty="0" smtClean="0"/>
              <a:t>Ties up the paper</a:t>
            </a:r>
          </a:p>
          <a:p>
            <a:r>
              <a:rPr lang="en-US" dirty="0" smtClean="0"/>
              <a:t>Restate the thesis statement</a:t>
            </a:r>
          </a:p>
          <a:p>
            <a:r>
              <a:rPr lang="en-US" dirty="0" smtClean="0"/>
              <a:t>Do not introduce anything new!</a:t>
            </a:r>
          </a:p>
          <a:p>
            <a:pPr lvl="1"/>
            <a:r>
              <a:rPr lang="en-US" dirty="0" smtClean="0"/>
              <a:t>If you didn’t bring it up in the paper, don’t bring it up in the conclusion</a:t>
            </a:r>
          </a:p>
          <a:p>
            <a:r>
              <a:rPr lang="en-US" dirty="0" smtClean="0"/>
              <a:t>Sense of closure and resolution</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year prompts</a:t>
            </a:r>
            <a:endParaRPr lang="en-US" dirty="0"/>
          </a:p>
        </p:txBody>
      </p:sp>
      <p:sp>
        <p:nvSpPr>
          <p:cNvPr id="3" name="Content Placeholder 2"/>
          <p:cNvSpPr>
            <a:spLocks noGrp="1"/>
          </p:cNvSpPr>
          <p:nvPr>
            <p:ph idx="1"/>
          </p:nvPr>
        </p:nvSpPr>
        <p:spPr/>
        <p:txBody>
          <a:bodyPr>
            <a:normAutofit/>
          </a:bodyPr>
          <a:lstStyle/>
          <a:p>
            <a:r>
              <a:rPr lang="en-US" dirty="0"/>
              <a:t> </a:t>
            </a:r>
            <a:r>
              <a:rPr lang="en-US" sz="1800" dirty="0" smtClean="0"/>
              <a:t>Consider </a:t>
            </a:r>
            <a:r>
              <a:rPr lang="en-US" sz="1800" dirty="0"/>
              <a:t>the quotation “it is on shore that Huck encounters the worst excesses of which ‘the damned human race’ is capable, but with each return to the raft comes a renewal of spiritual home and idealism” (Magill 13). Examine the difference between society’s dictates as embodied by Huck and Jim’s encounters on the shore and the relative freedom they experience on the river. Your essay could examine the irony that what is thought to be civilized is in fact not or compare and contrast encounters on the shore with descriptions of life on the river.</a:t>
            </a:r>
          </a:p>
          <a:p>
            <a:r>
              <a:rPr lang="en-US" sz="1800" dirty="0" smtClean="0"/>
              <a:t>Examine the novel’s portrayal of racism. Is the novel racist or is it merely holding a mirror to racist society? Essay could examine: Huck’s relationship with Jim, Pap’s view of African Americans, Twain’s portrayal of Jim, use of the ‘n’ word.</a:t>
            </a:r>
            <a:endParaRPr lang="en-US" sz="1800" dirty="0"/>
          </a:p>
        </p:txBody>
      </p:sp>
    </p:spTree>
    <p:extLst>
      <p:ext uri="{BB962C8B-B14F-4D97-AF65-F5344CB8AC3E}">
        <p14:creationId xmlns:p14="http://schemas.microsoft.com/office/powerpoint/2010/main" val="32146299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Nature vs. Society Prompt</a:t>
            </a:r>
            <a:endParaRPr lang="en-US" dirty="0"/>
          </a:p>
        </p:txBody>
      </p:sp>
      <p:sp>
        <p:nvSpPr>
          <p:cNvPr id="3" name="Content Placeholder 2"/>
          <p:cNvSpPr>
            <a:spLocks noGrp="1"/>
          </p:cNvSpPr>
          <p:nvPr>
            <p:ph idx="1"/>
          </p:nvPr>
        </p:nvSpPr>
        <p:spPr/>
        <p:txBody>
          <a:bodyPr/>
          <a:lstStyle/>
          <a:p>
            <a:r>
              <a:rPr lang="en-US" dirty="0" smtClean="0"/>
              <a:t>Nature/society was proven to be better/worse because first Huck was...then he was...and finally he decided.... </a:t>
            </a:r>
          </a:p>
          <a:p>
            <a:pPr lvl="1"/>
            <a:r>
              <a:rPr lang="en-US" dirty="0" smtClean="0"/>
              <a:t>This is more plot summary</a:t>
            </a:r>
          </a:p>
          <a:p>
            <a:pPr lvl="1"/>
            <a:r>
              <a:rPr lang="en-US" dirty="0" smtClean="0"/>
              <a:t>Want to show us why this is important</a:t>
            </a:r>
          </a:p>
          <a:p>
            <a:pPr lvl="1"/>
            <a:r>
              <a:rPr lang="en-US" dirty="0" smtClean="0"/>
              <a:t>Need to address the so what</a:t>
            </a:r>
          </a:p>
          <a:p>
            <a:endParaRPr lang="en-US" dirty="0"/>
          </a:p>
        </p:txBody>
      </p:sp>
    </p:spTree>
    <p:extLst>
      <p:ext uri="{BB962C8B-B14F-4D97-AF65-F5344CB8AC3E}">
        <p14:creationId xmlns:p14="http://schemas.microsoft.com/office/powerpoint/2010/main" val="285321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Satire Prompt</a:t>
            </a:r>
            <a:endParaRPr lang="en-US" dirty="0"/>
          </a:p>
        </p:txBody>
      </p:sp>
      <p:sp>
        <p:nvSpPr>
          <p:cNvPr id="3" name="Content Placeholder 2"/>
          <p:cNvSpPr>
            <a:spLocks noGrp="1"/>
          </p:cNvSpPr>
          <p:nvPr>
            <p:ph idx="1"/>
          </p:nvPr>
        </p:nvSpPr>
        <p:spPr/>
        <p:txBody>
          <a:bodyPr/>
          <a:lstStyle/>
          <a:p>
            <a:r>
              <a:rPr lang="en-US" dirty="0" smtClean="0"/>
              <a:t>Do not focus on every single thing satirized</a:t>
            </a:r>
          </a:p>
          <a:p>
            <a:r>
              <a:rPr lang="en-US" dirty="0" smtClean="0"/>
              <a:t>Use one character to show what is being satirized (maybe two-three things)</a:t>
            </a:r>
          </a:p>
          <a:p>
            <a:pPr lvl="1"/>
            <a:r>
              <a:rPr lang="en-US" dirty="0" smtClean="0"/>
              <a:t>If you pick white society, that is all you should focus on…very large piece!</a:t>
            </a:r>
          </a:p>
          <a:p>
            <a:r>
              <a:rPr lang="en-US" dirty="0" smtClean="0"/>
              <a:t>Pick one thing (religion, white society, racism) with a few characters</a:t>
            </a:r>
            <a:endParaRPr lang="en-US" dirty="0"/>
          </a:p>
        </p:txBody>
      </p:sp>
    </p:spTree>
    <p:extLst>
      <p:ext uri="{BB962C8B-B14F-4D97-AF65-F5344CB8AC3E}">
        <p14:creationId xmlns:p14="http://schemas.microsoft.com/office/powerpoint/2010/main" val="30286707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85800"/>
          </a:xfrm>
        </p:spPr>
        <p:txBody>
          <a:bodyPr/>
          <a:lstStyle/>
          <a:p>
            <a:r>
              <a:rPr lang="en-US" dirty="0" smtClean="0"/>
              <a:t>Due dates</a:t>
            </a:r>
            <a:endParaRPr lang="en-US" dirty="0"/>
          </a:p>
        </p:txBody>
      </p:sp>
      <p:sp>
        <p:nvSpPr>
          <p:cNvPr id="3" name="Content Placeholder 2"/>
          <p:cNvSpPr>
            <a:spLocks noGrp="1"/>
          </p:cNvSpPr>
          <p:nvPr>
            <p:ph idx="1"/>
          </p:nvPr>
        </p:nvSpPr>
        <p:spPr>
          <a:xfrm>
            <a:off x="304800" y="1219200"/>
            <a:ext cx="8686800" cy="5257800"/>
          </a:xfrm>
        </p:spPr>
        <p:txBody>
          <a:bodyPr>
            <a:normAutofit fontScale="92500" lnSpcReduction="10000"/>
          </a:bodyPr>
          <a:lstStyle/>
          <a:p>
            <a:r>
              <a:rPr lang="en-US" b="1" dirty="0" smtClean="0"/>
              <a:t>Thesis workshop </a:t>
            </a:r>
            <a:r>
              <a:rPr lang="en-US" b="1" dirty="0"/>
              <a:t> </a:t>
            </a:r>
            <a:r>
              <a:rPr lang="en-US" b="1" dirty="0" smtClean="0"/>
              <a:t>Friday 10/20</a:t>
            </a:r>
          </a:p>
          <a:p>
            <a:pPr lvl="1"/>
            <a:r>
              <a:rPr lang="en-US" b="1" dirty="0" smtClean="0"/>
              <a:t>Working </a:t>
            </a:r>
            <a:r>
              <a:rPr lang="en-US" b="1" dirty="0"/>
              <a:t>thesis due </a:t>
            </a:r>
            <a:r>
              <a:rPr lang="en-US" b="1" dirty="0" smtClean="0"/>
              <a:t>10/25 for peer editing during workshop/reading day</a:t>
            </a:r>
            <a:endParaRPr lang="en-US" dirty="0"/>
          </a:p>
          <a:p>
            <a:r>
              <a:rPr lang="en-US" b="1" dirty="0"/>
              <a:t>Work day </a:t>
            </a:r>
            <a:r>
              <a:rPr lang="en-US" b="1" dirty="0" smtClean="0"/>
              <a:t>for outlines 10/31</a:t>
            </a:r>
            <a:endParaRPr lang="en-US" dirty="0"/>
          </a:p>
          <a:p>
            <a:r>
              <a:rPr lang="en-US" b="1" dirty="0" smtClean="0"/>
              <a:t>Outline </a:t>
            </a:r>
            <a:r>
              <a:rPr lang="en-US" b="1" dirty="0"/>
              <a:t>due 10:00pm </a:t>
            </a:r>
            <a:r>
              <a:rPr lang="en-US" b="1" dirty="0" smtClean="0"/>
              <a:t>Friday 11/3 (turnitin.com</a:t>
            </a:r>
            <a:r>
              <a:rPr lang="en-US" b="1" dirty="0"/>
              <a:t>) </a:t>
            </a:r>
            <a:endParaRPr lang="en-US" dirty="0"/>
          </a:p>
          <a:p>
            <a:r>
              <a:rPr lang="en-US" b="1" dirty="0" smtClean="0"/>
              <a:t>Work day for rough draft  Tuesday 11/7</a:t>
            </a:r>
          </a:p>
          <a:p>
            <a:r>
              <a:rPr lang="en-US" b="1" dirty="0" smtClean="0"/>
              <a:t>Rough </a:t>
            </a:r>
            <a:r>
              <a:rPr lang="en-US" b="1" dirty="0"/>
              <a:t>draft due </a:t>
            </a:r>
            <a:r>
              <a:rPr lang="en-US" b="1" dirty="0" smtClean="0"/>
              <a:t>Sunday 11/12 by </a:t>
            </a:r>
            <a:r>
              <a:rPr lang="en-US" b="1" dirty="0"/>
              <a:t>10:00pm (hard copy to class for peer editing </a:t>
            </a:r>
            <a:r>
              <a:rPr lang="en-US" b="1" dirty="0" smtClean="0"/>
              <a:t> Monday 11/13)</a:t>
            </a:r>
            <a:endParaRPr lang="en-US" dirty="0"/>
          </a:p>
          <a:p>
            <a:r>
              <a:rPr lang="en-US" b="1" u="sng" dirty="0" smtClean="0"/>
              <a:t>Final </a:t>
            </a:r>
            <a:r>
              <a:rPr lang="en-US" b="1" u="sng" dirty="0"/>
              <a:t>Paper  due </a:t>
            </a:r>
            <a:r>
              <a:rPr lang="en-US" b="1" u="sng" dirty="0" smtClean="0"/>
              <a:t>between 11/13 and 11/17 at </a:t>
            </a:r>
            <a:r>
              <a:rPr lang="en-US" b="1" u="sng" dirty="0"/>
              <a:t>10:00 pm on turnitin.com. </a:t>
            </a:r>
            <a:endParaRPr lang="en-US" b="1" u="sng" dirty="0" smtClean="0"/>
          </a:p>
          <a:p>
            <a:pPr lvl="1"/>
            <a:r>
              <a:rPr lang="en-US" b="1" dirty="0" smtClean="0"/>
              <a:t>Work time 11/14</a:t>
            </a:r>
            <a:endParaRPr lang="en-US" dirty="0"/>
          </a:p>
          <a:p>
            <a:endParaRPr lang="en-US" u="sng" dirty="0"/>
          </a:p>
        </p:txBody>
      </p:sp>
    </p:spTree>
    <p:extLst>
      <p:ext uri="{BB962C8B-B14F-4D97-AF65-F5344CB8AC3E}">
        <p14:creationId xmlns:p14="http://schemas.microsoft.com/office/powerpoint/2010/main" val="2644029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Job by 10/25</a:t>
            </a:r>
            <a:endParaRPr lang="en-US" dirty="0"/>
          </a:p>
        </p:txBody>
      </p:sp>
      <p:sp>
        <p:nvSpPr>
          <p:cNvPr id="3" name="Content Placeholder 2"/>
          <p:cNvSpPr>
            <a:spLocks noGrp="1"/>
          </p:cNvSpPr>
          <p:nvPr>
            <p:ph idx="1"/>
          </p:nvPr>
        </p:nvSpPr>
        <p:spPr/>
        <p:txBody>
          <a:bodyPr/>
          <a:lstStyle/>
          <a:p>
            <a:r>
              <a:rPr lang="en-US" dirty="0" smtClean="0"/>
              <a:t>Write a working thesis for the essay prompt you are choosing to address</a:t>
            </a:r>
          </a:p>
          <a:p>
            <a:r>
              <a:rPr lang="en-US" dirty="0" smtClean="0"/>
              <a:t>Bring a printed (typed or handwritten) copy to class 10/25</a:t>
            </a:r>
          </a:p>
          <a:p>
            <a:r>
              <a:rPr lang="en-US" dirty="0" smtClean="0"/>
              <a:t>We will be peer editing them/providing feedback</a:t>
            </a:r>
            <a:endParaRPr lang="en-US" dirty="0"/>
          </a:p>
        </p:txBody>
      </p:sp>
    </p:spTree>
    <p:extLst>
      <p:ext uri="{BB962C8B-B14F-4D97-AF65-F5344CB8AC3E}">
        <p14:creationId xmlns:p14="http://schemas.microsoft.com/office/powerpoint/2010/main" val="12982997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Thesis Statements!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thesis statement? </a:t>
            </a:r>
            <a:endParaRPr lang="en-US" dirty="0"/>
          </a:p>
        </p:txBody>
      </p:sp>
      <p:sp>
        <p:nvSpPr>
          <p:cNvPr id="3" name="Content Placeholder 2"/>
          <p:cNvSpPr>
            <a:spLocks noGrp="1"/>
          </p:cNvSpPr>
          <p:nvPr>
            <p:ph idx="1"/>
          </p:nvPr>
        </p:nvSpPr>
        <p:spPr/>
        <p:txBody>
          <a:bodyPr>
            <a:normAutofit/>
          </a:bodyPr>
          <a:lstStyle/>
          <a:p>
            <a:pPr algn="ctr">
              <a:buNone/>
            </a:pPr>
            <a:r>
              <a:rPr lang="en-US" sz="4800" dirty="0" smtClean="0"/>
              <a:t>Sentence in your intro that contains the focus of your essay and tells your reader what the essay is going to be about</a:t>
            </a:r>
            <a:endParaRPr lang="en-US" sz="4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533400"/>
            <a:ext cx="7024744" cy="420136"/>
          </a:xfrm>
        </p:spPr>
        <p:txBody>
          <a:bodyPr>
            <a:normAutofit fontScale="90000"/>
          </a:bodyPr>
          <a:lstStyle/>
          <a:p>
            <a:r>
              <a:rPr lang="en-US" dirty="0" smtClean="0"/>
              <a:t>Must…</a:t>
            </a:r>
            <a:endParaRPr lang="en-US" dirty="0"/>
          </a:p>
        </p:txBody>
      </p:sp>
      <p:sp>
        <p:nvSpPr>
          <p:cNvPr id="3" name="Content Placeholder 2"/>
          <p:cNvSpPr>
            <a:spLocks noGrp="1"/>
          </p:cNvSpPr>
          <p:nvPr>
            <p:ph idx="1"/>
          </p:nvPr>
        </p:nvSpPr>
        <p:spPr>
          <a:xfrm>
            <a:off x="381000" y="1524000"/>
            <a:ext cx="8458200" cy="5105400"/>
          </a:xfrm>
        </p:spPr>
        <p:txBody>
          <a:bodyPr>
            <a:normAutofit fontScale="85000" lnSpcReduction="20000"/>
          </a:bodyPr>
          <a:lstStyle/>
          <a:p>
            <a:r>
              <a:rPr lang="en-US" dirty="0" smtClean="0"/>
              <a:t>Go in the introductory paragraph. </a:t>
            </a:r>
          </a:p>
          <a:p>
            <a:r>
              <a:rPr lang="en-US" dirty="0" smtClean="0"/>
              <a:t>Make an argument.</a:t>
            </a:r>
          </a:p>
          <a:p>
            <a:pPr lvl="1"/>
            <a:r>
              <a:rPr lang="en-US" dirty="0" smtClean="0"/>
              <a:t>Think of it as a road map to argument you will develop in the paper</a:t>
            </a:r>
          </a:p>
          <a:p>
            <a:r>
              <a:rPr lang="en-US" dirty="0" smtClean="0"/>
              <a:t>Answers the "what" question (what is the argument?) and it gives the reader a clue as to the "why" question (why is </a:t>
            </a:r>
            <a:r>
              <a:rPr lang="en-US" u="sng" dirty="0" smtClean="0"/>
              <a:t>this</a:t>
            </a:r>
            <a:r>
              <a:rPr lang="en-US" dirty="0" smtClean="0"/>
              <a:t> argument the most persuasive?).</a:t>
            </a:r>
          </a:p>
          <a:p>
            <a:r>
              <a:rPr lang="en-US" dirty="0"/>
              <a:t>Thesis statements must make a claim or argument, they are not statements of fact</a:t>
            </a:r>
          </a:p>
          <a:p>
            <a:r>
              <a:rPr lang="en-US" dirty="0" smtClean="0"/>
              <a:t>Not </a:t>
            </a:r>
            <a:r>
              <a:rPr lang="en-US" dirty="0"/>
              <a:t>merely a statement of opinions</a:t>
            </a:r>
          </a:p>
          <a:p>
            <a:r>
              <a:rPr lang="en-US" dirty="0" smtClean="0"/>
              <a:t> </a:t>
            </a:r>
            <a:r>
              <a:rPr lang="en-US" dirty="0"/>
              <a:t>Thesis statements must make a claim or argument, they are not statements of fact</a:t>
            </a:r>
          </a:p>
          <a:p>
            <a:r>
              <a:rPr lang="en-US" dirty="0" smtClean="0"/>
              <a:t>Not </a:t>
            </a:r>
            <a:r>
              <a:rPr lang="en-US" dirty="0"/>
              <a:t>merely a statement of opinions</a:t>
            </a:r>
          </a:p>
          <a:p>
            <a:endParaRPr lang="en-US" dirty="0"/>
          </a:p>
        </p:txBody>
      </p:sp>
      <p:pic>
        <p:nvPicPr>
          <p:cNvPr id="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224529" y="0"/>
            <a:ext cx="4876799" cy="1473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255</TotalTime>
  <Words>1550</Words>
  <Application>Microsoft Office PowerPoint</Application>
  <PresentationFormat>On-screen Show (4:3)</PresentationFormat>
  <Paragraphs>184</Paragraphs>
  <Slides>27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Franklin Gothic Book</vt:lpstr>
      <vt:lpstr>Franklin Gothic Medium</vt:lpstr>
      <vt:lpstr>Symbol</vt:lpstr>
      <vt:lpstr>Times New Roman</vt:lpstr>
      <vt:lpstr>Wingdings 2</vt:lpstr>
      <vt:lpstr>Trek</vt:lpstr>
      <vt:lpstr>Essay Prompts</vt:lpstr>
      <vt:lpstr>Requirements </vt:lpstr>
      <vt:lpstr>Nature vs. Society Prompt</vt:lpstr>
      <vt:lpstr>Satire Prompt</vt:lpstr>
      <vt:lpstr>Due dates</vt:lpstr>
      <vt:lpstr>Your Job by 10/25</vt:lpstr>
      <vt:lpstr>Thesis Statements!</vt:lpstr>
      <vt:lpstr>What is a thesis statement? </vt:lpstr>
      <vt:lpstr>Must…</vt:lpstr>
      <vt:lpstr>Getting Started…</vt:lpstr>
      <vt:lpstr>Examples…</vt:lpstr>
      <vt:lpstr>Is your thesis well written? </vt:lpstr>
      <vt:lpstr>Summary…</vt:lpstr>
      <vt:lpstr>Practice with Whitman</vt:lpstr>
      <vt:lpstr>Thesis rubric language </vt:lpstr>
      <vt:lpstr>Observations</vt:lpstr>
      <vt:lpstr>Rough Drafts</vt:lpstr>
      <vt:lpstr>Peer Revisions</vt:lpstr>
      <vt:lpstr>Peer Editing</vt:lpstr>
      <vt:lpstr>Peer Editing</vt:lpstr>
      <vt:lpstr>Peer Editing</vt:lpstr>
      <vt:lpstr>On your rough draft</vt:lpstr>
      <vt:lpstr>PowerPoint Presentation</vt:lpstr>
      <vt:lpstr>What makes a good introduction and thesis?</vt:lpstr>
      <vt:lpstr>What makes a good body paragraph?</vt:lpstr>
      <vt:lpstr>What makes a good conclusion?</vt:lpstr>
      <vt:lpstr>Next year prompts</vt:lpstr>
    </vt:vector>
  </TitlesOfParts>
  <Company>Issaquah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Huck Finn outlines</dc:title>
  <dc:creator>Windows User</dc:creator>
  <cp:lastModifiedBy>Woldendorp, Kirsten    SHS-Staff</cp:lastModifiedBy>
  <cp:revision>37</cp:revision>
  <dcterms:created xsi:type="dcterms:W3CDTF">2013-11-21T17:57:47Z</dcterms:created>
  <dcterms:modified xsi:type="dcterms:W3CDTF">2017-10-25T19:52:56Z</dcterms:modified>
</cp:coreProperties>
</file>