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14" r:id="rId4"/>
    <p:sldId id="258" r:id="rId5"/>
    <p:sldId id="259" r:id="rId6"/>
    <p:sldId id="260" r:id="rId7"/>
    <p:sldId id="261" r:id="rId8"/>
    <p:sldId id="265" r:id="rId9"/>
    <p:sldId id="284" r:id="rId10"/>
    <p:sldId id="321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5" r:id="rId21"/>
    <p:sldId id="334" r:id="rId22"/>
    <p:sldId id="333" r:id="rId23"/>
    <p:sldId id="266" r:id="rId24"/>
    <p:sldId id="267" r:id="rId25"/>
    <p:sldId id="306" r:id="rId26"/>
    <p:sldId id="320" r:id="rId27"/>
    <p:sldId id="319" r:id="rId28"/>
    <p:sldId id="307" r:id="rId29"/>
    <p:sldId id="316" r:id="rId30"/>
    <p:sldId id="317" r:id="rId31"/>
    <p:sldId id="318" r:id="rId32"/>
    <p:sldId id="297" r:id="rId33"/>
    <p:sldId id="298" r:id="rId34"/>
    <p:sldId id="299" r:id="rId35"/>
    <p:sldId id="290" r:id="rId36"/>
    <p:sldId id="292" r:id="rId37"/>
    <p:sldId id="271" r:id="rId38"/>
    <p:sldId id="291" r:id="rId39"/>
    <p:sldId id="272" r:id="rId40"/>
    <p:sldId id="274" r:id="rId41"/>
    <p:sldId id="287" r:id="rId42"/>
    <p:sldId id="288" r:id="rId43"/>
    <p:sldId id="289" r:id="rId44"/>
    <p:sldId id="293" r:id="rId45"/>
    <p:sldId id="294" r:id="rId46"/>
    <p:sldId id="295" r:id="rId47"/>
    <p:sldId id="296" r:id="rId48"/>
    <p:sldId id="286" r:id="rId49"/>
    <p:sldId id="278" r:id="rId50"/>
    <p:sldId id="279" r:id="rId51"/>
    <p:sldId id="280" r:id="rId52"/>
    <p:sldId id="28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5E58-BF3D-4450-AD06-7E00F26A69A7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9089-A0CA-462F-B708-E9685D525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5E58-BF3D-4450-AD06-7E00F26A69A7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9089-A0CA-462F-B708-E9685D525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5E58-BF3D-4450-AD06-7E00F26A69A7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9089-A0CA-462F-B708-E9685D525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5E58-BF3D-4450-AD06-7E00F26A69A7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9089-A0CA-462F-B708-E9685D525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5E58-BF3D-4450-AD06-7E00F26A69A7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9089-A0CA-462F-B708-E9685D525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5E58-BF3D-4450-AD06-7E00F26A69A7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9089-A0CA-462F-B708-E9685D525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5E58-BF3D-4450-AD06-7E00F26A69A7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9089-A0CA-462F-B708-E9685D525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5E58-BF3D-4450-AD06-7E00F26A69A7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79089-A0CA-462F-B708-E9685D5253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5E58-BF3D-4450-AD06-7E00F26A69A7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9089-A0CA-462F-B708-E9685D525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5E58-BF3D-4450-AD06-7E00F26A69A7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0479089-A0CA-462F-B708-E9685D525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4F85E58-BF3D-4450-AD06-7E00F26A69A7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9089-A0CA-462F-B708-E9685D525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4F85E58-BF3D-4450-AD06-7E00F26A69A7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0479089-A0CA-462F-B708-E9685D525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c/cd/BookerTWashington-Cheynes.LOC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en.wikipedia.org/wiki/Image:WEB_Du_Bois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en.wikipedia.org/wiki/Image:Marcus_Garvey_1924-08-05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ithsonianmag.com/blogs/archives-american-art/2018/02/27/artists-harlem-renaissance/" TargetMode="External"/><Relationship Id="rId2" Type="http://schemas.openxmlformats.org/officeDocument/2006/relationships/hyperlink" Target="http://scalar.usc.edu/works/harlem-renaissance/artis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2.americanart.si.edu/exhibitions/online/aaa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R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88666"/>
            <a:ext cx="9144000" cy="7635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59080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Harlem Renaissance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79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ookman Old Style" panose="02050604050505020204" pitchFamily="18" charset="0"/>
              </a:rPr>
              <a:t>Stream of Consciousness Writing</a:t>
            </a:r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4" name="Content Placeholder 3" descr="History_Harlem_Renaissance_SF_HD_still_624x35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r="5230"/>
          <a:stretch>
            <a:fillRect/>
          </a:stretch>
        </p:blipFill>
        <p:spPr>
          <a:xfrm>
            <a:off x="232228" y="1314450"/>
            <a:ext cx="8436431" cy="5314950"/>
          </a:xfrm>
        </p:spPr>
      </p:pic>
    </p:spTree>
    <p:extLst>
      <p:ext uri="{BB962C8B-B14F-4D97-AF65-F5344CB8AC3E}">
        <p14:creationId xmlns:p14="http://schemas.microsoft.com/office/powerpoint/2010/main" val="363175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ookman Old Style" panose="02050604050505020204" pitchFamily="18" charset="0"/>
                <a:cs typeface="American Typewriter"/>
              </a:rPr>
              <a:t>Harlem Renaissance Artists</a:t>
            </a:r>
            <a:endParaRPr lang="en-US" dirty="0">
              <a:latin typeface="Bookman Old Style" panose="02050604050505020204" pitchFamily="18" charset="0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39" y="1600200"/>
            <a:ext cx="471605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6600"/>
                </a:solidFill>
                <a:latin typeface="American Typewriter"/>
                <a:cs typeface="American Typewriter"/>
              </a:rPr>
              <a:t>Jacob Lawrence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  <a:cs typeface="American Typewriter"/>
              </a:rPr>
              <a:t>1917-2000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  <a:cs typeface="American Typewriter"/>
              </a:rPr>
              <a:t>‘Dynamic Cubism’… inspired by “the shapes and colors of Harlem”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  <a:cs typeface="American Typewriter"/>
              </a:rPr>
              <a:t>Dropped out of school at 16, but continued to pursue his art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  <a:cs typeface="American Typewriter"/>
              </a:rPr>
              <a:t>Art Professor at UW (1970)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29199" y="1600200"/>
            <a:ext cx="4008329" cy="50292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b="1" dirty="0">
                <a:solidFill>
                  <a:schemeClr val="accent4">
                    <a:lumMod val="75000"/>
                  </a:schemeClr>
                </a:solidFill>
                <a:latin typeface="American Typewriter"/>
                <a:cs typeface="American Typewriter"/>
              </a:rPr>
              <a:t>Aaron Douglas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Bookman Old Style" panose="02050604050505020204" pitchFamily="18" charset="0"/>
                <a:cs typeface="American Typewriter"/>
              </a:rPr>
              <a:t>1899-1979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Bookman Old Style" panose="02050604050505020204" pitchFamily="18" charset="0"/>
                <a:cs typeface="American Typewriter"/>
              </a:rPr>
              <a:t>Moved to Harlem in 1925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Bookman Old Style" panose="02050604050505020204" pitchFamily="18" charset="0"/>
                <a:cs typeface="American Typewriter"/>
              </a:rPr>
              <a:t>Painter, heavily influenced by African culture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Bookman Old Style" panose="02050604050505020204" pitchFamily="18" charset="0"/>
                <a:cs typeface="American Typewriter"/>
              </a:rPr>
              <a:t>Semi-abstract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Bookman Old Style" panose="02050604050505020204" pitchFamily="18" charset="0"/>
                <a:cs typeface="American Typewriter"/>
              </a:rPr>
              <a:t>Modern Europe, ancient Egypt, West African art</a:t>
            </a:r>
          </a:p>
        </p:txBody>
      </p:sp>
    </p:spTree>
    <p:extLst>
      <p:ext uri="{BB962C8B-B14F-4D97-AF65-F5344CB8AC3E}">
        <p14:creationId xmlns:p14="http://schemas.microsoft.com/office/powerpoint/2010/main" val="77514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59874" cy="56213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latin typeface="Bookman Old Style" panose="02050604050505020204" pitchFamily="18" charset="0"/>
                <a:cs typeface="American Typewriter"/>
              </a:rPr>
              <a:t>What do you notice about the paintings?</a:t>
            </a:r>
          </a:p>
          <a:p>
            <a:pPr marL="36576" indent="0" algn="ctr">
              <a:buNone/>
            </a:pPr>
            <a:endParaRPr lang="en-US" sz="4400" dirty="0" smtClean="0">
              <a:latin typeface="Bookman Old Style" panose="02050604050505020204" pitchFamily="18" charset="0"/>
              <a:cs typeface="American Typewriter"/>
            </a:endParaRPr>
          </a:p>
          <a:p>
            <a:pPr marL="36576" indent="0" algn="ctr">
              <a:buNone/>
            </a:pPr>
            <a:r>
              <a:rPr lang="en-US" sz="4400" dirty="0" smtClean="0">
                <a:latin typeface="Bookman Old Style" panose="02050604050505020204" pitchFamily="18" charset="0"/>
                <a:cs typeface="American Typewriter"/>
              </a:rPr>
              <a:t>How do the represent African Americans in post-Reconstruction America?</a:t>
            </a:r>
            <a:endParaRPr lang="en-US" sz="4400" dirty="0">
              <a:latin typeface="Bookman Old Style" panose="02050604050505020204" pitchFamily="18" charset="0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9593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0999"/>
            <a:ext cx="8153400" cy="631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acob lawrence harlem renaissance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555287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6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jacob lawrence harlem renaissance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8153400" cy="641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1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jacob lawrence harlem renaissance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763000" cy="658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60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aron douglas harlem renaissance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6432550" cy="646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12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aaron douglas harlem renaissance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894587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1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6200"/>
            <a:ext cx="6600825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</a:rPr>
              <a:t>.   </a:t>
            </a:r>
          </a:p>
          <a:p>
            <a:endParaRPr lang="en-US" dirty="0"/>
          </a:p>
        </p:txBody>
      </p:sp>
      <p:pic>
        <p:nvPicPr>
          <p:cNvPr id="4" name="Picture 3" descr="H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65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59874" cy="56213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latin typeface="Bookman Old Style" panose="02050604050505020204" pitchFamily="18" charset="0"/>
                <a:cs typeface="American Typewriter"/>
              </a:rPr>
              <a:t>What do you notice about the paintings?</a:t>
            </a:r>
          </a:p>
          <a:p>
            <a:pPr marL="36576" indent="0" algn="ctr">
              <a:buNone/>
            </a:pPr>
            <a:endParaRPr lang="en-US" sz="4400" dirty="0" smtClean="0">
              <a:latin typeface="Bookman Old Style" panose="02050604050505020204" pitchFamily="18" charset="0"/>
              <a:cs typeface="American Typewriter"/>
            </a:endParaRPr>
          </a:p>
          <a:p>
            <a:pPr marL="36576" indent="0" algn="ctr">
              <a:buNone/>
            </a:pPr>
            <a:r>
              <a:rPr lang="en-US" sz="4400" dirty="0" smtClean="0">
                <a:latin typeface="Bookman Old Style" panose="02050604050505020204" pitchFamily="18" charset="0"/>
                <a:cs typeface="American Typewriter"/>
              </a:rPr>
              <a:t>How do the paintings represent African Americans in post-Reconstruction America?</a:t>
            </a:r>
            <a:endParaRPr lang="en-US" sz="4400" dirty="0">
              <a:latin typeface="Bookman Old Style" panose="02050604050505020204" pitchFamily="18" charset="0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55596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Harlem Renaissance 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You will be reading the background essay on the Harlem Renaissance</a:t>
            </a:r>
          </a:p>
          <a:p>
            <a:r>
              <a:rPr lang="en-US" sz="3600" dirty="0" smtClean="0"/>
              <a:t>Read, and write down any questions or things that are important to know about the Harlem Renaissance</a:t>
            </a:r>
          </a:p>
          <a:p>
            <a:r>
              <a:rPr lang="en-US" sz="3600" dirty="0" smtClean="0"/>
              <a:t>Monday: we will look at Langston Hughes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635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Learning </a:t>
            </a:r>
            <a:r>
              <a:rPr lang="en-US" sz="4800" dirty="0" smtClean="0"/>
              <a:t>Target</a:t>
            </a:r>
            <a:r>
              <a:rPr lang="en-US" sz="4800" dirty="0"/>
              <a:t>	</a:t>
            </a:r>
            <a:br>
              <a:rPr lang="en-US" sz="48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953000"/>
          </a:xfrm>
        </p:spPr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n-US" sz="4400" dirty="0" smtClean="0"/>
              <a:t>I </a:t>
            </a:r>
            <a:r>
              <a:rPr lang="en-US" sz="4400" dirty="0"/>
              <a:t>can analyze Hughes </a:t>
            </a:r>
            <a:r>
              <a:rPr lang="en-US" sz="4400" dirty="0" smtClean="0"/>
              <a:t>writings </a:t>
            </a:r>
            <a:r>
              <a:rPr lang="en-US" sz="4400" dirty="0"/>
              <a:t>to determine his social </a:t>
            </a:r>
            <a:r>
              <a:rPr lang="en-US" sz="4400" dirty="0" smtClean="0"/>
              <a:t>commentary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4400" dirty="0" smtClean="0"/>
              <a:t>I can evaluate the role or place of African Americans in 1920s society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4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Langston Hughes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One of the leading poets of Harlem Renaissance</a:t>
            </a:r>
          </a:p>
          <a:p>
            <a:pPr lvl="1"/>
            <a:r>
              <a:rPr lang="en-US" dirty="0" smtClean="0"/>
              <a:t>One of the first African Americans to make a living solely on his writings</a:t>
            </a:r>
          </a:p>
          <a:p>
            <a:r>
              <a:rPr lang="en-US" dirty="0" smtClean="0"/>
              <a:t>Novelist, playwright, essayist</a:t>
            </a:r>
          </a:p>
          <a:p>
            <a:r>
              <a:rPr lang="en-US" dirty="0" smtClean="0"/>
              <a:t>Writings center on poor, working-class African Americans</a:t>
            </a:r>
          </a:p>
          <a:p>
            <a:r>
              <a:rPr lang="en-US" dirty="0" smtClean="0"/>
              <a:t>Kept his language direct</a:t>
            </a:r>
          </a:p>
          <a:p>
            <a:r>
              <a:rPr lang="en-US" dirty="0" smtClean="0"/>
              <a:t>Considered one of the most influential artists of the Harlem Renaissance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56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>
            <a:noAutofit/>
          </a:bodyPr>
          <a:lstStyle/>
          <a:p>
            <a:r>
              <a:rPr lang="en-US" sz="3500" dirty="0" smtClean="0"/>
              <a:t>Read Langston Hughes “When the Negro was in Vogue”</a:t>
            </a:r>
          </a:p>
          <a:p>
            <a:r>
              <a:rPr lang="en-US" sz="3500" dirty="0" smtClean="0"/>
              <a:t>Answer as a table group: 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sz="3500" dirty="0" smtClean="0"/>
              <a:t>Describe Harlem in the 1920s.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sz="3500" dirty="0" smtClean="0"/>
              <a:t>Conclude why white America suddenly became fascinated with Harlem.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sz="3500" dirty="0" smtClean="0"/>
              <a:t>Determine the irony in the situations described in the excerpt.</a:t>
            </a:r>
          </a:p>
        </p:txBody>
      </p:sp>
    </p:spTree>
    <p:extLst>
      <p:ext uri="{BB962C8B-B14F-4D97-AF65-F5344CB8AC3E}">
        <p14:creationId xmlns:p14="http://schemas.microsoft.com/office/powerpoint/2010/main" val="31821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570" y="381001"/>
            <a:ext cx="78867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ookman Old Style" panose="02050604050505020204" pitchFamily="18" charset="0"/>
              </a:rPr>
              <a:t>Today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836" y="1295400"/>
            <a:ext cx="8624170" cy="5334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Bookman Old Style" panose="02050604050505020204" pitchFamily="18" charset="0"/>
              </a:rPr>
              <a:t>On </a:t>
            </a:r>
            <a:r>
              <a:rPr lang="en-US" sz="3600" dirty="0">
                <a:latin typeface="Bookman Old Style" panose="02050604050505020204" pitchFamily="18" charset="0"/>
              </a:rPr>
              <a:t>the back of your reading, and using only TWO colors, illustrate the image that comes to mind of Harlem according to Hughes.</a:t>
            </a:r>
          </a:p>
          <a:p>
            <a:pPr lvl="1"/>
            <a:r>
              <a:rPr lang="en-US" sz="3200" i="1" dirty="0">
                <a:latin typeface="Bookman Old Style" panose="02050604050505020204" pitchFamily="18" charset="0"/>
              </a:rPr>
              <a:t>Your illustration should be supported by what you’ve read in the text</a:t>
            </a:r>
          </a:p>
          <a:p>
            <a:pPr lvl="1"/>
            <a:r>
              <a:rPr lang="en-US" sz="3200" dirty="0">
                <a:latin typeface="Bookman Old Style" panose="02050604050505020204" pitchFamily="18" charset="0"/>
              </a:rPr>
              <a:t>Choose </a:t>
            </a:r>
            <a:r>
              <a:rPr lang="en-US" sz="3200" b="1" dirty="0">
                <a:latin typeface="Bookman Old Style" panose="02050604050505020204" pitchFamily="18" charset="0"/>
              </a:rPr>
              <a:t>one quote to be your title</a:t>
            </a:r>
            <a:r>
              <a:rPr lang="en-US" sz="3200" dirty="0">
                <a:latin typeface="Bookman Old Style" panose="02050604050505020204" pitchFamily="18" charset="0"/>
              </a:rPr>
              <a:t>, what captures the essence of the reading</a:t>
            </a:r>
          </a:p>
        </p:txBody>
      </p:sp>
    </p:spTree>
    <p:extLst>
      <p:ext uri="{BB962C8B-B14F-4D97-AF65-F5344CB8AC3E}">
        <p14:creationId xmlns:p14="http://schemas.microsoft.com/office/powerpoint/2010/main" val="85199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Learning </a:t>
            </a:r>
            <a:r>
              <a:rPr lang="en-US" sz="4800" dirty="0" smtClean="0"/>
              <a:t>Target</a:t>
            </a:r>
            <a:r>
              <a:rPr lang="en-US" sz="4800" dirty="0"/>
              <a:t>	</a:t>
            </a:r>
            <a:br>
              <a:rPr lang="en-US" sz="48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953000"/>
          </a:xfrm>
        </p:spPr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n-US" sz="4400" dirty="0" smtClean="0"/>
              <a:t>I </a:t>
            </a:r>
            <a:r>
              <a:rPr lang="en-US" sz="4400" dirty="0"/>
              <a:t>can analyze Hughes poetry to determine his social </a:t>
            </a:r>
            <a:r>
              <a:rPr lang="en-US" sz="4400" dirty="0" smtClean="0"/>
              <a:t>commentary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4400" dirty="0" smtClean="0"/>
              <a:t>I can evaluate the role or place of African Americans in 1920s society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80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457200"/>
            <a:ext cx="8686799" cy="7474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Langston Hughes and the American Dream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799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Clearly, African Americans were not included in the American Dream, and not always given the opportunity to attain their American Dream</a:t>
            </a:r>
          </a:p>
          <a:p>
            <a:r>
              <a:rPr lang="en-US" sz="3200" dirty="0" smtClean="0"/>
              <a:t>As a reaction, Langston Hughes created poems critical of America</a:t>
            </a:r>
          </a:p>
        </p:txBody>
      </p:sp>
    </p:spTree>
    <p:extLst>
      <p:ext uri="{BB962C8B-B14F-4D97-AF65-F5344CB8AC3E}">
        <p14:creationId xmlns:p14="http://schemas.microsoft.com/office/powerpoint/2010/main" val="136588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Older files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15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Image:BookerTWashington-Cheynes.LO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234" y="0"/>
            <a:ext cx="147076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Booker T. Washington-</a:t>
            </a:r>
            <a:br>
              <a:rPr lang="en-US" altLang="en-US" dirty="0"/>
            </a:br>
            <a:r>
              <a:rPr lang="en-US" altLang="en-US" sz="2400" dirty="0"/>
              <a:t>“Cast Down Your Bucket Where You Are”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3200" dirty="0"/>
              <a:t>1856-1915 (Born a slave in VA)</a:t>
            </a:r>
          </a:p>
          <a:p>
            <a:pPr>
              <a:lnSpc>
                <a:spcPct val="80000"/>
              </a:lnSpc>
            </a:pPr>
            <a:r>
              <a:rPr lang="en-US" altLang="en-US" sz="3200" dirty="0"/>
              <a:t>1888- At 25, became president of Tuskegee Institute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Philosophy was to teach young blacks a practical trade (plumbing, masonry, carpentry, </a:t>
            </a:r>
            <a:r>
              <a:rPr lang="en-US" altLang="en-US" sz="2800" dirty="0" err="1"/>
              <a:t>etc</a:t>
            </a:r>
            <a:r>
              <a:rPr lang="en-US" altLang="en-US" sz="2800" dirty="0"/>
              <a:t>)</a:t>
            </a:r>
          </a:p>
          <a:p>
            <a:pPr>
              <a:lnSpc>
                <a:spcPct val="80000"/>
              </a:lnSpc>
            </a:pPr>
            <a:r>
              <a:rPr lang="en-US" altLang="en-US" sz="3200" dirty="0"/>
              <a:t>1895- Gives famous “Atlanta Compromise” speech to Atlanta Exposition </a:t>
            </a:r>
          </a:p>
          <a:p>
            <a:pPr>
              <a:lnSpc>
                <a:spcPct val="80000"/>
              </a:lnSpc>
            </a:pPr>
            <a:r>
              <a:rPr lang="en-US" altLang="en-US" sz="3200" dirty="0"/>
              <a:t>1901- Publishes </a:t>
            </a:r>
            <a:r>
              <a:rPr lang="en-US" altLang="en-US" sz="3200" i="1" dirty="0"/>
              <a:t>Up From Slavery- 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Immediate hit- becomes first A-A guest to White House</a:t>
            </a:r>
          </a:p>
          <a:p>
            <a:pPr>
              <a:lnSpc>
                <a:spcPct val="80000"/>
              </a:lnSpc>
            </a:pPr>
            <a:r>
              <a:rPr lang="en-US" altLang="en-US" sz="3200" dirty="0"/>
              <a:t>Urged </a:t>
            </a:r>
            <a:r>
              <a:rPr lang="en-US" altLang="en-US" sz="3200" dirty="0" smtClean="0"/>
              <a:t>African Americans </a:t>
            </a:r>
            <a:r>
              <a:rPr lang="en-US" altLang="en-US" sz="3200" dirty="0"/>
              <a:t>to work patiently within existing framework and equality would come.  </a:t>
            </a:r>
          </a:p>
          <a:p>
            <a:pPr>
              <a:lnSpc>
                <a:spcPct val="80000"/>
              </a:lnSpc>
            </a:pPr>
            <a:endParaRPr lang="en-US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08370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868362"/>
          </a:xfrm>
        </p:spPr>
        <p:txBody>
          <a:bodyPr/>
          <a:lstStyle/>
          <a:p>
            <a:r>
              <a:rPr lang="en-US" dirty="0" smtClean="0"/>
              <a:t>Learning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334000"/>
          </a:xfrm>
        </p:spPr>
        <p:txBody>
          <a:bodyPr/>
          <a:lstStyle/>
          <a:p>
            <a:pPr marL="550926" indent="-514350">
              <a:buFont typeface="+mj-lt"/>
              <a:buAutoNum type="arabicPeriod"/>
            </a:pPr>
            <a:r>
              <a:rPr lang="en-US" sz="4000" dirty="0" smtClean="0"/>
              <a:t>I can define the Harlem Renaissance.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4000" dirty="0" smtClean="0"/>
              <a:t>I can define </a:t>
            </a:r>
            <a:r>
              <a:rPr lang="en-US" sz="4000" dirty="0"/>
              <a:t>the landmark events of the black experience in the 1920s</a:t>
            </a:r>
            <a:r>
              <a:rPr lang="en-US" sz="4000" dirty="0" smtClean="0"/>
              <a:t>.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4000" dirty="0" smtClean="0"/>
              <a:t>I can determine to </a:t>
            </a:r>
            <a:r>
              <a:rPr lang="en-US" sz="4000" dirty="0"/>
              <a:t>what extent </a:t>
            </a:r>
            <a:r>
              <a:rPr lang="en-US" sz="4000" dirty="0" smtClean="0"/>
              <a:t>the </a:t>
            </a:r>
            <a:r>
              <a:rPr lang="en-US" sz="4000" dirty="0"/>
              <a:t>Harlem Renaissance </a:t>
            </a:r>
            <a:r>
              <a:rPr lang="en-US" sz="4000" dirty="0" smtClean="0"/>
              <a:t>empowered </a:t>
            </a:r>
            <a:r>
              <a:rPr lang="en-US" sz="4000" dirty="0"/>
              <a:t>African </a:t>
            </a:r>
            <a:r>
              <a:rPr lang="en-US" sz="4000" dirty="0" smtClean="0"/>
              <a:t>Americans.</a:t>
            </a:r>
            <a:endParaRPr lang="en-US" sz="4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5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W. E. B. Du Bois in 1904">
            <a:hlinkClick r:id="rId2" tooltip="W. E. B. Du Bois in 1904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714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W.E.B DuBois</a:t>
            </a:r>
            <a:br>
              <a:rPr lang="en-US" altLang="en-US" sz="4000"/>
            </a:br>
            <a:r>
              <a:rPr lang="en-US" altLang="en-US" sz="4000"/>
              <a:t>“Double Consciousness”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1868-1963 (Lived 95 </a:t>
            </a:r>
            <a:r>
              <a:rPr lang="en-US" altLang="en-US" sz="2400" dirty="0" smtClean="0"/>
              <a:t>years</a:t>
            </a:r>
            <a:r>
              <a:rPr lang="en-US" altLang="en-US" sz="2400" dirty="0"/>
              <a:t>!)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Raised in middle-class </a:t>
            </a:r>
            <a:r>
              <a:rPr lang="en-US" altLang="en-US" sz="2400" dirty="0" smtClean="0"/>
              <a:t>Massachusetts- </a:t>
            </a:r>
            <a:r>
              <a:rPr lang="en-US" altLang="en-US" sz="2400" dirty="0"/>
              <a:t>not aware of racism until later childhood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EXTREMELY intelligent- Ph. D. Harvard, studied in Berlin for several years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Wrote many books, including </a:t>
            </a:r>
            <a:r>
              <a:rPr lang="en-US" altLang="en-US" sz="2400" i="1" dirty="0"/>
              <a:t>Souls of Black Folk </a:t>
            </a:r>
            <a:r>
              <a:rPr lang="en-US" altLang="en-US" sz="2400" dirty="0"/>
              <a:t>in 1903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Co-founder of NAACP in 1909- Editor in chief of their journal “The Crisis” 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Theory of “Double Consciousness”: that blacks simultaneously view themselves through their own eyes  AND ALSO through the lens of racist white America.  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Strongly (and publicly) disagreed with Washington- believed that SYSTEM had to be changed in order for blacks to finally gain equality- and erase this double consciousness.</a:t>
            </a:r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4932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Marcus Garvey in 1924">
            <a:hlinkClick r:id="rId2" tooltip="Marcus Garvey in 1924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221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/>
              <a:t>Marcus Garvey- </a:t>
            </a:r>
            <a:br>
              <a:rPr lang="en-US" altLang="en-US" sz="4000" dirty="0"/>
            </a:br>
            <a:r>
              <a:rPr lang="en-US" altLang="en-US" sz="4000" dirty="0"/>
              <a:t>“Back to Africa”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1887-1940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Born in Jamaica- still national hero there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Founded Universal Negro Improvement Association (UNIA) and African Communities League (ACL). 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Inspired by B.T. Washington, but was a </a:t>
            </a:r>
            <a:r>
              <a:rPr lang="en-US" altLang="en-US" sz="2400" dirty="0" smtClean="0"/>
              <a:t>segregationist </a:t>
            </a:r>
            <a:r>
              <a:rPr lang="en-US" altLang="en-US" sz="2400" dirty="0"/>
              <a:t>believed that blacks should create entirely separate (and black-operated) system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Founded “Black Star Line” and “Negro Factories Corporation”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Also started “Liberia Project” and “Back to Africa” movement- encouraged A-A’s to move to Liberia to form own country where blacks would have equal rights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Believer in “Racial Purity”- that races shouldn’t mix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Had a vicious (and mutual) dislike of Dubois</a:t>
            </a:r>
          </a:p>
          <a:p>
            <a:pPr>
              <a:lnSpc>
                <a:spcPct val="80000"/>
              </a:lnSpc>
            </a:pPr>
            <a:endParaRPr lang="en-US" altLang="en-US" sz="2200" dirty="0"/>
          </a:p>
          <a:p>
            <a:pPr>
              <a:lnSpc>
                <a:spcPct val="80000"/>
              </a:lnSpc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41664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Harlem renaissance music and art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87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Harlem Renaissance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Find a piece of literature that speaks to you (for whatever reason)</a:t>
            </a:r>
          </a:p>
          <a:p>
            <a:r>
              <a:rPr lang="en-US" dirty="0" smtClean="0"/>
              <a:t>Art: songs, pictures, photographs, poems (no stories or essays)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Tell me why you picked that literature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Write a brief narrative about the art</a:t>
            </a:r>
          </a:p>
          <a:p>
            <a:pPr marL="852678" lvl="1" indent="-514350">
              <a:buFont typeface="Wingdings" panose="05000000000000000000" pitchFamily="2" charset="2"/>
              <a:buChar char="§"/>
            </a:pPr>
            <a:r>
              <a:rPr lang="en-US" dirty="0" smtClean="0"/>
              <a:t>Think: creative story about the literature</a:t>
            </a:r>
          </a:p>
          <a:p>
            <a:pPr marL="550926" indent="-514350">
              <a:buFont typeface="Wingdings" panose="05000000000000000000" pitchFamily="2" charset="2"/>
              <a:buChar char="§"/>
            </a:pPr>
            <a:r>
              <a:rPr lang="en-US" dirty="0" smtClean="0"/>
              <a:t>Submitting:</a:t>
            </a:r>
          </a:p>
          <a:p>
            <a:pPr marL="852678" lvl="1" indent="-514350">
              <a:buFont typeface="+mj-lt"/>
              <a:buAutoNum type="arabicPeriod"/>
            </a:pPr>
            <a:r>
              <a:rPr lang="en-US" dirty="0" smtClean="0"/>
              <a:t>The literature (you can copy and paste)</a:t>
            </a:r>
          </a:p>
          <a:p>
            <a:pPr marL="852678" lvl="1" indent="-514350">
              <a:buFont typeface="+mj-lt"/>
              <a:buAutoNum type="arabicPeriod"/>
            </a:pPr>
            <a:r>
              <a:rPr lang="en-US" dirty="0" smtClean="0"/>
              <a:t>Why you picked that literature</a:t>
            </a:r>
          </a:p>
          <a:p>
            <a:pPr marL="852678" lvl="1" indent="-514350">
              <a:buFont typeface="+mj-lt"/>
              <a:buAutoNum type="arabicPeriod"/>
            </a:pPr>
            <a:r>
              <a:rPr lang="en-US" dirty="0" smtClean="0"/>
              <a:t>300-500 word narrative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85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Prominent Figures (not limited to this list)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8"/>
            <a:ext cx="8610600" cy="52879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Louis Armstrong</a:t>
            </a:r>
          </a:p>
          <a:p>
            <a:r>
              <a:rPr lang="en-US" dirty="0" smtClean="0"/>
              <a:t>Jacob Lawrence</a:t>
            </a:r>
          </a:p>
          <a:p>
            <a:r>
              <a:rPr lang="en-US" dirty="0" smtClean="0"/>
              <a:t>Aaron Douglas</a:t>
            </a:r>
          </a:p>
          <a:p>
            <a:r>
              <a:rPr lang="en-US" dirty="0" smtClean="0"/>
              <a:t>Augusta Savage </a:t>
            </a:r>
          </a:p>
          <a:p>
            <a:r>
              <a:rPr lang="en-US" dirty="0" smtClean="0"/>
              <a:t>Duke Ellington</a:t>
            </a:r>
          </a:p>
          <a:p>
            <a:r>
              <a:rPr lang="en-US" dirty="0" err="1" smtClean="0"/>
              <a:t>Countee</a:t>
            </a:r>
            <a:r>
              <a:rPr lang="en-US" dirty="0" smtClean="0"/>
              <a:t> Cullen</a:t>
            </a:r>
          </a:p>
          <a:p>
            <a:endParaRPr lang="en-US" dirty="0"/>
          </a:p>
          <a:p>
            <a:r>
              <a:rPr lang="en-US" dirty="0" smtClean="0"/>
              <a:t>Links:</a:t>
            </a:r>
          </a:p>
          <a:p>
            <a:r>
              <a:rPr lang="en-US" dirty="0" smtClean="0">
                <a:hlinkClick r:id="rId2"/>
              </a:rPr>
              <a:t>Scalar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Smithsonian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SAAM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556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Harlem renaissance poetry projects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13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/>
              <a:t>Learning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18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 can demonstrate an understanding of poetry</a:t>
            </a:r>
          </a:p>
          <a:p>
            <a:r>
              <a:rPr lang="en-US" sz="4400" dirty="0" smtClean="0"/>
              <a:t>I can collaborate with my classmates </a:t>
            </a:r>
          </a:p>
          <a:p>
            <a:r>
              <a:rPr lang="en-US" sz="4400" dirty="0" smtClean="0"/>
              <a:t>I can educated my classmates about my assigned poem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375074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839200" cy="5486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Pick your groups (need 8 groups of about 5 people)</a:t>
            </a:r>
          </a:p>
          <a:p>
            <a:r>
              <a:rPr lang="en-US" sz="4800" dirty="0" smtClean="0"/>
              <a:t>Each assigned a poem from Harlem Renaissance writer</a:t>
            </a:r>
          </a:p>
        </p:txBody>
      </p:sp>
    </p:spTree>
    <p:extLst>
      <p:ext uri="{BB962C8B-B14F-4D97-AF65-F5344CB8AC3E}">
        <p14:creationId xmlns:p14="http://schemas.microsoft.com/office/powerpoint/2010/main" val="397074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41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Your group will create a poster to present your assigned poem</a:t>
            </a:r>
          </a:p>
          <a:p>
            <a:r>
              <a:rPr lang="en-US" sz="3600" dirty="0" smtClean="0"/>
              <a:t>I will give you questions to answer, but you must also create a visually appealing poster to educate your classmates</a:t>
            </a:r>
          </a:p>
          <a:p>
            <a:r>
              <a:rPr lang="en-US" sz="3600" dirty="0" smtClean="0"/>
              <a:t>You must include the questions and answers on your posters, but you do have creative freedom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0315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686800" cy="5410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I, Too </a:t>
            </a:r>
            <a:r>
              <a:rPr lang="en-US" dirty="0" smtClean="0"/>
              <a:t>(Hughes) 883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The Weary Blues </a:t>
            </a:r>
            <a:r>
              <a:rPr lang="en-US" dirty="0" smtClean="0"/>
              <a:t>(Hughes) 884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My City </a:t>
            </a:r>
            <a:r>
              <a:rPr lang="en-US" dirty="0" smtClean="0"/>
              <a:t>(Johnson) 888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If We Must Die </a:t>
            </a:r>
            <a:r>
              <a:rPr lang="en-US" dirty="0" smtClean="0"/>
              <a:t>(McKay) 890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Any Human to Another </a:t>
            </a:r>
            <a:r>
              <a:rPr lang="en-US" dirty="0" smtClean="0"/>
              <a:t>(Cullen) 894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Storm Ending </a:t>
            </a:r>
            <a:r>
              <a:rPr lang="en-US" dirty="0" smtClean="0"/>
              <a:t>(</a:t>
            </a:r>
            <a:r>
              <a:rPr lang="en-US" dirty="0" err="1" smtClean="0"/>
              <a:t>Toomer</a:t>
            </a:r>
            <a:r>
              <a:rPr lang="en-US" dirty="0" smtClean="0"/>
              <a:t>) 895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A Black Man Talks of Reaping</a:t>
            </a:r>
            <a:r>
              <a:rPr lang="en-US" dirty="0" smtClean="0"/>
              <a:t> (Bontemps) 896</a:t>
            </a:r>
            <a:r>
              <a:rPr lang="en-US" i="1" dirty="0" smtClean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6466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5" y="152400"/>
            <a:ext cx="7467600" cy="1143000"/>
          </a:xfrm>
        </p:spPr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181600"/>
          </a:xfrm>
        </p:spPr>
        <p:txBody>
          <a:bodyPr>
            <a:norm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sz="3600" dirty="0" smtClean="0"/>
              <a:t>Conclude why Harlem was chosen for this movement. 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3600" dirty="0" smtClean="0"/>
              <a:t>Determine the role of minorities in American popular culture.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3600" dirty="0" smtClean="0"/>
              <a:t>Determine how fringe ideas moved to the center/mainstream.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3600" dirty="0" smtClean="0"/>
              <a:t>Characterize the resistance of the empowered white culture.</a:t>
            </a:r>
          </a:p>
        </p:txBody>
      </p:sp>
    </p:spTree>
    <p:extLst>
      <p:ext uri="{BB962C8B-B14F-4D97-AF65-F5344CB8AC3E}">
        <p14:creationId xmlns:p14="http://schemas.microsoft.com/office/powerpoint/2010/main" val="5587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en-US" dirty="0" smtClean="0"/>
              <a:t>Poetry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5181600"/>
          </a:xfrm>
        </p:spPr>
        <p:txBody>
          <a:bodyPr>
            <a:noAutofit/>
          </a:bodyPr>
          <a:lstStyle/>
          <a:p>
            <a:pPr marL="779526" indent="-742950">
              <a:buFont typeface="+mj-lt"/>
              <a:buAutoNum type="arabicPeriod"/>
            </a:pPr>
            <a:r>
              <a:rPr lang="en-US" sz="4000" dirty="0" smtClean="0"/>
              <a:t>What was the Harlem experience like? What was life like for African Americans?</a:t>
            </a:r>
          </a:p>
          <a:p>
            <a:pPr marL="779526" indent="-742950">
              <a:buFont typeface="+mj-lt"/>
              <a:buAutoNum type="arabicPeriod"/>
            </a:pPr>
            <a:r>
              <a:rPr lang="en-US" sz="4000" dirty="0" smtClean="0"/>
              <a:t>Why would they choose Harlem as a place for their renaissance?</a:t>
            </a:r>
          </a:p>
          <a:p>
            <a:pPr marL="779526" indent="-742950">
              <a:buFont typeface="+mj-lt"/>
              <a:buAutoNum type="arabicPeriod"/>
            </a:pPr>
            <a:r>
              <a:rPr lang="en-US" sz="4000" dirty="0" smtClean="0"/>
              <a:t>What are common themes between the poems? What are differences? Why?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9138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Speakeasy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Speakeasy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1"/>
            <a:ext cx="5334000" cy="2743200"/>
          </a:xfrm>
        </p:spPr>
        <p:txBody>
          <a:bodyPr/>
          <a:lstStyle/>
          <a:p>
            <a:r>
              <a:rPr lang="en-US" sz="3200" dirty="0" smtClean="0"/>
              <a:t>Establishment that illegally sells alcoholic beverages</a:t>
            </a:r>
          </a:p>
          <a:p>
            <a:r>
              <a:rPr lang="en-US" sz="3200" dirty="0" smtClean="0"/>
              <a:t>Prominent during Prohibition </a:t>
            </a:r>
          </a:p>
          <a:p>
            <a:endParaRPr lang="en-US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1" y="4038600"/>
            <a:ext cx="4724400" cy="2645664"/>
          </a:xfrm>
          <a:prstGeom prst="rect">
            <a:avLst/>
          </a:prstGeom>
        </p:spPr>
      </p:pic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91000"/>
            <a:ext cx="4022361" cy="26670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48789" y="152400"/>
            <a:ext cx="339521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5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Speakeasy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8229600" cy="5135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Poetry reading:</a:t>
            </a:r>
          </a:p>
          <a:p>
            <a:pPr lvl="1"/>
            <a:r>
              <a:rPr lang="en-US" sz="2800" dirty="0" smtClean="0"/>
              <a:t>Will read the poem</a:t>
            </a:r>
          </a:p>
          <a:p>
            <a:pPr lvl="1"/>
            <a:r>
              <a:rPr lang="en-US" sz="2800" dirty="0" smtClean="0"/>
              <a:t>Give class 1 minute to process</a:t>
            </a:r>
          </a:p>
          <a:p>
            <a:pPr lvl="1"/>
            <a:r>
              <a:rPr lang="en-US" sz="2800" dirty="0" smtClean="0"/>
              <a:t>Share your groups thoughts on the poem </a:t>
            </a:r>
          </a:p>
          <a:p>
            <a:r>
              <a:rPr lang="en-US" sz="3200" dirty="0" smtClean="0"/>
              <a:t>Extra credit for dressing up in 1920s style</a:t>
            </a:r>
          </a:p>
          <a:p>
            <a:r>
              <a:rPr lang="en-US" sz="3200" dirty="0" smtClean="0"/>
              <a:t>Can bring in food and drinks for your table group</a:t>
            </a:r>
          </a:p>
          <a:p>
            <a:pPr lvl="1"/>
            <a:r>
              <a:rPr lang="en-US" sz="2800" dirty="0" smtClean="0"/>
              <a:t>Will need to clean up your mess!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111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Things to Include (I will collect this):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4876800"/>
          </a:xfrm>
        </p:spPr>
        <p:txBody>
          <a:bodyPr/>
          <a:lstStyle/>
          <a:p>
            <a:pPr marL="550926" indent="-514350">
              <a:buFont typeface="+mj-lt"/>
              <a:buAutoNum type="arabicPeriod"/>
            </a:pPr>
            <a:r>
              <a:rPr lang="en-US" sz="3600" dirty="0" smtClean="0"/>
              <a:t>What do these poems say about African Americans and their place in American society?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3600" dirty="0" smtClean="0"/>
              <a:t>How do these poets see the future of African Americans?</a:t>
            </a:r>
          </a:p>
          <a:p>
            <a:pPr marL="550926" indent="-514350"/>
            <a:r>
              <a:rPr lang="en-US" sz="3600" dirty="0" smtClean="0"/>
              <a:t>Prepare a discussion question to present to the class.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949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poems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Harlem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Why call it Harlem if there is no mention of Harlem?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Is the explosion good or bad?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Whose dream is deferred? What is the explosion?</a:t>
            </a:r>
          </a:p>
          <a:p>
            <a:r>
              <a:rPr lang="en-US" dirty="0" smtClean="0"/>
              <a:t>The Negro Speaks of Rivers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What is the significance of the river locations?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Meaning of “muddy bosom turn all golden in the summer”?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Pan-Africanism connections?</a:t>
            </a:r>
          </a:p>
          <a:p>
            <a:r>
              <a:rPr lang="en-US" dirty="0" smtClean="0"/>
              <a:t>I, Too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Connections to Walt Whitman?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What is the place or role of African Americans in America?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9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Poems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Weary Blues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Temporariness of jazz and the connections to Harlem?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Is there hope for the future?</a:t>
            </a:r>
          </a:p>
          <a:p>
            <a:r>
              <a:rPr lang="en-US" dirty="0" smtClean="0"/>
              <a:t>My City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Connection of nature in South supposedly being freeing, but see the city as actually freeing?</a:t>
            </a:r>
          </a:p>
          <a:p>
            <a:r>
              <a:rPr lang="en-US" dirty="0" smtClean="0"/>
              <a:t>If We Must Die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What kind of death are they wanting? Why care about their death?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What do they want to achieve before death?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0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poems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Any Human to Another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1800" dirty="0" smtClean="0"/>
              <a:t>What is the author showing or proving? What is the intent of the poem?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1800" dirty="0" smtClean="0"/>
              <a:t>How would white people see this poem?</a:t>
            </a:r>
          </a:p>
          <a:p>
            <a:pPr marL="1097280" lvl="2" indent="-457200">
              <a:buFont typeface="+mj-lt"/>
              <a:buAutoNum type="arabicPeriod"/>
            </a:pPr>
            <a:r>
              <a:rPr lang="en-US" sz="1600" dirty="0" smtClean="0"/>
              <a:t>What differences would the intent/reception be between whites and blacks?</a:t>
            </a:r>
          </a:p>
          <a:p>
            <a:r>
              <a:rPr lang="en-US" sz="2000" dirty="0" smtClean="0"/>
              <a:t>Storm Ending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1800" dirty="0" smtClean="0"/>
              <a:t>Think about big storm and what happens during and in the aftermath of a storm?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1800" dirty="0" smtClean="0"/>
              <a:t>What does the rebuilding look like?</a:t>
            </a:r>
          </a:p>
          <a:p>
            <a:pPr marL="457200" indent="-457200"/>
            <a:r>
              <a:rPr lang="en-US" sz="2000" dirty="0" smtClean="0"/>
              <a:t>A Black Man Talks of Reaping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1800" dirty="0" smtClean="0"/>
              <a:t>Why are the children’s gleanings described as “bitter fruit”?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1800" dirty="0" smtClean="0"/>
              <a:t>Connections to Harlem?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836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886700" cy="71675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ookman Old Style" panose="02050604050505020204" pitchFamily="18" charset="0"/>
              </a:rPr>
              <a:t>Your task…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143000"/>
            <a:ext cx="8788400" cy="541019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ookman Old Style" panose="02050604050505020204" pitchFamily="18" charset="0"/>
              </a:rPr>
              <a:t>In groups of 4, select one of the Harlem Renaissance poems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Your group is responsible for understanding your poem and setting it to music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You may choose either music that was contemporary for the time (jazz or blues) or you may choose a contemporary rap or hip-hop beat (without lyrics)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The TONE of the music you choose must match the TONE of the poem you choose</a:t>
            </a:r>
          </a:p>
          <a:p>
            <a:r>
              <a:rPr lang="en-U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You will be turning in a 1 paragraph justification that </a:t>
            </a:r>
            <a:r>
              <a:rPr lang="en-US" sz="2400" b="1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demonstrates your understanding of the poem’s message in the context of the Harlem Renaissance</a:t>
            </a:r>
            <a:r>
              <a:rPr lang="en-US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 and </a:t>
            </a:r>
            <a:r>
              <a:rPr lang="en-US" sz="2400" b="1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the tone</a:t>
            </a:r>
          </a:p>
        </p:txBody>
      </p:sp>
    </p:spTree>
    <p:extLst>
      <p:ext uri="{BB962C8B-B14F-4D97-AF65-F5344CB8AC3E}">
        <p14:creationId xmlns:p14="http://schemas.microsoft.com/office/powerpoint/2010/main" val="24834571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 Continued…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Read </a:t>
            </a:r>
            <a:r>
              <a:rPr lang="en-US" sz="4800" dirty="0" err="1" smtClean="0"/>
              <a:t>Zora</a:t>
            </a:r>
            <a:r>
              <a:rPr lang="en-US" sz="4800" dirty="0" smtClean="0"/>
              <a:t> Neale Hurston’s </a:t>
            </a:r>
            <a:r>
              <a:rPr lang="en-US" sz="4800" i="1" dirty="0" smtClean="0"/>
              <a:t>How it Feels to be Colored Me </a:t>
            </a:r>
            <a:r>
              <a:rPr lang="en-US" sz="4800" dirty="0" smtClean="0"/>
              <a:t>(900-904)</a:t>
            </a:r>
          </a:p>
        </p:txBody>
      </p:sp>
    </p:spTree>
    <p:extLst>
      <p:ext uri="{BB962C8B-B14F-4D97-AF65-F5344CB8AC3E}">
        <p14:creationId xmlns:p14="http://schemas.microsoft.com/office/powerpoint/2010/main" val="6552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altLang="en-US" dirty="0"/>
              <a:t>Background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1863- Emancipation Proclamation</a:t>
            </a:r>
          </a:p>
          <a:p>
            <a:r>
              <a:rPr lang="en-US" altLang="en-US" sz="3200" dirty="0"/>
              <a:t>1865- Civil War ends</a:t>
            </a:r>
          </a:p>
          <a:p>
            <a:r>
              <a:rPr lang="en-US" altLang="en-US" sz="3200" dirty="0"/>
              <a:t>1865-1877- “Reconstruction”</a:t>
            </a:r>
          </a:p>
          <a:p>
            <a:r>
              <a:rPr lang="en-US" altLang="en-US" sz="3200" dirty="0"/>
              <a:t>1877- Compromise of 1877</a:t>
            </a:r>
          </a:p>
          <a:p>
            <a:pPr lvl="1"/>
            <a:r>
              <a:rPr lang="en-US" altLang="en-US" sz="2800" dirty="0" smtClean="0"/>
              <a:t>Rutherford Hays (Rep) became president</a:t>
            </a:r>
            <a:r>
              <a:rPr lang="en-US" altLang="en-US" sz="2800" dirty="0"/>
              <a:t>, in exchange for end of </a:t>
            </a:r>
            <a:r>
              <a:rPr lang="en-US" altLang="en-US" sz="2800" dirty="0" smtClean="0"/>
              <a:t>Reconstruction</a:t>
            </a:r>
            <a:endParaRPr lang="en-US" altLang="en-US" sz="2800" dirty="0"/>
          </a:p>
          <a:p>
            <a:r>
              <a:rPr lang="en-US" altLang="en-US" sz="3200" dirty="0" smtClean="0"/>
              <a:t>1890s- </a:t>
            </a:r>
            <a:r>
              <a:rPr lang="en-US" altLang="en-US" sz="3200" dirty="0"/>
              <a:t>The “nadir”- 2000 </a:t>
            </a:r>
            <a:r>
              <a:rPr lang="en-US" altLang="en-US" sz="3200" dirty="0" err="1"/>
              <a:t>lynchings</a:t>
            </a:r>
            <a:endParaRPr lang="en-US" altLang="en-US" sz="3200" dirty="0"/>
          </a:p>
          <a:p>
            <a:r>
              <a:rPr lang="en-US" altLang="en-US" sz="3200" dirty="0"/>
              <a:t>1896- Plessey v. Ferguson- “Separate but Equal”</a:t>
            </a:r>
          </a:p>
          <a:p>
            <a:endParaRPr lang="en-US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67696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Hurston assignment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400" dirty="0" smtClean="0"/>
              <a:t>As a table group, complete the chart. One chart per group. </a:t>
            </a:r>
          </a:p>
          <a:p>
            <a:r>
              <a:rPr lang="en-US" sz="3400" dirty="0" smtClean="0"/>
              <a:t>Can combine paragraphs that have similar ideas. Must have minimum of 5 sections of paragraphs.</a:t>
            </a:r>
          </a:p>
          <a:p>
            <a:pPr>
              <a:buNone/>
            </a:pPr>
            <a:r>
              <a:rPr lang="en-US" sz="3400" dirty="0" smtClean="0"/>
              <a:t> </a:t>
            </a:r>
          </a:p>
          <a:p>
            <a:pPr>
              <a:buNone/>
            </a:pPr>
            <a:r>
              <a:rPr lang="en-US" dirty="0" smtClean="0"/>
              <a:t>	 		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33400" y="5105400"/>
          <a:ext cx="8229600" cy="1447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Paragraph Number(s)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Main Idea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 Quote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4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Hughes sheet of paper:</a:t>
            </a:r>
          </a:p>
          <a:p>
            <a:r>
              <a:rPr lang="en-US" dirty="0" smtClean="0"/>
              <a:t>Write a thesis statement that argues the main idea of </a:t>
            </a:r>
            <a:r>
              <a:rPr lang="en-US" i="1" dirty="0" smtClean="0"/>
              <a:t>How It Feels to Be Colored Me</a:t>
            </a:r>
            <a:endParaRPr lang="en-US" dirty="0" smtClean="0"/>
          </a:p>
          <a:p>
            <a:pPr lvl="1"/>
            <a:r>
              <a:rPr lang="en-US" dirty="0" smtClean="0"/>
              <a:t>Then write three pieces of evidence that you could use to support this thesis statement</a:t>
            </a:r>
          </a:p>
          <a:p>
            <a:r>
              <a:rPr lang="en-US" dirty="0" smtClean="0"/>
              <a:t>Remember: what is she saying about race, being African American, pride, the past?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The past is done, it is time to move on and not hold grudges</a:t>
            </a:r>
          </a:p>
          <a:p>
            <a:r>
              <a:rPr lang="en-US" sz="2800" dirty="0" smtClean="0"/>
              <a:t>Skin color does not determine your identity</a:t>
            </a:r>
          </a:p>
          <a:p>
            <a:r>
              <a:rPr lang="en-US" sz="2800" dirty="0" smtClean="0"/>
              <a:t>She is proud of her race and her culture</a:t>
            </a:r>
          </a:p>
          <a:p>
            <a:r>
              <a:rPr lang="en-US" sz="2800" dirty="0" smtClean="0"/>
              <a:t>She feels like “a brown bag”</a:t>
            </a:r>
          </a:p>
          <a:p>
            <a:pPr lvl="1"/>
            <a:r>
              <a:rPr lang="en-US" sz="2400" dirty="0" smtClean="0"/>
              <a:t>It’s the contents of the ‘bag’ that matter, not what the outside looks like</a:t>
            </a:r>
          </a:p>
          <a:p>
            <a:pPr lvl="1"/>
            <a:r>
              <a:rPr lang="en-US" sz="2400" dirty="0" smtClean="0"/>
              <a:t>Brown bag filled with diamonds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410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</a:rPr>
              <a:t>The period from the end of World War I and through the middle of the 1930’s Depression</a:t>
            </a:r>
          </a:p>
          <a:p>
            <a:r>
              <a:rPr lang="en-US" sz="3600" dirty="0" smtClean="0">
                <a:latin typeface="Times New Roman" pitchFamily="18" charset="0"/>
              </a:rPr>
              <a:t>Celebration of African culture, heritage, and roots, in order to become “The New Negro” (Alain Locke)</a:t>
            </a:r>
          </a:p>
          <a:p>
            <a:r>
              <a:rPr lang="en-US" sz="3600" dirty="0" smtClean="0">
                <a:latin typeface="Times New Roman" pitchFamily="18" charset="0"/>
              </a:rPr>
              <a:t>A group of talented African-American writers, thinkers and artists produced a sizable contribution to American culture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5638800" cy="57150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Great Migration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Black farmers moved to urban North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Searching for jobs, freedom from oppression of institutionalized racism in the South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Settled in Harlem </a:t>
            </a:r>
          </a:p>
          <a:p>
            <a:r>
              <a:rPr lang="en-US" sz="3600" dirty="0" smtClean="0">
                <a:cs typeface="Times New Roman" pitchFamily="18" charset="0"/>
              </a:rPr>
              <a:t>World War I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Industrial jobs in city instead of just agriculture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Image result for the great mig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470" y="381000"/>
            <a:ext cx="3626907" cy="272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6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562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African Americans used art to prove their humanity and demand for equality.</a:t>
            </a:r>
          </a:p>
          <a:p>
            <a:pPr lvl="1">
              <a:lnSpc>
                <a:spcPct val="8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More authors/poets/artists published </a:t>
            </a:r>
          </a:p>
          <a:p>
            <a:pPr>
              <a:lnSpc>
                <a:spcPct val="8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Harlem became a racial focal point for Blacks all over the world; remained for a time a race capital. </a:t>
            </a:r>
          </a:p>
          <a:p>
            <a:pPr>
              <a:lnSpc>
                <a:spcPct val="8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It encouraged a new appreciation of folk roots and culture. </a:t>
            </a:r>
          </a:p>
          <a:p>
            <a:pPr>
              <a:lnSpc>
                <a:spcPct val="8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Brought Black experience and culture into mainstream society.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86700" cy="994172"/>
          </a:xfrm>
        </p:spPr>
        <p:txBody>
          <a:bodyPr/>
          <a:lstStyle/>
          <a:p>
            <a:r>
              <a:rPr lang="en-US" dirty="0" smtClean="0">
                <a:latin typeface="Bookman Old Style" panose="02050604050505020204" pitchFamily="18" charset="0"/>
              </a:rPr>
              <a:t>Harlem Renaissance &amp; You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1" y="1371600"/>
            <a:ext cx="498475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Bookman Old Style" panose="02050604050505020204" pitchFamily="18" charset="0"/>
              </a:rPr>
              <a:t>Today’s hip-hop and rap artists </a:t>
            </a:r>
            <a:r>
              <a:rPr lang="en-US" b="1" u="sng" dirty="0" smtClean="0">
                <a:latin typeface="Bookman Old Style" panose="02050604050505020204" pitchFamily="18" charset="0"/>
              </a:rPr>
              <a:t>would not exist </a:t>
            </a:r>
            <a:r>
              <a:rPr lang="en-US" dirty="0" smtClean="0">
                <a:latin typeface="Bookman Old Style" panose="02050604050505020204" pitchFamily="18" charset="0"/>
              </a:rPr>
              <a:t>without the poets, musicians, and artists of the Harlem Renaissance</a:t>
            </a:r>
          </a:p>
          <a:p>
            <a:r>
              <a:rPr lang="en-US" dirty="0" smtClean="0">
                <a:latin typeface="Bookman Old Style" panose="02050604050505020204" pitchFamily="18" charset="0"/>
              </a:rPr>
              <a:t>The contemporary underground NY hip-hop scene has been called a ‘new kind of Harlem Renaissance” (</a:t>
            </a:r>
            <a:r>
              <a:rPr lang="en-US" i="1" dirty="0" smtClean="0">
                <a:latin typeface="Bookman Old Style" panose="02050604050505020204" pitchFamily="18" charset="0"/>
              </a:rPr>
              <a:t>Rolling Stone</a:t>
            </a:r>
            <a:r>
              <a:rPr lang="en-US" dirty="0" smtClean="0">
                <a:latin typeface="Bookman Old Style" panose="02050604050505020204" pitchFamily="18" charset="0"/>
              </a:rPr>
              <a:t>)</a:t>
            </a:r>
          </a:p>
          <a:p>
            <a:r>
              <a:rPr lang="en-US" dirty="0" smtClean="0">
                <a:latin typeface="Bookman Old Style" panose="02050604050505020204" pitchFamily="18" charset="0"/>
              </a:rPr>
              <a:t>Rap = poetry set to music</a:t>
            </a:r>
          </a:p>
          <a:p>
            <a:r>
              <a:rPr lang="en-US" dirty="0" smtClean="0">
                <a:latin typeface="Bookman Old Style" panose="02050604050505020204" pitchFamily="18" charset="0"/>
              </a:rPr>
              <a:t>These mediums capture the culture of a time, and convey the feelings of social upheaval and change felt by the population</a:t>
            </a:r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5" name="Picture 2" descr="http://cp91279.biography.com/1000509261001/1000509261001_2105665572001_Langston-Hughes-House-in-Harle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12" y="3688586"/>
            <a:ext cx="3575076" cy="240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23809"/>
            <a:ext cx="366426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Custom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FF0000"/>
      </a:accent1>
      <a:accent2>
        <a:srgbClr val="FF0000"/>
      </a:accent2>
      <a:accent3>
        <a:srgbClr val="FF0000"/>
      </a:accent3>
      <a:accent4>
        <a:srgbClr val="FF0000"/>
      </a:accent4>
      <a:accent5>
        <a:srgbClr val="FF0000"/>
      </a:accent5>
      <a:accent6>
        <a:srgbClr val="FF0000"/>
      </a:accent6>
      <a:hlink>
        <a:srgbClr val="E2D700"/>
      </a:hlink>
      <a:folHlink>
        <a:srgbClr val="85DFD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826</TotalTime>
  <Words>1954</Words>
  <Application>Microsoft Office PowerPoint</Application>
  <PresentationFormat>On-screen Show (4:3)</PresentationFormat>
  <Paragraphs>240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American Typewriter</vt:lpstr>
      <vt:lpstr>Arial</vt:lpstr>
      <vt:lpstr>Bookman Old Style</vt:lpstr>
      <vt:lpstr>Franklin Gothic Book</vt:lpstr>
      <vt:lpstr>Times New Roman</vt:lpstr>
      <vt:lpstr>Wingdings</vt:lpstr>
      <vt:lpstr>Wingdings 2</vt:lpstr>
      <vt:lpstr>Technic</vt:lpstr>
      <vt:lpstr> </vt:lpstr>
      <vt:lpstr>PowerPoint Presentation</vt:lpstr>
      <vt:lpstr>Learning Targets</vt:lpstr>
      <vt:lpstr>Essential Questions</vt:lpstr>
      <vt:lpstr>Background</vt:lpstr>
      <vt:lpstr>Definition</vt:lpstr>
      <vt:lpstr>Causes</vt:lpstr>
      <vt:lpstr>Importance</vt:lpstr>
      <vt:lpstr>Harlem Renaissance &amp; You</vt:lpstr>
      <vt:lpstr>Stream of Consciousness Writing</vt:lpstr>
      <vt:lpstr>Harlem Renaissance Artists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Harlem Renaissance Background </vt:lpstr>
      <vt:lpstr>Learning Target  </vt:lpstr>
      <vt:lpstr>Langston Hughes </vt:lpstr>
      <vt:lpstr>Today</vt:lpstr>
      <vt:lpstr>Today</vt:lpstr>
      <vt:lpstr>Learning Target  </vt:lpstr>
      <vt:lpstr>Langston Hughes and the American Dream </vt:lpstr>
      <vt:lpstr>Older files</vt:lpstr>
      <vt:lpstr>Booker T. Washington- “Cast Down Your Bucket Where You Are”</vt:lpstr>
      <vt:lpstr>W.E.B DuBois “Double Consciousness” </vt:lpstr>
      <vt:lpstr>Marcus Garvey-  “Back to Africa”</vt:lpstr>
      <vt:lpstr>Harlem renaissance music and art</vt:lpstr>
      <vt:lpstr>Harlem Renaissance Literature</vt:lpstr>
      <vt:lpstr>Prominent Figures (not limited to this list) </vt:lpstr>
      <vt:lpstr>Harlem renaissance poetry projects</vt:lpstr>
      <vt:lpstr>Learning Targets</vt:lpstr>
      <vt:lpstr>Task</vt:lpstr>
      <vt:lpstr>Poster</vt:lpstr>
      <vt:lpstr>Poems</vt:lpstr>
      <vt:lpstr>Poetry Reflection</vt:lpstr>
      <vt:lpstr>Speakeasy</vt:lpstr>
      <vt:lpstr>Speakeasy </vt:lpstr>
      <vt:lpstr>Speakeasy</vt:lpstr>
      <vt:lpstr>Things to Include (I will collect this):</vt:lpstr>
      <vt:lpstr>Questions for poems</vt:lpstr>
      <vt:lpstr>Questions for Poems</vt:lpstr>
      <vt:lpstr>Questions for poems</vt:lpstr>
      <vt:lpstr>Your task…</vt:lpstr>
      <vt:lpstr>Today Continued… </vt:lpstr>
      <vt:lpstr>Hurston assignment </vt:lpstr>
      <vt:lpstr>Main Ideas</vt:lpstr>
      <vt:lpstr>Main Ideas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Harlem Renaissance</dc:title>
  <dc:creator>Kirsten Woldendorp</dc:creator>
  <cp:lastModifiedBy>Cossano, Kirsten    SHS-Staff</cp:lastModifiedBy>
  <cp:revision>97</cp:revision>
  <dcterms:created xsi:type="dcterms:W3CDTF">2012-01-03T02:01:12Z</dcterms:created>
  <dcterms:modified xsi:type="dcterms:W3CDTF">2019-11-15T16:40:23Z</dcterms:modified>
</cp:coreProperties>
</file>