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FB828-110A-4158-AD4B-7A39681040FA}" type="datetimeFigureOut">
              <a:rPr lang="en-US" smtClean="0"/>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667BF-EC5F-44CF-80BD-73B8A11B1108}" type="slidenum">
              <a:rPr lang="en-US" smtClean="0"/>
              <a:t>‹#›</a:t>
            </a:fld>
            <a:endParaRPr lang="en-US"/>
          </a:p>
        </p:txBody>
      </p:sp>
    </p:spTree>
    <p:extLst>
      <p:ext uri="{BB962C8B-B14F-4D97-AF65-F5344CB8AC3E}">
        <p14:creationId xmlns:p14="http://schemas.microsoft.com/office/powerpoint/2010/main" val="333579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https://www.youtube.com/watch?v=8mM8iNarcRc</a:t>
            </a:r>
            <a:endParaRPr lang="en-US" dirty="0"/>
          </a:p>
        </p:txBody>
      </p:sp>
      <p:sp>
        <p:nvSpPr>
          <p:cNvPr id="4" name="Slide Number Placeholder 3"/>
          <p:cNvSpPr>
            <a:spLocks noGrp="1"/>
          </p:cNvSpPr>
          <p:nvPr>
            <p:ph type="sldNum" sz="quarter" idx="10"/>
          </p:nvPr>
        </p:nvSpPr>
        <p:spPr/>
        <p:txBody>
          <a:bodyPr/>
          <a:lstStyle/>
          <a:p>
            <a:fld id="{C45E7010-CA70-4CDD-BFDA-458D5636EC77}" type="slidenum">
              <a:rPr lang="en-US" smtClean="0"/>
              <a:t>7</a:t>
            </a:fld>
            <a:endParaRPr lang="en-US"/>
          </a:p>
        </p:txBody>
      </p:sp>
    </p:spTree>
    <p:extLst>
      <p:ext uri="{BB962C8B-B14F-4D97-AF65-F5344CB8AC3E}">
        <p14:creationId xmlns:p14="http://schemas.microsoft.com/office/powerpoint/2010/main" val="363053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https://www.youtube.com/watch?v=AIXNSoACp5A</a:t>
            </a:r>
            <a:endParaRPr lang="en-US" dirty="0"/>
          </a:p>
        </p:txBody>
      </p:sp>
      <p:sp>
        <p:nvSpPr>
          <p:cNvPr id="4" name="Slide Number Placeholder 3"/>
          <p:cNvSpPr>
            <a:spLocks noGrp="1"/>
          </p:cNvSpPr>
          <p:nvPr>
            <p:ph type="sldNum" sz="quarter" idx="10"/>
          </p:nvPr>
        </p:nvSpPr>
        <p:spPr/>
        <p:txBody>
          <a:bodyPr/>
          <a:lstStyle/>
          <a:p>
            <a:fld id="{C45E7010-CA70-4CDD-BFDA-458D5636EC77}" type="slidenum">
              <a:rPr lang="en-US" smtClean="0"/>
              <a:t>8</a:t>
            </a:fld>
            <a:endParaRPr lang="en-US"/>
          </a:p>
        </p:txBody>
      </p:sp>
    </p:spTree>
    <p:extLst>
      <p:ext uri="{BB962C8B-B14F-4D97-AF65-F5344CB8AC3E}">
        <p14:creationId xmlns:p14="http://schemas.microsoft.com/office/powerpoint/2010/main" val="226652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FC77FF9-6919-4F06-8B93-47D5758A123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FC77FF9-6919-4F06-8B93-47D5758A12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FC77FF9-6919-4F06-8B93-47D5758A123C}"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FC77FF9-6919-4F06-8B93-47D5758A123C}"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0124925-91A8-4398-84A3-25CD7072F63B}" type="datetimeFigureOut">
              <a:rPr lang="en-US" smtClean="0"/>
              <a:pPr/>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FC77FF9-6919-4F06-8B93-47D5758A123C}"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124925-91A8-4398-84A3-25CD7072F63B}" type="datetimeFigureOut">
              <a:rPr lang="en-US" smtClean="0"/>
              <a:pPr/>
              <a:t>1/7/2020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FC77FF9-6919-4F06-8B93-47D5758A123C}"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03221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Times</a:t>
            </a:r>
            <a:endParaRPr lang="en-US" dirty="0"/>
          </a:p>
        </p:txBody>
      </p:sp>
      <p:sp>
        <p:nvSpPr>
          <p:cNvPr id="3" name="Content Placeholder 2"/>
          <p:cNvSpPr>
            <a:spLocks noGrp="1"/>
          </p:cNvSpPr>
          <p:nvPr>
            <p:ph idx="1"/>
          </p:nvPr>
        </p:nvSpPr>
        <p:spPr>
          <a:xfrm>
            <a:off x="435894" y="1371600"/>
            <a:ext cx="8555706" cy="5257800"/>
          </a:xfrm>
        </p:spPr>
        <p:txBody>
          <a:bodyPr>
            <a:noAutofit/>
          </a:bodyPr>
          <a:lstStyle/>
          <a:p>
            <a:r>
              <a:rPr lang="en-US" sz="2400" dirty="0"/>
              <a:t>What is Chaplin’s film about? How do you know?</a:t>
            </a:r>
          </a:p>
          <a:p>
            <a:pPr lvl="1"/>
            <a:r>
              <a:rPr lang="en-US" sz="2000" dirty="0"/>
              <a:t>What </a:t>
            </a:r>
            <a:r>
              <a:rPr lang="en-US" sz="2000" b="1" dirty="0">
                <a:effectLst>
                  <a:outerShdw blurRad="38100" dist="38100" dir="2700000" algn="tl">
                    <a:srgbClr val="000000">
                      <a:alpha val="43137"/>
                    </a:srgbClr>
                  </a:outerShdw>
                </a:effectLst>
              </a:rPr>
              <a:t>historical connections </a:t>
            </a:r>
            <a:r>
              <a:rPr lang="en-US" sz="2000" dirty="0"/>
              <a:t>can you make?</a:t>
            </a:r>
          </a:p>
          <a:p>
            <a:r>
              <a:rPr lang="en-US" sz="2400" dirty="0"/>
              <a:t>How does Chaplin get his message across without necessarily using the spoken word?</a:t>
            </a:r>
          </a:p>
          <a:p>
            <a:r>
              <a:rPr lang="en-US" sz="2400" dirty="0"/>
              <a:t>Why do you think audiences would have enjoyed this?</a:t>
            </a:r>
          </a:p>
          <a:p>
            <a:endParaRPr lang="en-US" sz="2400" dirty="0"/>
          </a:p>
          <a:p>
            <a:r>
              <a:rPr lang="en-US" sz="2400" i="1" dirty="0"/>
              <a:t>Modern Times </a:t>
            </a:r>
            <a:r>
              <a:rPr lang="en-US" sz="2400" dirty="0"/>
              <a:t>is Chaplin’s comment on the </a:t>
            </a:r>
            <a:r>
              <a:rPr lang="en-US" sz="2400" b="1" dirty="0"/>
              <a:t>desperate employment and financial conditions </a:t>
            </a:r>
            <a:r>
              <a:rPr lang="en-US" sz="2400" dirty="0"/>
              <a:t>faced by many during the Depression. Chaplin believed these conditions were created by </a:t>
            </a:r>
            <a:r>
              <a:rPr lang="en-US" sz="2400" b="1" dirty="0"/>
              <a:t>the efficiencies of modern industrialization</a:t>
            </a:r>
            <a:r>
              <a:rPr lang="en-US" sz="2400" dirty="0"/>
              <a:t>.</a:t>
            </a:r>
          </a:p>
        </p:txBody>
      </p:sp>
    </p:spTree>
    <p:extLst>
      <p:ext uri="{BB962C8B-B14F-4D97-AF65-F5344CB8AC3E}">
        <p14:creationId xmlns:p14="http://schemas.microsoft.com/office/powerpoint/2010/main" val="137775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the-wizard-of-oz-dvd-cover-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75" y="-88296"/>
            <a:ext cx="10098913" cy="6946296"/>
          </a:xfrm>
          <a:prstGeom prst="rect">
            <a:avLst/>
          </a:prstGeom>
        </p:spPr>
      </p:pic>
    </p:spTree>
    <p:extLst>
      <p:ext uri="{BB962C8B-B14F-4D97-AF65-F5344CB8AC3E}">
        <p14:creationId xmlns:p14="http://schemas.microsoft.com/office/powerpoint/2010/main" val="99573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990600"/>
          </a:xfrm>
        </p:spPr>
        <p:txBody>
          <a:bodyPr/>
          <a:lstStyle/>
          <a:p>
            <a:r>
              <a:rPr lang="en-US" b="1" dirty="0" smtClean="0">
                <a:latin typeface="Century Gothic" pitchFamily="34" charset="0"/>
              </a:rPr>
              <a:t>Cultural Significance</a:t>
            </a:r>
            <a:endParaRPr lang="en-US" b="1" dirty="0">
              <a:latin typeface="Century Gothic" pitchFamily="34" charset="0"/>
            </a:endParaRPr>
          </a:p>
        </p:txBody>
      </p:sp>
      <p:sp>
        <p:nvSpPr>
          <p:cNvPr id="3" name="Content Placeholder 2"/>
          <p:cNvSpPr>
            <a:spLocks noGrp="1"/>
          </p:cNvSpPr>
          <p:nvPr>
            <p:ph idx="1"/>
          </p:nvPr>
        </p:nvSpPr>
        <p:spPr>
          <a:xfrm>
            <a:off x="0" y="1447800"/>
            <a:ext cx="5486400" cy="5181600"/>
          </a:xfrm>
        </p:spPr>
        <p:txBody>
          <a:bodyPr>
            <a:normAutofit fontScale="92500"/>
          </a:bodyPr>
          <a:lstStyle/>
          <a:p>
            <a:r>
              <a:rPr lang="en-US" sz="2800" dirty="0" smtClean="0">
                <a:solidFill>
                  <a:schemeClr val="tx1"/>
                </a:solidFill>
                <a:latin typeface="Century Gothic" pitchFamily="34" charset="0"/>
              </a:rPr>
              <a:t>Based off of the children’s novel written by Frank L. Baum in 1900</a:t>
            </a:r>
          </a:p>
          <a:p>
            <a:r>
              <a:rPr lang="en-US" sz="2800" dirty="0" smtClean="0">
                <a:solidFill>
                  <a:schemeClr val="tx1"/>
                </a:solidFill>
                <a:latin typeface="Century Gothic" pitchFamily="34" charset="0"/>
              </a:rPr>
              <a:t>Film made in 1939</a:t>
            </a:r>
          </a:p>
          <a:p>
            <a:pPr lvl="1"/>
            <a:r>
              <a:rPr lang="en-US" sz="2400" dirty="0" smtClean="0">
                <a:solidFill>
                  <a:schemeClr val="tx1"/>
                </a:solidFill>
                <a:latin typeface="Century Gothic" pitchFamily="34" charset="0"/>
              </a:rPr>
              <a:t>Lost Best Picture to </a:t>
            </a:r>
            <a:r>
              <a:rPr lang="en-US" sz="2400" i="1" dirty="0" smtClean="0">
                <a:solidFill>
                  <a:schemeClr val="tx1"/>
                </a:solidFill>
                <a:latin typeface="Century Gothic" pitchFamily="34" charset="0"/>
              </a:rPr>
              <a:t>Gone </a:t>
            </a:r>
            <a:r>
              <a:rPr lang="en-US" sz="2400" i="1" dirty="0">
                <a:solidFill>
                  <a:schemeClr val="tx1"/>
                </a:solidFill>
                <a:latin typeface="Century Gothic" pitchFamily="34" charset="0"/>
              </a:rPr>
              <a:t>w</a:t>
            </a:r>
            <a:r>
              <a:rPr lang="en-US" sz="2400" i="1" dirty="0" smtClean="0">
                <a:solidFill>
                  <a:schemeClr val="tx1"/>
                </a:solidFill>
                <a:latin typeface="Century Gothic" pitchFamily="34" charset="0"/>
              </a:rPr>
              <a:t>ith the Wind</a:t>
            </a:r>
          </a:p>
          <a:p>
            <a:r>
              <a:rPr lang="en-US" sz="2800" dirty="0" smtClean="0">
                <a:solidFill>
                  <a:schemeClr val="tx1"/>
                </a:solidFill>
                <a:latin typeface="Century Gothic" pitchFamily="34" charset="0"/>
              </a:rPr>
              <a:t>Dorothy Gale, swept away from Kansas in a cyclone</a:t>
            </a:r>
          </a:p>
          <a:p>
            <a:r>
              <a:rPr lang="en-US" sz="2800" dirty="0" smtClean="0">
                <a:solidFill>
                  <a:schemeClr val="tx1"/>
                </a:solidFill>
                <a:latin typeface="Century Gothic" pitchFamily="34" charset="0"/>
              </a:rPr>
              <a:t>Technicolor</a:t>
            </a:r>
          </a:p>
          <a:p>
            <a:pPr marL="0" indent="0">
              <a:buNone/>
            </a:pPr>
            <a:r>
              <a:rPr lang="en-US" sz="2800" i="1" dirty="0" smtClean="0">
                <a:solidFill>
                  <a:schemeClr val="tx1"/>
                </a:solidFill>
                <a:latin typeface="Century Gothic" pitchFamily="34" charset="0"/>
              </a:rPr>
              <a:t>Ushering us out of the Depression and into the renewed prosperity of war time!</a:t>
            </a:r>
          </a:p>
        </p:txBody>
      </p:sp>
      <p:pic>
        <p:nvPicPr>
          <p:cNvPr id="4" name="Picture 3"/>
          <p:cNvPicPr>
            <a:picLocks noChangeAspect="1"/>
          </p:cNvPicPr>
          <p:nvPr/>
        </p:nvPicPr>
        <p:blipFill>
          <a:blip r:embed="rId2"/>
          <a:stretch>
            <a:fillRect/>
          </a:stretch>
        </p:blipFill>
        <p:spPr>
          <a:xfrm>
            <a:off x="5486400" y="1143000"/>
            <a:ext cx="3668151" cy="5094654"/>
          </a:xfrm>
          <a:prstGeom prst="rect">
            <a:avLst/>
          </a:prstGeom>
        </p:spPr>
      </p:pic>
    </p:spTree>
    <p:extLst>
      <p:ext uri="{BB962C8B-B14F-4D97-AF65-F5344CB8AC3E}">
        <p14:creationId xmlns:p14="http://schemas.microsoft.com/office/powerpoint/2010/main" val="1994524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Cultural Significance </a:t>
            </a:r>
            <a:r>
              <a:rPr lang="en-US" sz="2400" b="1" dirty="0" smtClean="0">
                <a:latin typeface="Century Gothic" pitchFamily="34" charset="0"/>
              </a:rPr>
              <a:t>(cont’d)</a:t>
            </a:r>
            <a:endParaRPr lang="en-US" sz="2400" b="1" dirty="0">
              <a:latin typeface="Century Gothic" pitchFamily="34" charset="0"/>
            </a:endParaRPr>
          </a:p>
        </p:txBody>
      </p:sp>
      <p:sp>
        <p:nvSpPr>
          <p:cNvPr id="3" name="Content Placeholder 2"/>
          <p:cNvSpPr>
            <a:spLocks noGrp="1"/>
          </p:cNvSpPr>
          <p:nvPr>
            <p:ph idx="1"/>
          </p:nvPr>
        </p:nvSpPr>
        <p:spPr>
          <a:xfrm>
            <a:off x="152400" y="1295400"/>
            <a:ext cx="4572000" cy="5562600"/>
          </a:xfrm>
        </p:spPr>
        <p:txBody>
          <a:bodyPr>
            <a:normAutofit/>
          </a:bodyPr>
          <a:lstStyle/>
          <a:p>
            <a:r>
              <a:rPr lang="en-US" sz="4400" b="1" dirty="0" smtClean="0">
                <a:effectLst>
                  <a:outerShdw blurRad="38100" dist="38100" dir="2700000" algn="tl">
                    <a:srgbClr val="000000">
                      <a:alpha val="43137"/>
                    </a:srgbClr>
                  </a:outerShdw>
                </a:effectLst>
                <a:latin typeface="Century Gothic" pitchFamily="34" charset="0"/>
              </a:rPr>
              <a:t>Twister: </a:t>
            </a:r>
            <a:r>
              <a:rPr lang="en-US" sz="4400" i="1" dirty="0" smtClean="0">
                <a:latin typeface="Century Gothic" pitchFamily="34" charset="0"/>
              </a:rPr>
              <a:t>Stock Market Crash, Dust Bowl</a:t>
            </a:r>
          </a:p>
          <a:p>
            <a:endParaRPr lang="en-US" sz="4400" dirty="0" smtClean="0">
              <a:latin typeface="Century Gothic" pitchFamily="34" charset="0"/>
            </a:endParaRPr>
          </a:p>
          <a:p>
            <a:r>
              <a:rPr lang="en-US" sz="4400" b="1" dirty="0" smtClean="0">
                <a:effectLst>
                  <a:outerShdw blurRad="38100" dist="38100" dir="2700000" algn="tl">
                    <a:srgbClr val="000000">
                      <a:alpha val="43137"/>
                    </a:srgbClr>
                  </a:outerShdw>
                </a:effectLst>
                <a:latin typeface="Century Gothic" pitchFamily="34" charset="0"/>
              </a:rPr>
              <a:t>Wizard: </a:t>
            </a:r>
            <a:r>
              <a:rPr lang="en-US" sz="4400" i="1" dirty="0" smtClean="0">
                <a:latin typeface="Century Gothic" pitchFamily="34" charset="0"/>
              </a:rPr>
              <a:t>Roosevelt and his New Deal</a:t>
            </a:r>
            <a:endParaRPr lang="en-US" sz="4400" i="1" dirty="0">
              <a:latin typeface="Century Gothic" pitchFamily="34" charset="0"/>
            </a:endParaRPr>
          </a:p>
        </p:txBody>
      </p:sp>
      <p:pic>
        <p:nvPicPr>
          <p:cNvPr id="4" name="Picture 3"/>
          <p:cNvPicPr>
            <a:picLocks noChangeAspect="1"/>
          </p:cNvPicPr>
          <p:nvPr/>
        </p:nvPicPr>
        <p:blipFill>
          <a:blip r:embed="rId2"/>
          <a:stretch>
            <a:fillRect/>
          </a:stretch>
        </p:blipFill>
        <p:spPr>
          <a:xfrm rot="221723">
            <a:off x="4885023" y="1531598"/>
            <a:ext cx="3352800" cy="5092461"/>
          </a:xfrm>
          <a:prstGeom prst="rect">
            <a:avLst/>
          </a:prstGeom>
        </p:spPr>
      </p:pic>
    </p:spTree>
    <p:extLst>
      <p:ext uri="{BB962C8B-B14F-4D97-AF65-F5344CB8AC3E}">
        <p14:creationId xmlns:p14="http://schemas.microsoft.com/office/powerpoint/2010/main" val="4152054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a:xfrm>
            <a:off x="304800" y="1554162"/>
            <a:ext cx="8686800" cy="5075238"/>
          </a:xfrm>
        </p:spPr>
        <p:txBody>
          <a:bodyPr>
            <a:noAutofit/>
          </a:bodyPr>
          <a:lstStyle/>
          <a:p>
            <a:r>
              <a:rPr lang="en-US" sz="4800" dirty="0" smtClean="0"/>
              <a:t>Why did Hollywood and the film industry prosper during the Great Depression?</a:t>
            </a:r>
          </a:p>
          <a:p>
            <a:r>
              <a:rPr lang="en-US" sz="4800" dirty="0" smtClean="0"/>
              <a:t>Why would people use the little money they had to go and watch movies?</a:t>
            </a:r>
            <a:endParaRPr lang="en-US" sz="4800" dirty="0"/>
          </a:p>
        </p:txBody>
      </p:sp>
    </p:spTree>
    <p:extLst>
      <p:ext uri="{BB962C8B-B14F-4D97-AF65-F5344CB8AC3E}">
        <p14:creationId xmlns:p14="http://schemas.microsoft.com/office/powerpoint/2010/main" val="243387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Superman: The Power of Comics</a:t>
            </a:r>
            <a:endParaRPr lang="en-US" dirty="0"/>
          </a:p>
        </p:txBody>
      </p:sp>
      <p:sp>
        <p:nvSpPr>
          <p:cNvPr id="3" name="Subtitle 2"/>
          <p:cNvSpPr>
            <a:spLocks noGrp="1"/>
          </p:cNvSpPr>
          <p:nvPr>
            <p:ph type="subTitle" idx="1"/>
          </p:nvPr>
        </p:nvSpPr>
        <p:spPr/>
        <p:txBody>
          <a:bodyPr/>
          <a:lstStyle/>
          <a:p>
            <a:r>
              <a:rPr lang="en-US" b="1" i="1" dirty="0" smtClean="0"/>
              <a:t>Escapism: 1930s-1940s</a:t>
            </a:r>
            <a:endParaRPr lang="en-US" b="1" i="1" dirty="0"/>
          </a:p>
        </p:txBody>
      </p:sp>
    </p:spTree>
    <p:extLst>
      <p:ext uri="{BB962C8B-B14F-4D97-AF65-F5344CB8AC3E}">
        <p14:creationId xmlns:p14="http://schemas.microsoft.com/office/powerpoint/2010/main" val="3328898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Why do we need the arts?</a:t>
            </a:r>
            <a:endParaRPr lang="en-US" b="1" dirty="0">
              <a:latin typeface="Century Gothic" pitchFamily="34" charset="0"/>
            </a:endParaRPr>
          </a:p>
        </p:txBody>
      </p:sp>
      <p:sp>
        <p:nvSpPr>
          <p:cNvPr id="3" name="Content Placeholder 2"/>
          <p:cNvSpPr>
            <a:spLocks noGrp="1"/>
          </p:cNvSpPr>
          <p:nvPr>
            <p:ph idx="1"/>
          </p:nvPr>
        </p:nvSpPr>
        <p:spPr>
          <a:xfrm>
            <a:off x="304800" y="1524000"/>
            <a:ext cx="8229600" cy="4876800"/>
          </a:xfrm>
        </p:spPr>
        <p:txBody>
          <a:bodyPr>
            <a:normAutofit/>
          </a:bodyPr>
          <a:lstStyle/>
          <a:p>
            <a:r>
              <a:rPr lang="en-US" sz="3600" dirty="0" smtClean="0">
                <a:solidFill>
                  <a:schemeClr val="tx1"/>
                </a:solidFill>
                <a:latin typeface="Century Gothic" pitchFamily="34" charset="0"/>
                <a:cs typeface="Courier New" pitchFamily="49" charset="0"/>
              </a:rPr>
              <a:t>Job creation &amp; economic stimulus</a:t>
            </a:r>
          </a:p>
          <a:p>
            <a:pPr marL="0" indent="0">
              <a:buNone/>
            </a:pPr>
            <a:r>
              <a:rPr lang="en-US" sz="3600" b="1" i="1" dirty="0" smtClean="0">
                <a:solidFill>
                  <a:schemeClr val="tx1"/>
                </a:solidFill>
                <a:latin typeface="Century Gothic" pitchFamily="34" charset="0"/>
                <a:cs typeface="Courier New" pitchFamily="49" charset="0"/>
              </a:rPr>
              <a:t>But also…</a:t>
            </a:r>
          </a:p>
          <a:p>
            <a:r>
              <a:rPr lang="en-US" sz="3600" dirty="0" smtClean="0">
                <a:solidFill>
                  <a:schemeClr val="tx1"/>
                </a:solidFill>
                <a:latin typeface="Century Gothic" pitchFamily="34" charset="0"/>
                <a:cs typeface="Courier New" pitchFamily="49" charset="0"/>
              </a:rPr>
              <a:t>Boosted morale</a:t>
            </a:r>
          </a:p>
          <a:p>
            <a:r>
              <a:rPr lang="en-US" sz="3600" dirty="0" smtClean="0">
                <a:solidFill>
                  <a:schemeClr val="tx1"/>
                </a:solidFill>
                <a:latin typeface="Century Gothic" pitchFamily="34" charset="0"/>
                <a:cs typeface="Courier New" pitchFamily="49" charset="0"/>
              </a:rPr>
              <a:t>Restored confidence</a:t>
            </a:r>
          </a:p>
          <a:p>
            <a:r>
              <a:rPr lang="en-US" sz="3600" dirty="0" smtClean="0">
                <a:solidFill>
                  <a:schemeClr val="tx1"/>
                </a:solidFill>
                <a:latin typeface="Century Gothic" pitchFamily="34" charset="0"/>
                <a:cs typeface="Courier New" pitchFamily="49" charset="0"/>
              </a:rPr>
              <a:t>Cultural equivalent of the New Deal</a:t>
            </a:r>
          </a:p>
          <a:p>
            <a:pPr lvl="1"/>
            <a:r>
              <a:rPr lang="en-US" sz="3200" dirty="0" smtClean="0">
                <a:solidFill>
                  <a:schemeClr val="tx1"/>
                </a:solidFill>
                <a:latin typeface="Century Gothic" pitchFamily="34" charset="0"/>
                <a:cs typeface="Courier New" pitchFamily="49" charset="0"/>
              </a:rPr>
              <a:t>Psychological stimulus package</a:t>
            </a:r>
          </a:p>
        </p:txBody>
      </p:sp>
    </p:spTree>
    <p:extLst>
      <p:ext uri="{BB962C8B-B14F-4D97-AF65-F5344CB8AC3E}">
        <p14:creationId xmlns:p14="http://schemas.microsoft.com/office/powerpoint/2010/main" val="2495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dirty="0" smtClean="0"/>
              <a:t>Pre-Reading Questions</a:t>
            </a:r>
            <a:endParaRPr lang="en-US" dirty="0"/>
          </a:p>
        </p:txBody>
      </p:sp>
      <p:sp>
        <p:nvSpPr>
          <p:cNvPr id="3" name="Content Placeholder 2"/>
          <p:cNvSpPr>
            <a:spLocks noGrp="1"/>
          </p:cNvSpPr>
          <p:nvPr>
            <p:ph idx="1"/>
          </p:nvPr>
        </p:nvSpPr>
        <p:spPr>
          <a:xfrm>
            <a:off x="-838200" y="1376826"/>
            <a:ext cx="7620000" cy="2408238"/>
          </a:xfrm>
        </p:spPr>
        <p:txBody>
          <a:bodyPr>
            <a:normAutofit fontScale="92500" lnSpcReduction="20000"/>
          </a:bodyPr>
          <a:lstStyle/>
          <a:p>
            <a:pPr marL="114300" indent="0" algn="ctr">
              <a:buNone/>
            </a:pPr>
            <a:r>
              <a:rPr lang="en-US" sz="3200" dirty="0" smtClean="0">
                <a:latin typeface="+mj-lt"/>
              </a:rPr>
              <a:t>What are comics?</a:t>
            </a:r>
          </a:p>
          <a:p>
            <a:pPr marL="114300" indent="0" algn="ctr">
              <a:buNone/>
            </a:pPr>
            <a:endParaRPr lang="en-US" sz="3200" dirty="0" smtClean="0">
              <a:latin typeface="+mj-lt"/>
            </a:endParaRPr>
          </a:p>
          <a:p>
            <a:pPr marL="114300" indent="0" algn="ctr">
              <a:buNone/>
            </a:pPr>
            <a:r>
              <a:rPr lang="en-US" sz="3200" dirty="0" smtClean="0">
                <a:latin typeface="+mj-lt"/>
              </a:rPr>
              <a:t>Who reads comics?</a:t>
            </a:r>
          </a:p>
          <a:p>
            <a:pPr marL="114300" indent="0" algn="ctr">
              <a:buNone/>
            </a:pPr>
            <a:endParaRPr lang="en-US" sz="3200" dirty="0" smtClean="0">
              <a:latin typeface="+mj-lt"/>
            </a:endParaRPr>
          </a:p>
          <a:p>
            <a:pPr marL="114300" indent="0" algn="ctr">
              <a:buNone/>
            </a:pPr>
            <a:r>
              <a:rPr lang="en-US" sz="3200" dirty="0" smtClean="0">
                <a:latin typeface="+mj-lt"/>
              </a:rPr>
              <a:t>Why read comics?</a:t>
            </a:r>
            <a:endParaRPr lang="en-US" sz="3200" dirty="0">
              <a:latin typeface="+mj-lt"/>
            </a:endParaRPr>
          </a:p>
        </p:txBody>
      </p:sp>
      <p:pic>
        <p:nvPicPr>
          <p:cNvPr id="4" name="Picture 3"/>
          <p:cNvPicPr>
            <a:picLocks noChangeAspect="1"/>
          </p:cNvPicPr>
          <p:nvPr/>
        </p:nvPicPr>
        <p:blipFill>
          <a:blip r:embed="rId2"/>
          <a:stretch>
            <a:fillRect/>
          </a:stretch>
        </p:blipFill>
        <p:spPr>
          <a:xfrm>
            <a:off x="-65942" y="4038600"/>
            <a:ext cx="9239250" cy="3143250"/>
          </a:xfrm>
          <a:prstGeom prst="rect">
            <a:avLst/>
          </a:prstGeom>
        </p:spPr>
      </p:pic>
    </p:spTree>
    <p:extLst>
      <p:ext uri="{BB962C8B-B14F-4D97-AF65-F5344CB8AC3E}">
        <p14:creationId xmlns:p14="http://schemas.microsoft.com/office/powerpoint/2010/main" val="3274424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36"/>
            <a:ext cx="7620000" cy="1143000"/>
          </a:xfrm>
        </p:spPr>
        <p:txBody>
          <a:bodyPr/>
          <a:lstStyle/>
          <a:p>
            <a:r>
              <a:rPr lang="en-US" dirty="0" smtClean="0"/>
              <a:t>The Origin of Comics</a:t>
            </a:r>
            <a:endParaRPr lang="en-US" dirty="0"/>
          </a:p>
        </p:txBody>
      </p:sp>
      <p:sp>
        <p:nvSpPr>
          <p:cNvPr id="3" name="Content Placeholder 2"/>
          <p:cNvSpPr>
            <a:spLocks noGrp="1"/>
          </p:cNvSpPr>
          <p:nvPr>
            <p:ph idx="1"/>
          </p:nvPr>
        </p:nvSpPr>
        <p:spPr>
          <a:xfrm>
            <a:off x="254811" y="1084701"/>
            <a:ext cx="5410200" cy="5211762"/>
          </a:xfrm>
        </p:spPr>
        <p:txBody>
          <a:bodyPr>
            <a:noAutofit/>
          </a:bodyPr>
          <a:lstStyle/>
          <a:p>
            <a:r>
              <a:rPr lang="en-US" sz="2600" dirty="0" smtClean="0">
                <a:latin typeface="+mj-lt"/>
              </a:rPr>
              <a:t>The creation of the comic book reflected the Depression Era in which it was born, when America was in need of cheap distractions</a:t>
            </a:r>
          </a:p>
          <a:p>
            <a:r>
              <a:rPr lang="en-US" sz="2600" dirty="0" smtClean="0">
                <a:latin typeface="+mj-lt"/>
              </a:rPr>
              <a:t>While illustrated weeklies existed in Europe, comics themselves are a uniquely American cultural creation</a:t>
            </a:r>
          </a:p>
          <a:p>
            <a:r>
              <a:rPr lang="en-US" sz="2600" dirty="0" smtClean="0">
                <a:latin typeface="+mj-lt"/>
              </a:rPr>
              <a:t>The first really popular comic book series was known as “Famous Funnies” and promised to entertain readers with “games, comics, puzzles, and magic!”</a:t>
            </a:r>
            <a:endParaRPr lang="en-US" sz="26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7892">
            <a:off x="5734453" y="336013"/>
            <a:ext cx="2993482" cy="421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44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Comics of the Golden Era</a:t>
            </a:r>
            <a:endParaRPr lang="en-US" dirty="0"/>
          </a:p>
        </p:txBody>
      </p:sp>
      <p:sp>
        <p:nvSpPr>
          <p:cNvPr id="3" name="Content Placeholder 2"/>
          <p:cNvSpPr>
            <a:spLocks noGrp="1"/>
          </p:cNvSpPr>
          <p:nvPr>
            <p:ph idx="1"/>
          </p:nvPr>
        </p:nvSpPr>
        <p:spPr>
          <a:xfrm>
            <a:off x="2895600" y="1295400"/>
            <a:ext cx="6110654" cy="5334000"/>
          </a:xfrm>
        </p:spPr>
        <p:txBody>
          <a:bodyPr>
            <a:normAutofit fontScale="77500" lnSpcReduction="20000"/>
          </a:bodyPr>
          <a:lstStyle/>
          <a:p>
            <a:r>
              <a:rPr lang="en-US" dirty="0" smtClean="0">
                <a:latin typeface="+mj-lt"/>
              </a:rPr>
              <a:t>Lasted roughly from the late </a:t>
            </a:r>
            <a:r>
              <a:rPr lang="en-US" b="1" dirty="0" smtClean="0">
                <a:latin typeface="+mj-lt"/>
              </a:rPr>
              <a:t>1930s-1959</a:t>
            </a:r>
          </a:p>
          <a:p>
            <a:r>
              <a:rPr lang="en-US" dirty="0" smtClean="0">
                <a:latin typeface="+mj-lt"/>
              </a:rPr>
              <a:t>In the Golden Era comics were not limited to children, but had mass appeal amongst adults as well</a:t>
            </a:r>
          </a:p>
          <a:p>
            <a:r>
              <a:rPr lang="en-US" dirty="0">
                <a:latin typeface="+mj-lt"/>
              </a:rPr>
              <a:t>Comic creators used their comics to advance very specific visions</a:t>
            </a:r>
          </a:p>
          <a:p>
            <a:pPr lvl="1"/>
            <a:r>
              <a:rPr lang="en-US" b="1" dirty="0">
                <a:latin typeface="+mj-lt"/>
              </a:rPr>
              <a:t>They served as entertainment, but also attempted to modify and shift cultural conventions</a:t>
            </a:r>
          </a:p>
          <a:p>
            <a:r>
              <a:rPr lang="en-US" dirty="0" smtClean="0">
                <a:latin typeface="+mj-lt"/>
              </a:rPr>
              <a:t>The birth of the superhero reflected the desire to fix the wrongs of the Depression, captured the spirit of the New Deal</a:t>
            </a:r>
          </a:p>
          <a:p>
            <a:pPr lvl="1"/>
            <a:r>
              <a:rPr lang="en-US" dirty="0" smtClean="0">
                <a:latin typeface="+mj-lt"/>
              </a:rPr>
              <a:t>If Americans were to be saved from the hell of Depression, they needed a hero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25146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775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solidFill>
                  <a:schemeClr val="tx1"/>
                </a:solidFill>
              </a:rPr>
              <a:t>I can demonstrate an understanding of the 1930s experience and life</a:t>
            </a:r>
          </a:p>
          <a:p>
            <a:r>
              <a:rPr lang="en-US" sz="3600" dirty="0" smtClean="0">
                <a:solidFill>
                  <a:schemeClr val="tx1"/>
                </a:solidFill>
              </a:rPr>
              <a:t>I can demonstrate an understanding of how the excess of the 1920s lead to the Great Depression</a:t>
            </a:r>
          </a:p>
          <a:p>
            <a:r>
              <a:rPr lang="en-US" sz="3600" dirty="0" smtClean="0">
                <a:solidFill>
                  <a:schemeClr val="tx1"/>
                </a:solidFill>
              </a:rPr>
              <a:t>I can determine how literature can be used to create social change and awareness</a:t>
            </a:r>
          </a:p>
          <a:p>
            <a:r>
              <a:rPr lang="en-US" sz="3600" dirty="0" smtClean="0">
                <a:solidFill>
                  <a:schemeClr val="tx1"/>
                </a:solidFill>
              </a:rPr>
              <a:t>I can explain escapism and how it related to the Great Depression</a:t>
            </a:r>
            <a:endParaRPr lang="en-US" sz="3600" dirty="0">
              <a:solidFill>
                <a:schemeClr val="tx1"/>
              </a:solidFill>
            </a:endParaRPr>
          </a:p>
        </p:txBody>
      </p:sp>
    </p:spTree>
    <p:extLst>
      <p:ext uri="{BB962C8B-B14F-4D97-AF65-F5344CB8AC3E}">
        <p14:creationId xmlns:p14="http://schemas.microsoft.com/office/powerpoint/2010/main" val="506870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i="1" dirty="0" smtClean="0"/>
              <a:t>Superman</a:t>
            </a:r>
            <a:r>
              <a:rPr lang="en-US" dirty="0" smtClean="0"/>
              <a:t>!</a:t>
            </a:r>
            <a:endParaRPr lang="en-US" dirty="0"/>
          </a:p>
        </p:txBody>
      </p:sp>
      <p:sp>
        <p:nvSpPr>
          <p:cNvPr id="3" name="Content Placeholder 2"/>
          <p:cNvSpPr>
            <a:spLocks noGrp="1"/>
          </p:cNvSpPr>
          <p:nvPr>
            <p:ph idx="1"/>
          </p:nvPr>
        </p:nvSpPr>
        <p:spPr>
          <a:xfrm>
            <a:off x="228600" y="914400"/>
            <a:ext cx="5105400" cy="5715000"/>
          </a:xfrm>
        </p:spPr>
        <p:txBody>
          <a:bodyPr>
            <a:normAutofit/>
          </a:bodyPr>
          <a:lstStyle/>
          <a:p>
            <a:r>
              <a:rPr lang="en-US" sz="2400" dirty="0" smtClean="0">
                <a:latin typeface="+mj-lt"/>
              </a:rPr>
              <a:t>Created by Jerry Siegel and John Shuster</a:t>
            </a:r>
          </a:p>
          <a:p>
            <a:pPr lvl="1"/>
            <a:r>
              <a:rPr lang="en-US" sz="2400" dirty="0" smtClean="0">
                <a:latin typeface="+mj-lt"/>
              </a:rPr>
              <a:t>Jewish Americans from Cleveland</a:t>
            </a:r>
          </a:p>
          <a:p>
            <a:r>
              <a:rPr lang="en-US" sz="2400" dirty="0" smtClean="0">
                <a:latin typeface="+mj-lt"/>
              </a:rPr>
              <a:t>Introduced in the first issue of Action Comics</a:t>
            </a:r>
          </a:p>
          <a:p>
            <a:r>
              <a:rPr lang="en-US" sz="2400" dirty="0" smtClean="0">
                <a:latin typeface="+mj-lt"/>
              </a:rPr>
              <a:t>First comic book character to be given his own title, 1939</a:t>
            </a:r>
          </a:p>
          <a:p>
            <a:r>
              <a:rPr lang="en-US" sz="2400" dirty="0" smtClean="0">
                <a:latin typeface="+mj-lt"/>
              </a:rPr>
              <a:t>His story reflected the new American culture of the 30s</a:t>
            </a:r>
          </a:p>
          <a:p>
            <a:r>
              <a:rPr lang="en-US" sz="2400" dirty="0" smtClean="0">
                <a:latin typeface="+mj-lt"/>
              </a:rPr>
              <a:t>His adventures were based in the city, rather than the frontier (like previous American folk heroes)</a:t>
            </a:r>
          </a:p>
          <a:p>
            <a:r>
              <a:rPr lang="en-US" sz="2400" dirty="0" smtClean="0">
                <a:latin typeface="+mj-lt"/>
              </a:rPr>
              <a:t>A hero for the common man</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169" y="1271947"/>
            <a:ext cx="3598346" cy="497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713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i="1" dirty="0" smtClean="0"/>
              <a:t>Superman</a:t>
            </a:r>
            <a:r>
              <a:rPr lang="en-US" dirty="0" smtClean="0"/>
              <a:t>: 1930s</a:t>
            </a:r>
            <a:endParaRPr lang="en-US" dirty="0"/>
          </a:p>
        </p:txBody>
      </p:sp>
      <p:sp>
        <p:nvSpPr>
          <p:cNvPr id="3" name="Content Placeholder 2"/>
          <p:cNvSpPr>
            <a:spLocks noGrp="1"/>
          </p:cNvSpPr>
          <p:nvPr>
            <p:ph idx="1"/>
          </p:nvPr>
        </p:nvSpPr>
        <p:spPr>
          <a:xfrm>
            <a:off x="152400" y="1219200"/>
            <a:ext cx="8153400" cy="5181600"/>
          </a:xfrm>
        </p:spPr>
        <p:txBody>
          <a:bodyPr>
            <a:noAutofit/>
          </a:bodyPr>
          <a:lstStyle/>
          <a:p>
            <a:r>
              <a:rPr lang="en-US" sz="2400" dirty="0" smtClean="0">
                <a:latin typeface="+mj-lt"/>
              </a:rPr>
              <a:t>Less idealistic than the version of Superman we have today</a:t>
            </a:r>
          </a:p>
          <a:p>
            <a:r>
              <a:rPr lang="en-US" sz="2400" dirty="0" smtClean="0">
                <a:latin typeface="+mj-lt"/>
              </a:rPr>
              <a:t>A little rougher around the edges and a little less powerful</a:t>
            </a:r>
          </a:p>
          <a:p>
            <a:r>
              <a:rPr lang="en-US" sz="2400" dirty="0" smtClean="0">
                <a:latin typeface="+mj-lt"/>
              </a:rPr>
              <a:t>Seemed to </a:t>
            </a:r>
            <a:r>
              <a:rPr lang="en-US" sz="2400" i="1" dirty="0" smtClean="0">
                <a:effectLst>
                  <a:outerShdw blurRad="38100" dist="38100" dir="2700000" algn="tl">
                    <a:srgbClr val="000000">
                      <a:alpha val="43137"/>
                    </a:srgbClr>
                  </a:outerShdw>
                </a:effectLst>
                <a:latin typeface="+mj-lt"/>
              </a:rPr>
              <a:t>thoroughly enjoy </a:t>
            </a:r>
            <a:r>
              <a:rPr lang="en-US" sz="2400" dirty="0" smtClean="0">
                <a:latin typeface="+mj-lt"/>
              </a:rPr>
              <a:t>beating up bad guys</a:t>
            </a:r>
          </a:p>
          <a:p>
            <a:r>
              <a:rPr lang="en-US" sz="2400" dirty="0" smtClean="0">
                <a:latin typeface="+mj-lt"/>
              </a:rPr>
              <a:t>The early stories reflect his desire to right the wrongs of society</a:t>
            </a:r>
          </a:p>
          <a:p>
            <a:r>
              <a:rPr lang="en-US" sz="2400" u="sng" dirty="0" smtClean="0">
                <a:latin typeface="+mj-lt"/>
              </a:rPr>
              <a:t>Early Superman does not fight supervillains we have grown used to, but rather real villains of the New Deal era</a:t>
            </a:r>
            <a:r>
              <a:rPr lang="en-US" sz="2400" dirty="0" smtClean="0">
                <a:latin typeface="+mj-lt"/>
              </a:rPr>
              <a:t>: </a:t>
            </a:r>
            <a:r>
              <a:rPr lang="en-US" sz="2400" dirty="0" smtClean="0">
                <a:solidFill>
                  <a:srgbClr val="0070C0"/>
                </a:solidFill>
                <a:latin typeface="+mj-lt"/>
              </a:rPr>
              <a:t>bosses who do not provide safe working conditions, stock brokers who sell faulty stocks, even a U.S. senator who conspires with a munitions manufacturer</a:t>
            </a:r>
          </a:p>
          <a:p>
            <a:r>
              <a:rPr lang="en-US" sz="2400" dirty="0" smtClean="0">
                <a:latin typeface="+mj-lt"/>
              </a:rPr>
              <a:t>Superman represents Americans desire not just for escape, but for </a:t>
            </a:r>
            <a:r>
              <a:rPr lang="en-US" sz="2400" b="1" dirty="0" smtClean="0">
                <a:latin typeface="+mj-lt"/>
              </a:rPr>
              <a:t>TRIUMPH</a:t>
            </a:r>
            <a:endParaRPr lang="en-US" sz="2400" b="1" dirty="0">
              <a:latin typeface="+mj-lt"/>
            </a:endParaRPr>
          </a:p>
        </p:txBody>
      </p:sp>
    </p:spTree>
    <p:extLst>
      <p:ext uri="{BB962C8B-B14F-4D97-AF65-F5344CB8AC3E}">
        <p14:creationId xmlns:p14="http://schemas.microsoft.com/office/powerpoint/2010/main" val="2426191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Create Superman?</a:t>
            </a:r>
            <a:endParaRPr lang="en-US" dirty="0"/>
          </a:p>
        </p:txBody>
      </p:sp>
      <p:sp>
        <p:nvSpPr>
          <p:cNvPr id="3" name="Content Placeholder 2"/>
          <p:cNvSpPr>
            <a:spLocks noGrp="1"/>
          </p:cNvSpPr>
          <p:nvPr>
            <p:ph idx="1"/>
          </p:nvPr>
        </p:nvSpPr>
        <p:spPr>
          <a:xfrm>
            <a:off x="457200" y="1371600"/>
            <a:ext cx="7620000" cy="4800600"/>
          </a:xfrm>
        </p:spPr>
        <p:txBody>
          <a:bodyPr>
            <a:noAutofit/>
          </a:bodyPr>
          <a:lstStyle/>
          <a:p>
            <a:pPr marL="114300" indent="0">
              <a:buNone/>
            </a:pPr>
            <a:r>
              <a:rPr lang="en-US" sz="2800" dirty="0" smtClean="0">
                <a:latin typeface="+mj-lt"/>
              </a:rPr>
              <a:t>“Listening to President Roosevelt’s ‘fireside chats’… being unemployed and worried during the Depression and knowing hopelessness and fear. Hearing and reading of the oppression and slaughter of helpless, oppressed Jews in Nazi Germany… seeing movies depicting the horrors of privation suffered from the downtrodden… I had the great urge to help… help the downtrodden masses, somehow. </a:t>
            </a:r>
            <a:r>
              <a:rPr lang="en-US" sz="2800" b="1" dirty="0" smtClean="0">
                <a:latin typeface="+mj-lt"/>
              </a:rPr>
              <a:t>How could I help them when I could barely help myself? </a:t>
            </a:r>
            <a:r>
              <a:rPr lang="en-US" sz="2800" b="1" i="1" dirty="0" smtClean="0">
                <a:latin typeface="+mj-lt"/>
              </a:rPr>
              <a:t>Superman</a:t>
            </a:r>
            <a:r>
              <a:rPr lang="en-US" sz="2800" b="1" dirty="0" smtClean="0">
                <a:latin typeface="+mj-lt"/>
              </a:rPr>
              <a:t> was the answer.</a:t>
            </a:r>
            <a:r>
              <a:rPr lang="en-US" sz="2800" dirty="0" smtClean="0">
                <a:latin typeface="+mj-lt"/>
              </a:rPr>
              <a:t>” </a:t>
            </a:r>
            <a:r>
              <a:rPr lang="en-US" sz="2400" dirty="0" smtClean="0">
                <a:latin typeface="+mj-lt"/>
              </a:rPr>
              <a:t>– Jerry Siegel (</a:t>
            </a:r>
            <a:r>
              <a:rPr lang="en-US" sz="2400" i="1" dirty="0" smtClean="0">
                <a:latin typeface="+mj-lt"/>
              </a:rPr>
              <a:t>co-creator of Superman</a:t>
            </a:r>
            <a:r>
              <a:rPr lang="en-US" sz="2400" dirty="0" smtClean="0">
                <a:latin typeface="+mj-lt"/>
              </a:rPr>
              <a:t>)</a:t>
            </a:r>
          </a:p>
        </p:txBody>
      </p:sp>
    </p:spTree>
    <p:extLst>
      <p:ext uri="{BB962C8B-B14F-4D97-AF65-F5344CB8AC3E}">
        <p14:creationId xmlns:p14="http://schemas.microsoft.com/office/powerpoint/2010/main" val="3313258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Shifting Social Context (Comics in the 1940s)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As America moved towards war time, comics served as a kind of </a:t>
            </a:r>
            <a:r>
              <a:rPr lang="en-US" b="1" dirty="0" smtClean="0">
                <a:latin typeface="+mj-lt"/>
              </a:rPr>
              <a:t>voluntary propaganda</a:t>
            </a:r>
          </a:p>
          <a:p>
            <a:r>
              <a:rPr lang="en-US" dirty="0" smtClean="0">
                <a:latin typeface="+mj-lt"/>
              </a:rPr>
              <a:t>A recovering economy contributed to rising popularity in comics (by December 1943 monthly comic book sales had climbed to 25 million copies)</a:t>
            </a:r>
          </a:p>
          <a:p>
            <a:r>
              <a:rPr lang="en-US" dirty="0" smtClean="0">
                <a:latin typeface="+mj-lt"/>
              </a:rPr>
              <a:t>If Superman was symbolic of the strength of the everyman during the Depression, he became symbolic of the American role in WWII and the need to extend that heroism to the oppressed in Europe and Asia</a:t>
            </a:r>
          </a:p>
          <a:p>
            <a:r>
              <a:rPr lang="en-US" dirty="0" smtClean="0">
                <a:latin typeface="+mj-lt"/>
              </a:rPr>
              <a:t>Captain America</a:t>
            </a:r>
          </a:p>
          <a:p>
            <a:pPr lvl="1"/>
            <a:r>
              <a:rPr lang="en-US" dirty="0" smtClean="0">
                <a:latin typeface="+mj-lt"/>
              </a:rPr>
              <a:t>If Superman represents the ideals of American culture, Captain America represented the </a:t>
            </a:r>
            <a:r>
              <a:rPr lang="en-US" b="1" dirty="0" smtClean="0">
                <a:latin typeface="+mj-lt"/>
              </a:rPr>
              <a:t>nationalistic aims</a:t>
            </a:r>
            <a:r>
              <a:rPr lang="en-US" dirty="0" smtClean="0">
                <a:latin typeface="+mj-lt"/>
              </a:rPr>
              <a:t> of a country about to enter a world war</a:t>
            </a:r>
            <a:endParaRPr lang="en-US" dirty="0">
              <a:latin typeface="+mj-lt"/>
            </a:endParaRPr>
          </a:p>
        </p:txBody>
      </p:sp>
    </p:spTree>
    <p:extLst>
      <p:ext uri="{BB962C8B-B14F-4D97-AF65-F5344CB8AC3E}">
        <p14:creationId xmlns:p14="http://schemas.microsoft.com/office/powerpoint/2010/main" val="4045098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t>
            </a:r>
            <a:r>
              <a:rPr lang="en-US" i="1" dirty="0" smtClean="0"/>
              <a:t>Superman</a:t>
            </a:r>
            <a:endParaRPr lang="en-US" i="1" dirty="0"/>
          </a:p>
        </p:txBody>
      </p:sp>
      <p:sp>
        <p:nvSpPr>
          <p:cNvPr id="3" name="Content Placeholder 2"/>
          <p:cNvSpPr>
            <a:spLocks noGrp="1"/>
          </p:cNvSpPr>
          <p:nvPr>
            <p:ph idx="1"/>
          </p:nvPr>
        </p:nvSpPr>
        <p:spPr>
          <a:xfrm>
            <a:off x="372046" y="1295400"/>
            <a:ext cx="6333554" cy="5372782"/>
          </a:xfrm>
        </p:spPr>
        <p:txBody>
          <a:bodyPr>
            <a:noAutofit/>
          </a:bodyPr>
          <a:lstStyle/>
          <a:p>
            <a:pPr marL="628650" indent="-514350">
              <a:buFont typeface="+mj-lt"/>
              <a:buAutoNum type="arabicPeriod"/>
            </a:pPr>
            <a:r>
              <a:rPr lang="en-US" sz="3200" dirty="0" smtClean="0">
                <a:latin typeface="+mj-lt"/>
              </a:rPr>
              <a:t>What do you notice when reading comics?</a:t>
            </a:r>
          </a:p>
          <a:p>
            <a:pPr marL="628650" indent="-514350">
              <a:buFont typeface="+mj-lt"/>
              <a:buAutoNum type="arabicPeriod"/>
            </a:pPr>
            <a:r>
              <a:rPr lang="en-US" sz="3400" dirty="0" smtClean="0">
                <a:latin typeface="+mj-lt"/>
              </a:rPr>
              <a:t>How is reading images similar or different to reading text? What becomes important?</a:t>
            </a:r>
          </a:p>
          <a:p>
            <a:pPr marL="628650" indent="-514350">
              <a:buFont typeface="+mj-lt"/>
              <a:buAutoNum type="arabicPeriod"/>
            </a:pPr>
            <a:r>
              <a:rPr lang="en-US" sz="3200" dirty="0" smtClean="0">
                <a:latin typeface="+mj-lt"/>
              </a:rPr>
              <a:t>What do you notice about the message of this comic? What is Superman being used to do?</a:t>
            </a:r>
            <a:endParaRPr lang="en-US" sz="3200" dirty="0">
              <a:latin typeface="+mj-lt"/>
            </a:endParaRPr>
          </a:p>
        </p:txBody>
      </p:sp>
      <p:pic>
        <p:nvPicPr>
          <p:cNvPr id="5" name="Picture 4"/>
          <p:cNvPicPr>
            <a:picLocks noChangeAspect="1"/>
          </p:cNvPicPr>
          <p:nvPr/>
        </p:nvPicPr>
        <p:blipFill>
          <a:blip r:embed="rId2"/>
          <a:stretch>
            <a:fillRect/>
          </a:stretch>
        </p:blipFill>
        <p:spPr>
          <a:xfrm rot="568941">
            <a:off x="6680946" y="3395814"/>
            <a:ext cx="2202993" cy="3112164"/>
          </a:xfrm>
          <a:prstGeom prst="rect">
            <a:avLst/>
          </a:prstGeom>
        </p:spPr>
      </p:pic>
    </p:spTree>
    <p:extLst>
      <p:ext uri="{BB962C8B-B14F-4D97-AF65-F5344CB8AC3E}">
        <p14:creationId xmlns:p14="http://schemas.microsoft.com/office/powerpoint/2010/main" val="311246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2400"/>
            <a:ext cx="7620000" cy="1143000"/>
          </a:xfrm>
        </p:spPr>
        <p:txBody>
          <a:bodyPr/>
          <a:lstStyle/>
          <a:p>
            <a:r>
              <a:rPr lang="en-US" dirty="0" smtClean="0"/>
              <a:t>What Happens in this Comic?</a:t>
            </a:r>
            <a:endParaRPr lang="en-US" dirty="0"/>
          </a:p>
        </p:txBody>
      </p:sp>
      <p:sp>
        <p:nvSpPr>
          <p:cNvPr id="3" name="Content Placeholder 2"/>
          <p:cNvSpPr>
            <a:spLocks noGrp="1"/>
          </p:cNvSpPr>
          <p:nvPr>
            <p:ph idx="1"/>
          </p:nvPr>
        </p:nvSpPr>
        <p:spPr>
          <a:xfrm>
            <a:off x="-1" y="1143000"/>
            <a:ext cx="6745165" cy="5638800"/>
          </a:xfrm>
        </p:spPr>
        <p:txBody>
          <a:bodyPr>
            <a:noAutofit/>
          </a:bodyPr>
          <a:lstStyle/>
          <a:p>
            <a:r>
              <a:rPr lang="en-US" sz="2400" dirty="0" smtClean="0">
                <a:latin typeface="+mj-lt"/>
              </a:rPr>
              <a:t>We see the scientific explanation for Superman (sent to earth by his scientist father, has super powers, has alternate identity Clark Kent)</a:t>
            </a:r>
          </a:p>
          <a:p>
            <a:r>
              <a:rPr lang="en-US" sz="2400" dirty="0" smtClean="0">
                <a:latin typeface="+mj-lt"/>
              </a:rPr>
              <a:t>Superman saves an innocent woman from being murdered</a:t>
            </a:r>
          </a:p>
          <a:p>
            <a:r>
              <a:rPr lang="en-US" sz="2400" dirty="0" smtClean="0">
                <a:latin typeface="+mj-lt"/>
              </a:rPr>
              <a:t>Comes to the aid of a woman being beaten up by her husband</a:t>
            </a:r>
          </a:p>
          <a:p>
            <a:r>
              <a:rPr lang="en-US" sz="2400" dirty="0" smtClean="0">
                <a:latin typeface="+mj-lt"/>
              </a:rPr>
              <a:t>Rescues Lois Lane (who works with Clark Kent) from a gangster who kidnaps her at a nightclub for rebuffing him</a:t>
            </a:r>
          </a:p>
          <a:p>
            <a:r>
              <a:rPr lang="en-US" sz="2400" dirty="0" smtClean="0">
                <a:latin typeface="+mj-lt"/>
              </a:rPr>
              <a:t>Goes to Washington D.C. to expose a corrupt senator, kidnapping him and leaping from building to building trying to get a confession out of him</a:t>
            </a:r>
            <a:endParaRPr lang="en-US" sz="2400" dirty="0">
              <a:latin typeface="+mj-lt"/>
            </a:endParaRPr>
          </a:p>
        </p:txBody>
      </p:sp>
      <p:pic>
        <p:nvPicPr>
          <p:cNvPr id="4" name="Picture 3"/>
          <p:cNvPicPr>
            <a:picLocks noChangeAspect="1"/>
          </p:cNvPicPr>
          <p:nvPr/>
        </p:nvPicPr>
        <p:blipFill>
          <a:blip r:embed="rId2"/>
          <a:stretch>
            <a:fillRect/>
          </a:stretch>
        </p:blipFill>
        <p:spPr>
          <a:xfrm>
            <a:off x="6745165" y="1160585"/>
            <a:ext cx="2381250" cy="3305175"/>
          </a:xfrm>
          <a:prstGeom prst="rect">
            <a:avLst/>
          </a:prstGeom>
        </p:spPr>
      </p:pic>
    </p:spTree>
    <p:extLst>
      <p:ext uri="{BB962C8B-B14F-4D97-AF65-F5344CB8AC3E}">
        <p14:creationId xmlns:p14="http://schemas.microsoft.com/office/powerpoint/2010/main" val="80317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143000"/>
          </a:xfrm>
        </p:spPr>
        <p:txBody>
          <a:bodyPr/>
          <a:lstStyle/>
          <a:p>
            <a:r>
              <a:rPr lang="en-US" dirty="0" smtClean="0"/>
              <a:t>Escapism Culminating Assessment</a:t>
            </a:r>
            <a:endParaRPr lang="en-US" dirty="0"/>
          </a:p>
        </p:txBody>
      </p:sp>
      <p:sp>
        <p:nvSpPr>
          <p:cNvPr id="4" name="Content Placeholder 2"/>
          <p:cNvSpPr txBox="1">
            <a:spLocks/>
          </p:cNvSpPr>
          <p:nvPr/>
        </p:nvSpPr>
        <p:spPr>
          <a:xfrm>
            <a:off x="152400" y="1143000"/>
            <a:ext cx="8991600" cy="54864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400" dirty="0" smtClean="0">
                <a:latin typeface="+mj-lt"/>
              </a:rPr>
              <a:t>After </a:t>
            </a:r>
            <a:r>
              <a:rPr lang="en-US" sz="2400" dirty="0">
                <a:latin typeface="+mj-lt"/>
              </a:rPr>
              <a:t>looking at the wide variety of Escapism literature used during the Depression for a multitude of purposes, your task is to </a:t>
            </a:r>
            <a:r>
              <a:rPr lang="en-US" sz="2400" dirty="0">
                <a:solidFill>
                  <a:srgbClr val="FF0000"/>
                </a:solidFill>
                <a:latin typeface="+mj-lt"/>
              </a:rPr>
              <a:t>create an original work that </a:t>
            </a:r>
            <a:r>
              <a:rPr lang="en-US" sz="2400" b="1" dirty="0" smtClean="0">
                <a:solidFill>
                  <a:srgbClr val="FF0000"/>
                </a:solidFill>
                <a:latin typeface="+mj-lt"/>
              </a:rPr>
              <a:t>reflects on the State of the Union during the 1930s</a:t>
            </a:r>
            <a:r>
              <a:rPr lang="en-US" sz="2400" dirty="0" smtClean="0">
                <a:solidFill>
                  <a:srgbClr val="FF0000"/>
                </a:solidFill>
                <a:latin typeface="+mj-lt"/>
              </a:rPr>
              <a:t>, and the role of escapism. </a:t>
            </a:r>
          </a:p>
          <a:p>
            <a:pPr marL="114300" indent="0" algn="ctr">
              <a:buFont typeface="Arial" pitchFamily="34" charset="0"/>
              <a:buNone/>
            </a:pPr>
            <a:endParaRPr lang="en-US" sz="2400" b="1" i="1" dirty="0" smtClean="0">
              <a:latin typeface="+mj-lt"/>
            </a:endParaRPr>
          </a:p>
          <a:p>
            <a:r>
              <a:rPr lang="en-US" b="1" dirty="0" smtClean="0">
                <a:latin typeface="+mj-lt"/>
              </a:rPr>
              <a:t>Potential Escapism mediums:</a:t>
            </a:r>
          </a:p>
          <a:p>
            <a:pPr lvl="1"/>
            <a:r>
              <a:rPr lang="en-US" dirty="0" smtClean="0">
                <a:latin typeface="+mj-lt"/>
              </a:rPr>
              <a:t>Comic book (15 panels minimum) </a:t>
            </a:r>
          </a:p>
          <a:p>
            <a:pPr lvl="1"/>
            <a:r>
              <a:rPr lang="en-US" dirty="0" smtClean="0">
                <a:latin typeface="+mj-lt"/>
              </a:rPr>
              <a:t>Recorded song (</a:t>
            </a:r>
            <a:r>
              <a:rPr lang="en-US" i="1" dirty="0" smtClean="0">
                <a:latin typeface="+mj-lt"/>
              </a:rPr>
              <a:t>send </a:t>
            </a:r>
            <a:r>
              <a:rPr lang="en-US" i="1" dirty="0" err="1" smtClean="0">
                <a:latin typeface="+mj-lt"/>
              </a:rPr>
              <a:t>Cossano</a:t>
            </a:r>
            <a:r>
              <a:rPr lang="en-US" i="1" dirty="0" smtClean="0">
                <a:latin typeface="+mj-lt"/>
              </a:rPr>
              <a:t> the </a:t>
            </a:r>
            <a:r>
              <a:rPr lang="en-US" i="1" dirty="0" err="1" smtClean="0">
                <a:latin typeface="+mj-lt"/>
              </a:rPr>
              <a:t>youtube</a:t>
            </a:r>
            <a:r>
              <a:rPr lang="en-US" i="1" dirty="0" smtClean="0">
                <a:latin typeface="+mj-lt"/>
              </a:rPr>
              <a:t> link</a:t>
            </a:r>
            <a:r>
              <a:rPr lang="en-US" dirty="0" smtClean="0">
                <a:latin typeface="+mj-lt"/>
              </a:rPr>
              <a:t>) (2 min)</a:t>
            </a:r>
          </a:p>
          <a:p>
            <a:pPr lvl="1"/>
            <a:r>
              <a:rPr lang="en-US" dirty="0">
                <a:latin typeface="+mj-lt"/>
              </a:rPr>
              <a:t>P</a:t>
            </a:r>
            <a:r>
              <a:rPr lang="en-US" dirty="0" smtClean="0">
                <a:latin typeface="+mj-lt"/>
              </a:rPr>
              <a:t>hoto journal + accompanying reports (</a:t>
            </a:r>
            <a:r>
              <a:rPr lang="en-US" i="1" dirty="0" smtClean="0">
                <a:latin typeface="+mj-lt"/>
              </a:rPr>
              <a:t>must be original</a:t>
            </a:r>
            <a:r>
              <a:rPr lang="en-US" dirty="0" smtClean="0">
                <a:latin typeface="+mj-lt"/>
              </a:rPr>
              <a:t>) (8 photos)</a:t>
            </a:r>
          </a:p>
          <a:p>
            <a:pPr lvl="1"/>
            <a:r>
              <a:rPr lang="en-US" dirty="0" smtClean="0">
                <a:latin typeface="+mj-lt"/>
              </a:rPr>
              <a:t>Short story vignettes (100-300 word stories, must do at least two)</a:t>
            </a:r>
          </a:p>
          <a:p>
            <a:pPr lvl="1"/>
            <a:r>
              <a:rPr lang="en-US" dirty="0" smtClean="0">
                <a:latin typeface="+mj-lt"/>
              </a:rPr>
              <a:t>Short film (</a:t>
            </a:r>
            <a:r>
              <a:rPr lang="en-US" i="1" dirty="0" smtClean="0">
                <a:latin typeface="+mj-lt"/>
              </a:rPr>
              <a:t>send </a:t>
            </a:r>
            <a:r>
              <a:rPr lang="en-US" i="1" dirty="0" err="1" smtClean="0">
                <a:latin typeface="+mj-lt"/>
              </a:rPr>
              <a:t>Cossano</a:t>
            </a:r>
            <a:r>
              <a:rPr lang="en-US" i="1" dirty="0" smtClean="0">
                <a:latin typeface="+mj-lt"/>
              </a:rPr>
              <a:t> </a:t>
            </a:r>
            <a:r>
              <a:rPr lang="en-US" i="1" dirty="0" err="1" smtClean="0">
                <a:latin typeface="+mj-lt"/>
              </a:rPr>
              <a:t>youtube</a:t>
            </a:r>
            <a:r>
              <a:rPr lang="en-US" i="1" dirty="0" smtClean="0">
                <a:latin typeface="+mj-lt"/>
              </a:rPr>
              <a:t> link</a:t>
            </a:r>
            <a:r>
              <a:rPr lang="en-US" dirty="0" smtClean="0">
                <a:latin typeface="+mj-lt"/>
              </a:rPr>
              <a:t>) (3-5 minutes)</a:t>
            </a:r>
          </a:p>
          <a:p>
            <a:pPr lvl="1"/>
            <a:r>
              <a:rPr lang="en-US" dirty="0" smtClean="0">
                <a:latin typeface="+mj-lt"/>
              </a:rPr>
              <a:t>Got another creative idea? Let me know!</a:t>
            </a:r>
          </a:p>
          <a:p>
            <a:pPr lvl="1"/>
            <a:endParaRPr lang="en-US" dirty="0" smtClean="0">
              <a:latin typeface="+mj-lt"/>
            </a:endParaRPr>
          </a:p>
          <a:p>
            <a:r>
              <a:rPr lang="en-US" b="1" dirty="0" smtClean="0">
                <a:latin typeface="+mj-lt"/>
              </a:rPr>
              <a:t>Grading:</a:t>
            </a:r>
          </a:p>
          <a:p>
            <a:pPr lvl="1"/>
            <a:r>
              <a:rPr lang="en-US" dirty="0" smtClean="0">
                <a:latin typeface="+mj-lt"/>
              </a:rPr>
              <a:t>15 pts creativity &amp; effort</a:t>
            </a:r>
          </a:p>
          <a:p>
            <a:pPr lvl="1"/>
            <a:r>
              <a:rPr lang="en-US" dirty="0" smtClean="0">
                <a:latin typeface="+mj-lt"/>
              </a:rPr>
              <a:t>10 pts demonstrates clear understanding of the historical context</a:t>
            </a:r>
          </a:p>
        </p:txBody>
      </p:sp>
      <p:sp>
        <p:nvSpPr>
          <p:cNvPr id="5" name="Regular Pentagon 4"/>
          <p:cNvSpPr/>
          <p:nvPr/>
        </p:nvSpPr>
        <p:spPr>
          <a:xfrm rot="20693936">
            <a:off x="7109853" y="4264186"/>
            <a:ext cx="1944700" cy="1606229"/>
          </a:xfrm>
          <a:prstGeom prst="pen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DUE:</a:t>
            </a:r>
            <a:r>
              <a:rPr lang="en-US" sz="2000" dirty="0" smtClean="0"/>
              <a:t> Thursday 1/16</a:t>
            </a:r>
            <a:endParaRPr lang="en-US" sz="3200" dirty="0"/>
          </a:p>
        </p:txBody>
      </p:sp>
    </p:spTree>
    <p:extLst>
      <p:ext uri="{BB962C8B-B14F-4D97-AF65-F5344CB8AC3E}">
        <p14:creationId xmlns:p14="http://schemas.microsoft.com/office/powerpoint/2010/main" val="37015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 calcmode="lin" valueType="num">
                                      <p:cBhvr additive="base">
                                        <p:cTn id="3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 assessment</a:t>
            </a:r>
            <a:endParaRPr lang="en-US" dirty="0"/>
          </a:p>
        </p:txBody>
      </p:sp>
      <p:sp>
        <p:nvSpPr>
          <p:cNvPr id="3" name="Content Placeholder 2"/>
          <p:cNvSpPr>
            <a:spLocks noGrp="1"/>
          </p:cNvSpPr>
          <p:nvPr>
            <p:ph idx="1"/>
          </p:nvPr>
        </p:nvSpPr>
        <p:spPr/>
        <p:txBody>
          <a:bodyPr/>
          <a:lstStyle/>
          <a:p>
            <a:r>
              <a:rPr lang="en-US" dirty="0" smtClean="0"/>
              <a:t>11 sentence integrated essay</a:t>
            </a:r>
          </a:p>
          <a:p>
            <a:r>
              <a:rPr lang="en-US" dirty="0" smtClean="0"/>
              <a:t>Open note</a:t>
            </a:r>
          </a:p>
          <a:p>
            <a:r>
              <a:rPr lang="en-US" dirty="0" smtClean="0"/>
              <a:t>Prompts:</a:t>
            </a:r>
          </a:p>
          <a:p>
            <a:pPr lvl="1"/>
            <a:r>
              <a:rPr lang="en-US" dirty="0" smtClean="0"/>
              <a:t>Define the psychological effects of the Great Depression</a:t>
            </a:r>
          </a:p>
          <a:p>
            <a:pPr lvl="1"/>
            <a:r>
              <a:rPr lang="en-US" dirty="0" smtClean="0"/>
              <a:t>Determine the role of escapism</a:t>
            </a:r>
          </a:p>
          <a:p>
            <a:pPr lvl="1"/>
            <a:r>
              <a:rPr lang="en-US" smtClean="0"/>
              <a:t>Evaluate </a:t>
            </a:r>
            <a:r>
              <a:rPr lang="en-US" dirty="0" smtClean="0"/>
              <a:t>the role of art and media during the Great Depression </a:t>
            </a:r>
            <a:endParaRPr lang="en-US" dirty="0"/>
          </a:p>
        </p:txBody>
      </p:sp>
    </p:spTree>
    <p:extLst>
      <p:ext uri="{BB962C8B-B14F-4D97-AF65-F5344CB8AC3E}">
        <p14:creationId xmlns:p14="http://schemas.microsoft.com/office/powerpoint/2010/main" val="81702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Escapism</a:t>
            </a:r>
            <a:endParaRPr lang="en-US" dirty="0"/>
          </a:p>
        </p:txBody>
      </p:sp>
      <p:sp>
        <p:nvSpPr>
          <p:cNvPr id="3" name="Content Placeholder 2"/>
          <p:cNvSpPr>
            <a:spLocks noGrp="1"/>
          </p:cNvSpPr>
          <p:nvPr>
            <p:ph idx="1"/>
          </p:nvPr>
        </p:nvSpPr>
        <p:spPr>
          <a:xfrm>
            <a:off x="304800" y="1554162"/>
            <a:ext cx="8686800" cy="5075238"/>
          </a:xfrm>
        </p:spPr>
        <p:txBody>
          <a:bodyPr>
            <a:normAutofit lnSpcReduction="10000"/>
          </a:bodyPr>
          <a:lstStyle/>
          <a:p>
            <a:r>
              <a:rPr lang="en-US" sz="3600" dirty="0" smtClean="0">
                <a:solidFill>
                  <a:schemeClr val="tx1"/>
                </a:solidFill>
              </a:rPr>
              <a:t>The tendency to seek distraction and relief from unpleasant realities especially by seeking entertainment or engaging in fantasy</a:t>
            </a:r>
          </a:p>
          <a:p>
            <a:pPr lvl="1"/>
            <a:r>
              <a:rPr lang="en-US" sz="3200" dirty="0" smtClean="0">
                <a:solidFill>
                  <a:schemeClr val="tx1"/>
                </a:solidFill>
              </a:rPr>
              <a:t>Listening to music, painting, watching movies, playing games, etc.</a:t>
            </a:r>
          </a:p>
          <a:p>
            <a:endParaRPr lang="en-US" sz="3600" dirty="0">
              <a:solidFill>
                <a:schemeClr val="tx1"/>
              </a:solidFill>
            </a:endParaRPr>
          </a:p>
          <a:p>
            <a:pPr marL="0" indent="0">
              <a:buNone/>
            </a:pPr>
            <a:r>
              <a:rPr lang="en-US" sz="3600" i="1" dirty="0" smtClean="0">
                <a:solidFill>
                  <a:schemeClr val="tx1"/>
                </a:solidFill>
                <a:effectLst>
                  <a:outerShdw blurRad="38100" dist="38100" dir="2700000" algn="tl">
                    <a:srgbClr val="000000">
                      <a:alpha val="43137"/>
                    </a:srgbClr>
                  </a:outerShdw>
                </a:effectLst>
              </a:rPr>
              <a:t>Popular culture and literature grew as citizens sought diversion from their troubles</a:t>
            </a:r>
            <a:endParaRPr lang="en-US" sz="3600"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758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463822">
            <a:off x="5359931" y="1798962"/>
            <a:ext cx="3435869" cy="4016664"/>
          </a:xfrm>
          <a:prstGeom prst="rect">
            <a:avLst/>
          </a:prstGeom>
        </p:spPr>
      </p:pic>
      <p:sp>
        <p:nvSpPr>
          <p:cNvPr id="2" name="Title 1"/>
          <p:cNvSpPr>
            <a:spLocks noGrp="1"/>
          </p:cNvSpPr>
          <p:nvPr>
            <p:ph type="title"/>
          </p:nvPr>
        </p:nvSpPr>
        <p:spPr/>
        <p:txBody>
          <a:bodyPr/>
          <a:lstStyle/>
          <a:p>
            <a:r>
              <a:rPr lang="en-US" dirty="0" smtClean="0">
                <a:solidFill>
                  <a:schemeClr val="tx1"/>
                </a:solidFill>
              </a:rPr>
              <a:t>Fun Fact! </a:t>
            </a:r>
            <a:r>
              <a:rPr lang="en-US" dirty="0" smtClean="0">
                <a:solidFill>
                  <a:schemeClr val="tx1"/>
                </a:solidFill>
                <a:sym typeface="Wingdings" panose="05000000000000000000" pitchFamily="2" charset="2"/>
              </a:rPr>
              <a:t> </a:t>
            </a:r>
            <a:endParaRPr lang="en-US" dirty="0">
              <a:solidFill>
                <a:schemeClr val="tx1"/>
              </a:solidFill>
            </a:endParaRPr>
          </a:p>
        </p:txBody>
      </p:sp>
      <p:sp>
        <p:nvSpPr>
          <p:cNvPr id="3" name="Content Placeholder 2"/>
          <p:cNvSpPr>
            <a:spLocks noGrp="1"/>
          </p:cNvSpPr>
          <p:nvPr>
            <p:ph sz="quarter" idx="1"/>
          </p:nvPr>
        </p:nvSpPr>
        <p:spPr>
          <a:xfrm>
            <a:off x="228600" y="1600200"/>
            <a:ext cx="5257800" cy="5029200"/>
          </a:xfrm>
        </p:spPr>
        <p:txBody>
          <a:bodyPr>
            <a:normAutofit fontScale="85000" lnSpcReduction="10000"/>
          </a:bodyPr>
          <a:lstStyle/>
          <a:p>
            <a:r>
              <a:rPr lang="en-US" dirty="0" smtClean="0">
                <a:solidFill>
                  <a:schemeClr val="tx1"/>
                </a:solidFill>
              </a:rPr>
              <a:t>During the 1930s mass-produced, die-cut, cardboard jigsaw puzzles came into huge demand</a:t>
            </a:r>
          </a:p>
          <a:p>
            <a:r>
              <a:rPr lang="en-US" dirty="0" smtClean="0">
                <a:solidFill>
                  <a:schemeClr val="tx1"/>
                </a:solidFill>
              </a:rPr>
              <a:t>The jigsaw puzzle became a positive (and relatively cheap) source of family entertainment</a:t>
            </a:r>
          </a:p>
          <a:p>
            <a:pPr lvl="1"/>
            <a:r>
              <a:rPr lang="en-US" b="1" i="1" dirty="0" smtClean="0">
                <a:solidFill>
                  <a:schemeClr val="tx1"/>
                </a:solidFill>
              </a:rPr>
              <a:t>A form of escape!</a:t>
            </a:r>
          </a:p>
          <a:p>
            <a:r>
              <a:rPr lang="en-US" dirty="0" smtClean="0">
                <a:solidFill>
                  <a:schemeClr val="tx1"/>
                </a:solidFill>
              </a:rPr>
              <a:t>Wooden puzzles were popular among the rich, and cardboard pieces among the poor</a:t>
            </a:r>
            <a:endParaRPr lang="en-US" dirty="0">
              <a:solidFill>
                <a:schemeClr val="tx1"/>
              </a:solidFill>
            </a:endParaRPr>
          </a:p>
        </p:txBody>
      </p:sp>
    </p:spTree>
    <p:extLst>
      <p:ext uri="{BB962C8B-B14F-4D97-AF65-F5344CB8AC3E}">
        <p14:creationId xmlns:p14="http://schemas.microsoft.com/office/powerpoint/2010/main" val="218472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81000"/>
            <a:ext cx="7406640" cy="438531"/>
          </a:xfrm>
        </p:spPr>
        <p:txBody>
          <a:bodyPr>
            <a:normAutofit fontScale="90000"/>
          </a:bodyPr>
          <a:lstStyle/>
          <a:p>
            <a:r>
              <a:rPr lang="en-US" dirty="0" smtClean="0">
                <a:solidFill>
                  <a:schemeClr val="tx1"/>
                </a:solidFill>
              </a:rPr>
              <a:t>Camera Technology: 1930s</a:t>
            </a:r>
            <a:endParaRPr lang="en-US" dirty="0">
              <a:solidFill>
                <a:schemeClr val="tx1"/>
              </a:solidFill>
            </a:endParaRPr>
          </a:p>
        </p:txBody>
      </p:sp>
      <p:sp>
        <p:nvSpPr>
          <p:cNvPr id="3" name="Content Placeholder 2"/>
          <p:cNvSpPr>
            <a:spLocks noGrp="1"/>
          </p:cNvSpPr>
          <p:nvPr>
            <p:ph idx="1"/>
          </p:nvPr>
        </p:nvSpPr>
        <p:spPr>
          <a:xfrm>
            <a:off x="152399" y="1295400"/>
            <a:ext cx="5257801" cy="5486400"/>
          </a:xfrm>
        </p:spPr>
        <p:txBody>
          <a:bodyPr>
            <a:noAutofit/>
          </a:bodyPr>
          <a:lstStyle/>
          <a:p>
            <a:r>
              <a:rPr lang="en-US" sz="2000" dirty="0" smtClean="0">
                <a:solidFill>
                  <a:schemeClr val="tx1"/>
                </a:solidFill>
              </a:rPr>
              <a:t>Start to </a:t>
            </a:r>
            <a:r>
              <a:rPr lang="en-US" sz="2000" dirty="0">
                <a:solidFill>
                  <a:schemeClr val="tx1"/>
                </a:solidFill>
              </a:rPr>
              <a:t>see more of an emergence of actual footage being used in documentary films in the 1930s, as this technology becomes more widely available.</a:t>
            </a:r>
          </a:p>
          <a:p>
            <a:r>
              <a:rPr lang="en-US" sz="2000" dirty="0">
                <a:solidFill>
                  <a:schemeClr val="tx1"/>
                </a:solidFill>
              </a:rPr>
              <a:t>However, this was </a:t>
            </a:r>
            <a:r>
              <a:rPr lang="en-US" sz="2000" b="1" dirty="0">
                <a:solidFill>
                  <a:schemeClr val="tx1"/>
                </a:solidFill>
                <a:effectLst>
                  <a:outerShdw blurRad="38100" dist="38100" dir="2700000" algn="tl">
                    <a:srgbClr val="000000">
                      <a:alpha val="43137"/>
                    </a:srgbClr>
                  </a:outerShdw>
                </a:effectLst>
              </a:rPr>
              <a:t>still very expensive and very difficult</a:t>
            </a:r>
            <a:r>
              <a:rPr lang="en-US" sz="2000" dirty="0">
                <a:solidFill>
                  <a:schemeClr val="tx1"/>
                </a:solidFill>
              </a:rPr>
              <a:t>, and thus not available to the public at large.</a:t>
            </a:r>
          </a:p>
          <a:p>
            <a:r>
              <a:rPr lang="en-US" sz="2000" dirty="0">
                <a:solidFill>
                  <a:schemeClr val="tx1"/>
                </a:solidFill>
              </a:rPr>
              <a:t>Today, anybody can make a documentary, and almost anybody can make a good documentary, but back then there was a </a:t>
            </a:r>
            <a:r>
              <a:rPr lang="en-US" sz="2000" b="1" dirty="0">
                <a:solidFill>
                  <a:schemeClr val="tx1"/>
                </a:solidFill>
              </a:rPr>
              <a:t>push/drive towards film that was cheap and entertaining</a:t>
            </a:r>
            <a:r>
              <a:rPr lang="en-US" sz="2000" dirty="0">
                <a:solidFill>
                  <a:schemeClr val="tx1"/>
                </a:solidFill>
              </a:rPr>
              <a:t>, rather than things that dwelled on the awful realities of what was going on around them</a:t>
            </a:r>
          </a:p>
          <a:p>
            <a:r>
              <a:rPr lang="en-US" sz="2000" b="1" i="1" dirty="0">
                <a:solidFill>
                  <a:schemeClr val="tx1"/>
                </a:solidFill>
                <a:effectLst>
                  <a:outerShdw blurRad="38100" dist="38100" dir="2700000" algn="tl">
                    <a:srgbClr val="000000">
                      <a:alpha val="43137"/>
                    </a:srgbClr>
                  </a:outerShdw>
                </a:effectLst>
              </a:rPr>
              <a:t>(Unlike Twain, they did NOT want to be reminded of what was actually happening)</a:t>
            </a:r>
          </a:p>
        </p:txBody>
      </p:sp>
      <p:pic>
        <p:nvPicPr>
          <p:cNvPr id="1026" name="Picture 2" descr="Image result for movie cameras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036701"/>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vie cameras 1930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282" y="3537678"/>
            <a:ext cx="2588419" cy="207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84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gedoordramaturgyblog.files.wordpress.com/2013/01/richard-lund-hollywood-sign-at-n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7797">
            <a:off x="6003802" y="-302364"/>
            <a:ext cx="3377705" cy="2505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96186"/>
            <a:ext cx="8229600" cy="990600"/>
          </a:xfrm>
        </p:spPr>
        <p:txBody>
          <a:bodyPr/>
          <a:lstStyle/>
          <a:p>
            <a:r>
              <a:rPr lang="en-US" dirty="0" smtClean="0"/>
              <a:t>1930s Hollywood</a:t>
            </a:r>
            <a:endParaRPr lang="en-US" dirty="0"/>
          </a:p>
        </p:txBody>
      </p:sp>
      <p:sp>
        <p:nvSpPr>
          <p:cNvPr id="3" name="Content Placeholder 2"/>
          <p:cNvSpPr>
            <a:spLocks noGrp="1"/>
          </p:cNvSpPr>
          <p:nvPr>
            <p:ph idx="1"/>
          </p:nvPr>
        </p:nvSpPr>
        <p:spPr>
          <a:xfrm>
            <a:off x="304800" y="1828800"/>
            <a:ext cx="8458200" cy="5257800"/>
          </a:xfrm>
        </p:spPr>
        <p:txBody>
          <a:bodyPr>
            <a:normAutofit fontScale="77500" lnSpcReduction="20000"/>
          </a:bodyPr>
          <a:lstStyle/>
          <a:p>
            <a:r>
              <a:rPr lang="en-US" dirty="0" smtClean="0">
                <a:solidFill>
                  <a:schemeClr val="tx1"/>
                </a:solidFill>
                <a:latin typeface="Century Gothic" panose="020B0502020202020204" pitchFamily="34" charset="0"/>
              </a:rPr>
              <a:t>Sound and color revolutions</a:t>
            </a:r>
          </a:p>
          <a:p>
            <a:pPr lvl="1"/>
            <a:r>
              <a:rPr lang="en-US" dirty="0" smtClean="0">
                <a:solidFill>
                  <a:schemeClr val="tx1"/>
                </a:solidFill>
                <a:latin typeface="Century Gothic" panose="020B0502020202020204" pitchFamily="34" charset="0"/>
              </a:rPr>
              <a:t>First color film debuted in 1932, an animated Disney short</a:t>
            </a:r>
          </a:p>
          <a:p>
            <a:pPr lvl="1"/>
            <a:r>
              <a:rPr lang="en-US" dirty="0" smtClean="0">
                <a:solidFill>
                  <a:schemeClr val="tx1"/>
                </a:solidFill>
                <a:latin typeface="Century Gothic" panose="020B0502020202020204" pitchFamily="34" charset="0"/>
              </a:rPr>
              <a:t>1934 saw the first live-action full-color film, </a:t>
            </a:r>
            <a:r>
              <a:rPr lang="en-US" i="1" dirty="0" smtClean="0">
                <a:solidFill>
                  <a:schemeClr val="tx1"/>
                </a:solidFill>
                <a:latin typeface="Century Gothic" panose="020B0502020202020204" pitchFamily="34" charset="0"/>
              </a:rPr>
              <a:t>La Cucaracha</a:t>
            </a:r>
          </a:p>
          <a:p>
            <a:r>
              <a:rPr lang="en-US" dirty="0" smtClean="0">
                <a:solidFill>
                  <a:schemeClr val="tx1"/>
                </a:solidFill>
                <a:latin typeface="Century Gothic" panose="020B0502020202020204" pitchFamily="34" charset="0"/>
              </a:rPr>
              <a:t>The advance of the “talkies”</a:t>
            </a:r>
          </a:p>
          <a:p>
            <a:r>
              <a:rPr lang="en-US" dirty="0" smtClean="0">
                <a:solidFill>
                  <a:schemeClr val="tx1"/>
                </a:solidFill>
                <a:latin typeface="Century Gothic" panose="020B0502020202020204" pitchFamily="34" charset="0"/>
              </a:rPr>
              <a:t>Expanse of genres</a:t>
            </a:r>
          </a:p>
          <a:p>
            <a:r>
              <a:rPr lang="en-US" dirty="0" smtClean="0">
                <a:solidFill>
                  <a:schemeClr val="tx1"/>
                </a:solidFill>
                <a:latin typeface="Century Gothic" panose="020B0502020202020204" pitchFamily="34" charset="0"/>
              </a:rPr>
              <a:t>First drive-in theatre opened in 1933</a:t>
            </a:r>
          </a:p>
          <a:p>
            <a:r>
              <a:rPr lang="en-US" dirty="0" smtClean="0">
                <a:solidFill>
                  <a:schemeClr val="tx1"/>
                </a:solidFill>
                <a:latin typeface="Century Gothic" panose="020B0502020202020204" pitchFamily="34" charset="0"/>
              </a:rPr>
              <a:t>Despite the serious effects the Depression had on the film industry theatre attendance remained between 60-75 million a week, even in the worst days of the Depression</a:t>
            </a:r>
          </a:p>
          <a:p>
            <a:r>
              <a:rPr lang="en-US" dirty="0" smtClean="0">
                <a:solidFill>
                  <a:schemeClr val="tx1"/>
                </a:solidFill>
                <a:latin typeface="Century Gothic" panose="020B0502020202020204" pitchFamily="34" charset="0"/>
              </a:rPr>
              <a:t>Provided a balancing act between </a:t>
            </a:r>
            <a:r>
              <a:rPr lang="en-US" b="1" dirty="0" smtClean="0">
                <a:solidFill>
                  <a:schemeClr val="tx1"/>
                </a:solidFill>
                <a:latin typeface="Century Gothic" panose="020B0502020202020204" pitchFamily="34" charset="0"/>
              </a:rPr>
              <a:t>cynicism &amp; realism</a:t>
            </a:r>
            <a:r>
              <a:rPr lang="en-US" dirty="0" smtClean="0">
                <a:solidFill>
                  <a:schemeClr val="tx1"/>
                </a:solidFill>
                <a:latin typeface="Century Gothic" panose="020B0502020202020204" pitchFamily="34" charset="0"/>
              </a:rPr>
              <a:t> of the Depression and </a:t>
            </a:r>
            <a:r>
              <a:rPr lang="en-US" b="1" dirty="0" smtClean="0">
                <a:solidFill>
                  <a:schemeClr val="tx1"/>
                </a:solidFill>
                <a:latin typeface="Century Gothic" panose="020B0502020202020204" pitchFamily="34" charset="0"/>
              </a:rPr>
              <a:t>escapism</a:t>
            </a:r>
            <a:r>
              <a:rPr lang="en-US" dirty="0" smtClean="0">
                <a:solidFill>
                  <a:schemeClr val="tx1"/>
                </a:solidFill>
                <a:latin typeface="Century Gothic" panose="020B0502020202020204" pitchFamily="34" charset="0"/>
              </a:rPr>
              <a:t> of the arts</a:t>
            </a:r>
          </a:p>
          <a:p>
            <a:endParaRPr lang="en-US" dirty="0" smtClean="0"/>
          </a:p>
        </p:txBody>
      </p:sp>
    </p:spTree>
    <p:extLst>
      <p:ext uri="{BB962C8B-B14F-4D97-AF65-F5344CB8AC3E}">
        <p14:creationId xmlns:p14="http://schemas.microsoft.com/office/powerpoint/2010/main" val="160365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ne with the 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55775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Gone with the wind</a:t>
            </a:r>
            <a:endParaRPr lang="en-US" dirty="0"/>
          </a:p>
        </p:txBody>
      </p:sp>
      <p:sp>
        <p:nvSpPr>
          <p:cNvPr id="5" name="Content Placeholder 2"/>
          <p:cNvSpPr>
            <a:spLocks noGrp="1"/>
          </p:cNvSpPr>
          <p:nvPr>
            <p:ph idx="1"/>
          </p:nvPr>
        </p:nvSpPr>
        <p:spPr>
          <a:xfrm>
            <a:off x="4495800" y="1554162"/>
            <a:ext cx="4495800" cy="4525963"/>
          </a:xfrm>
        </p:spPr>
        <p:txBody>
          <a:bodyPr>
            <a:normAutofit/>
          </a:bodyPr>
          <a:lstStyle/>
          <a:p>
            <a:r>
              <a:rPr lang="en-US" sz="2000" dirty="0"/>
              <a:t>Based on Margaret Mitchell’s 1936 novel</a:t>
            </a:r>
          </a:p>
          <a:p>
            <a:r>
              <a:rPr lang="en-US" sz="2000" dirty="0"/>
              <a:t>Set in the American South, during Civil War &amp; Reconstruction</a:t>
            </a:r>
          </a:p>
          <a:p>
            <a:r>
              <a:rPr lang="en-US" sz="2000" dirty="0"/>
              <a:t>Made over $390 million at the box </a:t>
            </a:r>
            <a:r>
              <a:rPr lang="en-US" sz="2000" dirty="0" smtClean="0"/>
              <a:t>office!</a:t>
            </a:r>
            <a:endParaRPr lang="en-US" sz="2000" dirty="0"/>
          </a:p>
          <a:p>
            <a:r>
              <a:rPr lang="en-US" sz="2000" dirty="0"/>
              <a:t>Originally ran 4 hours 25 minutes</a:t>
            </a:r>
          </a:p>
          <a:p>
            <a:r>
              <a:rPr lang="en-US" sz="2000" dirty="0"/>
              <a:t>Release included a parade with limos and thousands of confederate flags</a:t>
            </a:r>
          </a:p>
        </p:txBody>
      </p:sp>
      <p:pic>
        <p:nvPicPr>
          <p:cNvPr id="1028" name="Picture 4" descr="https://upload.wikimedia.org/wikipedia/commons/thumb/d/d6/Gone_With_the_Wind_Atlanta_premiere_1939.jpg/220px-Gone_With_the_Wind_Atlanta_premiere_19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284946"/>
            <a:ext cx="1885950" cy="143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08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in The Money - 1935</a:t>
            </a:r>
            <a:endParaRPr lang="en-US" dirty="0"/>
          </a:p>
        </p:txBody>
      </p:sp>
      <p:sp>
        <p:nvSpPr>
          <p:cNvPr id="3" name="Content Placeholder 2"/>
          <p:cNvSpPr>
            <a:spLocks noGrp="1"/>
          </p:cNvSpPr>
          <p:nvPr>
            <p:ph idx="1"/>
          </p:nvPr>
        </p:nvSpPr>
        <p:spPr>
          <a:xfrm>
            <a:off x="435894" y="1600200"/>
            <a:ext cx="4593306" cy="4572000"/>
          </a:xfrm>
        </p:spPr>
        <p:txBody>
          <a:bodyPr>
            <a:noAutofit/>
          </a:bodyPr>
          <a:lstStyle/>
          <a:p>
            <a:r>
              <a:rPr lang="en-US" sz="2800" dirty="0"/>
              <a:t>Comedy, musical</a:t>
            </a:r>
          </a:p>
          <a:p>
            <a:r>
              <a:rPr lang="en-US" sz="2800" dirty="0"/>
              <a:t>“Two gold-digging process servers are tasked with subpoenaing one’s boyfriend, who has been using a pseudonym to avoid breach-of-promise servings and suits” </a:t>
            </a:r>
            <a:r>
              <a:rPr lang="en-US" sz="2800" i="1" dirty="0"/>
              <a:t>IMBD</a:t>
            </a:r>
          </a:p>
        </p:txBody>
      </p:sp>
      <p:pic>
        <p:nvPicPr>
          <p:cNvPr id="4" name="Picture 3"/>
          <p:cNvPicPr>
            <a:picLocks noChangeAspect="1"/>
          </p:cNvPicPr>
          <p:nvPr/>
        </p:nvPicPr>
        <p:blipFill>
          <a:blip r:embed="rId3"/>
          <a:stretch>
            <a:fillRect/>
          </a:stretch>
        </p:blipFill>
        <p:spPr>
          <a:xfrm>
            <a:off x="5629702" y="1383867"/>
            <a:ext cx="2970076" cy="4373517"/>
          </a:xfrm>
          <a:prstGeom prst="rect">
            <a:avLst/>
          </a:prstGeom>
        </p:spPr>
      </p:pic>
    </p:spTree>
    <p:extLst>
      <p:ext uri="{BB962C8B-B14F-4D97-AF65-F5344CB8AC3E}">
        <p14:creationId xmlns:p14="http://schemas.microsoft.com/office/powerpoint/2010/main" val="2289293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641"/>
            <a:ext cx="6172200" cy="742950"/>
          </a:xfrm>
        </p:spPr>
        <p:txBody>
          <a:bodyPr/>
          <a:lstStyle/>
          <a:p>
            <a:r>
              <a:rPr lang="en-US" dirty="0" smtClean="0"/>
              <a:t>Charlie Chaplin</a:t>
            </a:r>
            <a:endParaRPr lang="en-US" dirty="0"/>
          </a:p>
        </p:txBody>
      </p:sp>
      <p:sp>
        <p:nvSpPr>
          <p:cNvPr id="3" name="Content Placeholder 2"/>
          <p:cNvSpPr>
            <a:spLocks noGrp="1"/>
          </p:cNvSpPr>
          <p:nvPr>
            <p:ph idx="1"/>
          </p:nvPr>
        </p:nvSpPr>
        <p:spPr>
          <a:xfrm>
            <a:off x="378727" y="5361793"/>
            <a:ext cx="4386613" cy="801158"/>
          </a:xfrm>
        </p:spPr>
        <p:txBody>
          <a:bodyPr>
            <a:normAutofit fontScale="70000" lnSpcReduction="20000"/>
          </a:bodyPr>
          <a:lstStyle/>
          <a:p>
            <a:r>
              <a:rPr lang="en-US" dirty="0" smtClean="0"/>
              <a:t>1936 comedy</a:t>
            </a:r>
          </a:p>
          <a:p>
            <a:r>
              <a:rPr lang="en-US" dirty="0" smtClean="0"/>
              <a:t>Written and directed by Chaplin</a:t>
            </a:r>
            <a:endParaRPr lang="en-US" dirty="0"/>
          </a:p>
        </p:txBody>
      </p:sp>
      <p:pic>
        <p:nvPicPr>
          <p:cNvPr id="4" name="Picture 3"/>
          <p:cNvPicPr>
            <a:picLocks noChangeAspect="1"/>
          </p:cNvPicPr>
          <p:nvPr/>
        </p:nvPicPr>
        <p:blipFill>
          <a:blip r:embed="rId2"/>
          <a:stretch>
            <a:fillRect/>
          </a:stretch>
        </p:blipFill>
        <p:spPr>
          <a:xfrm>
            <a:off x="5347894" y="1336824"/>
            <a:ext cx="2951324" cy="4494062"/>
          </a:xfrm>
          <a:prstGeom prst="rect">
            <a:avLst/>
          </a:prstGeom>
        </p:spPr>
      </p:pic>
      <p:sp>
        <p:nvSpPr>
          <p:cNvPr id="5" name="Title 1"/>
          <p:cNvSpPr txBox="1">
            <a:spLocks/>
          </p:cNvSpPr>
          <p:nvPr/>
        </p:nvSpPr>
        <p:spPr>
          <a:xfrm>
            <a:off x="214953" y="4481227"/>
            <a:ext cx="6172200" cy="742950"/>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000" dirty="0"/>
              <a:t>Modern Times</a:t>
            </a:r>
          </a:p>
        </p:txBody>
      </p:sp>
      <p:sp>
        <p:nvSpPr>
          <p:cNvPr id="6" name="Content Placeholder 2"/>
          <p:cNvSpPr txBox="1">
            <a:spLocks/>
          </p:cNvSpPr>
          <p:nvPr/>
        </p:nvSpPr>
        <p:spPr>
          <a:xfrm>
            <a:off x="1296775" y="1952822"/>
            <a:ext cx="3486150" cy="1737565"/>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800" dirty="0"/>
          </a:p>
        </p:txBody>
      </p:sp>
      <p:sp>
        <p:nvSpPr>
          <p:cNvPr id="7" name="Content Placeholder 2"/>
          <p:cNvSpPr txBox="1">
            <a:spLocks/>
          </p:cNvSpPr>
          <p:nvPr/>
        </p:nvSpPr>
        <p:spPr>
          <a:xfrm>
            <a:off x="1462334" y="1929739"/>
            <a:ext cx="3486150" cy="1760647"/>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800" dirty="0"/>
          </a:p>
        </p:txBody>
      </p:sp>
      <p:sp>
        <p:nvSpPr>
          <p:cNvPr id="8" name="Content Placeholder 2"/>
          <p:cNvSpPr txBox="1">
            <a:spLocks/>
          </p:cNvSpPr>
          <p:nvPr/>
        </p:nvSpPr>
        <p:spPr>
          <a:xfrm>
            <a:off x="214953" y="1447800"/>
            <a:ext cx="4796573" cy="2971800"/>
          </a:xfrm>
          <a:prstGeom prst="rect">
            <a:avLst/>
          </a:prstGeom>
        </p:spPr>
        <p:txBody>
          <a:bodyPr vert="horz" lIns="68580" tIns="34290" rIns="68580" bIns="3429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English comic actor who rose to fame during the silent film era</a:t>
            </a:r>
          </a:p>
          <a:p>
            <a:r>
              <a:rPr lang="en-US" dirty="0"/>
              <a:t>Difficult childhood growing up in England (poverty and hardship)</a:t>
            </a:r>
          </a:p>
          <a:p>
            <a:r>
              <a:rPr lang="en-US" dirty="0"/>
              <a:t>Chaplin began performing at an early age</a:t>
            </a:r>
          </a:p>
          <a:p>
            <a:r>
              <a:rPr lang="en-US" dirty="0"/>
              <a:t>Films characterized by </a:t>
            </a:r>
            <a:r>
              <a:rPr lang="en-US" b="1" dirty="0">
                <a:solidFill>
                  <a:srgbClr val="FF0000"/>
                </a:solidFill>
                <a:effectLst>
                  <a:outerShdw blurRad="38100" dist="38100" dir="2700000" algn="tl">
                    <a:srgbClr val="000000">
                      <a:alpha val="43137"/>
                    </a:srgbClr>
                  </a:outerShdw>
                </a:effectLst>
              </a:rPr>
              <a:t>slapstick</a:t>
            </a:r>
            <a:r>
              <a:rPr lang="en-US" dirty="0"/>
              <a:t> and </a:t>
            </a:r>
            <a:r>
              <a:rPr lang="en-US" b="1" dirty="0">
                <a:solidFill>
                  <a:srgbClr val="FF0000"/>
                </a:solidFill>
                <a:effectLst>
                  <a:outerShdw blurRad="38100" dist="38100" dir="2700000" algn="tl">
                    <a:srgbClr val="000000">
                      <a:alpha val="43137"/>
                    </a:srgbClr>
                  </a:outerShdw>
                </a:effectLst>
              </a:rPr>
              <a:t>pathos</a:t>
            </a:r>
          </a:p>
          <a:p>
            <a:endParaRPr lang="en-US" sz="1800" dirty="0"/>
          </a:p>
        </p:txBody>
      </p:sp>
    </p:spTree>
    <p:extLst>
      <p:ext uri="{BB962C8B-B14F-4D97-AF65-F5344CB8AC3E}">
        <p14:creationId xmlns:p14="http://schemas.microsoft.com/office/powerpoint/2010/main" val="1950756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1388</TotalTime>
  <Words>1599</Words>
  <Application>Microsoft Office PowerPoint</Application>
  <PresentationFormat>On-screen Show (4:3)</PresentationFormat>
  <Paragraphs>153</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Century Gothic</vt:lpstr>
      <vt:lpstr>Courier New</vt:lpstr>
      <vt:lpstr>Franklin Gothic Book</vt:lpstr>
      <vt:lpstr>Franklin Gothic Medium</vt:lpstr>
      <vt:lpstr>Wingdings</vt:lpstr>
      <vt:lpstr>Wingdings 2</vt:lpstr>
      <vt:lpstr>Trek</vt:lpstr>
      <vt:lpstr>The great depression</vt:lpstr>
      <vt:lpstr>Learning targets</vt:lpstr>
      <vt:lpstr>Escapism</vt:lpstr>
      <vt:lpstr>Fun Fact!  </vt:lpstr>
      <vt:lpstr>Camera Technology: 1930s</vt:lpstr>
      <vt:lpstr>1930s Hollywood</vt:lpstr>
      <vt:lpstr>Gone with the wind</vt:lpstr>
      <vt:lpstr>We’re in The Money - 1935</vt:lpstr>
      <vt:lpstr>Charlie Chaplin</vt:lpstr>
      <vt:lpstr>Modern Times</vt:lpstr>
      <vt:lpstr>PowerPoint Presentation</vt:lpstr>
      <vt:lpstr>Cultural Significance</vt:lpstr>
      <vt:lpstr>Cultural Significance (cont’d)</vt:lpstr>
      <vt:lpstr>Reflection questions</vt:lpstr>
      <vt:lpstr>Superman: The Power of Comics</vt:lpstr>
      <vt:lpstr>Why do we need the arts?</vt:lpstr>
      <vt:lpstr>Pre-Reading Questions</vt:lpstr>
      <vt:lpstr>The Origin of Comics</vt:lpstr>
      <vt:lpstr>Comics of the Golden Era</vt:lpstr>
      <vt:lpstr>Superman!</vt:lpstr>
      <vt:lpstr>Superman: 1930s</vt:lpstr>
      <vt:lpstr>Why Create Superman?</vt:lpstr>
      <vt:lpstr>Responding to Shifting Social Context (Comics in the 1940s)</vt:lpstr>
      <vt:lpstr>Reading Superman</vt:lpstr>
      <vt:lpstr>What Happens in this Comic?</vt:lpstr>
      <vt:lpstr>Escapism Culminating Assessment</vt:lpstr>
      <vt:lpstr>The great depression assessment</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Grapes of Wrath (1939)</dc:title>
  <dc:creator>Windows User</dc:creator>
  <cp:lastModifiedBy>Woldendorp, Kirsten    SHS-Staff</cp:lastModifiedBy>
  <cp:revision>94</cp:revision>
  <dcterms:created xsi:type="dcterms:W3CDTF">2012-01-31T21:51:28Z</dcterms:created>
  <dcterms:modified xsi:type="dcterms:W3CDTF">2020-01-07T19:16:29Z</dcterms:modified>
</cp:coreProperties>
</file>