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8" r:id="rId2"/>
    <p:sldId id="269" r:id="rId3"/>
    <p:sldId id="270" r:id="rId4"/>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FB828-110A-4158-AD4B-7A39681040FA}" type="datetimeFigureOut">
              <a:rPr lang="en-US" smtClean="0"/>
              <a:t>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667BF-EC5F-44CF-80BD-73B8A11B1108}" type="slidenum">
              <a:rPr lang="en-US" smtClean="0"/>
              <a:t>‹#›</a:t>
            </a:fld>
            <a:endParaRPr lang="en-US"/>
          </a:p>
        </p:txBody>
      </p:sp>
    </p:spTree>
    <p:extLst>
      <p:ext uri="{BB962C8B-B14F-4D97-AF65-F5344CB8AC3E}">
        <p14:creationId xmlns:p14="http://schemas.microsoft.com/office/powerpoint/2010/main" val="333579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FC77FF9-6919-4F06-8B93-47D5758A12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FC77FF9-6919-4F06-8B93-47D5758A12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FC77FF9-6919-4F06-8B93-47D5758A123C}"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FC77FF9-6919-4F06-8B93-47D5758A123C}"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C77FF9-6919-4F06-8B93-47D5758A12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0124925-91A8-4398-84A3-25CD7072F63B}" type="datetimeFigureOut">
              <a:rPr lang="en-US" smtClean="0"/>
              <a:pPr/>
              <a:t>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FC77FF9-6919-4F06-8B93-47D5758A123C}"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124925-91A8-4398-84A3-25CD7072F63B}" type="datetimeFigureOut">
              <a:rPr lang="en-US" smtClean="0"/>
              <a:pPr/>
              <a:t>1/10/2020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FC77FF9-6919-4F06-8B93-47D5758A123C}"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4338" cy="676882"/>
          </a:xfrm>
        </p:spPr>
        <p:txBody>
          <a:bodyPr/>
          <a:lstStyle/>
          <a:p>
            <a:r>
              <a:rPr lang="en-US" dirty="0" smtClean="0"/>
              <a:t>11 sentence essay assessment</a:t>
            </a:r>
            <a:endParaRPr lang="en-US" dirty="0"/>
          </a:p>
        </p:txBody>
      </p:sp>
      <p:sp>
        <p:nvSpPr>
          <p:cNvPr id="8" name="Content Placeholder 7"/>
          <p:cNvSpPr>
            <a:spLocks noGrp="1"/>
          </p:cNvSpPr>
          <p:nvPr>
            <p:ph sz="quarter" idx="4294967295"/>
          </p:nvPr>
        </p:nvSpPr>
        <p:spPr>
          <a:xfrm>
            <a:off x="228600" y="1524000"/>
            <a:ext cx="4286250" cy="5181600"/>
          </a:xfrm>
        </p:spPr>
        <p:txBody>
          <a:bodyPr>
            <a:normAutofit fontScale="92500"/>
          </a:bodyPr>
          <a:lstStyle/>
          <a:p>
            <a:r>
              <a:rPr lang="en-US" dirty="0" smtClean="0"/>
              <a:t>On Friday, January 17</a:t>
            </a:r>
            <a:r>
              <a:rPr lang="en-US" baseline="30000" dirty="0" smtClean="0"/>
              <a:t>th</a:t>
            </a:r>
            <a:r>
              <a:rPr lang="en-US" dirty="0" smtClean="0"/>
              <a:t>, you will be writing an 11 sentence essay as your written assessment for the Great Depression</a:t>
            </a:r>
          </a:p>
          <a:p>
            <a:r>
              <a:rPr lang="en-US" dirty="0" smtClean="0"/>
              <a:t>Open note, open book</a:t>
            </a:r>
          </a:p>
          <a:p>
            <a:r>
              <a:rPr lang="en-US" dirty="0" smtClean="0"/>
              <a:t>Follow the exact format (this is not an essay or full paragraphs)</a:t>
            </a:r>
            <a:endParaRPr lang="en-US" dirty="0"/>
          </a:p>
        </p:txBody>
      </p:sp>
      <p:sp>
        <p:nvSpPr>
          <p:cNvPr id="9" name="Content Placeholder 8"/>
          <p:cNvSpPr>
            <a:spLocks noGrp="1"/>
          </p:cNvSpPr>
          <p:nvPr>
            <p:ph sz="quarter" idx="4294967295"/>
          </p:nvPr>
        </p:nvSpPr>
        <p:spPr>
          <a:xfrm>
            <a:off x="4876800" y="1380745"/>
            <a:ext cx="4210050" cy="5333999"/>
          </a:xfrm>
        </p:spPr>
        <p:txBody>
          <a:bodyPr>
            <a:normAutofit/>
          </a:bodyPr>
          <a:lstStyle/>
          <a:p>
            <a:pPr marL="731520" lvl="1" indent="-457200">
              <a:buFont typeface="+mj-lt"/>
              <a:buAutoNum type="arabicPeriod"/>
            </a:pPr>
            <a:r>
              <a:rPr lang="en-US" sz="2400" dirty="0"/>
              <a:t>Thesis statement sentence</a:t>
            </a:r>
          </a:p>
          <a:p>
            <a:pPr marL="731520" lvl="1" indent="-457200">
              <a:buFont typeface="+mj-lt"/>
              <a:buAutoNum type="arabicPeriod"/>
            </a:pPr>
            <a:r>
              <a:rPr lang="en-US" sz="2400" dirty="0" smtClean="0"/>
              <a:t>One sentence BTS</a:t>
            </a:r>
            <a:endParaRPr lang="en-US" sz="2400" dirty="0"/>
          </a:p>
          <a:p>
            <a:pPr marL="731520" lvl="1" indent="-457200">
              <a:buFont typeface="+mj-lt"/>
              <a:buAutoNum type="arabicPeriod"/>
            </a:pPr>
            <a:r>
              <a:rPr lang="en-US" sz="2400" dirty="0"/>
              <a:t>One </a:t>
            </a:r>
            <a:r>
              <a:rPr lang="en-US" sz="2400" dirty="0" smtClean="0"/>
              <a:t>quote/fact </a:t>
            </a:r>
            <a:r>
              <a:rPr lang="en-US" sz="2400" dirty="0"/>
              <a:t>(cited</a:t>
            </a:r>
            <a:r>
              <a:rPr lang="en-US" sz="2400" dirty="0" smtClean="0"/>
              <a:t>)</a:t>
            </a:r>
            <a:endParaRPr lang="en-US" sz="2400" dirty="0"/>
          </a:p>
          <a:p>
            <a:pPr marL="731520" lvl="1" indent="-457200">
              <a:buFont typeface="+mj-lt"/>
              <a:buAutoNum type="arabicPeriod"/>
            </a:pPr>
            <a:r>
              <a:rPr lang="en-US" sz="2400" dirty="0"/>
              <a:t>One </a:t>
            </a:r>
            <a:r>
              <a:rPr lang="en-US" sz="2400" dirty="0" smtClean="0"/>
              <a:t>sentence analysis</a:t>
            </a:r>
            <a:endParaRPr lang="en-US" sz="2400" dirty="0"/>
          </a:p>
          <a:p>
            <a:pPr marL="731520" lvl="1" indent="-457200">
              <a:buFont typeface="+mj-lt"/>
              <a:buAutoNum type="arabicPeriod"/>
            </a:pPr>
            <a:r>
              <a:rPr lang="en-US" sz="2400" dirty="0"/>
              <a:t>One sentence BTS</a:t>
            </a:r>
          </a:p>
          <a:p>
            <a:pPr marL="731520" lvl="1" indent="-457200">
              <a:buFont typeface="+mj-lt"/>
              <a:buAutoNum type="arabicPeriod"/>
            </a:pPr>
            <a:r>
              <a:rPr lang="en-US" sz="2400" dirty="0" smtClean="0"/>
              <a:t>One </a:t>
            </a:r>
            <a:r>
              <a:rPr lang="en-US" sz="2400" dirty="0"/>
              <a:t>quote/fact </a:t>
            </a:r>
            <a:r>
              <a:rPr lang="en-US" sz="2400" dirty="0" smtClean="0"/>
              <a:t>(cited)</a:t>
            </a:r>
            <a:endParaRPr lang="en-US" sz="2400" dirty="0"/>
          </a:p>
          <a:p>
            <a:pPr marL="731520" lvl="1" indent="-457200">
              <a:buFont typeface="+mj-lt"/>
              <a:buAutoNum type="arabicPeriod"/>
            </a:pPr>
            <a:r>
              <a:rPr lang="en-US" sz="2400" dirty="0"/>
              <a:t>One sentence analysis</a:t>
            </a:r>
          </a:p>
          <a:p>
            <a:pPr marL="731520" lvl="1" indent="-457200">
              <a:buFont typeface="+mj-lt"/>
              <a:buAutoNum type="arabicPeriod"/>
            </a:pPr>
            <a:r>
              <a:rPr lang="en-US" sz="2400" dirty="0" smtClean="0"/>
              <a:t>One </a:t>
            </a:r>
            <a:r>
              <a:rPr lang="en-US" sz="2400" dirty="0"/>
              <a:t>sentence BTS</a:t>
            </a:r>
          </a:p>
          <a:p>
            <a:pPr marL="731520" lvl="1" indent="-457200">
              <a:buFont typeface="+mj-lt"/>
              <a:buAutoNum type="arabicPeriod"/>
            </a:pPr>
            <a:r>
              <a:rPr lang="en-US" sz="2400" dirty="0" smtClean="0"/>
              <a:t>One quote/fact </a:t>
            </a:r>
            <a:r>
              <a:rPr lang="en-US" sz="2400" dirty="0"/>
              <a:t>(cited</a:t>
            </a:r>
            <a:r>
              <a:rPr lang="en-US" sz="2400" dirty="0" smtClean="0"/>
              <a:t>)</a:t>
            </a:r>
            <a:endParaRPr lang="en-US" sz="2400" dirty="0"/>
          </a:p>
          <a:p>
            <a:pPr marL="731520" lvl="1" indent="-457200">
              <a:buFont typeface="+mj-lt"/>
              <a:buAutoNum type="arabicPeriod"/>
            </a:pPr>
            <a:r>
              <a:rPr lang="en-US" sz="2400" dirty="0"/>
              <a:t>One sentence analysis</a:t>
            </a:r>
          </a:p>
          <a:p>
            <a:pPr marL="731520" lvl="1" indent="-457200">
              <a:buFont typeface="+mj-lt"/>
              <a:buAutoNum type="arabicPeriod"/>
            </a:pPr>
            <a:r>
              <a:rPr lang="en-US" sz="2400" dirty="0" smtClean="0"/>
              <a:t>One </a:t>
            </a:r>
            <a:r>
              <a:rPr lang="en-US" sz="2400" dirty="0"/>
              <a:t>sentence conclusion</a:t>
            </a:r>
          </a:p>
          <a:p>
            <a:pPr marL="0" indent="0">
              <a:buNone/>
            </a:pPr>
            <a:endParaRPr lang="en-US" dirty="0"/>
          </a:p>
        </p:txBody>
      </p:sp>
    </p:spTree>
    <p:extLst>
      <p:ext uri="{BB962C8B-B14F-4D97-AF65-F5344CB8AC3E}">
        <p14:creationId xmlns:p14="http://schemas.microsoft.com/office/powerpoint/2010/main" val="119635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 calcmode="lin" valueType="num">
                                      <p:cBhvr>
                                        <p:cTn id="5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56"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i="1" dirty="0" smtClean="0"/>
              <a:t>Superman</a:t>
            </a:r>
            <a:r>
              <a:rPr lang="en-US" dirty="0" smtClean="0"/>
              <a:t>: 1930s</a:t>
            </a:r>
            <a:endParaRPr lang="en-US" dirty="0"/>
          </a:p>
        </p:txBody>
      </p:sp>
      <p:sp>
        <p:nvSpPr>
          <p:cNvPr id="3" name="Content Placeholder 2"/>
          <p:cNvSpPr>
            <a:spLocks noGrp="1"/>
          </p:cNvSpPr>
          <p:nvPr>
            <p:ph idx="1"/>
          </p:nvPr>
        </p:nvSpPr>
        <p:spPr>
          <a:xfrm>
            <a:off x="152400" y="1219200"/>
            <a:ext cx="8153400" cy="5181600"/>
          </a:xfrm>
        </p:spPr>
        <p:txBody>
          <a:bodyPr>
            <a:noAutofit/>
          </a:bodyPr>
          <a:lstStyle/>
          <a:p>
            <a:r>
              <a:rPr lang="en-US" sz="2400" dirty="0" smtClean="0">
                <a:latin typeface="+mj-lt"/>
              </a:rPr>
              <a:t>Less idealistic than the version of Superman we have today</a:t>
            </a:r>
          </a:p>
          <a:p>
            <a:r>
              <a:rPr lang="en-US" sz="2400" dirty="0" smtClean="0">
                <a:latin typeface="+mj-lt"/>
              </a:rPr>
              <a:t>A little rougher around the edges and a little less powerful</a:t>
            </a:r>
          </a:p>
          <a:p>
            <a:r>
              <a:rPr lang="en-US" sz="2400" dirty="0" smtClean="0">
                <a:latin typeface="+mj-lt"/>
              </a:rPr>
              <a:t>Seemed to </a:t>
            </a:r>
            <a:r>
              <a:rPr lang="en-US" sz="2400" i="1" dirty="0" smtClean="0">
                <a:effectLst>
                  <a:outerShdw blurRad="38100" dist="38100" dir="2700000" algn="tl">
                    <a:srgbClr val="000000">
                      <a:alpha val="43137"/>
                    </a:srgbClr>
                  </a:outerShdw>
                </a:effectLst>
                <a:latin typeface="+mj-lt"/>
              </a:rPr>
              <a:t>thoroughly enjoy </a:t>
            </a:r>
            <a:r>
              <a:rPr lang="en-US" sz="2400" dirty="0" smtClean="0">
                <a:latin typeface="+mj-lt"/>
              </a:rPr>
              <a:t>beating up bad guys</a:t>
            </a:r>
          </a:p>
          <a:p>
            <a:r>
              <a:rPr lang="en-US" sz="2400" dirty="0" smtClean="0">
                <a:latin typeface="+mj-lt"/>
              </a:rPr>
              <a:t>The early stories reflect his desire to right the wrongs of society</a:t>
            </a:r>
          </a:p>
          <a:p>
            <a:r>
              <a:rPr lang="en-US" sz="2400" u="sng" dirty="0" smtClean="0">
                <a:latin typeface="+mj-lt"/>
              </a:rPr>
              <a:t>Early Superman does not fight supervillains we have grown used to, but rather real villains of the New Deal era</a:t>
            </a:r>
            <a:r>
              <a:rPr lang="en-US" sz="2400" dirty="0" smtClean="0">
                <a:latin typeface="+mj-lt"/>
              </a:rPr>
              <a:t>: </a:t>
            </a:r>
            <a:r>
              <a:rPr lang="en-US" sz="2400" dirty="0" smtClean="0">
                <a:solidFill>
                  <a:srgbClr val="0070C0"/>
                </a:solidFill>
                <a:latin typeface="+mj-lt"/>
              </a:rPr>
              <a:t>bosses who do not provide safe working conditions, stock brokers who sell faulty stocks, even a U.S. senator who conspires with a munitions manufacturer</a:t>
            </a:r>
          </a:p>
          <a:p>
            <a:r>
              <a:rPr lang="en-US" sz="2400" dirty="0" smtClean="0">
                <a:latin typeface="+mj-lt"/>
              </a:rPr>
              <a:t>Superman represents Americans desire not just for escape, but for </a:t>
            </a:r>
            <a:r>
              <a:rPr lang="en-US" sz="2400" b="1" dirty="0" smtClean="0">
                <a:latin typeface="+mj-lt"/>
              </a:rPr>
              <a:t>TRIUMPH</a:t>
            </a:r>
            <a:endParaRPr lang="en-US" sz="2400" b="1" dirty="0">
              <a:latin typeface="+mj-lt"/>
            </a:endParaRPr>
          </a:p>
        </p:txBody>
      </p:sp>
    </p:spTree>
    <p:extLst>
      <p:ext uri="{BB962C8B-B14F-4D97-AF65-F5344CB8AC3E}">
        <p14:creationId xmlns:p14="http://schemas.microsoft.com/office/powerpoint/2010/main" val="162161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Create Superman?</a:t>
            </a:r>
            <a:endParaRPr lang="en-US" dirty="0"/>
          </a:p>
        </p:txBody>
      </p:sp>
      <p:sp>
        <p:nvSpPr>
          <p:cNvPr id="3" name="Content Placeholder 2"/>
          <p:cNvSpPr>
            <a:spLocks noGrp="1"/>
          </p:cNvSpPr>
          <p:nvPr>
            <p:ph idx="1"/>
          </p:nvPr>
        </p:nvSpPr>
        <p:spPr>
          <a:xfrm>
            <a:off x="457200" y="1371600"/>
            <a:ext cx="7620000" cy="4800600"/>
          </a:xfrm>
        </p:spPr>
        <p:txBody>
          <a:bodyPr>
            <a:noAutofit/>
          </a:bodyPr>
          <a:lstStyle/>
          <a:p>
            <a:pPr marL="114300" indent="0">
              <a:buNone/>
            </a:pPr>
            <a:r>
              <a:rPr lang="en-US" sz="2800" dirty="0" smtClean="0">
                <a:latin typeface="+mj-lt"/>
              </a:rPr>
              <a:t>“Listening to President Roosevelt’s ‘fireside chats’… being unemployed and worried during the Depression and knowing hopelessness and fear. Hearing and reading of the oppression and slaughter of helpless, oppressed Jews in Nazi Germany… seeing movies depicting the horrors of privation suffered from the downtrodden… I had the great urge to help… help the downtrodden masses, somehow. </a:t>
            </a:r>
            <a:r>
              <a:rPr lang="en-US" sz="2800" b="1" dirty="0" smtClean="0">
                <a:latin typeface="+mj-lt"/>
              </a:rPr>
              <a:t>How could I help them when I could barely help myself? </a:t>
            </a:r>
            <a:r>
              <a:rPr lang="en-US" sz="2800" b="1" i="1" dirty="0" smtClean="0">
                <a:latin typeface="+mj-lt"/>
              </a:rPr>
              <a:t>Superman</a:t>
            </a:r>
            <a:r>
              <a:rPr lang="en-US" sz="2800" b="1" dirty="0" smtClean="0">
                <a:latin typeface="+mj-lt"/>
              </a:rPr>
              <a:t> was the answer.</a:t>
            </a:r>
            <a:r>
              <a:rPr lang="en-US" sz="2800" dirty="0" smtClean="0">
                <a:latin typeface="+mj-lt"/>
              </a:rPr>
              <a:t>” </a:t>
            </a:r>
            <a:r>
              <a:rPr lang="en-US" sz="2400" dirty="0" smtClean="0">
                <a:latin typeface="+mj-lt"/>
              </a:rPr>
              <a:t>– Jerry Siegel (</a:t>
            </a:r>
            <a:r>
              <a:rPr lang="en-US" sz="2400" i="1" dirty="0" smtClean="0">
                <a:latin typeface="+mj-lt"/>
              </a:rPr>
              <a:t>co-creator of Superman</a:t>
            </a:r>
            <a:r>
              <a:rPr lang="en-US" sz="2400" dirty="0" smtClean="0">
                <a:latin typeface="+mj-lt"/>
              </a:rPr>
              <a:t>)</a:t>
            </a:r>
          </a:p>
        </p:txBody>
      </p:sp>
    </p:spTree>
    <p:extLst>
      <p:ext uri="{BB962C8B-B14F-4D97-AF65-F5344CB8AC3E}">
        <p14:creationId xmlns:p14="http://schemas.microsoft.com/office/powerpoint/2010/main" val="998332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Shifting Social Context (Comics in the 1940s)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As America moved towards war time, comics served as a kind of </a:t>
            </a:r>
            <a:r>
              <a:rPr lang="en-US" b="1" dirty="0" smtClean="0">
                <a:latin typeface="+mj-lt"/>
              </a:rPr>
              <a:t>voluntary propaganda</a:t>
            </a:r>
          </a:p>
          <a:p>
            <a:r>
              <a:rPr lang="en-US" dirty="0" smtClean="0">
                <a:latin typeface="+mj-lt"/>
              </a:rPr>
              <a:t>A recovering economy contributed to rising popularity in comics (by December 1943 monthly comic book sales had climbed to 25 million copies)</a:t>
            </a:r>
          </a:p>
          <a:p>
            <a:r>
              <a:rPr lang="en-US" dirty="0" smtClean="0">
                <a:latin typeface="+mj-lt"/>
              </a:rPr>
              <a:t>If Superman was symbolic of the strength of the everyman during the Depression, he became symbolic of the American role in WWII and the need to extend that heroism to the oppressed in Europe and Asia</a:t>
            </a:r>
          </a:p>
          <a:p>
            <a:r>
              <a:rPr lang="en-US" dirty="0" smtClean="0">
                <a:latin typeface="+mj-lt"/>
              </a:rPr>
              <a:t>Captain America</a:t>
            </a:r>
          </a:p>
          <a:p>
            <a:pPr lvl="1"/>
            <a:r>
              <a:rPr lang="en-US" dirty="0" smtClean="0">
                <a:latin typeface="+mj-lt"/>
              </a:rPr>
              <a:t>If Superman represents the ideals of American culture, Captain America represented the </a:t>
            </a:r>
            <a:r>
              <a:rPr lang="en-US" b="1" dirty="0" smtClean="0">
                <a:latin typeface="+mj-lt"/>
              </a:rPr>
              <a:t>nationalistic aims</a:t>
            </a:r>
            <a:r>
              <a:rPr lang="en-US" dirty="0" smtClean="0">
                <a:latin typeface="+mj-lt"/>
              </a:rPr>
              <a:t> of a country about to enter a world war</a:t>
            </a:r>
            <a:endParaRPr lang="en-US" dirty="0">
              <a:latin typeface="+mj-lt"/>
            </a:endParaRPr>
          </a:p>
        </p:txBody>
      </p:sp>
    </p:spTree>
    <p:extLst>
      <p:ext uri="{BB962C8B-B14F-4D97-AF65-F5344CB8AC3E}">
        <p14:creationId xmlns:p14="http://schemas.microsoft.com/office/powerpoint/2010/main" val="418102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t>
            </a:r>
            <a:r>
              <a:rPr lang="en-US" i="1" dirty="0" smtClean="0"/>
              <a:t>Superman</a:t>
            </a:r>
            <a:endParaRPr lang="en-US" i="1" dirty="0"/>
          </a:p>
        </p:txBody>
      </p:sp>
      <p:sp>
        <p:nvSpPr>
          <p:cNvPr id="3" name="Content Placeholder 2"/>
          <p:cNvSpPr>
            <a:spLocks noGrp="1"/>
          </p:cNvSpPr>
          <p:nvPr>
            <p:ph idx="1"/>
          </p:nvPr>
        </p:nvSpPr>
        <p:spPr>
          <a:xfrm>
            <a:off x="372046" y="1295400"/>
            <a:ext cx="6333554" cy="5372782"/>
          </a:xfrm>
        </p:spPr>
        <p:txBody>
          <a:bodyPr>
            <a:noAutofit/>
          </a:bodyPr>
          <a:lstStyle/>
          <a:p>
            <a:pPr marL="628650" indent="-514350">
              <a:buFont typeface="+mj-lt"/>
              <a:buAutoNum type="arabicPeriod"/>
            </a:pPr>
            <a:r>
              <a:rPr lang="en-US" sz="3200" dirty="0" smtClean="0">
                <a:latin typeface="+mj-lt"/>
              </a:rPr>
              <a:t>What do you notice when reading comics?</a:t>
            </a:r>
          </a:p>
          <a:p>
            <a:pPr marL="628650" indent="-514350">
              <a:buFont typeface="+mj-lt"/>
              <a:buAutoNum type="arabicPeriod"/>
            </a:pPr>
            <a:r>
              <a:rPr lang="en-US" sz="3400" dirty="0" smtClean="0">
                <a:latin typeface="+mj-lt"/>
              </a:rPr>
              <a:t>How is reading images similar or different to reading text? What becomes important?</a:t>
            </a:r>
          </a:p>
          <a:p>
            <a:pPr marL="628650" indent="-514350">
              <a:buFont typeface="+mj-lt"/>
              <a:buAutoNum type="arabicPeriod"/>
            </a:pPr>
            <a:r>
              <a:rPr lang="en-US" sz="3200" dirty="0" smtClean="0">
                <a:latin typeface="+mj-lt"/>
              </a:rPr>
              <a:t>What do you notice about the message of this comic? What is Superman being used to do?</a:t>
            </a:r>
            <a:endParaRPr lang="en-US" sz="3200" dirty="0">
              <a:latin typeface="+mj-lt"/>
            </a:endParaRPr>
          </a:p>
        </p:txBody>
      </p:sp>
      <p:pic>
        <p:nvPicPr>
          <p:cNvPr id="5" name="Picture 4"/>
          <p:cNvPicPr>
            <a:picLocks noChangeAspect="1"/>
          </p:cNvPicPr>
          <p:nvPr/>
        </p:nvPicPr>
        <p:blipFill>
          <a:blip r:embed="rId2"/>
          <a:stretch>
            <a:fillRect/>
          </a:stretch>
        </p:blipFill>
        <p:spPr>
          <a:xfrm rot="568941">
            <a:off x="6680946" y="3395814"/>
            <a:ext cx="2202993" cy="3112164"/>
          </a:xfrm>
          <a:prstGeom prst="rect">
            <a:avLst/>
          </a:prstGeom>
        </p:spPr>
      </p:pic>
    </p:spTree>
    <p:extLst>
      <p:ext uri="{BB962C8B-B14F-4D97-AF65-F5344CB8AC3E}">
        <p14:creationId xmlns:p14="http://schemas.microsoft.com/office/powerpoint/2010/main" val="3780324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52400"/>
            <a:ext cx="7620000" cy="1143000"/>
          </a:xfrm>
        </p:spPr>
        <p:txBody>
          <a:bodyPr/>
          <a:lstStyle/>
          <a:p>
            <a:r>
              <a:rPr lang="en-US" dirty="0" smtClean="0"/>
              <a:t>What Happens in this Comic?</a:t>
            </a:r>
            <a:endParaRPr lang="en-US" dirty="0"/>
          </a:p>
        </p:txBody>
      </p:sp>
      <p:sp>
        <p:nvSpPr>
          <p:cNvPr id="3" name="Content Placeholder 2"/>
          <p:cNvSpPr>
            <a:spLocks noGrp="1"/>
          </p:cNvSpPr>
          <p:nvPr>
            <p:ph idx="1"/>
          </p:nvPr>
        </p:nvSpPr>
        <p:spPr>
          <a:xfrm>
            <a:off x="-1" y="1143000"/>
            <a:ext cx="6745165" cy="5638800"/>
          </a:xfrm>
        </p:spPr>
        <p:txBody>
          <a:bodyPr>
            <a:noAutofit/>
          </a:bodyPr>
          <a:lstStyle/>
          <a:p>
            <a:r>
              <a:rPr lang="en-US" sz="2400" dirty="0" smtClean="0">
                <a:latin typeface="+mj-lt"/>
              </a:rPr>
              <a:t>We see the scientific explanation for Superman (sent to earth by his scientist father, has super powers, has alternate identity Clark Kent)</a:t>
            </a:r>
          </a:p>
          <a:p>
            <a:r>
              <a:rPr lang="en-US" sz="2400" dirty="0" smtClean="0">
                <a:latin typeface="+mj-lt"/>
              </a:rPr>
              <a:t>Superman saves an innocent woman from being murdered</a:t>
            </a:r>
          </a:p>
          <a:p>
            <a:r>
              <a:rPr lang="en-US" sz="2400" dirty="0" smtClean="0">
                <a:latin typeface="+mj-lt"/>
              </a:rPr>
              <a:t>Comes to the aid of a woman being beaten up by her husband</a:t>
            </a:r>
          </a:p>
          <a:p>
            <a:r>
              <a:rPr lang="en-US" sz="2400" dirty="0" smtClean="0">
                <a:latin typeface="+mj-lt"/>
              </a:rPr>
              <a:t>Rescues Lois Lane (who works with Clark Kent) from a gangster who kidnaps her at a nightclub for rebuffing him</a:t>
            </a:r>
          </a:p>
          <a:p>
            <a:r>
              <a:rPr lang="en-US" sz="2400" dirty="0" smtClean="0">
                <a:latin typeface="+mj-lt"/>
              </a:rPr>
              <a:t>Goes to Washington D.C. to expose a corrupt senator, kidnapping him and leaping from building to building trying to get a confession out of him</a:t>
            </a:r>
            <a:endParaRPr lang="en-US" sz="2400" dirty="0">
              <a:latin typeface="+mj-lt"/>
            </a:endParaRPr>
          </a:p>
        </p:txBody>
      </p:sp>
      <p:pic>
        <p:nvPicPr>
          <p:cNvPr id="4" name="Picture 3"/>
          <p:cNvPicPr>
            <a:picLocks noChangeAspect="1"/>
          </p:cNvPicPr>
          <p:nvPr/>
        </p:nvPicPr>
        <p:blipFill>
          <a:blip r:embed="rId2"/>
          <a:stretch>
            <a:fillRect/>
          </a:stretch>
        </p:blipFill>
        <p:spPr>
          <a:xfrm>
            <a:off x="6745165" y="1160585"/>
            <a:ext cx="2381250" cy="3305175"/>
          </a:xfrm>
          <a:prstGeom prst="rect">
            <a:avLst/>
          </a:prstGeom>
        </p:spPr>
      </p:pic>
    </p:spTree>
    <p:extLst>
      <p:ext uri="{BB962C8B-B14F-4D97-AF65-F5344CB8AC3E}">
        <p14:creationId xmlns:p14="http://schemas.microsoft.com/office/powerpoint/2010/main" val="3744054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143000"/>
          </a:xfrm>
        </p:spPr>
        <p:txBody>
          <a:bodyPr/>
          <a:lstStyle/>
          <a:p>
            <a:r>
              <a:rPr lang="en-US" dirty="0" smtClean="0"/>
              <a:t>Escapism Culminating Assessment</a:t>
            </a:r>
            <a:endParaRPr lang="en-US" dirty="0"/>
          </a:p>
        </p:txBody>
      </p:sp>
      <p:sp>
        <p:nvSpPr>
          <p:cNvPr id="4" name="Content Placeholder 2"/>
          <p:cNvSpPr txBox="1">
            <a:spLocks/>
          </p:cNvSpPr>
          <p:nvPr/>
        </p:nvSpPr>
        <p:spPr>
          <a:xfrm>
            <a:off x="152400" y="1143000"/>
            <a:ext cx="8991600" cy="54864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400" dirty="0" smtClean="0">
                <a:latin typeface="+mj-lt"/>
              </a:rPr>
              <a:t>After </a:t>
            </a:r>
            <a:r>
              <a:rPr lang="en-US" sz="2400" dirty="0">
                <a:latin typeface="+mj-lt"/>
              </a:rPr>
              <a:t>looking at the wide variety of Escapism literature used during the Depression for a multitude of purposes, your task is to </a:t>
            </a:r>
            <a:r>
              <a:rPr lang="en-US" sz="2400" dirty="0">
                <a:solidFill>
                  <a:srgbClr val="FF0000"/>
                </a:solidFill>
                <a:latin typeface="+mj-lt"/>
              </a:rPr>
              <a:t>create an original work that </a:t>
            </a:r>
            <a:r>
              <a:rPr lang="en-US" sz="2400" b="1" dirty="0" smtClean="0">
                <a:solidFill>
                  <a:srgbClr val="FF0000"/>
                </a:solidFill>
                <a:latin typeface="+mj-lt"/>
              </a:rPr>
              <a:t>reflects on the State of the Union during the 1930s</a:t>
            </a:r>
            <a:r>
              <a:rPr lang="en-US" sz="2400" dirty="0" smtClean="0">
                <a:solidFill>
                  <a:srgbClr val="FF0000"/>
                </a:solidFill>
                <a:latin typeface="+mj-lt"/>
              </a:rPr>
              <a:t>, and the role of escapism. </a:t>
            </a:r>
          </a:p>
          <a:p>
            <a:pPr marL="114300" indent="0" algn="ctr">
              <a:buFont typeface="Arial" pitchFamily="34" charset="0"/>
              <a:buNone/>
            </a:pPr>
            <a:endParaRPr lang="en-US" sz="2400" b="1" i="1" dirty="0" smtClean="0">
              <a:latin typeface="+mj-lt"/>
            </a:endParaRPr>
          </a:p>
          <a:p>
            <a:r>
              <a:rPr lang="en-US" b="1" dirty="0" smtClean="0">
                <a:latin typeface="+mj-lt"/>
              </a:rPr>
              <a:t>Potential Escapism mediums:</a:t>
            </a:r>
          </a:p>
          <a:p>
            <a:pPr lvl="1"/>
            <a:r>
              <a:rPr lang="en-US" dirty="0" smtClean="0">
                <a:latin typeface="+mj-lt"/>
              </a:rPr>
              <a:t>Comic book (15 panels minimum) </a:t>
            </a:r>
          </a:p>
          <a:p>
            <a:pPr lvl="1"/>
            <a:r>
              <a:rPr lang="en-US" dirty="0" smtClean="0">
                <a:latin typeface="+mj-lt"/>
              </a:rPr>
              <a:t>Recorded song (</a:t>
            </a:r>
            <a:r>
              <a:rPr lang="en-US" i="1" dirty="0" smtClean="0">
                <a:latin typeface="+mj-lt"/>
              </a:rPr>
              <a:t>send </a:t>
            </a:r>
            <a:r>
              <a:rPr lang="en-US" i="1" dirty="0" err="1" smtClean="0">
                <a:latin typeface="+mj-lt"/>
              </a:rPr>
              <a:t>Cossano</a:t>
            </a:r>
            <a:r>
              <a:rPr lang="en-US" i="1" dirty="0" smtClean="0">
                <a:latin typeface="+mj-lt"/>
              </a:rPr>
              <a:t> the </a:t>
            </a:r>
            <a:r>
              <a:rPr lang="en-US" i="1" dirty="0" err="1" smtClean="0">
                <a:latin typeface="+mj-lt"/>
              </a:rPr>
              <a:t>youtube</a:t>
            </a:r>
            <a:r>
              <a:rPr lang="en-US" i="1" dirty="0" smtClean="0">
                <a:latin typeface="+mj-lt"/>
              </a:rPr>
              <a:t> link</a:t>
            </a:r>
            <a:r>
              <a:rPr lang="en-US" dirty="0" smtClean="0">
                <a:latin typeface="+mj-lt"/>
              </a:rPr>
              <a:t>) (2 min)</a:t>
            </a:r>
          </a:p>
          <a:p>
            <a:pPr lvl="1"/>
            <a:r>
              <a:rPr lang="en-US" dirty="0">
                <a:latin typeface="+mj-lt"/>
              </a:rPr>
              <a:t>P</a:t>
            </a:r>
            <a:r>
              <a:rPr lang="en-US" dirty="0" smtClean="0">
                <a:latin typeface="+mj-lt"/>
              </a:rPr>
              <a:t>hoto journal + accompanying reports (</a:t>
            </a:r>
            <a:r>
              <a:rPr lang="en-US" i="1" dirty="0" smtClean="0">
                <a:latin typeface="+mj-lt"/>
              </a:rPr>
              <a:t>must be original</a:t>
            </a:r>
            <a:r>
              <a:rPr lang="en-US" dirty="0" smtClean="0">
                <a:latin typeface="+mj-lt"/>
              </a:rPr>
              <a:t>) (8 photos)</a:t>
            </a:r>
          </a:p>
          <a:p>
            <a:pPr lvl="1"/>
            <a:r>
              <a:rPr lang="en-US" dirty="0" smtClean="0">
                <a:latin typeface="+mj-lt"/>
              </a:rPr>
              <a:t>Short story vignettes (100-300 word stories, must do at least two)</a:t>
            </a:r>
          </a:p>
          <a:p>
            <a:pPr lvl="1"/>
            <a:r>
              <a:rPr lang="en-US" dirty="0" smtClean="0">
                <a:latin typeface="+mj-lt"/>
              </a:rPr>
              <a:t>Short film (</a:t>
            </a:r>
            <a:r>
              <a:rPr lang="en-US" i="1" dirty="0" smtClean="0">
                <a:latin typeface="+mj-lt"/>
              </a:rPr>
              <a:t>send </a:t>
            </a:r>
            <a:r>
              <a:rPr lang="en-US" i="1" dirty="0" err="1" smtClean="0">
                <a:latin typeface="+mj-lt"/>
              </a:rPr>
              <a:t>Cossano</a:t>
            </a:r>
            <a:r>
              <a:rPr lang="en-US" i="1" dirty="0" smtClean="0">
                <a:latin typeface="+mj-lt"/>
              </a:rPr>
              <a:t> </a:t>
            </a:r>
            <a:r>
              <a:rPr lang="en-US" i="1" dirty="0" err="1" smtClean="0">
                <a:latin typeface="+mj-lt"/>
              </a:rPr>
              <a:t>youtube</a:t>
            </a:r>
            <a:r>
              <a:rPr lang="en-US" i="1" dirty="0" smtClean="0">
                <a:latin typeface="+mj-lt"/>
              </a:rPr>
              <a:t> link</a:t>
            </a:r>
            <a:r>
              <a:rPr lang="en-US" dirty="0" smtClean="0">
                <a:latin typeface="+mj-lt"/>
              </a:rPr>
              <a:t>) (3-5 minutes)</a:t>
            </a:r>
          </a:p>
          <a:p>
            <a:pPr lvl="1"/>
            <a:r>
              <a:rPr lang="en-US" dirty="0" smtClean="0">
                <a:latin typeface="+mj-lt"/>
              </a:rPr>
              <a:t>Got another creative idea? Let me know!</a:t>
            </a:r>
          </a:p>
          <a:p>
            <a:pPr lvl="1"/>
            <a:endParaRPr lang="en-US" dirty="0" smtClean="0">
              <a:latin typeface="+mj-lt"/>
            </a:endParaRPr>
          </a:p>
          <a:p>
            <a:r>
              <a:rPr lang="en-US" b="1" dirty="0" smtClean="0">
                <a:latin typeface="+mj-lt"/>
              </a:rPr>
              <a:t>Grading:</a:t>
            </a:r>
          </a:p>
          <a:p>
            <a:pPr lvl="1"/>
            <a:r>
              <a:rPr lang="en-US" dirty="0" smtClean="0">
                <a:latin typeface="+mj-lt"/>
              </a:rPr>
              <a:t>15 pts creativity &amp; effort</a:t>
            </a:r>
          </a:p>
          <a:p>
            <a:pPr lvl="1"/>
            <a:r>
              <a:rPr lang="en-US" dirty="0" smtClean="0">
                <a:latin typeface="+mj-lt"/>
              </a:rPr>
              <a:t>10 pts demonstrates clear understanding of the historical context</a:t>
            </a:r>
          </a:p>
        </p:txBody>
      </p:sp>
      <p:sp>
        <p:nvSpPr>
          <p:cNvPr id="5" name="Regular Pentagon 4"/>
          <p:cNvSpPr/>
          <p:nvPr/>
        </p:nvSpPr>
        <p:spPr>
          <a:xfrm rot="20693936">
            <a:off x="7109853" y="4264186"/>
            <a:ext cx="1944700" cy="1606229"/>
          </a:xfrm>
          <a:prstGeom prst="pen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effectLst>
                  <a:outerShdw blurRad="38100" dist="38100" dir="2700000" algn="tl">
                    <a:srgbClr val="000000">
                      <a:alpha val="43137"/>
                    </a:srgbClr>
                  </a:outerShdw>
                </a:effectLst>
              </a:rPr>
              <a:t>DUE:</a:t>
            </a:r>
            <a:r>
              <a:rPr lang="en-US" sz="2000" dirty="0" smtClean="0"/>
              <a:t> Thursday 1/16</a:t>
            </a:r>
            <a:endParaRPr lang="en-US" sz="3200" dirty="0"/>
          </a:p>
        </p:txBody>
      </p:sp>
    </p:spTree>
    <p:extLst>
      <p:ext uri="{BB962C8B-B14F-4D97-AF65-F5344CB8AC3E}">
        <p14:creationId xmlns:p14="http://schemas.microsoft.com/office/powerpoint/2010/main" val="3678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 assessment</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r>
              <a:rPr lang="en-US" sz="4800" dirty="0" smtClean="0"/>
              <a:t>11 sentence essay</a:t>
            </a:r>
          </a:p>
          <a:p>
            <a:r>
              <a:rPr lang="en-US" sz="4800" dirty="0" smtClean="0"/>
              <a:t>Open note</a:t>
            </a:r>
          </a:p>
          <a:p>
            <a:r>
              <a:rPr lang="en-US" sz="4800" dirty="0" smtClean="0"/>
              <a:t>Prompt:</a:t>
            </a:r>
          </a:p>
          <a:p>
            <a:pPr lvl="1"/>
            <a:r>
              <a:rPr lang="en-US" sz="4400" dirty="0" smtClean="0"/>
              <a:t>Evaluate the role of art and media during the Great Depression </a:t>
            </a:r>
            <a:endParaRPr lang="en-US" sz="4400" dirty="0"/>
          </a:p>
        </p:txBody>
      </p:sp>
    </p:spTree>
    <p:extLst>
      <p:ext uri="{BB962C8B-B14F-4D97-AF65-F5344CB8AC3E}">
        <p14:creationId xmlns:p14="http://schemas.microsoft.com/office/powerpoint/2010/main" val="105823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3338" cy="676882"/>
          </a:xfrm>
        </p:spPr>
        <p:txBody>
          <a:bodyPr/>
          <a:lstStyle/>
          <a:p>
            <a:r>
              <a:rPr lang="en-US"/>
              <a:t>11 sentence essay assessment</a:t>
            </a:r>
            <a:endParaRPr lang="en-US" dirty="0"/>
          </a:p>
        </p:txBody>
      </p:sp>
      <p:sp>
        <p:nvSpPr>
          <p:cNvPr id="8" name="Content Placeholder 7"/>
          <p:cNvSpPr>
            <a:spLocks noGrp="1"/>
          </p:cNvSpPr>
          <p:nvPr>
            <p:ph sz="quarter" idx="4294967295"/>
          </p:nvPr>
        </p:nvSpPr>
        <p:spPr>
          <a:xfrm>
            <a:off x="228600" y="1524000"/>
            <a:ext cx="4286250" cy="5181600"/>
          </a:xfrm>
        </p:spPr>
        <p:txBody>
          <a:bodyPr>
            <a:normAutofit fontScale="85000" lnSpcReduction="20000"/>
          </a:bodyPr>
          <a:lstStyle/>
          <a:p>
            <a:r>
              <a:rPr lang="en-US" sz="4800" dirty="0"/>
              <a:t>Evaluate the role of art and media during the Great </a:t>
            </a:r>
            <a:r>
              <a:rPr lang="en-US" sz="4800" dirty="0" smtClean="0"/>
              <a:t>Depression</a:t>
            </a:r>
          </a:p>
          <a:p>
            <a:r>
              <a:rPr lang="en-US" sz="4800" dirty="0"/>
              <a:t>Follow the exact format (this is not an essay or full paragraphs)</a:t>
            </a:r>
          </a:p>
          <a:p>
            <a:pPr marL="457200" lvl="1" indent="0">
              <a:buNone/>
            </a:pPr>
            <a:r>
              <a:rPr lang="en-US" sz="4400" dirty="0" smtClean="0"/>
              <a:t> </a:t>
            </a:r>
            <a:endParaRPr lang="en-US" sz="4400" dirty="0"/>
          </a:p>
        </p:txBody>
      </p:sp>
      <p:sp>
        <p:nvSpPr>
          <p:cNvPr id="9" name="Content Placeholder 8"/>
          <p:cNvSpPr>
            <a:spLocks noGrp="1"/>
          </p:cNvSpPr>
          <p:nvPr>
            <p:ph sz="quarter" idx="4294967295"/>
          </p:nvPr>
        </p:nvSpPr>
        <p:spPr>
          <a:xfrm>
            <a:off x="4876800" y="1380745"/>
            <a:ext cx="4210050" cy="5333999"/>
          </a:xfrm>
        </p:spPr>
        <p:txBody>
          <a:bodyPr>
            <a:normAutofit/>
          </a:bodyPr>
          <a:lstStyle/>
          <a:p>
            <a:pPr marL="731520" lvl="1" indent="-457200">
              <a:buFont typeface="+mj-lt"/>
              <a:buAutoNum type="arabicPeriod"/>
            </a:pPr>
            <a:r>
              <a:rPr lang="en-US" sz="2400" dirty="0"/>
              <a:t>Thesis statement sentence</a:t>
            </a:r>
          </a:p>
          <a:p>
            <a:pPr marL="731520" lvl="1" indent="-457200">
              <a:buFont typeface="+mj-lt"/>
              <a:buAutoNum type="arabicPeriod"/>
            </a:pPr>
            <a:r>
              <a:rPr lang="en-US" sz="2400" dirty="0" smtClean="0"/>
              <a:t>One sentence BTS</a:t>
            </a:r>
            <a:endParaRPr lang="en-US" sz="2400" dirty="0"/>
          </a:p>
          <a:p>
            <a:pPr marL="731520" lvl="1" indent="-457200">
              <a:buFont typeface="+mj-lt"/>
              <a:buAutoNum type="arabicPeriod"/>
            </a:pPr>
            <a:r>
              <a:rPr lang="en-US" sz="2400" dirty="0"/>
              <a:t>One </a:t>
            </a:r>
            <a:r>
              <a:rPr lang="en-US" sz="2400" dirty="0" smtClean="0"/>
              <a:t>quote/fact </a:t>
            </a:r>
            <a:r>
              <a:rPr lang="en-US" sz="2400" dirty="0"/>
              <a:t>(cited</a:t>
            </a:r>
            <a:r>
              <a:rPr lang="en-US" sz="2400" dirty="0" smtClean="0"/>
              <a:t>)</a:t>
            </a:r>
            <a:endParaRPr lang="en-US" sz="2400" dirty="0"/>
          </a:p>
          <a:p>
            <a:pPr marL="731520" lvl="1" indent="-457200">
              <a:buFont typeface="+mj-lt"/>
              <a:buAutoNum type="arabicPeriod"/>
            </a:pPr>
            <a:r>
              <a:rPr lang="en-US" sz="2400" dirty="0"/>
              <a:t>One </a:t>
            </a:r>
            <a:r>
              <a:rPr lang="en-US" sz="2400" dirty="0" smtClean="0"/>
              <a:t>sentence analysis</a:t>
            </a:r>
            <a:endParaRPr lang="en-US" sz="2400" dirty="0"/>
          </a:p>
          <a:p>
            <a:pPr marL="731520" lvl="1" indent="-457200">
              <a:buFont typeface="+mj-lt"/>
              <a:buAutoNum type="arabicPeriod"/>
            </a:pPr>
            <a:r>
              <a:rPr lang="en-US" sz="2400" dirty="0"/>
              <a:t>One sentence BTS</a:t>
            </a:r>
          </a:p>
          <a:p>
            <a:pPr marL="731520" lvl="1" indent="-457200">
              <a:buFont typeface="+mj-lt"/>
              <a:buAutoNum type="arabicPeriod"/>
            </a:pPr>
            <a:r>
              <a:rPr lang="en-US" sz="2400" dirty="0" smtClean="0"/>
              <a:t>One </a:t>
            </a:r>
            <a:r>
              <a:rPr lang="en-US" sz="2400" dirty="0"/>
              <a:t>quote/fact </a:t>
            </a:r>
            <a:r>
              <a:rPr lang="en-US" sz="2400" dirty="0" smtClean="0"/>
              <a:t>(cited)</a:t>
            </a:r>
            <a:endParaRPr lang="en-US" sz="2400" dirty="0"/>
          </a:p>
          <a:p>
            <a:pPr marL="731520" lvl="1" indent="-457200">
              <a:buFont typeface="+mj-lt"/>
              <a:buAutoNum type="arabicPeriod"/>
            </a:pPr>
            <a:r>
              <a:rPr lang="en-US" sz="2400" dirty="0"/>
              <a:t>One sentence analysis</a:t>
            </a:r>
          </a:p>
          <a:p>
            <a:pPr marL="731520" lvl="1" indent="-457200">
              <a:buFont typeface="+mj-lt"/>
              <a:buAutoNum type="arabicPeriod"/>
            </a:pPr>
            <a:r>
              <a:rPr lang="en-US" sz="2400" dirty="0" smtClean="0"/>
              <a:t>One </a:t>
            </a:r>
            <a:r>
              <a:rPr lang="en-US" sz="2400" dirty="0"/>
              <a:t>sentence BTS</a:t>
            </a:r>
          </a:p>
          <a:p>
            <a:pPr marL="731520" lvl="1" indent="-457200">
              <a:buFont typeface="+mj-lt"/>
              <a:buAutoNum type="arabicPeriod"/>
            </a:pPr>
            <a:r>
              <a:rPr lang="en-US" sz="2400" dirty="0" smtClean="0"/>
              <a:t>One quote/fact </a:t>
            </a:r>
            <a:r>
              <a:rPr lang="en-US" sz="2400" dirty="0"/>
              <a:t>(cited</a:t>
            </a:r>
            <a:r>
              <a:rPr lang="en-US" sz="2400" dirty="0" smtClean="0"/>
              <a:t>)</a:t>
            </a:r>
            <a:endParaRPr lang="en-US" sz="2400" dirty="0"/>
          </a:p>
          <a:p>
            <a:pPr marL="731520" lvl="1" indent="-457200">
              <a:buFont typeface="+mj-lt"/>
              <a:buAutoNum type="arabicPeriod"/>
            </a:pPr>
            <a:r>
              <a:rPr lang="en-US" sz="2400" dirty="0"/>
              <a:t>One sentence analysis</a:t>
            </a:r>
          </a:p>
          <a:p>
            <a:pPr marL="731520" lvl="1" indent="-457200">
              <a:buFont typeface="+mj-lt"/>
              <a:buAutoNum type="arabicPeriod"/>
            </a:pPr>
            <a:r>
              <a:rPr lang="en-US" sz="2400" dirty="0" smtClean="0"/>
              <a:t>One </a:t>
            </a:r>
            <a:r>
              <a:rPr lang="en-US" sz="2400" dirty="0"/>
              <a:t>sentence conclusion</a:t>
            </a:r>
          </a:p>
          <a:p>
            <a:pPr marL="0" indent="0">
              <a:buNone/>
            </a:pPr>
            <a:endParaRPr lang="en-US" dirty="0"/>
          </a:p>
        </p:txBody>
      </p:sp>
    </p:spTree>
    <p:extLst>
      <p:ext uri="{BB962C8B-B14F-4D97-AF65-F5344CB8AC3E}">
        <p14:creationId xmlns:p14="http://schemas.microsoft.com/office/powerpoint/2010/main" val="346951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Superman: The Power of Comics</a:t>
            </a:r>
            <a:endParaRPr lang="en-US" dirty="0"/>
          </a:p>
        </p:txBody>
      </p:sp>
      <p:sp>
        <p:nvSpPr>
          <p:cNvPr id="3" name="Subtitle 2"/>
          <p:cNvSpPr>
            <a:spLocks noGrp="1"/>
          </p:cNvSpPr>
          <p:nvPr>
            <p:ph type="subTitle" idx="1"/>
          </p:nvPr>
        </p:nvSpPr>
        <p:spPr/>
        <p:txBody>
          <a:bodyPr/>
          <a:lstStyle/>
          <a:p>
            <a:r>
              <a:rPr lang="en-US" b="1" i="1" dirty="0" smtClean="0"/>
              <a:t>Escapism: 1930s-1940s</a:t>
            </a:r>
            <a:endParaRPr lang="en-US" b="1" i="1" dirty="0"/>
          </a:p>
        </p:txBody>
      </p:sp>
    </p:spTree>
    <p:extLst>
      <p:ext uri="{BB962C8B-B14F-4D97-AF65-F5344CB8AC3E}">
        <p14:creationId xmlns:p14="http://schemas.microsoft.com/office/powerpoint/2010/main" val="338746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pitchFamily="34" charset="0"/>
              </a:rPr>
              <a:t>Why do we need the arts?</a:t>
            </a:r>
            <a:endParaRPr lang="en-US" b="1" dirty="0">
              <a:latin typeface="Century Gothic" pitchFamily="34" charset="0"/>
            </a:endParaRPr>
          </a:p>
        </p:txBody>
      </p:sp>
      <p:sp>
        <p:nvSpPr>
          <p:cNvPr id="3" name="Content Placeholder 2"/>
          <p:cNvSpPr>
            <a:spLocks noGrp="1"/>
          </p:cNvSpPr>
          <p:nvPr>
            <p:ph idx="1"/>
          </p:nvPr>
        </p:nvSpPr>
        <p:spPr>
          <a:xfrm>
            <a:off x="304800" y="1524000"/>
            <a:ext cx="8229600" cy="4876800"/>
          </a:xfrm>
        </p:spPr>
        <p:txBody>
          <a:bodyPr>
            <a:normAutofit/>
          </a:bodyPr>
          <a:lstStyle/>
          <a:p>
            <a:r>
              <a:rPr lang="en-US" sz="3600" dirty="0" smtClean="0">
                <a:solidFill>
                  <a:schemeClr val="tx1"/>
                </a:solidFill>
                <a:latin typeface="Century Gothic" pitchFamily="34" charset="0"/>
                <a:cs typeface="Courier New" pitchFamily="49" charset="0"/>
              </a:rPr>
              <a:t>Job creation &amp; economic stimulus</a:t>
            </a:r>
          </a:p>
          <a:p>
            <a:pPr marL="0" indent="0">
              <a:buNone/>
            </a:pPr>
            <a:r>
              <a:rPr lang="en-US" sz="3600" b="1" i="1" dirty="0" smtClean="0">
                <a:solidFill>
                  <a:schemeClr val="tx1"/>
                </a:solidFill>
                <a:latin typeface="Century Gothic" pitchFamily="34" charset="0"/>
                <a:cs typeface="Courier New" pitchFamily="49" charset="0"/>
              </a:rPr>
              <a:t>But also…</a:t>
            </a:r>
          </a:p>
          <a:p>
            <a:r>
              <a:rPr lang="en-US" sz="3600" dirty="0" smtClean="0">
                <a:solidFill>
                  <a:schemeClr val="tx1"/>
                </a:solidFill>
                <a:latin typeface="Century Gothic" pitchFamily="34" charset="0"/>
                <a:cs typeface="Courier New" pitchFamily="49" charset="0"/>
              </a:rPr>
              <a:t>Boosted morale</a:t>
            </a:r>
          </a:p>
          <a:p>
            <a:r>
              <a:rPr lang="en-US" sz="3600" dirty="0" smtClean="0">
                <a:solidFill>
                  <a:schemeClr val="tx1"/>
                </a:solidFill>
                <a:latin typeface="Century Gothic" pitchFamily="34" charset="0"/>
                <a:cs typeface="Courier New" pitchFamily="49" charset="0"/>
              </a:rPr>
              <a:t>Restored confidence</a:t>
            </a:r>
          </a:p>
          <a:p>
            <a:r>
              <a:rPr lang="en-US" sz="3600" dirty="0" smtClean="0">
                <a:solidFill>
                  <a:schemeClr val="tx1"/>
                </a:solidFill>
                <a:latin typeface="Century Gothic" pitchFamily="34" charset="0"/>
                <a:cs typeface="Courier New" pitchFamily="49" charset="0"/>
              </a:rPr>
              <a:t>Cultural equivalent of the New Deal</a:t>
            </a:r>
          </a:p>
          <a:p>
            <a:pPr lvl="1"/>
            <a:r>
              <a:rPr lang="en-US" sz="3200" dirty="0" smtClean="0">
                <a:solidFill>
                  <a:schemeClr val="tx1"/>
                </a:solidFill>
                <a:latin typeface="Century Gothic" pitchFamily="34" charset="0"/>
                <a:cs typeface="Courier New" pitchFamily="49" charset="0"/>
              </a:rPr>
              <a:t>Psychological stimulus package</a:t>
            </a:r>
          </a:p>
        </p:txBody>
      </p:sp>
    </p:spTree>
    <p:extLst>
      <p:ext uri="{BB962C8B-B14F-4D97-AF65-F5344CB8AC3E}">
        <p14:creationId xmlns:p14="http://schemas.microsoft.com/office/powerpoint/2010/main" val="641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dirty="0" smtClean="0"/>
              <a:t>Pre-Reading Questions</a:t>
            </a:r>
            <a:endParaRPr lang="en-US" dirty="0"/>
          </a:p>
        </p:txBody>
      </p:sp>
      <p:sp>
        <p:nvSpPr>
          <p:cNvPr id="3" name="Content Placeholder 2"/>
          <p:cNvSpPr>
            <a:spLocks noGrp="1"/>
          </p:cNvSpPr>
          <p:nvPr>
            <p:ph idx="1"/>
          </p:nvPr>
        </p:nvSpPr>
        <p:spPr>
          <a:xfrm>
            <a:off x="-838200" y="1376826"/>
            <a:ext cx="7620000" cy="2408238"/>
          </a:xfrm>
        </p:spPr>
        <p:txBody>
          <a:bodyPr>
            <a:normAutofit fontScale="92500" lnSpcReduction="20000"/>
          </a:bodyPr>
          <a:lstStyle/>
          <a:p>
            <a:pPr marL="114300" indent="0" algn="ctr">
              <a:buNone/>
            </a:pPr>
            <a:r>
              <a:rPr lang="en-US" sz="3200" dirty="0" smtClean="0">
                <a:latin typeface="+mj-lt"/>
              </a:rPr>
              <a:t>What are comics?</a:t>
            </a:r>
          </a:p>
          <a:p>
            <a:pPr marL="114300" indent="0" algn="ctr">
              <a:buNone/>
            </a:pPr>
            <a:endParaRPr lang="en-US" sz="3200" dirty="0" smtClean="0">
              <a:latin typeface="+mj-lt"/>
            </a:endParaRPr>
          </a:p>
          <a:p>
            <a:pPr marL="114300" indent="0" algn="ctr">
              <a:buNone/>
            </a:pPr>
            <a:r>
              <a:rPr lang="en-US" sz="3200" dirty="0" smtClean="0">
                <a:latin typeface="+mj-lt"/>
              </a:rPr>
              <a:t>Who reads comics?</a:t>
            </a:r>
          </a:p>
          <a:p>
            <a:pPr marL="114300" indent="0" algn="ctr">
              <a:buNone/>
            </a:pPr>
            <a:endParaRPr lang="en-US" sz="3200" dirty="0" smtClean="0">
              <a:latin typeface="+mj-lt"/>
            </a:endParaRPr>
          </a:p>
          <a:p>
            <a:pPr marL="114300" indent="0" algn="ctr">
              <a:buNone/>
            </a:pPr>
            <a:r>
              <a:rPr lang="en-US" sz="3200" dirty="0" smtClean="0">
                <a:latin typeface="+mj-lt"/>
              </a:rPr>
              <a:t>Why read comics?</a:t>
            </a:r>
            <a:endParaRPr lang="en-US" sz="3200" dirty="0">
              <a:latin typeface="+mj-lt"/>
            </a:endParaRPr>
          </a:p>
        </p:txBody>
      </p:sp>
      <p:pic>
        <p:nvPicPr>
          <p:cNvPr id="4" name="Picture 3"/>
          <p:cNvPicPr>
            <a:picLocks noChangeAspect="1"/>
          </p:cNvPicPr>
          <p:nvPr/>
        </p:nvPicPr>
        <p:blipFill>
          <a:blip r:embed="rId2"/>
          <a:stretch>
            <a:fillRect/>
          </a:stretch>
        </p:blipFill>
        <p:spPr>
          <a:xfrm>
            <a:off x="-65942" y="4038600"/>
            <a:ext cx="9239250" cy="3143250"/>
          </a:xfrm>
          <a:prstGeom prst="rect">
            <a:avLst/>
          </a:prstGeom>
        </p:spPr>
      </p:pic>
    </p:spTree>
    <p:extLst>
      <p:ext uri="{BB962C8B-B14F-4D97-AF65-F5344CB8AC3E}">
        <p14:creationId xmlns:p14="http://schemas.microsoft.com/office/powerpoint/2010/main" val="421523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36"/>
            <a:ext cx="7620000" cy="1143000"/>
          </a:xfrm>
        </p:spPr>
        <p:txBody>
          <a:bodyPr/>
          <a:lstStyle/>
          <a:p>
            <a:r>
              <a:rPr lang="en-US" dirty="0" smtClean="0"/>
              <a:t>The Origin of Comics</a:t>
            </a:r>
            <a:endParaRPr lang="en-US" dirty="0"/>
          </a:p>
        </p:txBody>
      </p:sp>
      <p:sp>
        <p:nvSpPr>
          <p:cNvPr id="3" name="Content Placeholder 2"/>
          <p:cNvSpPr>
            <a:spLocks noGrp="1"/>
          </p:cNvSpPr>
          <p:nvPr>
            <p:ph idx="1"/>
          </p:nvPr>
        </p:nvSpPr>
        <p:spPr>
          <a:xfrm>
            <a:off x="254811" y="1084701"/>
            <a:ext cx="5410200" cy="5211762"/>
          </a:xfrm>
        </p:spPr>
        <p:txBody>
          <a:bodyPr>
            <a:noAutofit/>
          </a:bodyPr>
          <a:lstStyle/>
          <a:p>
            <a:r>
              <a:rPr lang="en-US" sz="2600" dirty="0" smtClean="0">
                <a:latin typeface="+mj-lt"/>
              </a:rPr>
              <a:t>The creation of the comic book reflected the Depression Era in which it was born, when America was in need of cheap distractions</a:t>
            </a:r>
          </a:p>
          <a:p>
            <a:r>
              <a:rPr lang="en-US" sz="2600" dirty="0" smtClean="0">
                <a:latin typeface="+mj-lt"/>
              </a:rPr>
              <a:t>While illustrated weeklies existed in Europe, comics themselves are a uniquely American cultural creation</a:t>
            </a:r>
          </a:p>
          <a:p>
            <a:r>
              <a:rPr lang="en-US" sz="2600" dirty="0" smtClean="0">
                <a:latin typeface="+mj-lt"/>
              </a:rPr>
              <a:t>The first really popular comic book series was known as “Famous Funnies” and promised to entertain readers with “games, comics, puzzles, and magic!”</a:t>
            </a:r>
            <a:endParaRPr lang="en-US" sz="26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7892">
            <a:off x="5734453" y="336013"/>
            <a:ext cx="2993482" cy="421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20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Comics of the Golden Era</a:t>
            </a:r>
            <a:endParaRPr lang="en-US" dirty="0"/>
          </a:p>
        </p:txBody>
      </p:sp>
      <p:sp>
        <p:nvSpPr>
          <p:cNvPr id="3" name="Content Placeholder 2"/>
          <p:cNvSpPr>
            <a:spLocks noGrp="1"/>
          </p:cNvSpPr>
          <p:nvPr>
            <p:ph idx="1"/>
          </p:nvPr>
        </p:nvSpPr>
        <p:spPr>
          <a:xfrm>
            <a:off x="2895600" y="1295400"/>
            <a:ext cx="6110654" cy="5334000"/>
          </a:xfrm>
        </p:spPr>
        <p:txBody>
          <a:bodyPr>
            <a:normAutofit fontScale="77500" lnSpcReduction="20000"/>
          </a:bodyPr>
          <a:lstStyle/>
          <a:p>
            <a:r>
              <a:rPr lang="en-US" dirty="0" smtClean="0">
                <a:latin typeface="+mj-lt"/>
              </a:rPr>
              <a:t>Lasted roughly from the late </a:t>
            </a:r>
            <a:r>
              <a:rPr lang="en-US" b="1" dirty="0" smtClean="0">
                <a:latin typeface="+mj-lt"/>
              </a:rPr>
              <a:t>1930s-1959</a:t>
            </a:r>
          </a:p>
          <a:p>
            <a:r>
              <a:rPr lang="en-US" dirty="0" smtClean="0">
                <a:latin typeface="+mj-lt"/>
              </a:rPr>
              <a:t>In the Golden Era comics were not limited to children, but had mass appeal amongst adults as well</a:t>
            </a:r>
          </a:p>
          <a:p>
            <a:r>
              <a:rPr lang="en-US" dirty="0">
                <a:latin typeface="+mj-lt"/>
              </a:rPr>
              <a:t>Comic creators used their comics to advance very specific visions</a:t>
            </a:r>
          </a:p>
          <a:p>
            <a:pPr lvl="1"/>
            <a:r>
              <a:rPr lang="en-US" b="1" dirty="0">
                <a:latin typeface="+mj-lt"/>
              </a:rPr>
              <a:t>They served as entertainment, but also attempted to modify and shift cultural conventions</a:t>
            </a:r>
          </a:p>
          <a:p>
            <a:r>
              <a:rPr lang="en-US" dirty="0" smtClean="0">
                <a:latin typeface="+mj-lt"/>
              </a:rPr>
              <a:t>The birth of the superhero reflected the desire to fix the wrongs of the Depression, captured the spirit of the New Deal</a:t>
            </a:r>
          </a:p>
          <a:p>
            <a:pPr lvl="1"/>
            <a:r>
              <a:rPr lang="en-US" dirty="0" smtClean="0">
                <a:latin typeface="+mj-lt"/>
              </a:rPr>
              <a:t>If Americans were to be saved from the hell of Depression, they needed a hero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25146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752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i="1" dirty="0" smtClean="0"/>
              <a:t>Superman</a:t>
            </a:r>
            <a:r>
              <a:rPr lang="en-US" dirty="0" smtClean="0"/>
              <a:t>!</a:t>
            </a:r>
            <a:endParaRPr lang="en-US" dirty="0"/>
          </a:p>
        </p:txBody>
      </p:sp>
      <p:sp>
        <p:nvSpPr>
          <p:cNvPr id="3" name="Content Placeholder 2"/>
          <p:cNvSpPr>
            <a:spLocks noGrp="1"/>
          </p:cNvSpPr>
          <p:nvPr>
            <p:ph idx="1"/>
          </p:nvPr>
        </p:nvSpPr>
        <p:spPr>
          <a:xfrm>
            <a:off x="228600" y="914400"/>
            <a:ext cx="5105400" cy="5715000"/>
          </a:xfrm>
        </p:spPr>
        <p:txBody>
          <a:bodyPr>
            <a:normAutofit/>
          </a:bodyPr>
          <a:lstStyle/>
          <a:p>
            <a:r>
              <a:rPr lang="en-US" sz="2400" dirty="0" smtClean="0">
                <a:latin typeface="+mj-lt"/>
              </a:rPr>
              <a:t>Created by Jerry Siegel and John Shuster</a:t>
            </a:r>
          </a:p>
          <a:p>
            <a:pPr lvl="1"/>
            <a:r>
              <a:rPr lang="en-US" sz="2400" dirty="0" smtClean="0">
                <a:latin typeface="+mj-lt"/>
              </a:rPr>
              <a:t>Jewish Americans from Cleveland</a:t>
            </a:r>
          </a:p>
          <a:p>
            <a:r>
              <a:rPr lang="en-US" sz="2400" dirty="0" smtClean="0">
                <a:latin typeface="+mj-lt"/>
              </a:rPr>
              <a:t>Introduced in the first issue of Action Comics</a:t>
            </a:r>
          </a:p>
          <a:p>
            <a:r>
              <a:rPr lang="en-US" sz="2400" dirty="0" smtClean="0">
                <a:latin typeface="+mj-lt"/>
              </a:rPr>
              <a:t>First comic book character to be given his own title, 1939</a:t>
            </a:r>
          </a:p>
          <a:p>
            <a:r>
              <a:rPr lang="en-US" sz="2400" dirty="0" smtClean="0">
                <a:latin typeface="+mj-lt"/>
              </a:rPr>
              <a:t>His story reflected the new American culture of the 30s</a:t>
            </a:r>
          </a:p>
          <a:p>
            <a:r>
              <a:rPr lang="en-US" sz="2400" dirty="0" smtClean="0">
                <a:latin typeface="+mj-lt"/>
              </a:rPr>
              <a:t>His adventures were based in the city, rather than the frontier (like previous American folk heroes)</a:t>
            </a:r>
          </a:p>
          <a:p>
            <a:r>
              <a:rPr lang="en-US" sz="2400" dirty="0" smtClean="0">
                <a:latin typeface="+mj-lt"/>
              </a:rPr>
              <a:t>A hero for the common man</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69" y="1271947"/>
            <a:ext cx="3598346" cy="497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205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1419</TotalTime>
  <Words>1060</Words>
  <Application>Microsoft Office PowerPoint</Application>
  <PresentationFormat>On-screen Show (4:3)</PresentationFormat>
  <Paragraphs>109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Courier New</vt:lpstr>
      <vt:lpstr>Franklin Gothic Book</vt:lpstr>
      <vt:lpstr>Franklin Gothic Medium</vt:lpstr>
      <vt:lpstr>Wingdings 2</vt:lpstr>
      <vt:lpstr>Trek</vt:lpstr>
      <vt:lpstr>11 sentence essay assessment</vt:lpstr>
      <vt:lpstr>The great depression assessment</vt:lpstr>
      <vt:lpstr>11 sentence essay assessment</vt:lpstr>
      <vt:lpstr>Superman: The Power of Comics</vt:lpstr>
      <vt:lpstr>Why do we need the arts?</vt:lpstr>
      <vt:lpstr>Pre-Reading Questions</vt:lpstr>
      <vt:lpstr>The Origin of Comics</vt:lpstr>
      <vt:lpstr>Comics of the Golden Era</vt:lpstr>
      <vt:lpstr>Superman!</vt:lpstr>
      <vt:lpstr>Superman: 1930s</vt:lpstr>
      <vt:lpstr>Why Create Superman?</vt:lpstr>
      <vt:lpstr>Responding to Shifting Social Context (Comics in the 1940s)</vt:lpstr>
      <vt:lpstr>Reading Superman</vt:lpstr>
      <vt:lpstr>What Happens in this Comic?</vt:lpstr>
      <vt:lpstr>Escapism Culminating Assessment</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Grapes of Wrath (1939)</dc:title>
  <dc:creator>Windows User</dc:creator>
  <cp:lastModifiedBy>Woldendorp, Kirsten    SHS-Staff</cp:lastModifiedBy>
  <cp:revision>96</cp:revision>
  <dcterms:created xsi:type="dcterms:W3CDTF">2012-01-31T21:51:28Z</dcterms:created>
  <dcterms:modified xsi:type="dcterms:W3CDTF">2020-01-10T18:17:43Z</dcterms:modified>
</cp:coreProperties>
</file>