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257" r:id="rId2"/>
    <p:sldId id="256" r:id="rId3"/>
    <p:sldId id="258" r:id="rId4"/>
    <p:sldId id="259" r:id="rId5"/>
    <p:sldId id="260" r:id="rId6"/>
    <p:sldId id="261" r:id="rId7"/>
    <p:sldId id="301" r:id="rId8"/>
    <p:sldId id="262" r:id="rId9"/>
    <p:sldId id="264" r:id="rId10"/>
    <p:sldId id="265" r:id="rId11"/>
    <p:sldId id="266" r:id="rId12"/>
    <p:sldId id="303" r:id="rId13"/>
    <p:sldId id="267" r:id="rId14"/>
    <p:sldId id="268" r:id="rId15"/>
    <p:sldId id="269" r:id="rId16"/>
    <p:sldId id="278" r:id="rId17"/>
    <p:sldId id="279" r:id="rId18"/>
    <p:sldId id="280" r:id="rId19"/>
    <p:sldId id="281" r:id="rId20"/>
    <p:sldId id="282" r:id="rId21"/>
    <p:sldId id="294" r:id="rId22"/>
    <p:sldId id="297" r:id="rId23"/>
    <p:sldId id="300" r:id="rId24"/>
    <p:sldId id="283" r:id="rId25"/>
    <p:sldId id="284" r:id="rId26"/>
    <p:sldId id="285" r:id="rId27"/>
    <p:sldId id="286" r:id="rId28"/>
    <p:sldId id="302" r:id="rId29"/>
    <p:sldId id="293" r:id="rId30"/>
    <p:sldId id="304"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B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2" autoAdjust="0"/>
    <p:restoredTop sz="94660"/>
  </p:normalViewPr>
  <p:slideViewPr>
    <p:cSldViewPr>
      <p:cViewPr varScale="1">
        <p:scale>
          <a:sx n="105" d="100"/>
          <a:sy n="105" d="100"/>
        </p:scale>
        <p:origin x="10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51F29-2251-4E3C-A80C-32985C1ECD85}" type="datetimeFigureOut">
              <a:rPr lang="en-US" smtClean="0"/>
              <a:t>11/15/2019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E9939-943C-49CC-B4D7-D9CC344F9D4D}" type="slidenum">
              <a:rPr lang="en-US" smtClean="0"/>
              <a:t>‹#›</a:t>
            </a:fld>
            <a:endParaRPr lang="en-US"/>
          </a:p>
        </p:txBody>
      </p:sp>
    </p:spTree>
    <p:extLst>
      <p:ext uri="{BB962C8B-B14F-4D97-AF65-F5344CB8AC3E}">
        <p14:creationId xmlns:p14="http://schemas.microsoft.com/office/powerpoint/2010/main" val="32564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4" name="Shape 10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113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5866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1155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4" name="Shape 5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3209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603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6" name="Shape 6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0563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8" name="Shape 6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545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0" name="Shape 7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547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2"/>
        <p:cNvGrpSpPr/>
        <p:nvPr/>
      </p:nvGrpSpPr>
      <p:grpSpPr>
        <a:xfrm>
          <a:off x="0" y="0"/>
          <a:ext cx="0" cy="0"/>
          <a:chOff x="0" y="0"/>
          <a:chExt cx="0" cy="0"/>
        </a:xfrm>
      </p:grpSpPr>
      <p:sp>
        <p:nvSpPr>
          <p:cNvPr id="273" name="Shape 273"/>
          <p:cNvSpPr/>
          <p:nvPr/>
        </p:nvSpPr>
        <p:spPr>
          <a:xfrm>
            <a:off x="0" y="6727600"/>
            <a:ext cx="9144000" cy="1304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sz="1800"/>
          </a:p>
        </p:txBody>
      </p:sp>
      <p:sp>
        <p:nvSpPr>
          <p:cNvPr id="274" name="Shape 274"/>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5" name="Shape 275"/>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6" name="Shape 27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461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14049-6CC5-4124-A77A-B19D51728671}"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917C-A2C7-4B79-B24B-5823E7EAE1E9}" type="slidenum">
              <a:rPr lang="en-US" smtClean="0"/>
              <a:pPr/>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1E14049-6CC5-4124-A77A-B19D51728671}" type="datetimeFigureOut">
              <a:rPr lang="en-US" smtClean="0"/>
              <a:pPr/>
              <a:t>11/15/2019</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4B42917C-A2C7-4B79-B24B-5823E7EAE1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PL05VV040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125113" cy="467276"/>
          </a:xfrm>
        </p:spPr>
        <p:txBody>
          <a:bodyPr/>
          <a:lstStyle/>
          <a:p>
            <a:r>
              <a:rPr lang="en-US" dirty="0" smtClean="0">
                <a:solidFill>
                  <a:schemeClr val="tx1"/>
                </a:solidFill>
              </a:rPr>
              <a:t>Individual Response</a:t>
            </a:r>
            <a:endParaRPr lang="en-US" dirty="0">
              <a:solidFill>
                <a:schemeClr val="tx1"/>
              </a:solidFill>
            </a:endParaRPr>
          </a:p>
        </p:txBody>
      </p:sp>
      <p:sp>
        <p:nvSpPr>
          <p:cNvPr id="3" name="Content Placeholder 2"/>
          <p:cNvSpPr>
            <a:spLocks noGrp="1"/>
          </p:cNvSpPr>
          <p:nvPr>
            <p:ph idx="1"/>
          </p:nvPr>
        </p:nvSpPr>
        <p:spPr>
          <a:xfrm>
            <a:off x="304800" y="914400"/>
            <a:ext cx="8458200" cy="5715000"/>
          </a:xfrm>
        </p:spPr>
        <p:txBody>
          <a:bodyPr>
            <a:normAutofit/>
          </a:bodyPr>
          <a:lstStyle/>
          <a:p>
            <a:r>
              <a:rPr lang="en-US" dirty="0" smtClean="0">
                <a:solidFill>
                  <a:schemeClr val="tx1"/>
                </a:solidFill>
              </a:rPr>
              <a:t>Read the following statements and write down whether you think they are </a:t>
            </a:r>
            <a:r>
              <a:rPr lang="en-US" i="1" dirty="0" smtClean="0">
                <a:solidFill>
                  <a:schemeClr val="tx1"/>
                </a:solidFill>
              </a:rPr>
              <a:t>true</a:t>
            </a:r>
            <a:r>
              <a:rPr lang="en-US" dirty="0" smtClean="0">
                <a:solidFill>
                  <a:schemeClr val="tx1"/>
                </a:solidFill>
              </a:rPr>
              <a:t> or </a:t>
            </a:r>
            <a:r>
              <a:rPr lang="en-US" i="1" dirty="0" smtClean="0">
                <a:solidFill>
                  <a:schemeClr val="tx1"/>
                </a:solidFill>
              </a:rPr>
              <a:t>false</a:t>
            </a:r>
            <a:r>
              <a:rPr lang="en-US" dirty="0" smtClean="0">
                <a:solidFill>
                  <a:schemeClr val="tx1"/>
                </a:solidFill>
              </a:rPr>
              <a:t>: </a:t>
            </a:r>
          </a:p>
          <a:p>
            <a:pPr marL="633222" indent="-514350">
              <a:buFont typeface="+mj-lt"/>
              <a:buAutoNum type="arabicPeriod"/>
            </a:pPr>
            <a:r>
              <a:rPr lang="en-US" sz="2000" dirty="0">
                <a:solidFill>
                  <a:schemeClr val="tx1"/>
                </a:solidFill>
              </a:rPr>
              <a:t>Money buys happiness</a:t>
            </a:r>
          </a:p>
          <a:p>
            <a:pPr marL="633222" indent="-514350">
              <a:buFont typeface="+mj-lt"/>
              <a:buAutoNum type="arabicPeriod"/>
            </a:pPr>
            <a:r>
              <a:rPr lang="en-US" sz="2000" dirty="0">
                <a:solidFill>
                  <a:schemeClr val="tx1"/>
                </a:solidFill>
              </a:rPr>
              <a:t>Money buys power</a:t>
            </a:r>
          </a:p>
          <a:p>
            <a:pPr marL="633222" indent="-514350">
              <a:buFont typeface="+mj-lt"/>
              <a:buAutoNum type="arabicPeriod"/>
            </a:pPr>
            <a:r>
              <a:rPr lang="en-US" sz="2000" dirty="0">
                <a:solidFill>
                  <a:schemeClr val="tx1"/>
                </a:solidFill>
              </a:rPr>
              <a:t>The rich are </a:t>
            </a:r>
            <a:r>
              <a:rPr lang="en-US" sz="2000" dirty="0" smtClean="0">
                <a:solidFill>
                  <a:schemeClr val="tx1"/>
                </a:solidFill>
              </a:rPr>
              <a:t>able to </a:t>
            </a:r>
            <a:r>
              <a:rPr lang="en-US" sz="2000" dirty="0">
                <a:solidFill>
                  <a:schemeClr val="tx1"/>
                </a:solidFill>
              </a:rPr>
              <a:t>get away with anything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It's </a:t>
            </a:r>
            <a:r>
              <a:rPr lang="en-US" sz="2000" dirty="0">
                <a:solidFill>
                  <a:schemeClr val="tx1"/>
                </a:solidFill>
              </a:rPr>
              <a:t>okay to live in the past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It </a:t>
            </a:r>
            <a:r>
              <a:rPr lang="en-US" sz="2000" dirty="0">
                <a:solidFill>
                  <a:schemeClr val="tx1"/>
                </a:solidFill>
              </a:rPr>
              <a:t>is possible to achieve any dream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A </a:t>
            </a:r>
            <a:r>
              <a:rPr lang="en-US" sz="2000" dirty="0">
                <a:solidFill>
                  <a:schemeClr val="tx1"/>
                </a:solidFill>
              </a:rPr>
              <a:t>dream can make people do things they would </a:t>
            </a:r>
            <a:r>
              <a:rPr lang="en-US" sz="2000" dirty="0" smtClean="0">
                <a:solidFill>
                  <a:schemeClr val="tx1"/>
                </a:solidFill>
              </a:rPr>
              <a:t>not normally </a:t>
            </a:r>
            <a:r>
              <a:rPr lang="en-US" sz="2000" dirty="0">
                <a:solidFill>
                  <a:schemeClr val="tx1"/>
                </a:solidFill>
              </a:rPr>
              <a:t>do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Love </a:t>
            </a:r>
            <a:r>
              <a:rPr lang="en-US" sz="2000" dirty="0">
                <a:solidFill>
                  <a:schemeClr val="tx1"/>
                </a:solidFill>
              </a:rPr>
              <a:t>always lasts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Poor </a:t>
            </a:r>
            <a:r>
              <a:rPr lang="en-US" sz="2000" dirty="0">
                <a:solidFill>
                  <a:schemeClr val="tx1"/>
                </a:solidFill>
              </a:rPr>
              <a:t>people don't work hard enough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Being </a:t>
            </a:r>
            <a:r>
              <a:rPr lang="en-US" sz="2000" dirty="0">
                <a:solidFill>
                  <a:schemeClr val="tx1"/>
                </a:solidFill>
              </a:rPr>
              <a:t>average is okay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Society </a:t>
            </a:r>
            <a:r>
              <a:rPr lang="en-US" sz="2000" dirty="0">
                <a:solidFill>
                  <a:schemeClr val="tx1"/>
                </a:solidFill>
              </a:rPr>
              <a:t>allows the rich to be corrupt </a:t>
            </a:r>
          </a:p>
          <a:p>
            <a:pPr marL="633222" indent="-514350">
              <a:buFont typeface="+mj-lt"/>
              <a:buAutoNum type="arabicPeriod"/>
            </a:pPr>
            <a:endParaRPr lang="en-US" dirty="0"/>
          </a:p>
        </p:txBody>
      </p:sp>
    </p:spTree>
    <p:extLst>
      <p:ext uri="{BB962C8B-B14F-4D97-AF65-F5344CB8AC3E}">
        <p14:creationId xmlns:p14="http://schemas.microsoft.com/office/powerpoint/2010/main" val="103490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80">
                                          <p:stCondLst>
                                            <p:cond delay="0"/>
                                          </p:stCondLst>
                                        </p:cTn>
                                        <p:tgtEl>
                                          <p:spTgt spid="3">
                                            <p:txEl>
                                              <p:pRg st="8" end="8"/>
                                            </p:txEl>
                                          </p:spTgt>
                                        </p:tgtEl>
                                      </p:cBhvr>
                                    </p:animEffect>
                                    <p:anim calcmode="lin" valueType="num">
                                      <p:cBhvr>
                                        <p:cTn id="4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8" end="8"/>
                                            </p:txEl>
                                          </p:spTgt>
                                        </p:tgtEl>
                                      </p:cBhvr>
                                      <p:to x="100000" y="60000"/>
                                    </p:animScale>
                                    <p:animScale>
                                      <p:cBhvr>
                                        <p:cTn id="48" dur="166" decel="50000">
                                          <p:stCondLst>
                                            <p:cond delay="676"/>
                                          </p:stCondLst>
                                        </p:cTn>
                                        <p:tgtEl>
                                          <p:spTgt spid="3">
                                            <p:txEl>
                                              <p:pRg st="8" end="8"/>
                                            </p:txEl>
                                          </p:spTgt>
                                        </p:tgtEl>
                                      </p:cBhvr>
                                      <p:to x="100000" y="100000"/>
                                    </p:animScale>
                                    <p:animScale>
                                      <p:cBhvr>
                                        <p:cTn id="49" dur="26">
                                          <p:stCondLst>
                                            <p:cond delay="1312"/>
                                          </p:stCondLst>
                                        </p:cTn>
                                        <p:tgtEl>
                                          <p:spTgt spid="3">
                                            <p:txEl>
                                              <p:pRg st="8" end="8"/>
                                            </p:txEl>
                                          </p:spTgt>
                                        </p:tgtEl>
                                      </p:cBhvr>
                                      <p:to x="100000" y="80000"/>
                                    </p:animScale>
                                    <p:animScale>
                                      <p:cBhvr>
                                        <p:cTn id="50" dur="166" decel="50000">
                                          <p:stCondLst>
                                            <p:cond delay="1338"/>
                                          </p:stCondLst>
                                        </p:cTn>
                                        <p:tgtEl>
                                          <p:spTgt spid="3">
                                            <p:txEl>
                                              <p:pRg st="8" end="8"/>
                                            </p:txEl>
                                          </p:spTgt>
                                        </p:tgtEl>
                                      </p:cBhvr>
                                      <p:to x="100000" y="100000"/>
                                    </p:animScale>
                                    <p:animScale>
                                      <p:cBhvr>
                                        <p:cTn id="51" dur="26">
                                          <p:stCondLst>
                                            <p:cond delay="1642"/>
                                          </p:stCondLst>
                                        </p:cTn>
                                        <p:tgtEl>
                                          <p:spTgt spid="3">
                                            <p:txEl>
                                              <p:pRg st="8" end="8"/>
                                            </p:txEl>
                                          </p:spTgt>
                                        </p:tgtEl>
                                      </p:cBhvr>
                                      <p:to x="100000" y="90000"/>
                                    </p:animScale>
                                    <p:animScale>
                                      <p:cBhvr>
                                        <p:cTn id="52" dur="166" decel="50000">
                                          <p:stCondLst>
                                            <p:cond delay="1668"/>
                                          </p:stCondLst>
                                        </p:cTn>
                                        <p:tgtEl>
                                          <p:spTgt spid="3">
                                            <p:txEl>
                                              <p:pRg st="8" end="8"/>
                                            </p:txEl>
                                          </p:spTgt>
                                        </p:tgtEl>
                                      </p:cBhvr>
                                      <p:to x="100000" y="100000"/>
                                    </p:animScale>
                                    <p:animScale>
                                      <p:cBhvr>
                                        <p:cTn id="53" dur="26">
                                          <p:stCondLst>
                                            <p:cond delay="1808"/>
                                          </p:stCondLst>
                                        </p:cTn>
                                        <p:tgtEl>
                                          <p:spTgt spid="3">
                                            <p:txEl>
                                              <p:pRg st="8" end="8"/>
                                            </p:txEl>
                                          </p:spTgt>
                                        </p:tgtEl>
                                      </p:cBhvr>
                                      <p:to x="100000" y="95000"/>
                                    </p:animScale>
                                    <p:animScale>
                                      <p:cBhvr>
                                        <p:cTn id="54" dur="166" decel="50000">
                                          <p:stCondLst>
                                            <p:cond delay="1834"/>
                                          </p:stCondLst>
                                        </p:cTn>
                                        <p:tgtEl>
                                          <p:spTgt spid="3">
                                            <p:txEl>
                                              <p:pRg st="8" end="8"/>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circle(in)">
                                      <p:cBhvr>
                                        <p:cTn id="6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76200" y="466177"/>
            <a:ext cx="8520600" cy="572700"/>
          </a:xfrm>
          <a:prstGeom prst="rect">
            <a:avLst/>
          </a:prstGeom>
        </p:spPr>
        <p:txBody>
          <a:bodyPr vert="horz" lIns="91425" tIns="91425" rIns="91425" bIns="91425" rtlCol="0" anchor="t" anchorCtr="0">
            <a:noAutofit/>
          </a:bodyPr>
          <a:lstStyle/>
          <a:p>
            <a:r>
              <a:rPr lang="en" dirty="0">
                <a:solidFill>
                  <a:schemeClr val="tx1"/>
                </a:solidFill>
                <a:latin typeface="Arial"/>
                <a:ea typeface="Arial"/>
                <a:cs typeface="Arial"/>
                <a:sym typeface="Arial"/>
              </a:rPr>
              <a:t>Effect of Industrialization</a:t>
            </a:r>
            <a:r>
              <a:rPr lang="en" dirty="0">
                <a:solidFill>
                  <a:srgbClr val="404040"/>
                </a:solidFill>
                <a:latin typeface="Arial"/>
                <a:ea typeface="Arial"/>
                <a:cs typeface="Arial"/>
                <a:sym typeface="Arial"/>
              </a:rPr>
              <a:t/>
            </a:r>
            <a:br>
              <a:rPr lang="en" dirty="0">
                <a:solidFill>
                  <a:srgbClr val="404040"/>
                </a:solidFill>
                <a:latin typeface="Arial"/>
                <a:ea typeface="Arial"/>
                <a:cs typeface="Arial"/>
                <a:sym typeface="Arial"/>
              </a:rPr>
            </a:br>
            <a:endParaRPr lang="en" dirty="0"/>
          </a:p>
        </p:txBody>
      </p:sp>
      <p:sp>
        <p:nvSpPr>
          <p:cNvPr id="494" name="Shape 494"/>
          <p:cNvSpPr txBox="1">
            <a:spLocks noGrp="1"/>
          </p:cNvSpPr>
          <p:nvPr>
            <p:ph type="body" idx="1"/>
          </p:nvPr>
        </p:nvSpPr>
        <p:spPr>
          <a:xfrm>
            <a:off x="4135275" y="1371600"/>
            <a:ext cx="4870200" cy="5029200"/>
          </a:xfrm>
          <a:prstGeom prst="rect">
            <a:avLst/>
          </a:prstGeom>
        </p:spPr>
        <p:txBody>
          <a:bodyPr vert="horz" lIns="91425" tIns="91425" rIns="91425" bIns="91425" rtlCol="0" anchor="t" anchorCtr="0">
            <a:noAutofit/>
          </a:bodyPr>
          <a:lstStyle/>
          <a:p>
            <a:pPr marL="914400" lvl="1" indent="-381000">
              <a:spcBef>
                <a:spcPts val="600"/>
              </a:spcBef>
              <a:spcAft>
                <a:spcPts val="0"/>
              </a:spcAft>
              <a:buClr>
                <a:srgbClr val="404040"/>
              </a:buClr>
              <a:buSzPct val="100000"/>
              <a:buFont typeface="Wingdings" panose="05000000000000000000" pitchFamily="2" charset="2"/>
              <a:buChar char="§"/>
            </a:pPr>
            <a:r>
              <a:rPr lang="en" sz="3600" dirty="0" smtClean="0">
                <a:solidFill>
                  <a:schemeClr val="tx1"/>
                </a:solidFill>
                <a:latin typeface="Arial"/>
                <a:ea typeface="Arial"/>
                <a:cs typeface="Arial"/>
                <a:sym typeface="Arial"/>
              </a:rPr>
              <a:t>Sense </a:t>
            </a:r>
            <a:r>
              <a:rPr lang="en" sz="3600" dirty="0">
                <a:solidFill>
                  <a:schemeClr val="tx1"/>
                </a:solidFill>
                <a:latin typeface="Arial"/>
                <a:ea typeface="Arial"/>
                <a:cs typeface="Arial"/>
                <a:sym typeface="Arial"/>
              </a:rPr>
              <a:t>of individuality</a:t>
            </a:r>
          </a:p>
          <a:p>
            <a:pPr marL="914400" lvl="1" indent="-381000">
              <a:spcBef>
                <a:spcPts val="600"/>
              </a:spcBef>
              <a:spcAft>
                <a:spcPts val="0"/>
              </a:spcAft>
              <a:buClr>
                <a:srgbClr val="404040"/>
              </a:buClr>
              <a:buSzPct val="100000"/>
              <a:buFont typeface="Wingdings" panose="05000000000000000000" pitchFamily="2" charset="2"/>
              <a:buChar char="§"/>
            </a:pPr>
            <a:r>
              <a:rPr lang="en" sz="3600" dirty="0">
                <a:solidFill>
                  <a:schemeClr val="tx1"/>
                </a:solidFill>
                <a:latin typeface="Arial"/>
                <a:ea typeface="Arial"/>
                <a:cs typeface="Arial"/>
                <a:sym typeface="Arial"/>
              </a:rPr>
              <a:t>Scenes of the metropolis, cities and urbanscapes</a:t>
            </a:r>
          </a:p>
          <a:p>
            <a:pPr marL="914400" lvl="1" indent="-381000">
              <a:spcBef>
                <a:spcPts val="600"/>
              </a:spcBef>
              <a:spcAft>
                <a:spcPts val="0"/>
              </a:spcAft>
              <a:buClr>
                <a:srgbClr val="404040"/>
              </a:buClr>
              <a:buSzPct val="100000"/>
              <a:buFont typeface="Wingdings" panose="05000000000000000000" pitchFamily="2" charset="2"/>
              <a:buChar char="§"/>
            </a:pPr>
            <a:r>
              <a:rPr lang="en" sz="3600" dirty="0">
                <a:solidFill>
                  <a:schemeClr val="tx1"/>
                </a:solidFill>
                <a:latin typeface="Arial"/>
                <a:ea typeface="Arial"/>
                <a:cs typeface="Arial"/>
                <a:sym typeface="Arial"/>
              </a:rPr>
              <a:t>The lowly worker, the </a:t>
            </a:r>
            <a:r>
              <a:rPr lang="en" sz="3600">
                <a:solidFill>
                  <a:schemeClr val="tx1"/>
                </a:solidFill>
                <a:latin typeface="Arial"/>
                <a:ea typeface="Arial"/>
                <a:cs typeface="Arial"/>
                <a:sym typeface="Arial"/>
              </a:rPr>
              <a:t>rich </a:t>
            </a:r>
            <a:r>
              <a:rPr lang="en" sz="3600" smtClean="0">
                <a:solidFill>
                  <a:schemeClr val="tx1"/>
                </a:solidFill>
                <a:latin typeface="Arial"/>
                <a:ea typeface="Arial"/>
                <a:cs typeface="Arial"/>
                <a:sym typeface="Arial"/>
              </a:rPr>
              <a:t>tycoon</a:t>
            </a:r>
            <a:endParaRPr lang="en" sz="3600" dirty="0">
              <a:solidFill>
                <a:schemeClr val="tx1"/>
              </a:solidFill>
              <a:latin typeface="Arial"/>
              <a:ea typeface="Arial"/>
              <a:cs typeface="Arial"/>
              <a:sym typeface="Arial"/>
            </a:endParaRPr>
          </a:p>
          <a:p>
            <a:pPr>
              <a:buNone/>
            </a:pPr>
            <a:endParaRPr dirty="0">
              <a:solidFill>
                <a:srgbClr val="404040"/>
              </a:solidFill>
            </a:endParaRPr>
          </a:p>
        </p:txBody>
      </p:sp>
    </p:spTree>
    <p:extLst>
      <p:ext uri="{BB962C8B-B14F-4D97-AF65-F5344CB8AC3E}">
        <p14:creationId xmlns:p14="http://schemas.microsoft.com/office/powerpoint/2010/main" val="1625392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315932" y="228600"/>
            <a:ext cx="8520600" cy="572700"/>
          </a:xfrm>
          <a:prstGeom prst="rect">
            <a:avLst/>
          </a:prstGeom>
        </p:spPr>
        <p:txBody>
          <a:bodyPr vert="horz" lIns="91425" tIns="91425" rIns="91425" bIns="91425" rtlCol="0" anchor="t" anchorCtr="0">
            <a:noAutofit/>
          </a:bodyPr>
          <a:lstStyle/>
          <a:p>
            <a:r>
              <a:rPr lang="en" dirty="0">
                <a:solidFill>
                  <a:schemeClr val="tx1"/>
                </a:solidFill>
              </a:rPr>
              <a:t>The haves and the have nots:</a:t>
            </a:r>
          </a:p>
        </p:txBody>
      </p:sp>
      <p:sp>
        <p:nvSpPr>
          <p:cNvPr id="587" name="Shape 587"/>
          <p:cNvSpPr txBox="1">
            <a:spLocks noGrp="1"/>
          </p:cNvSpPr>
          <p:nvPr>
            <p:ph type="body" idx="1"/>
          </p:nvPr>
        </p:nvSpPr>
        <p:spPr>
          <a:xfrm>
            <a:off x="4576232" y="990600"/>
            <a:ext cx="4363075" cy="4021850"/>
          </a:xfrm>
          <a:prstGeom prst="rect">
            <a:avLst/>
          </a:prstGeom>
        </p:spPr>
        <p:txBody>
          <a:bodyPr vert="horz" lIns="91425" tIns="91425" rIns="91425" bIns="91425" rtlCol="0" anchor="t" anchorCtr="0">
            <a:noAutofit/>
          </a:bodyPr>
          <a:lstStyle/>
          <a:p>
            <a:pPr>
              <a:buNone/>
            </a:pPr>
            <a:r>
              <a:rPr lang="en" sz="4000" dirty="0">
                <a:solidFill>
                  <a:schemeClr val="tx1"/>
                </a:solidFill>
              </a:rPr>
              <a:t>New money</a:t>
            </a:r>
          </a:p>
          <a:p>
            <a:pPr marL="457200" indent="-228600">
              <a:buClr>
                <a:srgbClr val="404040"/>
              </a:buClr>
            </a:pPr>
            <a:r>
              <a:rPr lang="en" sz="3200" dirty="0">
                <a:solidFill>
                  <a:schemeClr val="tx1"/>
                </a:solidFill>
              </a:rPr>
              <a:t>Technology, industry </a:t>
            </a:r>
          </a:p>
          <a:p>
            <a:pPr>
              <a:buNone/>
            </a:pPr>
            <a:r>
              <a:rPr lang="en" sz="4000" dirty="0">
                <a:solidFill>
                  <a:schemeClr val="tx1"/>
                </a:solidFill>
              </a:rPr>
              <a:t>vs. old money </a:t>
            </a:r>
          </a:p>
          <a:p>
            <a:pPr marL="457200" indent="-228600">
              <a:buClr>
                <a:srgbClr val="404040"/>
              </a:buClr>
            </a:pPr>
            <a:r>
              <a:rPr lang="en" sz="3200" dirty="0">
                <a:solidFill>
                  <a:schemeClr val="tx1"/>
                </a:solidFill>
              </a:rPr>
              <a:t>Family, inheritance</a:t>
            </a:r>
          </a:p>
          <a:p>
            <a:pPr>
              <a:buNone/>
            </a:pPr>
            <a:r>
              <a:rPr lang="en" sz="4000" dirty="0">
                <a:solidFill>
                  <a:schemeClr val="tx1"/>
                </a:solidFill>
              </a:rPr>
              <a:t>vs. no money</a:t>
            </a:r>
          </a:p>
          <a:p>
            <a:pPr marL="457200" indent="-228600">
              <a:buClr>
                <a:srgbClr val="404040"/>
              </a:buClr>
            </a:pPr>
            <a:r>
              <a:rPr lang="en" sz="3200" dirty="0">
                <a:solidFill>
                  <a:schemeClr val="tx1"/>
                </a:solidFill>
              </a:rPr>
              <a:t>The burdened and oppressed</a:t>
            </a:r>
          </a:p>
        </p:txBody>
      </p:sp>
    </p:spTree>
    <p:extLst>
      <p:ext uri="{BB962C8B-B14F-4D97-AF65-F5344CB8AC3E}">
        <p14:creationId xmlns:p14="http://schemas.microsoft.com/office/powerpoint/2010/main" val="2951963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Scott Fitzgerald Mini Bio</a:t>
            </a:r>
            <a:endParaRPr lang="en-US" dirty="0"/>
          </a:p>
        </p:txBody>
      </p:sp>
      <p:sp>
        <p:nvSpPr>
          <p:cNvPr id="4" name="TextBox 3"/>
          <p:cNvSpPr txBox="1"/>
          <p:nvPr/>
        </p:nvSpPr>
        <p:spPr>
          <a:xfrm>
            <a:off x="1012490" y="1833290"/>
            <a:ext cx="2370909" cy="1131079"/>
          </a:xfrm>
          <a:prstGeom prst="rect">
            <a:avLst/>
          </a:prstGeom>
          <a:noFill/>
        </p:spPr>
        <p:txBody>
          <a:bodyPr wrap="square" rtlCol="0">
            <a:spAutoFit/>
          </a:bodyPr>
          <a:lstStyle/>
          <a:p>
            <a:endParaRPr lang="en-US" sz="1350" dirty="0">
              <a:hlinkClick r:id=""/>
            </a:endParaRPr>
          </a:p>
          <a:p>
            <a:r>
              <a:rPr lang="en-US" sz="1350" dirty="0">
                <a:hlinkClick r:id=""/>
              </a:rPr>
              <a:t>https</a:t>
            </a:r>
            <a:r>
              <a:rPr lang="en-US" sz="1350" dirty="0">
                <a:hlinkClick r:id="rId2"/>
              </a:rPr>
              <a:t>://www.youtube.com/watch?v=PL05VV040Ls</a:t>
            </a:r>
            <a:endParaRPr lang="en-US" sz="1350" dirty="0"/>
          </a:p>
          <a:p>
            <a:endParaRPr lang="en-US" sz="135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0"/>
            <a:ext cx="3574422" cy="446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6030" y="3211258"/>
            <a:ext cx="3110592" cy="1754326"/>
          </a:xfrm>
          <a:prstGeom prst="rect">
            <a:avLst/>
          </a:prstGeom>
        </p:spPr>
        <p:txBody>
          <a:bodyPr wrap="square">
            <a:spAutoFit/>
          </a:bodyPr>
          <a:lstStyle/>
          <a:p>
            <a:pPr algn="ctr"/>
            <a:r>
              <a:rPr lang="en-US" i="1" dirty="0"/>
              <a:t>“An author ought to write for the youth of his generation, the critics of the next, and the schoolmasters of ever afterward” – Fitzgerald</a:t>
            </a:r>
          </a:p>
        </p:txBody>
      </p:sp>
    </p:spTree>
    <p:extLst>
      <p:ext uri="{BB962C8B-B14F-4D97-AF65-F5344CB8AC3E}">
        <p14:creationId xmlns:p14="http://schemas.microsoft.com/office/powerpoint/2010/main" val="1979996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8009"/>
            <a:ext cx="4282281" cy="924475"/>
          </a:xfrm>
        </p:spPr>
        <p:txBody>
          <a:bodyPr/>
          <a:lstStyle/>
          <a:p>
            <a:r>
              <a:rPr lang="en-US" dirty="0" smtClean="0">
                <a:solidFill>
                  <a:schemeClr val="tx1"/>
                </a:solidFill>
              </a:rPr>
              <a:t>F. Scott Fitzgerald</a:t>
            </a:r>
            <a:endParaRPr lang="en-US" dirty="0">
              <a:solidFill>
                <a:schemeClr val="tx1"/>
              </a:solidFill>
            </a:endParaRPr>
          </a:p>
        </p:txBody>
      </p:sp>
      <p:sp>
        <p:nvSpPr>
          <p:cNvPr id="9" name="Content Placeholder 8"/>
          <p:cNvSpPr>
            <a:spLocks noGrp="1"/>
          </p:cNvSpPr>
          <p:nvPr>
            <p:ph sz="half" idx="1"/>
          </p:nvPr>
        </p:nvSpPr>
        <p:spPr>
          <a:xfrm>
            <a:off x="304800" y="1219200"/>
            <a:ext cx="4175919" cy="5333999"/>
          </a:xfrm>
        </p:spPr>
        <p:txBody>
          <a:bodyPr>
            <a:noAutofit/>
          </a:bodyPr>
          <a:lstStyle/>
          <a:p>
            <a:r>
              <a:rPr lang="en-US" sz="2400" b="1" dirty="0" smtClean="0">
                <a:solidFill>
                  <a:schemeClr val="tx1"/>
                </a:solidFill>
              </a:rPr>
              <a:t>Francis Scott Key Fitzgerald</a:t>
            </a:r>
            <a:r>
              <a:rPr lang="en-US" sz="2400" dirty="0" smtClean="0">
                <a:solidFill>
                  <a:schemeClr val="tx1"/>
                </a:solidFill>
              </a:rPr>
              <a:t> (September 24, 1896 – December 21, 1940)</a:t>
            </a:r>
          </a:p>
          <a:p>
            <a:r>
              <a:rPr lang="en-US" sz="2400" dirty="0" smtClean="0">
                <a:solidFill>
                  <a:schemeClr val="tx1"/>
                </a:solidFill>
              </a:rPr>
              <a:t>Wrote four novels: </a:t>
            </a:r>
            <a:r>
              <a:rPr lang="en-US" sz="2400" i="1" dirty="0" smtClean="0">
                <a:solidFill>
                  <a:schemeClr val="tx1"/>
                </a:solidFill>
              </a:rPr>
              <a:t>This Side of Paradise</a:t>
            </a:r>
            <a:r>
              <a:rPr lang="en-US" sz="2400" dirty="0" smtClean="0">
                <a:solidFill>
                  <a:schemeClr val="tx1"/>
                </a:solidFill>
              </a:rPr>
              <a:t>, </a:t>
            </a:r>
            <a:r>
              <a:rPr lang="en-US" sz="2400" i="1" dirty="0" smtClean="0">
                <a:solidFill>
                  <a:schemeClr val="tx1"/>
                </a:solidFill>
              </a:rPr>
              <a:t>The Beautiful and Damned</a:t>
            </a:r>
            <a:r>
              <a:rPr lang="en-US" sz="2400" dirty="0" smtClean="0">
                <a:solidFill>
                  <a:schemeClr val="tx1"/>
                </a:solidFill>
              </a:rPr>
              <a:t>, </a:t>
            </a:r>
            <a:r>
              <a:rPr lang="en-US" sz="2400" i="1" dirty="0" smtClean="0">
                <a:solidFill>
                  <a:schemeClr val="tx1"/>
                </a:solidFill>
              </a:rPr>
              <a:t>Tender is the Night</a:t>
            </a:r>
            <a:r>
              <a:rPr lang="en-US" sz="2400" dirty="0" smtClean="0">
                <a:solidFill>
                  <a:schemeClr val="tx1"/>
                </a:solidFill>
              </a:rPr>
              <a:t> and his most famous, </a:t>
            </a:r>
            <a:r>
              <a:rPr lang="en-US" sz="2400" i="1" dirty="0" smtClean="0">
                <a:solidFill>
                  <a:schemeClr val="tx1"/>
                </a:solidFill>
              </a:rPr>
              <a:t>The Great Gatsby </a:t>
            </a:r>
            <a:r>
              <a:rPr lang="en-US" sz="2400" dirty="0" smtClean="0">
                <a:solidFill>
                  <a:schemeClr val="tx1"/>
                </a:solidFill>
              </a:rPr>
              <a:t>(1925). </a:t>
            </a:r>
          </a:p>
          <a:p>
            <a:pPr lvl="1"/>
            <a:r>
              <a:rPr lang="en-US" sz="2400" i="1" dirty="0" smtClean="0">
                <a:solidFill>
                  <a:schemeClr val="tx1"/>
                </a:solidFill>
              </a:rPr>
              <a:t>The Love of the Last Tycoon</a:t>
            </a:r>
            <a:r>
              <a:rPr lang="en-US" sz="2400" dirty="0" smtClean="0">
                <a:solidFill>
                  <a:schemeClr val="tx1"/>
                </a:solidFill>
              </a:rPr>
              <a:t> after death</a:t>
            </a:r>
          </a:p>
          <a:p>
            <a:r>
              <a:rPr lang="en-US" sz="2400" dirty="0" smtClean="0">
                <a:solidFill>
                  <a:schemeClr val="tx1"/>
                </a:solidFill>
              </a:rPr>
              <a:t>Alcoholic, died of massive heart attack</a:t>
            </a:r>
          </a:p>
        </p:txBody>
      </p:sp>
      <p:pic>
        <p:nvPicPr>
          <p:cNvPr id="4" name="Picture 3" descr="FSF.bmp"/>
          <p:cNvPicPr>
            <a:picLocks noChangeAspect="1"/>
          </p:cNvPicPr>
          <p:nvPr/>
        </p:nvPicPr>
        <p:blipFill>
          <a:blip r:embed="rId2" cstate="print"/>
          <a:stretch>
            <a:fillRect/>
          </a:stretch>
        </p:blipFill>
        <p:spPr>
          <a:xfrm>
            <a:off x="4970585" y="304800"/>
            <a:ext cx="2590800" cy="3328019"/>
          </a:xfrm>
          <a:prstGeom prst="rect">
            <a:avLst/>
          </a:prstGeom>
        </p:spPr>
      </p:pic>
      <p:pic>
        <p:nvPicPr>
          <p:cNvPr id="1028" name="Picture 4" descr="Image result for f scott fitzgerald quot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7197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228600"/>
            <a:ext cx="7123080" cy="762000"/>
          </a:xfrm>
        </p:spPr>
        <p:txBody>
          <a:bodyPr/>
          <a:lstStyle/>
          <a:p>
            <a:r>
              <a:rPr lang="en-US" dirty="0" smtClean="0"/>
              <a:t>F. Scott and Zelda Fitzgerald</a:t>
            </a:r>
            <a:endParaRPr lang="en-US" dirty="0"/>
          </a:p>
        </p:txBody>
      </p:sp>
      <p:sp>
        <p:nvSpPr>
          <p:cNvPr id="3" name="Content Placeholder 2"/>
          <p:cNvSpPr>
            <a:spLocks noGrp="1"/>
          </p:cNvSpPr>
          <p:nvPr>
            <p:ph sz="half" idx="1"/>
          </p:nvPr>
        </p:nvSpPr>
        <p:spPr>
          <a:xfrm>
            <a:off x="381000" y="838200"/>
            <a:ext cx="4648200" cy="5791200"/>
          </a:xfrm>
        </p:spPr>
        <p:txBody>
          <a:bodyPr>
            <a:noAutofit/>
          </a:bodyPr>
          <a:lstStyle/>
          <a:p>
            <a:r>
              <a:rPr lang="en-US" sz="2200" dirty="0" smtClean="0">
                <a:solidFill>
                  <a:schemeClr val="tx1"/>
                </a:solidFill>
              </a:rPr>
              <a:t>Married Zelda Sayre (1900-1948): wealthy girl, “rich girls don’t marry poor boys”</a:t>
            </a:r>
          </a:p>
          <a:p>
            <a:pPr lvl="1"/>
            <a:r>
              <a:rPr lang="en-US" sz="2200" dirty="0" smtClean="0">
                <a:solidFill>
                  <a:schemeClr val="tx1"/>
                </a:solidFill>
              </a:rPr>
              <a:t>Had daughter: Frances Scott Fitzgerald</a:t>
            </a:r>
          </a:p>
          <a:p>
            <a:pPr lvl="1"/>
            <a:r>
              <a:rPr lang="en-US" sz="2200" dirty="0" smtClean="0">
                <a:solidFill>
                  <a:schemeClr val="tx1"/>
                </a:solidFill>
              </a:rPr>
              <a:t>Zelda was institutionalized (schizophrenia) for large part of life, died in a fire </a:t>
            </a:r>
          </a:p>
          <a:p>
            <a:r>
              <a:rPr lang="en-US" sz="2200" dirty="0" smtClean="0">
                <a:solidFill>
                  <a:schemeClr val="tx1"/>
                </a:solidFill>
              </a:rPr>
              <a:t>Jazz Age, flappers influenced works</a:t>
            </a:r>
          </a:p>
          <a:p>
            <a:r>
              <a:rPr lang="en-US" sz="2200" i="1" dirty="0" smtClean="0">
                <a:solidFill>
                  <a:schemeClr val="tx1"/>
                </a:solidFill>
              </a:rPr>
              <a:t>Z: A Novel for Zelda</a:t>
            </a:r>
            <a:r>
              <a:rPr lang="en-US" sz="2200" dirty="0" smtClean="0">
                <a:solidFill>
                  <a:schemeClr val="tx1"/>
                </a:solidFill>
              </a:rPr>
              <a:t> (great fiction about their marriage, life, etc.)</a:t>
            </a:r>
            <a:endParaRPr lang="en-US" sz="2200" i="1" dirty="0">
              <a:solidFill>
                <a:schemeClr val="tx1"/>
              </a:solidFill>
            </a:endParaRPr>
          </a:p>
        </p:txBody>
      </p:sp>
      <p:pic>
        <p:nvPicPr>
          <p:cNvPr id="5" name="Picture 2" descr="Image result for f scott fitzgerald"/>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219199"/>
            <a:ext cx="350695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590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311700" y="457200"/>
            <a:ext cx="8520600" cy="572700"/>
          </a:xfrm>
          <a:prstGeom prst="rect">
            <a:avLst/>
          </a:prstGeom>
        </p:spPr>
        <p:txBody>
          <a:bodyPr vert="horz" lIns="91425" tIns="91425" rIns="91425" bIns="91425" rtlCol="0" anchor="t" anchorCtr="0">
            <a:noAutofit/>
          </a:bodyPr>
          <a:lstStyle/>
          <a:p>
            <a:r>
              <a:rPr lang="en" dirty="0"/>
              <a:t>In a 1924 Letter,</a:t>
            </a:r>
          </a:p>
        </p:txBody>
      </p:sp>
      <p:sp>
        <p:nvSpPr>
          <p:cNvPr id="401" name="Shape 401"/>
          <p:cNvSpPr txBox="1">
            <a:spLocks noGrp="1"/>
          </p:cNvSpPr>
          <p:nvPr>
            <p:ph type="body" idx="1"/>
          </p:nvPr>
        </p:nvSpPr>
        <p:spPr>
          <a:xfrm>
            <a:off x="311700" y="1295400"/>
            <a:ext cx="8520600" cy="5105400"/>
          </a:xfrm>
          <a:prstGeom prst="rect">
            <a:avLst/>
          </a:prstGeom>
        </p:spPr>
        <p:txBody>
          <a:bodyPr vert="horz" lIns="91425" tIns="91425" rIns="91425" bIns="91425" rtlCol="0" anchor="t" anchorCtr="0">
            <a:noAutofit/>
          </a:bodyPr>
          <a:lstStyle/>
          <a:p>
            <a:pPr algn="ctr">
              <a:spcBef>
                <a:spcPts val="900"/>
              </a:spcBef>
              <a:spcAft>
                <a:spcPts val="0"/>
              </a:spcAft>
              <a:buNone/>
            </a:pPr>
            <a:r>
              <a:rPr lang="en" sz="4000" dirty="0">
                <a:solidFill>
                  <a:schemeClr val="tx1"/>
                </a:solidFill>
              </a:rPr>
              <a:t>Fitzgerald said, “the burden of </a:t>
            </a:r>
            <a:r>
              <a:rPr lang="en" sz="4000" i="1" dirty="0">
                <a:solidFill>
                  <a:schemeClr val="tx1"/>
                </a:solidFill>
              </a:rPr>
              <a:t>The Great Gatsby</a:t>
            </a:r>
            <a:r>
              <a:rPr lang="en" sz="4000" dirty="0">
                <a:solidFill>
                  <a:schemeClr val="tx1"/>
                </a:solidFill>
              </a:rPr>
              <a:t> was the loss of those illusions that give such color to the world that you don't care whether things are true or false as long as they partake of the magical glory.”</a:t>
            </a:r>
          </a:p>
          <a:p>
            <a:pPr>
              <a:buNone/>
            </a:pPr>
            <a:endParaRPr dirty="0"/>
          </a:p>
        </p:txBody>
      </p:sp>
    </p:spTree>
    <p:extLst>
      <p:ext uri="{BB962C8B-B14F-4D97-AF65-F5344CB8AC3E}">
        <p14:creationId xmlns:p14="http://schemas.microsoft.com/office/powerpoint/2010/main" val="1950375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smtClean="0">
                <a:solidFill>
                  <a:schemeClr val="tx1"/>
                </a:solidFill>
              </a:rPr>
              <a:t>The Great Gatsby </a:t>
            </a:r>
            <a:endParaRPr lang="en-US" i="1" dirty="0">
              <a:solidFill>
                <a:schemeClr val="tx1"/>
              </a:solidFill>
            </a:endParaRPr>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20" y="34565"/>
            <a:ext cx="6729179" cy="6779774"/>
          </a:xfrm>
          <a:prstGeom prst="rect">
            <a:avLst/>
          </a:prstGeom>
        </p:spPr>
      </p:pic>
    </p:spTree>
    <p:extLst>
      <p:ext uri="{BB962C8B-B14F-4D97-AF65-F5344CB8AC3E}">
        <p14:creationId xmlns:p14="http://schemas.microsoft.com/office/powerpoint/2010/main" val="102772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304800"/>
            <a:ext cx="7886700" cy="521493"/>
          </a:xfrm>
        </p:spPr>
        <p:txBody>
          <a:bodyPr/>
          <a:lstStyle/>
          <a:p>
            <a:pPr eaLnBrk="1" hangingPunct="1"/>
            <a:r>
              <a:rPr lang="en-US" b="1" i="1" dirty="0">
                <a:latin typeface="Constantia" panose="02030602050306030303" pitchFamily="18" charset="0"/>
              </a:rPr>
              <a:t>One Sentence Summary</a:t>
            </a:r>
          </a:p>
        </p:txBody>
      </p:sp>
      <p:sp>
        <p:nvSpPr>
          <p:cNvPr id="19459" name="Content Placeholder 2"/>
          <p:cNvSpPr>
            <a:spLocks noGrp="1"/>
          </p:cNvSpPr>
          <p:nvPr>
            <p:ph idx="1"/>
          </p:nvPr>
        </p:nvSpPr>
        <p:spPr>
          <a:xfrm>
            <a:off x="381000" y="1066800"/>
            <a:ext cx="8134350" cy="5410199"/>
          </a:xfrm>
        </p:spPr>
        <p:txBody>
          <a:bodyPr>
            <a:normAutofit/>
          </a:bodyPr>
          <a:lstStyle/>
          <a:p>
            <a:pPr eaLnBrk="1" hangingPunct="1">
              <a:buFont typeface="Wingdings 2" charset="0"/>
              <a:buNone/>
            </a:pPr>
            <a:r>
              <a:rPr lang="en-US" sz="4400" i="1" dirty="0">
                <a:solidFill>
                  <a:schemeClr val="tx1"/>
                </a:solidFill>
                <a:latin typeface="Constantia" charset="0"/>
              </a:rPr>
              <a:t>The Great Gatsby </a:t>
            </a:r>
            <a:r>
              <a:rPr lang="en-US" sz="4400" dirty="0">
                <a:solidFill>
                  <a:schemeClr val="tx1"/>
                </a:solidFill>
                <a:latin typeface="Constantia" charset="0"/>
              </a:rPr>
              <a:t>tells a story of love and riches in post-WWI America as newcomer Nick learns about the mysterious life of billionaire neighbor Jay Gatsby and how his proclivities cause manifold destruction.</a:t>
            </a:r>
          </a:p>
        </p:txBody>
      </p:sp>
    </p:spTree>
    <p:extLst>
      <p:ext uri="{BB962C8B-B14F-4D97-AF65-F5344CB8AC3E}">
        <p14:creationId xmlns:p14="http://schemas.microsoft.com/office/powerpoint/2010/main" val="1814758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60" y="256625"/>
            <a:ext cx="3256740" cy="657775"/>
          </a:xfrm>
        </p:spPr>
        <p:txBody>
          <a:bodyPr/>
          <a:lstStyle/>
          <a:p>
            <a:r>
              <a:rPr lang="en-US" dirty="0" smtClean="0">
                <a:solidFill>
                  <a:schemeClr val="tx1"/>
                </a:solidFill>
              </a:rPr>
              <a:t>Setting</a:t>
            </a:r>
            <a:endParaRPr lang="en-US" dirty="0">
              <a:solidFill>
                <a:schemeClr val="tx1"/>
              </a:solidFill>
            </a:endParaRPr>
          </a:p>
        </p:txBody>
      </p:sp>
      <p:sp>
        <p:nvSpPr>
          <p:cNvPr id="3" name="Content Placeholder 2"/>
          <p:cNvSpPr>
            <a:spLocks noGrp="1"/>
          </p:cNvSpPr>
          <p:nvPr>
            <p:ph sz="half" idx="1"/>
          </p:nvPr>
        </p:nvSpPr>
        <p:spPr>
          <a:xfrm>
            <a:off x="381000" y="1066800"/>
            <a:ext cx="3810000" cy="5410200"/>
          </a:xfrm>
        </p:spPr>
        <p:txBody>
          <a:bodyPr>
            <a:normAutofit/>
          </a:bodyPr>
          <a:lstStyle/>
          <a:p>
            <a:r>
              <a:rPr lang="en-US" sz="3200" dirty="0" smtClean="0">
                <a:solidFill>
                  <a:schemeClr val="tx1"/>
                </a:solidFill>
              </a:rPr>
              <a:t>Set on Long Island's North Shore and in New York City during the summer of 1922</a:t>
            </a:r>
          </a:p>
          <a:p>
            <a:r>
              <a:rPr lang="en-US" sz="3200" dirty="0" smtClean="0">
                <a:solidFill>
                  <a:schemeClr val="tx1"/>
                </a:solidFill>
              </a:rPr>
              <a:t>New York City</a:t>
            </a:r>
          </a:p>
          <a:p>
            <a:pPr>
              <a:buNone/>
            </a:pPr>
            <a:endParaRPr lang="en-US" dirty="0" smtClean="0"/>
          </a:p>
        </p:txBody>
      </p:sp>
      <p:pic>
        <p:nvPicPr>
          <p:cNvPr id="5" name="Content Placeholder 4" descr="LINS.jpg"/>
          <p:cNvPicPr>
            <a:picLocks noGrp="1" noChangeAspect="1"/>
          </p:cNvPicPr>
          <p:nvPr>
            <p:ph sz="half" idx="2"/>
          </p:nvPr>
        </p:nvPicPr>
        <p:blipFill>
          <a:blip r:embed="rId2" cstate="print"/>
          <a:stretch>
            <a:fillRect/>
          </a:stretch>
        </p:blipFill>
        <p:spPr>
          <a:xfrm>
            <a:off x="4676201" y="256625"/>
            <a:ext cx="4143475" cy="3103607"/>
          </a:xfrm>
        </p:spPr>
      </p:pic>
      <p:pic>
        <p:nvPicPr>
          <p:cNvPr id="7" name="Picture 6" descr="NYC.jpg"/>
          <p:cNvPicPr>
            <a:picLocks noChangeAspect="1"/>
          </p:cNvPicPr>
          <p:nvPr/>
        </p:nvPicPr>
        <p:blipFill>
          <a:blip r:embed="rId3" cstate="print"/>
          <a:stretch>
            <a:fillRect/>
          </a:stretch>
        </p:blipFill>
        <p:spPr>
          <a:xfrm>
            <a:off x="4572000" y="3886200"/>
            <a:ext cx="4247676" cy="2670726"/>
          </a:xfrm>
          <a:prstGeom prst="rect">
            <a:avLst/>
          </a:prstGeom>
        </p:spPr>
      </p:pic>
    </p:spTree>
    <p:extLst>
      <p:ext uri="{BB962C8B-B14F-4D97-AF65-F5344CB8AC3E}">
        <p14:creationId xmlns:p14="http://schemas.microsoft.com/office/powerpoint/2010/main" val="1935700723"/>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125113" cy="455167"/>
          </a:xfrm>
        </p:spPr>
        <p:txBody>
          <a:bodyPr/>
          <a:lstStyle/>
          <a:p>
            <a:r>
              <a:rPr lang="en-US" dirty="0" smtClean="0">
                <a:solidFill>
                  <a:schemeClr val="tx1"/>
                </a:solidFill>
              </a:rPr>
              <a:t>Setting</a:t>
            </a:r>
            <a:endParaRPr lang="en-US" dirty="0">
              <a:solidFill>
                <a:schemeClr val="tx1"/>
              </a:solidFill>
            </a:endParaRPr>
          </a:p>
        </p:txBody>
      </p:sp>
      <p:sp>
        <p:nvSpPr>
          <p:cNvPr id="3" name="Content Placeholder 2"/>
          <p:cNvSpPr>
            <a:spLocks noGrp="1"/>
          </p:cNvSpPr>
          <p:nvPr>
            <p:ph idx="1"/>
          </p:nvPr>
        </p:nvSpPr>
        <p:spPr>
          <a:xfrm>
            <a:off x="304800" y="838200"/>
            <a:ext cx="7125112" cy="2590800"/>
          </a:xfrm>
        </p:spPr>
        <p:txBody>
          <a:bodyPr>
            <a:normAutofit/>
          </a:bodyPr>
          <a:lstStyle/>
          <a:p>
            <a:r>
              <a:rPr lang="en-US" sz="2400" dirty="0" smtClean="0">
                <a:solidFill>
                  <a:schemeClr val="tx1"/>
                </a:solidFill>
              </a:rPr>
              <a:t>East Egg: home to Tom and Daisy</a:t>
            </a:r>
          </a:p>
          <a:p>
            <a:r>
              <a:rPr lang="en-US" sz="2400" dirty="0" smtClean="0">
                <a:solidFill>
                  <a:schemeClr val="tx1"/>
                </a:solidFill>
              </a:rPr>
              <a:t>West Egg: home to Gatsby and Nick</a:t>
            </a:r>
          </a:p>
          <a:p>
            <a:pPr lvl="1"/>
            <a:r>
              <a:rPr lang="en-US" sz="2000" dirty="0" smtClean="0">
                <a:solidFill>
                  <a:schemeClr val="tx1"/>
                </a:solidFill>
              </a:rPr>
              <a:t>Mansions, wealth, parties </a:t>
            </a:r>
          </a:p>
          <a:p>
            <a:pPr lvl="1"/>
            <a:r>
              <a:rPr lang="en-US" sz="2000" dirty="0" smtClean="0">
                <a:solidFill>
                  <a:schemeClr val="tx1"/>
                </a:solidFill>
              </a:rPr>
              <a:t>Carefree existence. </a:t>
            </a:r>
            <a:endParaRPr lang="en-US" sz="2000" dirty="0">
              <a:solidFill>
                <a:schemeClr val="tx1"/>
              </a:solidFill>
            </a:endParaRPr>
          </a:p>
        </p:txBody>
      </p:sp>
      <p:pic>
        <p:nvPicPr>
          <p:cNvPr id="6" name="Picture 5" descr="WE.jpg"/>
          <p:cNvPicPr>
            <a:picLocks noChangeAspect="1"/>
          </p:cNvPicPr>
          <p:nvPr/>
        </p:nvPicPr>
        <p:blipFill>
          <a:blip r:embed="rId2" cstate="print"/>
          <a:stretch>
            <a:fillRect/>
          </a:stretch>
        </p:blipFill>
        <p:spPr>
          <a:xfrm>
            <a:off x="152400" y="3703623"/>
            <a:ext cx="3962400" cy="29246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2886" y="2590800"/>
            <a:ext cx="4561114" cy="3990975"/>
          </a:xfrm>
          <a:prstGeom prst="rect">
            <a:avLst/>
          </a:prstGeom>
        </p:spPr>
      </p:pic>
    </p:spTree>
    <p:extLst>
      <p:ext uri="{BB962C8B-B14F-4D97-AF65-F5344CB8AC3E}">
        <p14:creationId xmlns:p14="http://schemas.microsoft.com/office/powerpoint/2010/main" val="3116831061"/>
      </p:ext>
    </p:extLst>
  </p:cSld>
  <p:clrMapOvr>
    <a:masterClrMapping/>
  </p:clrMapOvr>
  <mc:AlternateContent xmlns:mc="http://schemas.openxmlformats.org/markup-compatibility/2006" xmlns:p14="http://schemas.microsoft.com/office/powerpoint/2010/main">
    <mc:Choice Requires="p14">
      <p:transition spd="slow" p14:dur="175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57400"/>
            <a:ext cx="4934158" cy="2133600"/>
          </a:xfrm>
        </p:spPr>
        <p:txBody>
          <a:bodyPr>
            <a:normAutofit/>
          </a:bodyPr>
          <a:lstStyle/>
          <a:p>
            <a:r>
              <a:rPr lang="en-US" sz="6600" i="1" dirty="0" smtClean="0"/>
              <a:t>The Great Gatsby</a:t>
            </a:r>
            <a:endParaRPr lang="en-US" sz="6600" i="1" dirty="0"/>
          </a:p>
        </p:txBody>
      </p:sp>
      <p:sp>
        <p:nvSpPr>
          <p:cNvPr id="3" name="Subtitle 2"/>
          <p:cNvSpPr>
            <a:spLocks noGrp="1"/>
          </p:cNvSpPr>
          <p:nvPr>
            <p:ph type="subTitle" idx="1"/>
          </p:nvPr>
        </p:nvSpPr>
        <p:spPr>
          <a:xfrm>
            <a:off x="457200" y="914400"/>
            <a:ext cx="3333958" cy="861420"/>
          </a:xfrm>
        </p:spPr>
        <p:txBody>
          <a:bodyPr>
            <a:normAutofit lnSpcReduction="10000"/>
          </a:bodyPr>
          <a:lstStyle/>
          <a:p>
            <a:r>
              <a:rPr lang="en-US" sz="2800" dirty="0" smtClean="0"/>
              <a:t>F. Scott Fitzgerald’s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76400"/>
            <a:ext cx="4191000" cy="4191000"/>
          </a:xfrm>
          <a:prstGeom prst="rect">
            <a:avLst/>
          </a:prstGeom>
        </p:spPr>
      </p:pic>
    </p:spTree>
    <p:extLst>
      <p:ext uri="{BB962C8B-B14F-4D97-AF65-F5344CB8AC3E}">
        <p14:creationId xmlns:p14="http://schemas.microsoft.com/office/powerpoint/2010/main" val="359116549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57200"/>
            <a:ext cx="2660650" cy="468313"/>
          </a:xfrm>
        </p:spPr>
        <p:txBody>
          <a:bodyPr/>
          <a:lstStyle/>
          <a:p>
            <a:r>
              <a:rPr lang="en-US" dirty="0" smtClean="0">
                <a:solidFill>
                  <a:schemeClr val="tx1"/>
                </a:solidFill>
              </a:rPr>
              <a:t>Setting</a:t>
            </a:r>
            <a:endParaRPr lang="en-US" dirty="0">
              <a:solidFill>
                <a:schemeClr val="tx1"/>
              </a:solidFill>
            </a:endParaRPr>
          </a:p>
        </p:txBody>
      </p:sp>
      <p:sp>
        <p:nvSpPr>
          <p:cNvPr id="3" name="Content Placeholder 2"/>
          <p:cNvSpPr>
            <a:spLocks noGrp="1"/>
          </p:cNvSpPr>
          <p:nvPr>
            <p:ph idx="1"/>
          </p:nvPr>
        </p:nvSpPr>
        <p:spPr>
          <a:xfrm>
            <a:off x="4582975" y="381000"/>
            <a:ext cx="4279869" cy="4430713"/>
          </a:xfrm>
        </p:spPr>
        <p:txBody>
          <a:bodyPr>
            <a:normAutofit/>
          </a:bodyPr>
          <a:lstStyle/>
          <a:p>
            <a:r>
              <a:rPr lang="en-US" sz="2800" dirty="0" smtClean="0">
                <a:solidFill>
                  <a:schemeClr val="tx1"/>
                </a:solidFill>
              </a:rPr>
              <a:t>Valley of ashes</a:t>
            </a:r>
          </a:p>
          <a:p>
            <a:pPr lvl="1"/>
            <a:r>
              <a:rPr lang="en-US" sz="2400" dirty="0" smtClean="0">
                <a:solidFill>
                  <a:schemeClr val="tx1"/>
                </a:solidFill>
              </a:rPr>
              <a:t> If the Eggs and the city are the party, valley of ashes is the aftermath </a:t>
            </a:r>
          </a:p>
          <a:p>
            <a:pPr lvl="1"/>
            <a:r>
              <a:rPr lang="en-US" sz="2400" dirty="0" smtClean="0">
                <a:solidFill>
                  <a:schemeClr val="tx1"/>
                </a:solidFill>
              </a:rPr>
              <a:t>Consumption</a:t>
            </a:r>
            <a:endParaRPr lang="en-US" sz="2400" dirty="0">
              <a:solidFill>
                <a:schemeClr val="tx1"/>
              </a:solidFill>
            </a:endParaRPr>
          </a:p>
        </p:txBody>
      </p:sp>
      <p:sp>
        <p:nvSpPr>
          <p:cNvPr id="5" name="Text Placeholder 4"/>
          <p:cNvSpPr>
            <a:spLocks noGrp="1"/>
          </p:cNvSpPr>
          <p:nvPr>
            <p:ph type="body" sz="half" idx="2"/>
          </p:nvPr>
        </p:nvSpPr>
        <p:spPr>
          <a:xfrm>
            <a:off x="381000" y="1371601"/>
            <a:ext cx="3289092" cy="5105400"/>
          </a:xfrm>
        </p:spPr>
        <p:txBody>
          <a:bodyPr>
            <a:normAutofit/>
          </a:bodyPr>
          <a:lstStyle/>
          <a:p>
            <a:r>
              <a:rPr lang="en-US" sz="1400" dirty="0">
                <a:solidFill>
                  <a:schemeClr val="tx1"/>
                </a:solidFill>
              </a:rPr>
              <a:t>“This is a valley of ashes – a fantastic farm where ashes grow like wheat into ridges and hills and grotesque gardens; where ashes take the forms of houses and chimneys and rising smoke and, finally, with a transcendent effort, of ash-grey men, who move dimly and already crumbling through the powdery air. Occasionally a line of grey cars crawls along an invisible track, gives out a ghastly creak, and comes to rest, and immediately the ash-grey men swarm up with leaden spades and stir up an impenetrable cloud, which screens their obscure operations from your sight. … The valley of ashes is bounded on one side by a small foul </a:t>
            </a:r>
            <a:r>
              <a:rPr lang="en-US" sz="1400" dirty="0" smtClean="0">
                <a:solidFill>
                  <a:schemeClr val="tx1"/>
                </a:solidFill>
              </a:rPr>
              <a:t>river”</a:t>
            </a:r>
            <a:endParaRPr lang="en-US" sz="1400" dirty="0">
              <a:solidFill>
                <a:schemeClr val="tx1"/>
              </a:solidFill>
            </a:endParaRPr>
          </a:p>
        </p:txBody>
      </p:sp>
      <p:pic>
        <p:nvPicPr>
          <p:cNvPr id="10" name="Content Placeholder 9" descr="VOA.png"/>
          <p:cNvPicPr>
            <a:picLocks noGrp="1" noChangeAspect="1"/>
          </p:cNvPicPr>
          <p:nvPr>
            <p:ph sz="half" idx="4294967295"/>
          </p:nvPr>
        </p:nvPicPr>
        <p:blipFill>
          <a:blip r:embed="rId2" cstate="print"/>
          <a:stretch>
            <a:fillRect/>
          </a:stretch>
        </p:blipFill>
        <p:spPr>
          <a:xfrm>
            <a:off x="-32994" y="2840767"/>
            <a:ext cx="4038600" cy="3733800"/>
          </a:xfrm>
        </p:spPr>
      </p:pic>
      <p:pic>
        <p:nvPicPr>
          <p:cNvPr id="8" name="Picture 7" descr="VoA2.jpg"/>
          <p:cNvPicPr>
            <a:picLocks noChangeAspect="1"/>
          </p:cNvPicPr>
          <p:nvPr/>
        </p:nvPicPr>
        <p:blipFill>
          <a:blip r:embed="rId3" cstate="print"/>
          <a:stretch>
            <a:fillRect/>
          </a:stretch>
        </p:blipFill>
        <p:spPr>
          <a:xfrm>
            <a:off x="4191000" y="4191000"/>
            <a:ext cx="4114800" cy="2331720"/>
          </a:xfrm>
          <a:prstGeom prst="rect">
            <a:avLst/>
          </a:prstGeom>
        </p:spPr>
      </p:pic>
    </p:spTree>
    <p:extLst>
      <p:ext uri="{BB962C8B-B14F-4D97-AF65-F5344CB8AC3E}">
        <p14:creationId xmlns:p14="http://schemas.microsoft.com/office/powerpoint/2010/main" val="351368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297046" y="304800"/>
            <a:ext cx="8520600" cy="572700"/>
          </a:xfrm>
          <a:prstGeom prst="rect">
            <a:avLst/>
          </a:prstGeom>
        </p:spPr>
        <p:txBody>
          <a:bodyPr vert="horz" lIns="91425" tIns="91425" rIns="91425" bIns="91425" rtlCol="0" anchor="t" anchorCtr="0">
            <a:noAutofit/>
          </a:bodyPr>
          <a:lstStyle/>
          <a:p>
            <a:r>
              <a:rPr lang="en" dirty="0"/>
              <a:t>Valley of Ashes: Context</a:t>
            </a:r>
          </a:p>
        </p:txBody>
      </p:sp>
      <p:sp>
        <p:nvSpPr>
          <p:cNvPr id="669" name="Shape 669"/>
          <p:cNvSpPr txBox="1">
            <a:spLocks noGrp="1"/>
          </p:cNvSpPr>
          <p:nvPr>
            <p:ph type="body" idx="1"/>
          </p:nvPr>
        </p:nvSpPr>
        <p:spPr>
          <a:xfrm>
            <a:off x="311700" y="1170624"/>
            <a:ext cx="5177400" cy="5230175"/>
          </a:xfrm>
          <a:prstGeom prst="rect">
            <a:avLst/>
          </a:prstGeom>
        </p:spPr>
        <p:txBody>
          <a:bodyPr vert="horz" lIns="91425" tIns="91425" rIns="91425" bIns="91425" rtlCol="0" anchor="t" anchorCtr="0">
            <a:noAutofit/>
          </a:bodyPr>
          <a:lstStyle/>
          <a:p>
            <a:pPr>
              <a:spcBef>
                <a:spcPts val="600"/>
              </a:spcBef>
              <a:spcAft>
                <a:spcPts val="0"/>
              </a:spcAft>
            </a:pPr>
            <a:r>
              <a:rPr lang="en" sz="2400" dirty="0">
                <a:solidFill>
                  <a:srgbClr val="000000"/>
                </a:solidFill>
                <a:latin typeface="Georgia"/>
                <a:ea typeface="Georgia"/>
                <a:cs typeface="Georgia"/>
                <a:sym typeface="Georgia"/>
              </a:rPr>
              <a:t>The most literary spot in north central Queens is Flushing Meadows-Corona Park, where </a:t>
            </a:r>
            <a:r>
              <a:rPr lang="en" sz="2400" dirty="0" smtClean="0">
                <a:solidFill>
                  <a:srgbClr val="000000"/>
                </a:solidFill>
                <a:latin typeface="Georgia"/>
                <a:ea typeface="Georgia"/>
                <a:cs typeface="Georgia"/>
                <a:sym typeface="Georgia"/>
              </a:rPr>
              <a:t>Shea </a:t>
            </a:r>
            <a:r>
              <a:rPr lang="en" sz="2400" dirty="0">
                <a:solidFill>
                  <a:srgbClr val="000000"/>
                </a:solidFill>
                <a:latin typeface="Georgia"/>
                <a:ea typeface="Georgia"/>
                <a:cs typeface="Georgia"/>
                <a:sym typeface="Georgia"/>
              </a:rPr>
              <a:t>Stadium stands directly over the famous "ash piles" -- a garbage dump landfill -- described by F. Scott Fitzgerald in </a:t>
            </a:r>
            <a:r>
              <a:rPr lang="en" sz="2400" i="1" dirty="0">
                <a:solidFill>
                  <a:srgbClr val="000000"/>
                </a:solidFill>
                <a:latin typeface="Georgia"/>
                <a:ea typeface="Georgia"/>
                <a:cs typeface="Georgia"/>
                <a:sym typeface="Georgia"/>
              </a:rPr>
              <a:t>The Great Gatsby</a:t>
            </a:r>
            <a:r>
              <a:rPr lang="en" sz="2400" dirty="0" smtClean="0">
                <a:solidFill>
                  <a:srgbClr val="000000"/>
                </a:solidFill>
                <a:latin typeface="Georgia"/>
                <a:ea typeface="Georgia"/>
                <a:cs typeface="Georgia"/>
                <a:sym typeface="Georgia"/>
              </a:rPr>
              <a:t>.</a:t>
            </a:r>
          </a:p>
          <a:p>
            <a:pPr>
              <a:spcBef>
                <a:spcPts val="600"/>
              </a:spcBef>
              <a:spcAft>
                <a:spcPts val="0"/>
              </a:spcAft>
            </a:pPr>
            <a:r>
              <a:rPr lang="en" sz="2400" dirty="0" smtClean="0">
                <a:solidFill>
                  <a:srgbClr val="000000"/>
                </a:solidFill>
                <a:latin typeface="Georgia"/>
                <a:ea typeface="Georgia"/>
                <a:cs typeface="Georgia"/>
                <a:sym typeface="Georgia"/>
              </a:rPr>
              <a:t>U</a:t>
            </a:r>
            <a:r>
              <a:rPr lang="en-US" sz="2400" dirty="0" smtClean="0">
                <a:solidFill>
                  <a:srgbClr val="000000"/>
                </a:solidFill>
                <a:latin typeface="Georgia"/>
                <a:ea typeface="Georgia"/>
                <a:cs typeface="Georgia"/>
                <a:sym typeface="Georgia"/>
              </a:rPr>
              <a:t>s</a:t>
            </a:r>
            <a:r>
              <a:rPr lang="en" sz="2400" smtClean="0">
                <a:solidFill>
                  <a:srgbClr val="000000"/>
                </a:solidFill>
                <a:latin typeface="Georgia"/>
                <a:ea typeface="Georgia"/>
                <a:cs typeface="Georgia"/>
                <a:sym typeface="Georgia"/>
              </a:rPr>
              <a:t>ed to be site of natural wetlands, world’s fair,  and coal ashe dump.</a:t>
            </a:r>
            <a:endParaRPr lang="en" sz="2400" dirty="0">
              <a:solidFill>
                <a:srgbClr val="000000"/>
              </a:solidFill>
              <a:latin typeface="Georgia"/>
              <a:ea typeface="Georgia"/>
              <a:cs typeface="Georgia"/>
              <a:sym typeface="Georgia"/>
            </a:endParaRPr>
          </a:p>
          <a:p>
            <a:pPr>
              <a:buNone/>
            </a:pPr>
            <a:endParaRPr sz="2400" dirty="0"/>
          </a:p>
        </p:txBody>
      </p:sp>
      <p:pic>
        <p:nvPicPr>
          <p:cNvPr id="670" name="Shape 670"/>
          <p:cNvPicPr preferRelativeResize="0"/>
          <p:nvPr/>
        </p:nvPicPr>
        <p:blipFill>
          <a:blip r:embed="rId3">
            <a:alphaModFix/>
          </a:blip>
          <a:stretch>
            <a:fillRect/>
          </a:stretch>
        </p:blipFill>
        <p:spPr>
          <a:xfrm>
            <a:off x="5844826" y="1170625"/>
            <a:ext cx="2993849" cy="2007900"/>
          </a:xfrm>
          <a:prstGeom prst="rect">
            <a:avLst/>
          </a:prstGeom>
          <a:noFill/>
          <a:ln>
            <a:noFill/>
          </a:ln>
        </p:spPr>
      </p:pic>
      <p:pic>
        <p:nvPicPr>
          <p:cNvPr id="671" name="Shape 671"/>
          <p:cNvPicPr preferRelativeResize="0"/>
          <p:nvPr/>
        </p:nvPicPr>
        <p:blipFill>
          <a:blip r:embed="rId4">
            <a:alphaModFix/>
          </a:blip>
          <a:stretch>
            <a:fillRect/>
          </a:stretch>
        </p:blipFill>
        <p:spPr>
          <a:xfrm>
            <a:off x="5792349" y="3666770"/>
            <a:ext cx="3098800" cy="1550200"/>
          </a:xfrm>
          <a:prstGeom prst="rect">
            <a:avLst/>
          </a:prstGeom>
          <a:noFill/>
          <a:ln>
            <a:noFill/>
          </a:ln>
        </p:spPr>
      </p:pic>
    </p:spTree>
    <p:extLst>
      <p:ext uri="{BB962C8B-B14F-4D97-AF65-F5344CB8AC3E}">
        <p14:creationId xmlns:p14="http://schemas.microsoft.com/office/powerpoint/2010/main" val="40487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762000" y="152400"/>
            <a:ext cx="7123080" cy="543476"/>
          </a:xfrm>
          <a:prstGeom prst="rect">
            <a:avLst/>
          </a:prstGeom>
        </p:spPr>
        <p:txBody>
          <a:bodyPr vert="horz" lIns="91425" tIns="91425" rIns="91425" bIns="91425" rtlCol="0" anchor="t" anchorCtr="0">
            <a:noAutofit/>
          </a:bodyPr>
          <a:lstStyle/>
          <a:p>
            <a:r>
              <a:rPr lang="en" dirty="0"/>
              <a:t>Valley of Ashes: Context</a:t>
            </a:r>
          </a:p>
        </p:txBody>
      </p:sp>
      <p:sp>
        <p:nvSpPr>
          <p:cNvPr id="691" name="Shape 691"/>
          <p:cNvSpPr txBox="1">
            <a:spLocks noGrp="1"/>
          </p:cNvSpPr>
          <p:nvPr>
            <p:ph sz="half" idx="1"/>
          </p:nvPr>
        </p:nvSpPr>
        <p:spPr>
          <a:xfrm>
            <a:off x="214900" y="914400"/>
            <a:ext cx="4128500" cy="5562600"/>
          </a:xfrm>
          <a:prstGeom prst="rect">
            <a:avLst/>
          </a:prstGeom>
        </p:spPr>
        <p:txBody>
          <a:bodyPr vert="horz" lIns="91425" tIns="91425" rIns="91425" bIns="91425" rtlCol="0" anchor="t" anchorCtr="0">
            <a:noAutofit/>
          </a:bodyPr>
          <a:lstStyle/>
          <a:p>
            <a:pPr>
              <a:spcBef>
                <a:spcPts val="600"/>
              </a:spcBef>
              <a:spcAft>
                <a:spcPts val="0"/>
              </a:spcAft>
            </a:pPr>
            <a:r>
              <a:rPr lang="en" dirty="0" smtClean="0">
                <a:solidFill>
                  <a:srgbClr val="000000"/>
                </a:solidFill>
              </a:rPr>
              <a:t>Fitzgerald </a:t>
            </a:r>
            <a:r>
              <a:rPr lang="en" dirty="0">
                <a:solidFill>
                  <a:srgbClr val="000000"/>
                </a:solidFill>
              </a:rPr>
              <a:t>moved his family from St. Paul. Minnesota to Great Neck, on the north shore of Long Island, in October of 1922 so he could be closer to the Broadway production of his play, </a:t>
            </a:r>
            <a:r>
              <a:rPr lang="en" i="1" dirty="0">
                <a:solidFill>
                  <a:srgbClr val="000000"/>
                </a:solidFill>
              </a:rPr>
              <a:t>The Vegetable</a:t>
            </a:r>
            <a:r>
              <a:rPr lang="en" dirty="0">
                <a:solidFill>
                  <a:srgbClr val="000000"/>
                </a:solidFill>
              </a:rPr>
              <a:t>. </a:t>
            </a:r>
          </a:p>
          <a:p>
            <a:pPr>
              <a:spcBef>
                <a:spcPts val="600"/>
              </a:spcBef>
              <a:spcAft>
                <a:spcPts val="0"/>
              </a:spcAft>
            </a:pPr>
            <a:r>
              <a:rPr lang="en" dirty="0" smtClean="0">
                <a:solidFill>
                  <a:srgbClr val="000000"/>
                </a:solidFill>
              </a:rPr>
              <a:t>They </a:t>
            </a:r>
            <a:r>
              <a:rPr lang="en" dirty="0">
                <a:solidFill>
                  <a:srgbClr val="000000"/>
                </a:solidFill>
              </a:rPr>
              <a:t>stayed until May of 1924 before moving to the French Riviera in the off season, where cheaper living and fewer distractions allowed Fitzgerald to write </a:t>
            </a:r>
            <a:r>
              <a:rPr lang="en" i="1" dirty="0">
                <a:solidFill>
                  <a:srgbClr val="000000"/>
                </a:solidFill>
              </a:rPr>
              <a:t>Gatsby</a:t>
            </a:r>
            <a:r>
              <a:rPr lang="en" dirty="0">
                <a:solidFill>
                  <a:srgbClr val="000000"/>
                </a:solidFill>
              </a:rPr>
              <a:t>. </a:t>
            </a:r>
          </a:p>
          <a:p>
            <a:r>
              <a:rPr lang="en" dirty="0">
                <a:solidFill>
                  <a:srgbClr val="000000"/>
                </a:solidFill>
              </a:rPr>
              <a:t>Fitzgerald’s experiences in Great Neck, fictionalized as “West Egg,” and Long Island’s Gold Coast, provided material for the book. </a:t>
            </a:r>
          </a:p>
          <a:p>
            <a:pPr>
              <a:spcBef>
                <a:spcPts val="600"/>
              </a:spcBef>
              <a:spcAft>
                <a:spcPts val="0"/>
              </a:spcAft>
            </a:pPr>
            <a:endParaRPr lang="en" dirty="0">
              <a:solidFill>
                <a:srgbClr val="404040"/>
              </a:solidFill>
            </a:endParaRPr>
          </a:p>
          <a:p>
            <a:endParaRPr dirty="0">
              <a:solidFill>
                <a:srgbClr val="404040"/>
              </a:solidFill>
            </a:endParaRPr>
          </a:p>
        </p:txBody>
      </p:sp>
      <p:sp>
        <p:nvSpPr>
          <p:cNvPr id="2" name="Content Placeholder 1"/>
          <p:cNvSpPr>
            <a:spLocks noGrp="1"/>
          </p:cNvSpPr>
          <p:nvPr>
            <p:ph sz="half" idx="2"/>
          </p:nvPr>
        </p:nvSpPr>
        <p:spPr>
          <a:xfrm>
            <a:off x="5029200" y="914400"/>
            <a:ext cx="3891893" cy="5728186"/>
          </a:xfrm>
        </p:spPr>
        <p:txBody>
          <a:bodyPr>
            <a:normAutofit/>
          </a:bodyPr>
          <a:lstStyle/>
          <a:p>
            <a:pPr>
              <a:spcBef>
                <a:spcPts val="600"/>
              </a:spcBef>
              <a:spcAft>
                <a:spcPts val="0"/>
              </a:spcAft>
            </a:pPr>
            <a:r>
              <a:rPr lang="en" dirty="0">
                <a:solidFill>
                  <a:schemeClr val="tx1"/>
                </a:solidFill>
                <a:ea typeface="Georgia"/>
                <a:cs typeface="Times New Roman" panose="02020603050405020304" pitchFamily="18" charset="0"/>
                <a:sym typeface="Arial"/>
              </a:rPr>
              <a:t>Trips</a:t>
            </a:r>
            <a:r>
              <a:rPr lang="en" dirty="0">
                <a:solidFill>
                  <a:schemeClr val="tx1"/>
                </a:solidFill>
                <a:ea typeface="Georgia"/>
                <a:cs typeface="Times New Roman" panose="02020603050405020304" pitchFamily="18" charset="0"/>
                <a:sym typeface="Georgia"/>
              </a:rPr>
              <a:t> to Manhattan during his stay in Great Neck would have taken Fitzgerald through Queens’ Corona dump, whether he rode the Long Island Railroad or drove along Northern Boulevard. </a:t>
            </a:r>
          </a:p>
          <a:p>
            <a:pPr>
              <a:spcBef>
                <a:spcPts val="600"/>
              </a:spcBef>
              <a:spcAft>
                <a:spcPts val="0"/>
              </a:spcAft>
            </a:pPr>
            <a:r>
              <a:rPr lang="en" dirty="0">
                <a:solidFill>
                  <a:schemeClr val="tx1"/>
                </a:solidFill>
                <a:ea typeface="Arial"/>
                <a:cs typeface="Times New Roman" panose="02020603050405020304" pitchFamily="18" charset="0"/>
                <a:sym typeface="Arial"/>
              </a:rPr>
              <a:t>The dum</a:t>
            </a:r>
            <a:r>
              <a:rPr lang="en" dirty="0">
                <a:solidFill>
                  <a:schemeClr val="tx1"/>
                </a:solidFill>
                <a:ea typeface="Georgia"/>
                <a:cs typeface="Times New Roman" panose="02020603050405020304" pitchFamily="18" charset="0"/>
                <a:sym typeface="Georgia"/>
              </a:rPr>
              <a:t>p consisted of swamp land west of the Flushing River which was being filled in with garbage, horse manure and ashes from the city’s coal burning furnaces. </a:t>
            </a:r>
          </a:p>
          <a:p>
            <a:pPr>
              <a:spcBef>
                <a:spcPts val="600"/>
              </a:spcBef>
              <a:spcAft>
                <a:spcPts val="0"/>
              </a:spcAft>
            </a:pPr>
            <a:r>
              <a:rPr lang="en" dirty="0">
                <a:solidFill>
                  <a:schemeClr val="tx1"/>
                </a:solidFill>
                <a:ea typeface="Arial"/>
                <a:cs typeface="Times New Roman" panose="02020603050405020304" pitchFamily="18" charset="0"/>
                <a:sym typeface="Arial"/>
              </a:rPr>
              <a:t>It pr</a:t>
            </a:r>
            <a:r>
              <a:rPr lang="en" dirty="0">
                <a:solidFill>
                  <a:schemeClr val="tx1"/>
                </a:solidFill>
                <a:ea typeface="Arial"/>
                <a:cs typeface="Times New Roman" panose="02020603050405020304" pitchFamily="18" charset="0"/>
                <a:sym typeface="Georgia"/>
              </a:rPr>
              <a:t>ovided </a:t>
            </a:r>
            <a:r>
              <a:rPr lang="en" dirty="0">
                <a:solidFill>
                  <a:schemeClr val="tx1"/>
                </a:solidFill>
                <a:ea typeface="Georgia"/>
                <a:cs typeface="Times New Roman" panose="02020603050405020304" pitchFamily="18" charset="0"/>
                <a:sym typeface="Georgia"/>
              </a:rPr>
              <a:t>Fitzgerald a dramatic contrast to the glamour of Manhattan and the North Shore</a:t>
            </a:r>
          </a:p>
          <a:p>
            <a:endParaRPr lang="en-US" dirty="0"/>
          </a:p>
        </p:txBody>
      </p:sp>
      <p:pic>
        <p:nvPicPr>
          <p:cNvPr id="692" name="Shape 692"/>
          <p:cNvPicPr preferRelativeResize="0"/>
          <p:nvPr/>
        </p:nvPicPr>
        <p:blipFill>
          <a:blip r:embed="rId3">
            <a:alphaModFix/>
          </a:blip>
          <a:stretch>
            <a:fillRect/>
          </a:stretch>
        </p:blipFill>
        <p:spPr>
          <a:xfrm>
            <a:off x="9372600" y="-304800"/>
            <a:ext cx="3610675" cy="2888550"/>
          </a:xfrm>
          <a:prstGeom prst="rect">
            <a:avLst/>
          </a:prstGeom>
          <a:noFill/>
          <a:ln>
            <a:noFill/>
          </a:ln>
        </p:spPr>
      </p:pic>
      <p:pic>
        <p:nvPicPr>
          <p:cNvPr id="693" name="Shape 693"/>
          <p:cNvPicPr preferRelativeResize="0"/>
          <p:nvPr/>
        </p:nvPicPr>
        <p:blipFill>
          <a:blip r:embed="rId4">
            <a:alphaModFix/>
          </a:blip>
          <a:stretch>
            <a:fillRect/>
          </a:stretch>
        </p:blipFill>
        <p:spPr>
          <a:xfrm>
            <a:off x="10896600" y="2514600"/>
            <a:ext cx="1652274" cy="2673674"/>
          </a:xfrm>
          <a:prstGeom prst="rect">
            <a:avLst/>
          </a:prstGeom>
          <a:noFill/>
          <a:ln>
            <a:noFill/>
          </a:ln>
        </p:spPr>
      </p:pic>
      <p:pic>
        <p:nvPicPr>
          <p:cNvPr id="6" name="Shape 700"/>
          <p:cNvPicPr preferRelativeResize="0"/>
          <p:nvPr/>
        </p:nvPicPr>
        <p:blipFill>
          <a:blip r:embed="rId5">
            <a:alphaModFix/>
          </a:blip>
          <a:stretch>
            <a:fillRect/>
          </a:stretch>
        </p:blipFill>
        <p:spPr>
          <a:xfrm>
            <a:off x="9366757" y="4691947"/>
            <a:ext cx="3026100" cy="1923101"/>
          </a:xfrm>
          <a:prstGeom prst="rect">
            <a:avLst/>
          </a:prstGeom>
          <a:noFill/>
          <a:ln>
            <a:noFill/>
          </a:ln>
        </p:spPr>
      </p:pic>
    </p:spTree>
    <p:extLst>
      <p:ext uri="{BB962C8B-B14F-4D97-AF65-F5344CB8AC3E}">
        <p14:creationId xmlns:p14="http://schemas.microsoft.com/office/powerpoint/2010/main" val="357012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title"/>
          </p:nvPr>
        </p:nvSpPr>
        <p:spPr>
          <a:xfrm>
            <a:off x="311700" y="1302275"/>
            <a:ext cx="8520600" cy="572700"/>
          </a:xfrm>
          <a:prstGeom prst="rect">
            <a:avLst/>
          </a:prstGeom>
        </p:spPr>
        <p:txBody>
          <a:bodyPr vert="horz" lIns="91425" tIns="91425" rIns="91425" bIns="91425" rtlCol="0" anchor="t" anchorCtr="0">
            <a:noAutofit/>
          </a:bodyPr>
          <a:lstStyle/>
          <a:p>
            <a:endParaRPr/>
          </a:p>
        </p:txBody>
      </p:sp>
      <p:sp>
        <p:nvSpPr>
          <p:cNvPr id="713" name="Shape 713"/>
          <p:cNvSpPr txBox="1">
            <a:spLocks noGrp="1"/>
          </p:cNvSpPr>
          <p:nvPr>
            <p:ph type="body" idx="1"/>
          </p:nvPr>
        </p:nvSpPr>
        <p:spPr>
          <a:xfrm>
            <a:off x="311700" y="2009725"/>
            <a:ext cx="8520600" cy="3416400"/>
          </a:xfrm>
          <a:prstGeom prst="rect">
            <a:avLst/>
          </a:prstGeom>
        </p:spPr>
        <p:txBody>
          <a:bodyPr vert="horz" lIns="91425" tIns="91425" rIns="91425" bIns="91425" rtlCol="0" anchor="t" anchorCtr="0">
            <a:noAutofit/>
          </a:bodyPr>
          <a:lstStyle/>
          <a:p>
            <a:pPr>
              <a:buNone/>
            </a:pPr>
            <a:endParaRPr/>
          </a:p>
        </p:txBody>
      </p:sp>
      <p:pic>
        <p:nvPicPr>
          <p:cNvPr id="714" name="Shape 714"/>
          <p:cNvPicPr preferRelativeResize="0"/>
          <p:nvPr/>
        </p:nvPicPr>
        <p:blipFill>
          <a:blip r:embed="rId3">
            <a:alphaModFix/>
          </a:blip>
          <a:stretch>
            <a:fillRect/>
          </a:stretch>
        </p:blipFill>
        <p:spPr>
          <a:xfrm>
            <a:off x="5463227" y="3347525"/>
            <a:ext cx="3514375" cy="2440674"/>
          </a:xfrm>
          <a:prstGeom prst="rect">
            <a:avLst/>
          </a:prstGeom>
          <a:noFill/>
          <a:ln>
            <a:noFill/>
          </a:ln>
        </p:spPr>
      </p:pic>
      <p:pic>
        <p:nvPicPr>
          <p:cNvPr id="715" name="Shape 715"/>
          <p:cNvPicPr preferRelativeResize="0"/>
          <p:nvPr/>
        </p:nvPicPr>
        <p:blipFill>
          <a:blip r:embed="rId4">
            <a:alphaModFix/>
          </a:blip>
          <a:stretch>
            <a:fillRect/>
          </a:stretch>
        </p:blipFill>
        <p:spPr>
          <a:xfrm>
            <a:off x="5696412" y="1011338"/>
            <a:ext cx="3048000" cy="2181225"/>
          </a:xfrm>
          <a:prstGeom prst="rect">
            <a:avLst/>
          </a:prstGeom>
          <a:noFill/>
          <a:ln>
            <a:noFill/>
          </a:ln>
        </p:spPr>
      </p:pic>
      <p:pic>
        <p:nvPicPr>
          <p:cNvPr id="716" name="Shape 716"/>
          <p:cNvPicPr preferRelativeResize="0"/>
          <p:nvPr/>
        </p:nvPicPr>
        <p:blipFill>
          <a:blip r:embed="rId5">
            <a:alphaModFix/>
          </a:blip>
          <a:stretch>
            <a:fillRect/>
          </a:stretch>
        </p:blipFill>
        <p:spPr>
          <a:xfrm>
            <a:off x="563724" y="955275"/>
            <a:ext cx="3265374" cy="2666824"/>
          </a:xfrm>
          <a:prstGeom prst="rect">
            <a:avLst/>
          </a:prstGeom>
          <a:noFill/>
          <a:ln>
            <a:noFill/>
          </a:ln>
        </p:spPr>
      </p:pic>
      <p:pic>
        <p:nvPicPr>
          <p:cNvPr id="717" name="Shape 717"/>
          <p:cNvPicPr preferRelativeResize="0"/>
          <p:nvPr/>
        </p:nvPicPr>
        <p:blipFill>
          <a:blip r:embed="rId6">
            <a:alphaModFix/>
          </a:blip>
          <a:stretch>
            <a:fillRect/>
          </a:stretch>
        </p:blipFill>
        <p:spPr>
          <a:xfrm>
            <a:off x="3092236" y="3416326"/>
            <a:ext cx="1708382" cy="2181225"/>
          </a:xfrm>
          <a:prstGeom prst="rect">
            <a:avLst/>
          </a:prstGeom>
          <a:noFill/>
          <a:ln>
            <a:noFill/>
          </a:ln>
        </p:spPr>
      </p:pic>
      <p:pic>
        <p:nvPicPr>
          <p:cNvPr id="718" name="Shape 718"/>
          <p:cNvPicPr preferRelativeResize="0"/>
          <p:nvPr/>
        </p:nvPicPr>
        <p:blipFill>
          <a:blip r:embed="rId7">
            <a:alphaModFix/>
          </a:blip>
          <a:stretch>
            <a:fillRect/>
          </a:stretch>
        </p:blipFill>
        <p:spPr>
          <a:xfrm>
            <a:off x="138974" y="3225699"/>
            <a:ext cx="2953250" cy="2562500"/>
          </a:xfrm>
          <a:prstGeom prst="rect">
            <a:avLst/>
          </a:prstGeom>
          <a:noFill/>
          <a:ln>
            <a:noFill/>
          </a:ln>
        </p:spPr>
      </p:pic>
      <p:cxnSp>
        <p:nvCxnSpPr>
          <p:cNvPr id="719" name="Shape 719"/>
          <p:cNvCxnSpPr/>
          <p:nvPr/>
        </p:nvCxnSpPr>
        <p:spPr>
          <a:xfrm flipH="1">
            <a:off x="5062400" y="946375"/>
            <a:ext cx="8700" cy="4964700"/>
          </a:xfrm>
          <a:prstGeom prst="straightConnector1">
            <a:avLst/>
          </a:prstGeom>
          <a:noFill/>
          <a:ln w="38100" cap="flat" cmpd="sng">
            <a:solidFill>
              <a:srgbClr val="000000"/>
            </a:solidFill>
            <a:prstDash val="solid"/>
            <a:round/>
            <a:headEnd type="none" w="lg" len="lg"/>
            <a:tailEnd type="none" w="lg" len="lg"/>
          </a:ln>
        </p:spPr>
      </p:cxnSp>
    </p:spTree>
    <p:extLst>
      <p:ext uri="{BB962C8B-B14F-4D97-AF65-F5344CB8AC3E}">
        <p14:creationId xmlns:p14="http://schemas.microsoft.com/office/powerpoint/2010/main" val="3869974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304800"/>
            <a:ext cx="7372555" cy="695876"/>
          </a:xfrm>
        </p:spPr>
        <p:txBody>
          <a:bodyPr/>
          <a:lstStyle/>
          <a:p>
            <a:r>
              <a:rPr lang="en-US" dirty="0" smtClean="0">
                <a:solidFill>
                  <a:schemeClr val="tx1"/>
                </a:solidFill>
              </a:rPr>
              <a:t>Characters</a:t>
            </a:r>
            <a:endParaRPr lang="en-US" dirty="0">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700" r="21521"/>
          <a:stretch/>
        </p:blipFill>
        <p:spPr>
          <a:xfrm>
            <a:off x="3733800" y="214397"/>
            <a:ext cx="1753574" cy="178645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271" r="18638"/>
          <a:stretch/>
        </p:blipFill>
        <p:spPr>
          <a:xfrm>
            <a:off x="1598502" y="912327"/>
            <a:ext cx="1777230" cy="19359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512" y="219761"/>
            <a:ext cx="1828800" cy="219456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265" y="2290801"/>
            <a:ext cx="1490381" cy="1936739"/>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42807"/>
          <a:stretch/>
        </p:blipFill>
        <p:spPr>
          <a:xfrm>
            <a:off x="6986996" y="2474370"/>
            <a:ext cx="2047294" cy="174362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765" y="4526672"/>
            <a:ext cx="1676400" cy="2029759"/>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b="9177"/>
          <a:stretch/>
        </p:blipFill>
        <p:spPr>
          <a:xfrm>
            <a:off x="3631675" y="4674545"/>
            <a:ext cx="1594766" cy="204616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234" y="3512894"/>
            <a:ext cx="1517481" cy="2231107"/>
          </a:xfrm>
          <a:prstGeom prst="rect">
            <a:avLst/>
          </a:prstGeom>
        </p:spPr>
      </p:pic>
      <p:sp>
        <p:nvSpPr>
          <p:cNvPr id="12" name="Right Arrow 11"/>
          <p:cNvSpPr/>
          <p:nvPr/>
        </p:nvSpPr>
        <p:spPr>
          <a:xfrm>
            <a:off x="0" y="1608203"/>
            <a:ext cx="1741715" cy="609600"/>
          </a:xfrm>
          <a:prstGeom prst="rightArrow">
            <a:avLst/>
          </a:prstGeom>
          <a:solidFill>
            <a:srgbClr val="FFFF00"/>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schemeClr val="tx1"/>
                </a:solidFill>
              </a:rPr>
              <a:t>Jay Gatsby</a:t>
            </a:r>
          </a:p>
        </p:txBody>
      </p:sp>
      <p:sp>
        <p:nvSpPr>
          <p:cNvPr id="13" name="Left Arrow 12"/>
          <p:cNvSpPr/>
          <p:nvPr/>
        </p:nvSpPr>
        <p:spPr>
          <a:xfrm>
            <a:off x="5080780" y="402551"/>
            <a:ext cx="1941567" cy="685800"/>
          </a:xfrm>
          <a:prstGeom prst="leftArrow">
            <a:avLst/>
          </a:prstGeom>
          <a:solidFill>
            <a:schemeClr val="bg2">
              <a:lumMod val="75000"/>
            </a:schemeClr>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dirty="0">
                <a:solidFill>
                  <a:schemeClr val="tx1"/>
                </a:solidFill>
              </a:rPr>
              <a:t>Nick </a:t>
            </a:r>
            <a:r>
              <a:rPr lang="en-US" sz="1600" dirty="0" err="1">
                <a:solidFill>
                  <a:schemeClr val="tx1"/>
                </a:solidFill>
              </a:rPr>
              <a:t>Carraway</a:t>
            </a:r>
            <a:endParaRPr lang="en-US" sz="1600" dirty="0">
              <a:solidFill>
                <a:schemeClr val="tx1"/>
              </a:solidFill>
            </a:endParaRPr>
          </a:p>
        </p:txBody>
      </p:sp>
      <p:sp>
        <p:nvSpPr>
          <p:cNvPr id="14" name="Right Arrow 13"/>
          <p:cNvSpPr/>
          <p:nvPr/>
        </p:nvSpPr>
        <p:spPr>
          <a:xfrm>
            <a:off x="5737313" y="1158728"/>
            <a:ext cx="1895090" cy="82353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Daisy Buchanan</a:t>
            </a:r>
          </a:p>
        </p:txBody>
      </p:sp>
      <p:sp>
        <p:nvSpPr>
          <p:cNvPr id="15" name="Right Arrow 14"/>
          <p:cNvSpPr/>
          <p:nvPr/>
        </p:nvSpPr>
        <p:spPr>
          <a:xfrm>
            <a:off x="1541922" y="2915975"/>
            <a:ext cx="2115677" cy="655273"/>
          </a:xfrm>
          <a:prstGeom prst="rightArrow">
            <a:avLst/>
          </a:prstGeom>
          <a:solidFill>
            <a:srgbClr val="D7BA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Tom Buchanan</a:t>
            </a:r>
          </a:p>
        </p:txBody>
      </p:sp>
      <p:sp>
        <p:nvSpPr>
          <p:cNvPr id="16" name="Left Arrow 15"/>
          <p:cNvSpPr/>
          <p:nvPr/>
        </p:nvSpPr>
        <p:spPr>
          <a:xfrm>
            <a:off x="1687610" y="4145438"/>
            <a:ext cx="1969990" cy="707275"/>
          </a:xfrm>
          <a:prstGeom prst="leftArrow">
            <a:avLst/>
          </a:prstGeom>
          <a:solidFill>
            <a:srgbClr val="D7BA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Jordan Baker</a:t>
            </a:r>
          </a:p>
        </p:txBody>
      </p:sp>
      <p:sp>
        <p:nvSpPr>
          <p:cNvPr id="17" name="Right Arrow 16"/>
          <p:cNvSpPr/>
          <p:nvPr/>
        </p:nvSpPr>
        <p:spPr>
          <a:xfrm>
            <a:off x="5410200" y="2878172"/>
            <a:ext cx="2057400" cy="79014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Myrtle Wilson</a:t>
            </a:r>
            <a:endParaRPr lang="en-US" dirty="0">
              <a:solidFill>
                <a:schemeClr val="tx1"/>
              </a:solidFill>
            </a:endParaRPr>
          </a:p>
        </p:txBody>
      </p:sp>
      <p:sp>
        <p:nvSpPr>
          <p:cNvPr id="18" name="Right Arrow 17"/>
          <p:cNvSpPr/>
          <p:nvPr/>
        </p:nvSpPr>
        <p:spPr>
          <a:xfrm>
            <a:off x="5446377" y="4628447"/>
            <a:ext cx="2057400" cy="638601"/>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George Wilson</a:t>
            </a:r>
          </a:p>
        </p:txBody>
      </p:sp>
      <p:sp>
        <p:nvSpPr>
          <p:cNvPr id="21" name="Right Arrow 20"/>
          <p:cNvSpPr/>
          <p:nvPr/>
        </p:nvSpPr>
        <p:spPr>
          <a:xfrm>
            <a:off x="1295400" y="5697625"/>
            <a:ext cx="2438400" cy="739923"/>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Meyer </a:t>
            </a:r>
            <a:r>
              <a:rPr lang="en-US" dirty="0" err="1">
                <a:solidFill>
                  <a:schemeClr val="tx1"/>
                </a:solidFill>
              </a:rPr>
              <a:t>Wolfsheim</a:t>
            </a:r>
            <a:r>
              <a:rPr lang="en-US" dirty="0">
                <a:solidFill>
                  <a:schemeClr val="tx1"/>
                </a:solidFill>
              </a:rPr>
              <a:t> </a:t>
            </a:r>
          </a:p>
        </p:txBody>
      </p:sp>
    </p:spTree>
    <p:extLst>
      <p:ext uri="{BB962C8B-B14F-4D97-AF65-F5344CB8AC3E}">
        <p14:creationId xmlns:p14="http://schemas.microsoft.com/office/powerpoint/2010/main" val="2373637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304800"/>
            <a:ext cx="7125113" cy="924475"/>
          </a:xfrm>
        </p:spPr>
        <p:txBody>
          <a:bodyPr/>
          <a:lstStyle/>
          <a:p>
            <a:r>
              <a:rPr lang="en-US" b="1" i="1" dirty="0">
                <a:solidFill>
                  <a:schemeClr val="tx1"/>
                </a:solidFill>
                <a:latin typeface="Constantia" panose="02030602050306030303" pitchFamily="18" charset="0"/>
              </a:rPr>
              <a:t>Motifs</a:t>
            </a:r>
            <a:r>
              <a:rPr lang="en-US" dirty="0">
                <a:solidFill>
                  <a:schemeClr val="tx1"/>
                </a:solidFill>
                <a:latin typeface="Constantia" panose="02030602050306030303" pitchFamily="18" charset="0"/>
              </a:rPr>
              <a:t> in </a:t>
            </a:r>
            <a:r>
              <a:rPr lang="en-US" i="1" dirty="0">
                <a:solidFill>
                  <a:schemeClr val="tx1"/>
                </a:solidFill>
                <a:latin typeface="Constantia" panose="02030602050306030303" pitchFamily="18" charset="0"/>
              </a:rPr>
              <a:t>The Great Gatsby</a:t>
            </a:r>
          </a:p>
        </p:txBody>
      </p:sp>
      <p:sp>
        <p:nvSpPr>
          <p:cNvPr id="26627" name="Content Placeholder 2"/>
          <p:cNvSpPr>
            <a:spLocks noGrp="1"/>
          </p:cNvSpPr>
          <p:nvPr>
            <p:ph idx="1"/>
          </p:nvPr>
        </p:nvSpPr>
        <p:spPr>
          <a:xfrm>
            <a:off x="152400" y="990600"/>
            <a:ext cx="8458200" cy="5638800"/>
          </a:xfrm>
        </p:spPr>
        <p:txBody>
          <a:bodyPr>
            <a:normAutofit/>
          </a:bodyPr>
          <a:lstStyle/>
          <a:p>
            <a:pPr marL="85725" indent="0">
              <a:buNone/>
            </a:pPr>
            <a:r>
              <a:rPr lang="en-US" sz="4400" b="1" i="1" dirty="0">
                <a:solidFill>
                  <a:srgbClr val="0D7910"/>
                </a:solidFill>
                <a:latin typeface="Georgia" charset="0"/>
              </a:rPr>
              <a:t>Any recurring element that has symbolic significance in a story</a:t>
            </a:r>
          </a:p>
          <a:p>
            <a:pPr lvl="1"/>
            <a:endParaRPr lang="en-US" sz="2800" dirty="0" smtClean="0">
              <a:latin typeface="Constantia" charset="0"/>
            </a:endParaRPr>
          </a:p>
          <a:p>
            <a:pPr lvl="1"/>
            <a:r>
              <a:rPr lang="en-US" sz="4000" b="1" dirty="0">
                <a:latin typeface="Constantia" charset="0"/>
              </a:rPr>
              <a:t>Jazz</a:t>
            </a:r>
          </a:p>
          <a:p>
            <a:pPr lvl="1"/>
            <a:r>
              <a:rPr lang="en-US" sz="4000" b="1" dirty="0">
                <a:latin typeface="Constantia" charset="0"/>
              </a:rPr>
              <a:t>Automobiles</a:t>
            </a:r>
          </a:p>
          <a:p>
            <a:pPr lvl="1"/>
            <a:r>
              <a:rPr lang="en-US" sz="4000" b="1" dirty="0">
                <a:latin typeface="Constantia" charset="0"/>
              </a:rPr>
              <a:t>Money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245"/>
          <a:stretch/>
        </p:blipFill>
        <p:spPr>
          <a:xfrm>
            <a:off x="4800600" y="3124199"/>
            <a:ext cx="4114800" cy="3610947"/>
          </a:xfrm>
          <a:prstGeom prst="rect">
            <a:avLst/>
          </a:prstGeom>
        </p:spPr>
      </p:pic>
    </p:spTree>
    <p:extLst>
      <p:ext uri="{BB962C8B-B14F-4D97-AF65-F5344CB8AC3E}">
        <p14:creationId xmlns:p14="http://schemas.microsoft.com/office/powerpoint/2010/main" val="2804247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304800"/>
            <a:ext cx="7123080" cy="391076"/>
          </a:xfrm>
        </p:spPr>
        <p:txBody>
          <a:bodyPr/>
          <a:lstStyle/>
          <a:p>
            <a:pPr algn="ctr"/>
            <a:r>
              <a:rPr lang="en-US" dirty="0">
                <a:latin typeface="Constantia" panose="02030602050306030303" pitchFamily="18" charset="0"/>
              </a:rPr>
              <a:t>Image Threads Worth Following</a:t>
            </a:r>
          </a:p>
        </p:txBody>
      </p:sp>
      <p:sp>
        <p:nvSpPr>
          <p:cNvPr id="31747" name="Content Placeholder 2"/>
          <p:cNvSpPr>
            <a:spLocks noGrp="1"/>
          </p:cNvSpPr>
          <p:nvPr>
            <p:ph sz="half" idx="1"/>
          </p:nvPr>
        </p:nvSpPr>
        <p:spPr>
          <a:xfrm>
            <a:off x="381000" y="838201"/>
            <a:ext cx="4099719" cy="5638800"/>
          </a:xfrm>
        </p:spPr>
        <p:txBody>
          <a:bodyPr>
            <a:noAutofit/>
          </a:bodyPr>
          <a:lstStyle/>
          <a:p>
            <a:r>
              <a:rPr lang="en-US" sz="4000" dirty="0" smtClean="0">
                <a:solidFill>
                  <a:schemeClr val="tx1"/>
                </a:solidFill>
                <a:latin typeface="Constantia" charset="0"/>
              </a:rPr>
              <a:t>Nature</a:t>
            </a:r>
            <a:r>
              <a:rPr lang="en-US" sz="4000" dirty="0">
                <a:solidFill>
                  <a:schemeClr val="tx1"/>
                </a:solidFill>
                <a:latin typeface="Constantia" charset="0"/>
              </a:rPr>
              <a:t>:</a:t>
            </a:r>
          </a:p>
          <a:p>
            <a:pPr lvl="1"/>
            <a:r>
              <a:rPr lang="en-US" sz="4000" dirty="0">
                <a:solidFill>
                  <a:schemeClr val="tx1"/>
                </a:solidFill>
                <a:latin typeface="Constantia" charset="0"/>
              </a:rPr>
              <a:t>Flowers</a:t>
            </a:r>
          </a:p>
          <a:p>
            <a:pPr lvl="1"/>
            <a:r>
              <a:rPr lang="en-US" sz="4000" dirty="0">
                <a:solidFill>
                  <a:schemeClr val="tx1"/>
                </a:solidFill>
                <a:latin typeface="Constantia" charset="0"/>
              </a:rPr>
              <a:t>Birds</a:t>
            </a:r>
          </a:p>
          <a:p>
            <a:pPr lvl="1"/>
            <a:r>
              <a:rPr lang="en-US" sz="4000" dirty="0">
                <a:solidFill>
                  <a:schemeClr val="tx1"/>
                </a:solidFill>
                <a:latin typeface="Constantia" charset="0"/>
              </a:rPr>
              <a:t>Moonlight</a:t>
            </a:r>
          </a:p>
          <a:p>
            <a:pPr lvl="1"/>
            <a:r>
              <a:rPr lang="en-US" sz="4000" dirty="0">
                <a:solidFill>
                  <a:schemeClr val="tx1"/>
                </a:solidFill>
                <a:latin typeface="Constantia" charset="0"/>
              </a:rPr>
              <a:t>The golden </a:t>
            </a:r>
            <a:r>
              <a:rPr lang="en-US" sz="4000" dirty="0" smtClean="0">
                <a:solidFill>
                  <a:schemeClr val="tx1"/>
                </a:solidFill>
                <a:latin typeface="Constantia" charset="0"/>
              </a:rPr>
              <a:t>sun</a:t>
            </a:r>
            <a:endParaRPr lang="en-US" sz="4000" dirty="0">
              <a:solidFill>
                <a:schemeClr val="tx1"/>
              </a:solidFill>
              <a:latin typeface="Constantia" charset="0"/>
            </a:endParaRPr>
          </a:p>
        </p:txBody>
      </p:sp>
      <p:sp>
        <p:nvSpPr>
          <p:cNvPr id="2" name="Content Placeholder 1"/>
          <p:cNvSpPr>
            <a:spLocks noGrp="1"/>
          </p:cNvSpPr>
          <p:nvPr>
            <p:ph sz="half" idx="2"/>
          </p:nvPr>
        </p:nvSpPr>
        <p:spPr>
          <a:xfrm>
            <a:off x="4953000" y="1600200"/>
            <a:ext cx="3469242" cy="2895599"/>
          </a:xfrm>
        </p:spPr>
        <p:txBody>
          <a:bodyPr>
            <a:normAutofit fontScale="92500" lnSpcReduction="10000"/>
          </a:bodyPr>
          <a:lstStyle/>
          <a:p>
            <a:r>
              <a:rPr lang="en-US" sz="4000" dirty="0">
                <a:solidFill>
                  <a:schemeClr val="tx1"/>
                </a:solidFill>
                <a:latin typeface="Constantia" charset="0"/>
              </a:rPr>
              <a:t>Eyes</a:t>
            </a:r>
          </a:p>
          <a:p>
            <a:r>
              <a:rPr lang="en-US" sz="4000" dirty="0">
                <a:solidFill>
                  <a:schemeClr val="tx1"/>
                </a:solidFill>
                <a:latin typeface="Constantia" charset="0"/>
              </a:rPr>
              <a:t>Clocks</a:t>
            </a:r>
          </a:p>
          <a:p>
            <a:r>
              <a:rPr lang="en-US" sz="4000" dirty="0">
                <a:solidFill>
                  <a:schemeClr val="tx1"/>
                </a:solidFill>
                <a:latin typeface="Constantia" charset="0"/>
              </a:rPr>
              <a:t>The Sea</a:t>
            </a:r>
          </a:p>
          <a:p>
            <a:r>
              <a:rPr lang="en-US" sz="4000" dirty="0">
                <a:solidFill>
                  <a:schemeClr val="tx1"/>
                </a:solidFill>
                <a:latin typeface="Constantia" charset="0"/>
              </a:rPr>
              <a:t>Colors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692" y="4531150"/>
            <a:ext cx="4754885" cy="1981202"/>
          </a:xfrm>
          <a:prstGeom prst="rect">
            <a:avLst/>
          </a:prstGeom>
        </p:spPr>
      </p:pic>
    </p:spTree>
    <p:extLst>
      <p:ext uri="{BB962C8B-B14F-4D97-AF65-F5344CB8AC3E}">
        <p14:creationId xmlns:p14="http://schemas.microsoft.com/office/powerpoint/2010/main" val="699877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28600"/>
            <a:ext cx="7123080" cy="924475"/>
          </a:xfrm>
        </p:spPr>
        <p:txBody>
          <a:bodyPr/>
          <a:lstStyle/>
          <a:p>
            <a:r>
              <a:rPr lang="en-US" dirty="0" smtClean="0"/>
              <a:t>Dr. T. J. </a:t>
            </a:r>
            <a:r>
              <a:rPr lang="en-US" dirty="0" err="1" smtClean="0"/>
              <a:t>Eckleburg</a:t>
            </a:r>
            <a:endParaRPr lang="en-US" dirty="0"/>
          </a:p>
        </p:txBody>
      </p:sp>
      <p:sp>
        <p:nvSpPr>
          <p:cNvPr id="7" name="Content Placeholder 6"/>
          <p:cNvSpPr>
            <a:spLocks noGrp="1"/>
          </p:cNvSpPr>
          <p:nvPr>
            <p:ph sz="half" idx="1"/>
          </p:nvPr>
        </p:nvSpPr>
        <p:spPr>
          <a:xfrm>
            <a:off x="304800" y="1219201"/>
            <a:ext cx="4175919" cy="5334000"/>
          </a:xfrm>
        </p:spPr>
        <p:txBody>
          <a:bodyPr>
            <a:normAutofit lnSpcReduction="10000"/>
          </a:bodyPr>
          <a:lstStyle/>
          <a:p>
            <a:r>
              <a:rPr lang="en-US" sz="2000" dirty="0" smtClean="0">
                <a:solidFill>
                  <a:schemeClr val="tx1"/>
                </a:solidFill>
              </a:rPr>
              <a:t>“above the grey land and the spasms of bleak dust which drift endlessly over it...the eyes of Doctor T. J. </a:t>
            </a:r>
            <a:r>
              <a:rPr lang="en-US" sz="2000" dirty="0" err="1" smtClean="0">
                <a:solidFill>
                  <a:schemeClr val="tx1"/>
                </a:solidFill>
              </a:rPr>
              <a:t>Eckleburg</a:t>
            </a:r>
            <a:r>
              <a:rPr lang="en-US" sz="2000" dirty="0" smtClean="0">
                <a:solidFill>
                  <a:schemeClr val="tx1"/>
                </a:solidFill>
              </a:rPr>
              <a:t>” (27)</a:t>
            </a:r>
          </a:p>
          <a:p>
            <a:r>
              <a:rPr lang="en-US" sz="2000" dirty="0" smtClean="0">
                <a:solidFill>
                  <a:schemeClr val="tx1"/>
                </a:solidFill>
              </a:rPr>
              <a:t>“But his eyes, dimmed a little by </a:t>
            </a:r>
            <a:r>
              <a:rPr lang="en-US" sz="2000" dirty="0" err="1" smtClean="0">
                <a:solidFill>
                  <a:schemeClr val="tx1"/>
                </a:solidFill>
              </a:rPr>
              <a:t>paintless</a:t>
            </a:r>
            <a:r>
              <a:rPr lang="en-US" sz="2000" dirty="0" smtClean="0">
                <a:solidFill>
                  <a:schemeClr val="tx1"/>
                </a:solidFill>
              </a:rPr>
              <a:t> days under sun and rain, brood on over the solemn dumping ground” (28)</a:t>
            </a:r>
          </a:p>
          <a:p>
            <a:pPr lvl="1"/>
            <a:r>
              <a:rPr lang="en-US" sz="1800" dirty="0" smtClean="0">
                <a:solidFill>
                  <a:schemeClr val="tx1"/>
                </a:solidFill>
              </a:rPr>
              <a:t>The eyes of God watching over the valley of ashes, not the Eggs or the city.</a:t>
            </a:r>
          </a:p>
          <a:p>
            <a:r>
              <a:rPr lang="en-US" sz="2000" dirty="0" smtClean="0">
                <a:solidFill>
                  <a:schemeClr val="tx1"/>
                </a:solidFill>
              </a:rPr>
              <a:t>Represents the dangers and corruption of the past</a:t>
            </a:r>
          </a:p>
          <a:p>
            <a:pPr lvl="1"/>
            <a:r>
              <a:rPr lang="en-US" sz="1800" dirty="0" smtClean="0">
                <a:solidFill>
                  <a:schemeClr val="tx1"/>
                </a:solidFill>
              </a:rPr>
              <a:t>Worn down </a:t>
            </a:r>
            <a:r>
              <a:rPr lang="en-US" sz="1800" smtClean="0">
                <a:solidFill>
                  <a:schemeClr val="tx1"/>
                </a:solidFill>
              </a:rPr>
              <a:t>and tattered, from the past  </a:t>
            </a:r>
            <a:endParaRPr lang="en-US" sz="1800" dirty="0">
              <a:solidFill>
                <a:schemeClr val="tx1"/>
              </a:solidFill>
            </a:endParaRPr>
          </a:p>
        </p:txBody>
      </p:sp>
      <p:pic>
        <p:nvPicPr>
          <p:cNvPr id="10" name="Content Placeholder 9" descr="tj.jpg"/>
          <p:cNvPicPr>
            <a:picLocks noGrp="1" noChangeAspect="1"/>
          </p:cNvPicPr>
          <p:nvPr>
            <p:ph sz="half" idx="2"/>
          </p:nvPr>
        </p:nvPicPr>
        <p:blipFill>
          <a:blip r:embed="rId2" cstate="print"/>
          <a:stretch>
            <a:fillRect/>
          </a:stretch>
        </p:blipFill>
        <p:spPr>
          <a:xfrm>
            <a:off x="5257800" y="1600200"/>
            <a:ext cx="3276600" cy="4923852"/>
          </a:xfrm>
        </p:spPr>
      </p:pic>
    </p:spTree>
    <p:extLst>
      <p:ext uri="{BB962C8B-B14F-4D97-AF65-F5344CB8AC3E}">
        <p14:creationId xmlns:p14="http://schemas.microsoft.com/office/powerpoint/2010/main" val="3138246845"/>
      </p:ext>
    </p:extLst>
  </p:cSld>
  <p:clrMapOvr>
    <a:masterClrMapping/>
  </p:clrMapOvr>
  <mc:AlternateContent xmlns:mc="http://schemas.openxmlformats.org/markup-compatibility/2006" xmlns:p14="http://schemas.microsoft.com/office/powerpoint/2010/main">
    <mc:Choice Requires="p14">
      <p:transition spd="slow" p14:dur="1750">
        <p14:shre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5575" y="76200"/>
            <a:ext cx="6257925" cy="6324599"/>
          </a:xfrm>
        </p:spPr>
        <p:txBody>
          <a:bodyPr>
            <a:noAutofit/>
          </a:bodyPr>
          <a:lstStyle/>
          <a:p>
            <a:r>
              <a:rPr lang="en-US" b="1" dirty="0">
                <a:solidFill>
                  <a:schemeClr val="tx1"/>
                </a:solidFill>
              </a:rPr>
              <a:t>The Roaring 20s: </a:t>
            </a:r>
            <a:r>
              <a:rPr lang="en-US" dirty="0">
                <a:solidFill>
                  <a:schemeClr val="tx1"/>
                </a:solidFill>
              </a:rPr>
              <a:t>Life &amp; Historical Context</a:t>
            </a:r>
          </a:p>
          <a:p>
            <a:r>
              <a:rPr lang="en-US" b="1" dirty="0">
                <a:solidFill>
                  <a:schemeClr val="tx1"/>
                </a:solidFill>
              </a:rPr>
              <a:t>The American Dream: </a:t>
            </a:r>
            <a:r>
              <a:rPr lang="en-US" dirty="0">
                <a:solidFill>
                  <a:schemeClr val="tx1"/>
                </a:solidFill>
              </a:rPr>
              <a:t>Who’s pursuing it, who has achieved it, and who will never get there?</a:t>
            </a:r>
          </a:p>
          <a:p>
            <a:r>
              <a:rPr lang="en-US" b="1" dirty="0">
                <a:solidFill>
                  <a:schemeClr val="tx1"/>
                </a:solidFill>
              </a:rPr>
              <a:t>Social Class: </a:t>
            </a:r>
            <a:r>
              <a:rPr lang="en-US" dirty="0">
                <a:solidFill>
                  <a:schemeClr val="tx1"/>
                </a:solidFill>
              </a:rPr>
              <a:t>Old Money, New Money, &amp; No </a:t>
            </a:r>
            <a:r>
              <a:rPr lang="en-US" dirty="0" smtClean="0">
                <a:solidFill>
                  <a:schemeClr val="tx1"/>
                </a:solidFill>
              </a:rPr>
              <a:t>Money (consumerism and materialism)</a:t>
            </a:r>
            <a:endParaRPr lang="en-US" dirty="0">
              <a:solidFill>
                <a:schemeClr val="tx1"/>
              </a:solidFill>
            </a:endParaRPr>
          </a:p>
          <a:p>
            <a:r>
              <a:rPr lang="en-US" b="1" dirty="0">
                <a:solidFill>
                  <a:schemeClr val="tx1"/>
                </a:solidFill>
              </a:rPr>
              <a:t>Past &amp; Future: </a:t>
            </a:r>
            <a:r>
              <a:rPr lang="en-US" dirty="0">
                <a:solidFill>
                  <a:schemeClr val="tx1"/>
                </a:solidFill>
              </a:rPr>
              <a:t>Who is haunted by the past, and who is worried about the future?</a:t>
            </a:r>
          </a:p>
          <a:p>
            <a:r>
              <a:rPr lang="en-US" b="1" dirty="0">
                <a:solidFill>
                  <a:schemeClr val="tx1"/>
                </a:solidFill>
              </a:rPr>
              <a:t>Modernism: </a:t>
            </a:r>
            <a:r>
              <a:rPr lang="en-US" dirty="0">
                <a:solidFill>
                  <a:schemeClr val="tx1"/>
                </a:solidFill>
              </a:rPr>
              <a:t>What characteristics of Modernist writing do we see in </a:t>
            </a:r>
            <a:r>
              <a:rPr lang="en-US" i="1" dirty="0">
                <a:solidFill>
                  <a:schemeClr val="tx1"/>
                </a:solidFill>
              </a:rPr>
              <a:t>Gatsby</a:t>
            </a:r>
            <a:r>
              <a:rPr lang="en-US" dirty="0">
                <a:solidFill>
                  <a:schemeClr val="tx1"/>
                </a:solidFill>
              </a:rPr>
              <a:t>? </a:t>
            </a:r>
          </a:p>
          <a:p>
            <a:r>
              <a:rPr lang="en-US" b="1" dirty="0">
                <a:solidFill>
                  <a:schemeClr val="tx1"/>
                </a:solidFill>
              </a:rPr>
              <a:t>Appearance vs. Reality: </a:t>
            </a:r>
            <a:r>
              <a:rPr lang="en-US" dirty="0">
                <a:solidFill>
                  <a:schemeClr val="tx1"/>
                </a:solidFill>
              </a:rPr>
              <a:t>Are the characters who they actually appear to be? </a:t>
            </a:r>
            <a:endParaRPr lang="en-US" b="1" dirty="0">
              <a:solidFill>
                <a:schemeClr val="tx1"/>
              </a:solidFill>
            </a:endParaRPr>
          </a:p>
          <a:p>
            <a:r>
              <a:rPr lang="en-US" b="1" dirty="0">
                <a:solidFill>
                  <a:schemeClr val="tx1"/>
                </a:solidFill>
              </a:rPr>
              <a:t>Loyalty &amp; Betrayal: </a:t>
            </a:r>
            <a:r>
              <a:rPr lang="en-US" dirty="0">
                <a:solidFill>
                  <a:schemeClr val="tx1"/>
                </a:solidFill>
              </a:rPr>
              <a:t>Who is loyal to whom, and who is not? </a:t>
            </a:r>
          </a:p>
          <a:p>
            <a:r>
              <a:rPr lang="en-US" b="1" dirty="0">
                <a:solidFill>
                  <a:schemeClr val="tx1"/>
                </a:solidFill>
              </a:rPr>
              <a:t>Gatsby as a tragic </a:t>
            </a:r>
            <a:r>
              <a:rPr lang="en-US" b="1" dirty="0" smtClean="0">
                <a:solidFill>
                  <a:schemeClr val="tx1"/>
                </a:solidFill>
              </a:rPr>
              <a:t>hero</a:t>
            </a:r>
          </a:p>
          <a:p>
            <a:r>
              <a:rPr lang="en-US" b="1" dirty="0" smtClean="0">
                <a:solidFill>
                  <a:schemeClr val="tx1"/>
                </a:solidFill>
              </a:rPr>
              <a:t>Corruption: </a:t>
            </a:r>
            <a:r>
              <a:rPr lang="en-US" dirty="0" smtClean="0">
                <a:solidFill>
                  <a:schemeClr val="tx1"/>
                </a:solidFill>
              </a:rPr>
              <a:t>society, morals, wealthy vs. poor</a:t>
            </a:r>
          </a:p>
          <a:p>
            <a:r>
              <a:rPr lang="en-US" b="1" dirty="0" smtClean="0">
                <a:solidFill>
                  <a:schemeClr val="tx1"/>
                </a:solidFill>
              </a:rPr>
              <a:t>Wealth: </a:t>
            </a:r>
            <a:r>
              <a:rPr lang="en-US" dirty="0" smtClean="0">
                <a:solidFill>
                  <a:schemeClr val="tx1"/>
                </a:solidFill>
              </a:rPr>
              <a:t>carelessness, hollowness of wealth</a:t>
            </a:r>
            <a:endParaRPr lang="en-US" b="1" dirty="0">
              <a:solidFill>
                <a:schemeClr val="tx1"/>
              </a:solidFill>
            </a:endParaRPr>
          </a:p>
        </p:txBody>
      </p:sp>
      <p:sp>
        <p:nvSpPr>
          <p:cNvPr id="2" name="Title 1"/>
          <p:cNvSpPr>
            <a:spLocks noGrp="1"/>
          </p:cNvSpPr>
          <p:nvPr>
            <p:ph type="title"/>
          </p:nvPr>
        </p:nvSpPr>
        <p:spPr>
          <a:xfrm>
            <a:off x="432088" y="2409826"/>
            <a:ext cx="1530062" cy="493361"/>
          </a:xfrm>
        </p:spPr>
        <p:txBody>
          <a:bodyPr/>
          <a:lstStyle/>
          <a:p>
            <a:r>
              <a:rPr lang="en-US" dirty="0" smtClean="0">
                <a:solidFill>
                  <a:schemeClr val="tx1"/>
                </a:solidFill>
              </a:rPr>
              <a:t>Big Ideas</a:t>
            </a:r>
            <a:endParaRPr lang="en-US" dirty="0">
              <a:solidFill>
                <a:schemeClr val="tx1"/>
              </a:solidFill>
            </a:endParaRPr>
          </a:p>
        </p:txBody>
      </p:sp>
    </p:spTree>
    <p:extLst>
      <p:ext uri="{BB962C8B-B14F-4D97-AF65-F5344CB8AC3E}">
        <p14:creationId xmlns:p14="http://schemas.microsoft.com/office/powerpoint/2010/main" val="3932076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125113" cy="543476"/>
          </a:xfrm>
        </p:spPr>
        <p:txBody>
          <a:bodyPr/>
          <a:lstStyle/>
          <a:p>
            <a:r>
              <a:rPr lang="en-US" dirty="0" smtClean="0"/>
              <a:t>Homework</a:t>
            </a:r>
            <a:endParaRPr lang="en-US" dirty="0"/>
          </a:p>
        </p:txBody>
      </p:sp>
      <p:sp>
        <p:nvSpPr>
          <p:cNvPr id="3" name="Content Placeholder 2"/>
          <p:cNvSpPr>
            <a:spLocks noGrp="1"/>
          </p:cNvSpPr>
          <p:nvPr>
            <p:ph idx="1"/>
          </p:nvPr>
        </p:nvSpPr>
        <p:spPr>
          <a:xfrm>
            <a:off x="76200" y="1371601"/>
            <a:ext cx="8991599" cy="5105400"/>
          </a:xfrm>
        </p:spPr>
        <p:txBody>
          <a:bodyPr>
            <a:noAutofit/>
          </a:bodyPr>
          <a:lstStyle/>
          <a:p>
            <a:r>
              <a:rPr lang="en-US" sz="4000" dirty="0" smtClean="0">
                <a:solidFill>
                  <a:schemeClr val="tx1"/>
                </a:solidFill>
              </a:rPr>
              <a:t>Read chapter 1, print out the study guide (this study guide is optional but </a:t>
            </a:r>
            <a:r>
              <a:rPr lang="en-US" sz="4000" i="1" dirty="0" smtClean="0">
                <a:solidFill>
                  <a:schemeClr val="tx1"/>
                </a:solidFill>
              </a:rPr>
              <a:t>highly</a:t>
            </a:r>
            <a:r>
              <a:rPr lang="en-US" sz="4000" dirty="0" smtClean="0">
                <a:solidFill>
                  <a:schemeClr val="tx1"/>
                </a:solidFill>
              </a:rPr>
              <a:t> recommended)</a:t>
            </a:r>
          </a:p>
          <a:p>
            <a:pPr lvl="1"/>
            <a:r>
              <a:rPr lang="en-US" sz="3800" dirty="0" smtClean="0">
                <a:solidFill>
                  <a:schemeClr val="tx1"/>
                </a:solidFill>
              </a:rPr>
              <a:t>You are writing an in-essay on this novel!</a:t>
            </a:r>
          </a:p>
          <a:p>
            <a:r>
              <a:rPr lang="en-US" sz="4000" dirty="0" smtClean="0">
                <a:solidFill>
                  <a:schemeClr val="tx1"/>
                </a:solidFill>
              </a:rPr>
              <a:t>We will be watching chapter 1 tomorrow, then you will have work time</a:t>
            </a:r>
          </a:p>
        </p:txBody>
      </p:sp>
    </p:spTree>
    <p:extLst>
      <p:ext uri="{BB962C8B-B14F-4D97-AF65-F5344CB8AC3E}">
        <p14:creationId xmlns:p14="http://schemas.microsoft.com/office/powerpoint/2010/main" val="2620096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125113" cy="467276"/>
          </a:xfrm>
        </p:spPr>
        <p:txBody>
          <a:bodyPr/>
          <a:lstStyle/>
          <a:p>
            <a:r>
              <a:rPr lang="en-US" dirty="0" smtClean="0">
                <a:solidFill>
                  <a:schemeClr val="tx1"/>
                </a:solidFill>
              </a:rPr>
              <a:t>Essential Questions</a:t>
            </a:r>
            <a:endParaRPr lang="en-US" dirty="0">
              <a:solidFill>
                <a:schemeClr val="tx1"/>
              </a:solidFill>
            </a:endParaRPr>
          </a:p>
        </p:txBody>
      </p:sp>
      <p:sp>
        <p:nvSpPr>
          <p:cNvPr id="3" name="Content Placeholder 2"/>
          <p:cNvSpPr>
            <a:spLocks noGrp="1"/>
          </p:cNvSpPr>
          <p:nvPr>
            <p:ph idx="1"/>
          </p:nvPr>
        </p:nvSpPr>
        <p:spPr>
          <a:xfrm>
            <a:off x="143759" y="914400"/>
            <a:ext cx="8991600" cy="5715000"/>
          </a:xfrm>
        </p:spPr>
        <p:txBody>
          <a:bodyPr>
            <a:normAutofit/>
          </a:bodyPr>
          <a:lstStyle/>
          <a:p>
            <a:pPr marL="514350" indent="-514350">
              <a:buFont typeface="+mj-lt"/>
              <a:buAutoNum type="arabicPeriod"/>
            </a:pPr>
            <a:r>
              <a:rPr lang="en-US" sz="2600" dirty="0" smtClean="0">
                <a:solidFill>
                  <a:schemeClr val="tx1"/>
                </a:solidFill>
              </a:rPr>
              <a:t>Define the American Dream. </a:t>
            </a:r>
          </a:p>
          <a:p>
            <a:pPr marL="514350" indent="-514350">
              <a:buFont typeface="+mj-lt"/>
              <a:buAutoNum type="arabicPeriod"/>
            </a:pPr>
            <a:r>
              <a:rPr lang="en-US" sz="2600" dirty="0" smtClean="0">
                <a:solidFill>
                  <a:schemeClr val="tx1"/>
                </a:solidFill>
              </a:rPr>
              <a:t>Conclude the corruptness of the narrator, Nick.</a:t>
            </a:r>
          </a:p>
          <a:p>
            <a:pPr marL="514350" indent="-514350">
              <a:buFont typeface="+mj-lt"/>
              <a:buAutoNum type="arabicPeriod"/>
            </a:pPr>
            <a:r>
              <a:rPr lang="en-US" sz="2600" dirty="0" smtClean="0">
                <a:solidFill>
                  <a:schemeClr val="tx1"/>
                </a:solidFill>
              </a:rPr>
              <a:t>Determine who is to blame for the conclusion.</a:t>
            </a:r>
          </a:p>
          <a:p>
            <a:pPr marL="514350" indent="-514350">
              <a:buFont typeface="+mj-lt"/>
              <a:buAutoNum type="arabicPeriod"/>
            </a:pPr>
            <a:r>
              <a:rPr lang="en-US" sz="2600" dirty="0" smtClean="0">
                <a:solidFill>
                  <a:schemeClr val="tx1"/>
                </a:solidFill>
              </a:rPr>
              <a:t>How is the novel a reflection of the 1920s?</a:t>
            </a:r>
          </a:p>
          <a:p>
            <a:pPr marL="514350" indent="-514350">
              <a:buFont typeface="+mj-lt"/>
              <a:buAutoNum type="arabicPeriod"/>
            </a:pPr>
            <a:r>
              <a:rPr lang="en-US" sz="2600" dirty="0" smtClean="0">
                <a:solidFill>
                  <a:schemeClr val="tx1"/>
                </a:solidFill>
              </a:rPr>
              <a:t>Determine why the 1920s were impossible to sustain.</a:t>
            </a:r>
          </a:p>
          <a:p>
            <a:pPr marL="514350" indent="-514350">
              <a:buFont typeface="+mj-lt"/>
              <a:buAutoNum type="arabicPeriod"/>
            </a:pPr>
            <a:r>
              <a:rPr lang="en-US" sz="2600" dirty="0" smtClean="0">
                <a:solidFill>
                  <a:schemeClr val="tx1"/>
                </a:solidFill>
              </a:rPr>
              <a:t>Conclude the effects of Prohibition.</a:t>
            </a:r>
          </a:p>
          <a:p>
            <a:pPr marL="514350" indent="-514350">
              <a:buFont typeface="+mj-lt"/>
              <a:buAutoNum type="arabicPeriod"/>
            </a:pPr>
            <a:r>
              <a:rPr lang="en-US" sz="2600" dirty="0" smtClean="0">
                <a:solidFill>
                  <a:schemeClr val="tx1"/>
                </a:solidFill>
              </a:rPr>
              <a:t>Determine if jazz is an example of life imitating art </a:t>
            </a:r>
            <a:r>
              <a:rPr lang="en-US" sz="2600" i="1" dirty="0" smtClean="0">
                <a:solidFill>
                  <a:schemeClr val="tx1"/>
                </a:solidFill>
              </a:rPr>
              <a:t>or </a:t>
            </a:r>
            <a:r>
              <a:rPr lang="en-US" sz="2600" dirty="0" smtClean="0">
                <a:solidFill>
                  <a:schemeClr val="tx1"/>
                </a:solidFill>
              </a:rPr>
              <a:t>art imitating life.  </a:t>
            </a:r>
          </a:p>
          <a:p>
            <a:endParaRPr lang="en-US" dirty="0"/>
          </a:p>
        </p:txBody>
      </p:sp>
    </p:spTree>
    <p:extLst>
      <p:ext uri="{BB962C8B-B14F-4D97-AF65-F5344CB8AC3E}">
        <p14:creationId xmlns:p14="http://schemas.microsoft.com/office/powerpoint/2010/main" val="2159246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OLDER FILES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7383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5"/>
            <a:ext cx="7125113" cy="314876"/>
          </a:xfrm>
        </p:spPr>
        <p:txBody>
          <a:bodyPr>
            <a:normAutofit fontScale="90000"/>
          </a:bodyPr>
          <a:lstStyle/>
          <a:p>
            <a:r>
              <a:rPr lang="en-US" b="1" i="1" dirty="0" smtClean="0">
                <a:solidFill>
                  <a:schemeClr val="tx1"/>
                </a:solidFill>
              </a:rPr>
              <a:t>Themes: The American Dream</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304800" y="1371600"/>
            <a:ext cx="8763000" cy="5334000"/>
          </a:xfrm>
        </p:spPr>
        <p:txBody>
          <a:bodyPr>
            <a:noAutofit/>
          </a:bodyPr>
          <a:lstStyle/>
          <a:p>
            <a:r>
              <a:rPr lang="en-US" sz="2200" dirty="0" smtClean="0">
                <a:solidFill>
                  <a:schemeClr val="tx1"/>
                </a:solidFill>
                <a:latin typeface="Tw Cen MT" panose="020B0602020104020603" pitchFamily="34" charset="0"/>
              </a:rPr>
              <a:t>What is the American Dream?</a:t>
            </a:r>
          </a:p>
          <a:p>
            <a:r>
              <a:rPr lang="en-US" sz="2200" dirty="0" smtClean="0">
                <a:solidFill>
                  <a:schemeClr val="tx1"/>
                </a:solidFill>
                <a:latin typeface="Tw Cen MT" panose="020B0602020104020603" pitchFamily="34" charset="0"/>
              </a:rPr>
              <a:t>American Dream used to be the belief that with hard work, everyone can achieve their goals. It is the pursuit of happiness and individualism, but in the novel the American Dream is about wealth, big houses, material goods. </a:t>
            </a:r>
          </a:p>
          <a:p>
            <a:r>
              <a:rPr lang="en-US" sz="2200" dirty="0" smtClean="0">
                <a:solidFill>
                  <a:schemeClr val="tx1"/>
                </a:solidFill>
                <a:latin typeface="Tw Cen MT" panose="020B0602020104020603" pitchFamily="34" charset="0"/>
              </a:rPr>
              <a:t>The 1920s are seen as a time of decreasing social and moral values, with an increase in wealth, greed, and the pursuit of pleasure. </a:t>
            </a:r>
          </a:p>
          <a:p>
            <a:r>
              <a:rPr lang="en-US" sz="2200" dirty="0" smtClean="0">
                <a:solidFill>
                  <a:schemeClr val="tx1"/>
                </a:solidFill>
                <a:latin typeface="Tw Cen MT" panose="020B0602020104020603" pitchFamily="34" charset="0"/>
              </a:rPr>
              <a:t>East/West Egg vs. valley of ashes </a:t>
            </a:r>
          </a:p>
          <a:p>
            <a:r>
              <a:rPr lang="en-US" sz="2200" dirty="0" smtClean="0">
                <a:solidFill>
                  <a:schemeClr val="tx1"/>
                </a:solidFill>
                <a:latin typeface="Tw Cen MT" panose="020B0602020104020603" pitchFamily="34" charset="0"/>
              </a:rPr>
              <a:t>Gatsby’s Dream: he believes that if he can impress Daisy with his immense wealth, she will leave Tom and marry him. </a:t>
            </a:r>
          </a:p>
          <a:p>
            <a:r>
              <a:rPr lang="en" sz="2200" dirty="0">
                <a:solidFill>
                  <a:schemeClr val="dk1"/>
                </a:solidFill>
                <a:latin typeface="Tw Cen MT" panose="020B0602020104020603" pitchFamily="34" charset="0"/>
                <a:ea typeface="Georgia"/>
                <a:cs typeface="Georgia"/>
                <a:sym typeface="Georgia"/>
              </a:rPr>
              <a:t>F. Scott Fitzgerald does not use the words “American Dream” in the novel, but it is evident that he shows the</a:t>
            </a:r>
            <a:r>
              <a:rPr lang="en" sz="2200" b="1" u="sng" dirty="0">
                <a:solidFill>
                  <a:schemeClr val="dk1"/>
                </a:solidFill>
                <a:latin typeface="Tw Cen MT" panose="020B0602020104020603" pitchFamily="34" charset="0"/>
                <a:ea typeface="Georgia"/>
                <a:cs typeface="Georgia"/>
                <a:sym typeface="Georgia"/>
              </a:rPr>
              <a:t> impossibility of achieving happiness through the American Dream. </a:t>
            </a:r>
          </a:p>
          <a:p>
            <a:endParaRPr lang="en-US" sz="2200" dirty="0" smtClean="0">
              <a:solidFill>
                <a:schemeClr val="tx1"/>
              </a:solidFill>
              <a:latin typeface="Tw Cen MT" panose="020B0602020104020603" pitchFamily="34" charset="0"/>
            </a:endParaRPr>
          </a:p>
          <a:p>
            <a:endParaRPr lang="en-US" sz="2200" dirty="0">
              <a:latin typeface="Tw Cen MT" panose="020B0602020104020603" pitchFamily="34" charset="0"/>
            </a:endParaRPr>
          </a:p>
        </p:txBody>
      </p:sp>
    </p:spTree>
    <p:extLst>
      <p:ext uri="{BB962C8B-B14F-4D97-AF65-F5344CB8AC3E}">
        <p14:creationId xmlns:p14="http://schemas.microsoft.com/office/powerpoint/2010/main" val="37757229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25"/>
            <a:ext cx="8305800" cy="467276"/>
          </a:xfrm>
        </p:spPr>
        <p:txBody>
          <a:bodyPr/>
          <a:lstStyle/>
          <a:p>
            <a:r>
              <a:rPr lang="en-US" sz="2800" b="1" i="1" dirty="0" smtClean="0">
                <a:solidFill>
                  <a:schemeClr val="tx1"/>
                </a:solidFill>
              </a:rPr>
              <a:t>Themes: Corruption of society and morals by the wealthy and careless</a:t>
            </a:r>
            <a:endParaRPr lang="en-US" sz="2800" b="1" i="1" dirty="0">
              <a:solidFill>
                <a:schemeClr val="tx1"/>
              </a:solidFill>
            </a:endParaRPr>
          </a:p>
        </p:txBody>
      </p:sp>
      <p:sp>
        <p:nvSpPr>
          <p:cNvPr id="3" name="Content Placeholder 2"/>
          <p:cNvSpPr>
            <a:spLocks noGrp="1"/>
          </p:cNvSpPr>
          <p:nvPr>
            <p:ph idx="1"/>
          </p:nvPr>
        </p:nvSpPr>
        <p:spPr>
          <a:xfrm>
            <a:off x="609600" y="1371601"/>
            <a:ext cx="7524955" cy="3200399"/>
          </a:xfrm>
        </p:spPr>
        <p:txBody>
          <a:bodyPr>
            <a:normAutofit/>
          </a:bodyPr>
          <a:lstStyle/>
          <a:p>
            <a:r>
              <a:rPr lang="en-US" sz="2400" dirty="0" smtClean="0">
                <a:solidFill>
                  <a:schemeClr val="tx1"/>
                </a:solidFill>
              </a:rPr>
              <a:t>Tom: has an affair</a:t>
            </a:r>
          </a:p>
          <a:p>
            <a:r>
              <a:rPr lang="en-US" sz="2400" dirty="0" smtClean="0">
                <a:solidFill>
                  <a:schemeClr val="tx1"/>
                </a:solidFill>
              </a:rPr>
              <a:t>Jordan: cheater</a:t>
            </a:r>
          </a:p>
          <a:p>
            <a:r>
              <a:rPr lang="en-US" sz="2400" dirty="0" smtClean="0">
                <a:solidFill>
                  <a:schemeClr val="tx1"/>
                </a:solidFill>
              </a:rPr>
              <a:t>Daisy and Gatsby: have an affair</a:t>
            </a:r>
          </a:p>
          <a:p>
            <a:r>
              <a:rPr lang="en-US" sz="2400" dirty="0" smtClean="0">
                <a:solidFill>
                  <a:schemeClr val="tx1"/>
                </a:solidFill>
              </a:rPr>
              <a:t>Gatsby: big parties with alcohol, mob connections </a:t>
            </a:r>
          </a:p>
          <a:p>
            <a:r>
              <a:rPr lang="en-US" sz="2400" dirty="0" smtClean="0">
                <a:solidFill>
                  <a:schemeClr val="tx1"/>
                </a:solidFill>
              </a:rPr>
              <a:t>Nick: is he corrupt? </a:t>
            </a:r>
            <a:endParaRPr lang="en-US" sz="2400" dirty="0">
              <a:solidFill>
                <a:schemeClr val="tx1"/>
              </a:solidFill>
            </a:endParaRPr>
          </a:p>
        </p:txBody>
      </p:sp>
      <p:pic>
        <p:nvPicPr>
          <p:cNvPr id="4" name="Picture 3" descr="p.jpg"/>
          <p:cNvPicPr>
            <a:picLocks noChangeAspect="1"/>
          </p:cNvPicPr>
          <p:nvPr/>
        </p:nvPicPr>
        <p:blipFill>
          <a:blip r:embed="rId2" cstate="print"/>
          <a:stretch>
            <a:fillRect/>
          </a:stretch>
        </p:blipFill>
        <p:spPr>
          <a:xfrm>
            <a:off x="4572000" y="3581400"/>
            <a:ext cx="4890576" cy="3048000"/>
          </a:xfrm>
          <a:prstGeom prst="rect">
            <a:avLst/>
          </a:prstGeom>
        </p:spPr>
      </p:pic>
    </p:spTree>
    <p:extLst>
      <p:ext uri="{BB962C8B-B14F-4D97-AF65-F5344CB8AC3E}">
        <p14:creationId xmlns:p14="http://schemas.microsoft.com/office/powerpoint/2010/main" val="2868661291"/>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19" y="495727"/>
            <a:ext cx="8305800" cy="924475"/>
          </a:xfrm>
        </p:spPr>
        <p:txBody>
          <a:bodyPr>
            <a:normAutofit fontScale="90000"/>
          </a:bodyPr>
          <a:lstStyle/>
          <a:p>
            <a:r>
              <a:rPr lang="en-US" b="1" i="1" dirty="0" smtClean="0">
                <a:solidFill>
                  <a:schemeClr val="tx1"/>
                </a:solidFill>
              </a:rPr>
              <a:t>Themes: Consumerism and Materialism leads to decreased morals</a:t>
            </a:r>
            <a:endParaRPr lang="en-US" b="1" i="1" dirty="0">
              <a:solidFill>
                <a:schemeClr val="tx1"/>
              </a:solidFill>
            </a:endParaRPr>
          </a:p>
        </p:txBody>
      </p:sp>
      <p:sp>
        <p:nvSpPr>
          <p:cNvPr id="3" name="Content Placeholder 2"/>
          <p:cNvSpPr>
            <a:spLocks noGrp="1"/>
          </p:cNvSpPr>
          <p:nvPr>
            <p:ph sz="half" idx="1"/>
          </p:nvPr>
        </p:nvSpPr>
        <p:spPr>
          <a:xfrm>
            <a:off x="304800" y="1809749"/>
            <a:ext cx="4175919" cy="4743451"/>
          </a:xfrm>
        </p:spPr>
        <p:txBody>
          <a:bodyPr>
            <a:normAutofit/>
          </a:bodyPr>
          <a:lstStyle/>
          <a:p>
            <a:r>
              <a:rPr lang="en-US" sz="2800" dirty="0" smtClean="0">
                <a:solidFill>
                  <a:schemeClr val="tx1"/>
                </a:solidFill>
              </a:rPr>
              <a:t>Big houses, big parties, trips to the city for parties.</a:t>
            </a:r>
          </a:p>
          <a:p>
            <a:r>
              <a:rPr lang="en-US" sz="2800" dirty="0" smtClean="0">
                <a:solidFill>
                  <a:schemeClr val="tx1"/>
                </a:solidFill>
              </a:rPr>
              <a:t>Myrtle wants more…money, house, away from the valley of ashes.</a:t>
            </a:r>
          </a:p>
          <a:p>
            <a:r>
              <a:rPr lang="en-US" sz="2800" dirty="0" smtClean="0">
                <a:solidFill>
                  <a:schemeClr val="tx1"/>
                </a:solidFill>
              </a:rPr>
              <a:t>Gatsby uses wealth to woo Daisy. </a:t>
            </a:r>
            <a:endParaRPr lang="en-US" sz="2800" dirty="0">
              <a:solidFill>
                <a:schemeClr val="tx1"/>
              </a:solidFill>
            </a:endParaRPr>
          </a:p>
        </p:txBody>
      </p:sp>
      <p:pic>
        <p:nvPicPr>
          <p:cNvPr id="6" name="Content Placeholder 5" descr="c.jpg"/>
          <p:cNvPicPr>
            <a:picLocks noGrp="1" noChangeAspect="1"/>
          </p:cNvPicPr>
          <p:nvPr>
            <p:ph sz="half" idx="2"/>
          </p:nvPr>
        </p:nvPicPr>
        <p:blipFill>
          <a:blip r:embed="rId2" cstate="print"/>
          <a:stretch>
            <a:fillRect/>
          </a:stretch>
        </p:blipFill>
        <p:spPr>
          <a:xfrm>
            <a:off x="4800600" y="1828800"/>
            <a:ext cx="2466975" cy="1847850"/>
          </a:xfrm>
        </p:spPr>
      </p:pic>
      <p:pic>
        <p:nvPicPr>
          <p:cNvPr id="4" name="Picture 3" descr="g.jpg"/>
          <p:cNvPicPr>
            <a:picLocks noChangeAspect="1"/>
          </p:cNvPicPr>
          <p:nvPr/>
        </p:nvPicPr>
        <p:blipFill>
          <a:blip r:embed="rId3" cstate="print"/>
          <a:stretch>
            <a:fillRect/>
          </a:stretch>
        </p:blipFill>
        <p:spPr>
          <a:xfrm>
            <a:off x="4648200" y="4063840"/>
            <a:ext cx="4197797" cy="2794159"/>
          </a:xfrm>
          <a:prstGeom prst="rect">
            <a:avLst/>
          </a:prstGeom>
        </p:spPr>
      </p:pic>
      <p:pic>
        <p:nvPicPr>
          <p:cNvPr id="7" name="Picture 6" descr="m.jpg"/>
          <p:cNvPicPr>
            <a:picLocks noChangeAspect="1"/>
          </p:cNvPicPr>
          <p:nvPr/>
        </p:nvPicPr>
        <p:blipFill>
          <a:blip r:embed="rId4" cstate="print"/>
          <a:stretch>
            <a:fillRect/>
          </a:stretch>
        </p:blipFill>
        <p:spPr>
          <a:xfrm>
            <a:off x="7239000" y="1676400"/>
            <a:ext cx="1676400" cy="2517118"/>
          </a:xfrm>
          <a:prstGeom prst="rect">
            <a:avLst/>
          </a:prstGeom>
        </p:spPr>
      </p:pic>
    </p:spTree>
    <p:extLst>
      <p:ext uri="{BB962C8B-B14F-4D97-AF65-F5344CB8AC3E}">
        <p14:creationId xmlns:p14="http://schemas.microsoft.com/office/powerpoint/2010/main" val="3038358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04777"/>
            <a:ext cx="8305800" cy="924475"/>
          </a:xfrm>
        </p:spPr>
        <p:txBody>
          <a:bodyPr/>
          <a:lstStyle/>
          <a:p>
            <a:r>
              <a:rPr lang="en-US" b="1" i="1" dirty="0" smtClean="0">
                <a:solidFill>
                  <a:schemeClr val="tx1"/>
                </a:solidFill>
              </a:rPr>
              <a:t>Themes: Hollowness of Wealth</a:t>
            </a:r>
            <a:endParaRPr lang="en-US" b="1" i="1" dirty="0">
              <a:solidFill>
                <a:schemeClr val="tx1"/>
              </a:solidFill>
            </a:endParaRPr>
          </a:p>
        </p:txBody>
      </p:sp>
      <p:sp>
        <p:nvSpPr>
          <p:cNvPr id="5" name="Content Placeholder 4"/>
          <p:cNvSpPr>
            <a:spLocks noGrp="1"/>
          </p:cNvSpPr>
          <p:nvPr>
            <p:ph idx="1"/>
          </p:nvPr>
        </p:nvSpPr>
        <p:spPr>
          <a:xfrm>
            <a:off x="304800" y="1129252"/>
            <a:ext cx="8382000" cy="5423948"/>
          </a:xfrm>
        </p:spPr>
        <p:txBody>
          <a:bodyPr>
            <a:normAutofit/>
          </a:bodyPr>
          <a:lstStyle/>
          <a:p>
            <a:r>
              <a:rPr lang="en-US" sz="2800" dirty="0" smtClean="0">
                <a:solidFill>
                  <a:schemeClr val="tx1"/>
                </a:solidFill>
              </a:rPr>
              <a:t>1920’s = “Gilded Age”: Gilded = covered </a:t>
            </a:r>
            <a:r>
              <a:rPr lang="en-US" sz="2800" dirty="0">
                <a:solidFill>
                  <a:schemeClr val="tx1"/>
                </a:solidFill>
              </a:rPr>
              <a:t>thinly with </a:t>
            </a:r>
            <a:r>
              <a:rPr lang="en-US" sz="2800" dirty="0" smtClean="0">
                <a:solidFill>
                  <a:schemeClr val="tx1"/>
                </a:solidFill>
              </a:rPr>
              <a:t>gold </a:t>
            </a:r>
            <a:r>
              <a:rPr lang="en-US" sz="2800" dirty="0">
                <a:solidFill>
                  <a:schemeClr val="tx1"/>
                </a:solidFill>
              </a:rPr>
              <a:t>leaf or gold </a:t>
            </a:r>
            <a:r>
              <a:rPr lang="en-US" sz="2800" dirty="0" smtClean="0">
                <a:solidFill>
                  <a:schemeClr val="tx1"/>
                </a:solidFill>
              </a:rPr>
              <a:t>paint; wealthy and privileged </a:t>
            </a:r>
          </a:p>
          <a:p>
            <a:r>
              <a:rPr lang="en-US" sz="2800" dirty="0" smtClean="0">
                <a:solidFill>
                  <a:schemeClr val="tx1"/>
                </a:solidFill>
              </a:rPr>
              <a:t>They are seen as superficial, careless.</a:t>
            </a:r>
          </a:p>
          <a:p>
            <a:r>
              <a:rPr lang="en-US" sz="2800" dirty="0" smtClean="0">
                <a:solidFill>
                  <a:schemeClr val="tx1"/>
                </a:solidFill>
              </a:rPr>
              <a:t>Daisy saying, “All right…What’ll we plan?  She turned to me helplessly.  What do people plan?” </a:t>
            </a:r>
          </a:p>
          <a:p>
            <a:r>
              <a:rPr lang="en-US" sz="2800" dirty="0" smtClean="0">
                <a:solidFill>
                  <a:schemeClr val="tx1"/>
                </a:solidFill>
              </a:rPr>
              <a:t>Careless nature of the affairs</a:t>
            </a:r>
          </a:p>
          <a:p>
            <a:r>
              <a:rPr lang="en-US" sz="2800" dirty="0">
                <a:solidFill>
                  <a:schemeClr val="tx1"/>
                </a:solidFill>
              </a:rPr>
              <a:t>Does money buy happiness?</a:t>
            </a:r>
          </a:p>
          <a:p>
            <a:endParaRPr lang="en-US" dirty="0" smtClean="0"/>
          </a:p>
        </p:txBody>
      </p:sp>
      <p:pic>
        <p:nvPicPr>
          <p:cNvPr id="1028" name="Picture 4" descr="http://markaddison.com/entertain/wp-content/uploads/2011/11/DSC004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21" t="19312" r="5300" b="6085"/>
          <a:stretch/>
        </p:blipFill>
        <p:spPr bwMode="auto">
          <a:xfrm>
            <a:off x="6327552" y="4419600"/>
            <a:ext cx="2740248" cy="235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540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125113" cy="543476"/>
          </a:xfrm>
        </p:spPr>
        <p:txBody>
          <a:bodyPr/>
          <a:lstStyle/>
          <a:p>
            <a:r>
              <a:rPr lang="en-US" dirty="0" smtClean="0">
                <a:solidFill>
                  <a:schemeClr val="tx1"/>
                </a:solidFill>
              </a:rPr>
              <a:t>As you read</a:t>
            </a:r>
            <a:endParaRPr lang="en-US" dirty="0">
              <a:solidFill>
                <a:schemeClr val="tx1"/>
              </a:solidFill>
            </a:endParaRPr>
          </a:p>
        </p:txBody>
      </p:sp>
      <p:sp>
        <p:nvSpPr>
          <p:cNvPr id="3" name="Content Placeholder 2"/>
          <p:cNvSpPr>
            <a:spLocks noGrp="1"/>
          </p:cNvSpPr>
          <p:nvPr>
            <p:ph idx="1"/>
          </p:nvPr>
        </p:nvSpPr>
        <p:spPr>
          <a:xfrm>
            <a:off x="152400" y="838200"/>
            <a:ext cx="8839200" cy="6019801"/>
          </a:xfrm>
        </p:spPr>
        <p:txBody>
          <a:bodyPr>
            <a:normAutofit/>
          </a:bodyPr>
          <a:lstStyle/>
          <a:p>
            <a:r>
              <a:rPr lang="en-US" sz="3200" dirty="0" smtClean="0">
                <a:solidFill>
                  <a:schemeClr val="tx1"/>
                </a:solidFill>
              </a:rPr>
              <a:t>We will be using post it notes to annotate the book (you can use some of mine or buy your own)</a:t>
            </a:r>
          </a:p>
          <a:p>
            <a:r>
              <a:rPr lang="en-US" sz="3200" dirty="0" smtClean="0">
                <a:solidFill>
                  <a:schemeClr val="tx1"/>
                </a:solidFill>
              </a:rPr>
              <a:t>Things to look for: </a:t>
            </a:r>
          </a:p>
          <a:p>
            <a:pPr lvl="1"/>
            <a:r>
              <a:rPr lang="en-US" sz="2800" dirty="0" smtClean="0">
                <a:solidFill>
                  <a:schemeClr val="tx1"/>
                </a:solidFill>
              </a:rPr>
              <a:t>Quotes that relate to the themes</a:t>
            </a:r>
          </a:p>
          <a:p>
            <a:pPr lvl="1"/>
            <a:r>
              <a:rPr lang="en-US" sz="2800" dirty="0" smtClean="0">
                <a:solidFill>
                  <a:schemeClr val="tx1"/>
                </a:solidFill>
              </a:rPr>
              <a:t>References to colors</a:t>
            </a:r>
          </a:p>
          <a:p>
            <a:pPr lvl="1"/>
            <a:r>
              <a:rPr lang="en-US" sz="2800" dirty="0" smtClean="0">
                <a:solidFill>
                  <a:schemeClr val="tx1"/>
                </a:solidFill>
              </a:rPr>
              <a:t>Comments on the 1920s and society in general</a:t>
            </a:r>
          </a:p>
          <a:p>
            <a:pPr lvl="1"/>
            <a:r>
              <a:rPr lang="en-US" sz="2800" dirty="0" smtClean="0">
                <a:solidFill>
                  <a:schemeClr val="tx1"/>
                </a:solidFill>
              </a:rPr>
              <a:t>Symbolism, motifs, image threads </a:t>
            </a:r>
          </a:p>
        </p:txBody>
      </p:sp>
    </p:spTree>
    <p:extLst>
      <p:ext uri="{BB962C8B-B14F-4D97-AF65-F5344CB8AC3E}">
        <p14:creationId xmlns:p14="http://schemas.microsoft.com/office/powerpoint/2010/main" val="975019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0"/>
            <a:ext cx="7125113" cy="457200"/>
          </a:xfrm>
        </p:spPr>
        <p:txBody>
          <a:bodyPr/>
          <a:lstStyle/>
          <a:p>
            <a:r>
              <a:rPr lang="en-US" dirty="0" smtClean="0"/>
              <a:t>Essay Prompts (plan ahead)</a:t>
            </a:r>
            <a:endParaRPr lang="en-US" dirty="0"/>
          </a:p>
        </p:txBody>
      </p:sp>
      <p:sp>
        <p:nvSpPr>
          <p:cNvPr id="3" name="Content Placeholder 2"/>
          <p:cNvSpPr>
            <a:spLocks noGrp="1"/>
          </p:cNvSpPr>
          <p:nvPr>
            <p:ph idx="1"/>
          </p:nvPr>
        </p:nvSpPr>
        <p:spPr>
          <a:xfrm>
            <a:off x="76200" y="990600"/>
            <a:ext cx="8915399" cy="5638799"/>
          </a:xfrm>
        </p:spPr>
        <p:txBody>
          <a:bodyPr>
            <a:normAutofit lnSpcReduction="10000"/>
          </a:bodyPr>
          <a:lstStyle/>
          <a:p>
            <a:pPr>
              <a:buFont typeface="+mj-lt"/>
              <a:buAutoNum type="arabicPeriod"/>
            </a:pPr>
            <a:r>
              <a:rPr lang="en-US" sz="2400" b="1" dirty="0">
                <a:solidFill>
                  <a:schemeClr val="tx1"/>
                </a:solidFill>
              </a:rPr>
              <a:t>Conclude if Nick is as careful and honest as he claims to be. Determine his reliability as a narrator.</a:t>
            </a:r>
          </a:p>
          <a:p>
            <a:pPr>
              <a:buFont typeface="+mj-lt"/>
              <a:buAutoNum type="arabicPeriod"/>
            </a:pPr>
            <a:r>
              <a:rPr lang="en-US" sz="2400" b="1" dirty="0">
                <a:solidFill>
                  <a:schemeClr val="tx1"/>
                </a:solidFill>
              </a:rPr>
              <a:t>To what extent does Gatsby represent the 1920s American Dream? Does he ever achieve it?</a:t>
            </a:r>
          </a:p>
          <a:p>
            <a:pPr>
              <a:buFont typeface="+mj-lt"/>
              <a:buAutoNum type="arabicPeriod"/>
            </a:pPr>
            <a:r>
              <a:rPr lang="en-US" sz="2400" b="1" dirty="0">
                <a:solidFill>
                  <a:schemeClr val="tx1"/>
                </a:solidFill>
              </a:rPr>
              <a:t>Investigate if the novel is a fair and accurate representation of the 1920s.</a:t>
            </a:r>
          </a:p>
          <a:p>
            <a:pPr>
              <a:buFont typeface="+mj-lt"/>
              <a:buAutoNum type="arabicPeriod"/>
            </a:pPr>
            <a:r>
              <a:rPr lang="en-US" sz="2400" b="1" dirty="0">
                <a:solidFill>
                  <a:schemeClr val="tx1"/>
                </a:solidFill>
              </a:rPr>
              <a:t>Analyze the symbolism in the novel and how Fitzgerald uses symbolism to provide social commentary of the 1920s. </a:t>
            </a:r>
          </a:p>
          <a:p>
            <a:pPr>
              <a:buFont typeface="+mj-lt"/>
              <a:buAutoNum type="arabicPeriod"/>
            </a:pPr>
            <a:r>
              <a:rPr lang="en-US" sz="2400" b="1" dirty="0">
                <a:solidFill>
                  <a:schemeClr val="tx1"/>
                </a:solidFill>
              </a:rPr>
              <a:t>Explore the language of lightness and heaviness and their effect on the characters/plot and/or development of a theme in </a:t>
            </a:r>
            <a:r>
              <a:rPr lang="en-US" sz="2400" b="1" i="1" dirty="0">
                <a:solidFill>
                  <a:schemeClr val="tx1"/>
                </a:solidFill>
              </a:rPr>
              <a:t>The Great Gatsby</a:t>
            </a:r>
            <a:r>
              <a:rPr lang="en-US" sz="2400" b="1" dirty="0">
                <a:solidFill>
                  <a:schemeClr val="tx1"/>
                </a:solidFill>
              </a:rPr>
              <a:t>.</a:t>
            </a:r>
          </a:p>
          <a:p>
            <a:pPr>
              <a:buFont typeface="+mj-lt"/>
              <a:buAutoNum type="arabicPeriod"/>
            </a:pPr>
            <a:r>
              <a:rPr lang="en-US" sz="2400" b="1" dirty="0">
                <a:solidFill>
                  <a:schemeClr val="tx1"/>
                </a:solidFill>
              </a:rPr>
              <a:t>You can create your own topic.</a:t>
            </a:r>
          </a:p>
          <a:p>
            <a:endParaRPr lang="en-US" dirty="0"/>
          </a:p>
        </p:txBody>
      </p:sp>
    </p:spTree>
    <p:extLst>
      <p:ext uri="{BB962C8B-B14F-4D97-AF65-F5344CB8AC3E}">
        <p14:creationId xmlns:p14="http://schemas.microsoft.com/office/powerpoint/2010/main" val="3435354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solidFill>
                  <a:schemeClr val="tx1"/>
                </a:solidFill>
              </a:rPr>
              <a:t>Historical Background </a:t>
            </a:r>
            <a:endParaRPr lang="en-US" dirty="0">
              <a:solidFill>
                <a:schemeClr val="tx1"/>
              </a:soli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7627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780"/>
            <a:ext cx="7123080" cy="543476"/>
          </a:xfrm>
        </p:spPr>
        <p:txBody>
          <a:bodyPr/>
          <a:lstStyle/>
          <a:p>
            <a:r>
              <a:rPr lang="en-US" dirty="0" smtClean="0"/>
              <a:t>Prohibition and Gangsters</a:t>
            </a:r>
            <a:endParaRPr lang="en-US" dirty="0"/>
          </a:p>
        </p:txBody>
      </p:sp>
      <p:sp>
        <p:nvSpPr>
          <p:cNvPr id="3" name="Content Placeholder 2"/>
          <p:cNvSpPr>
            <a:spLocks noGrp="1"/>
          </p:cNvSpPr>
          <p:nvPr>
            <p:ph sz="half" idx="1"/>
          </p:nvPr>
        </p:nvSpPr>
        <p:spPr>
          <a:xfrm>
            <a:off x="152400" y="1447801"/>
            <a:ext cx="4495800" cy="5181600"/>
          </a:xfrm>
        </p:spPr>
        <p:txBody>
          <a:bodyPr>
            <a:normAutofit lnSpcReduction="10000"/>
          </a:bodyPr>
          <a:lstStyle/>
          <a:p>
            <a:r>
              <a:rPr lang="en-US" sz="2400" dirty="0" smtClean="0">
                <a:solidFill>
                  <a:schemeClr val="tx1"/>
                </a:solidFill>
              </a:rPr>
              <a:t>Prohibition began January 16, 1919, with the ratification of the Eighteenth Amendment of the U.S.Constitution. Ban on alcohol. </a:t>
            </a:r>
          </a:p>
          <a:p>
            <a:r>
              <a:rPr lang="en-US" sz="2400" dirty="0" smtClean="0">
                <a:solidFill>
                  <a:schemeClr val="tx1"/>
                </a:solidFill>
              </a:rPr>
              <a:t>Prohibition was finally repealed in 1933.</a:t>
            </a:r>
          </a:p>
          <a:p>
            <a:r>
              <a:rPr lang="en-US" sz="2400" dirty="0" smtClean="0">
                <a:solidFill>
                  <a:schemeClr val="tx1"/>
                </a:solidFill>
              </a:rPr>
              <a:t>Increase in organized crime with smuggling and bootlegging of liquor</a:t>
            </a:r>
          </a:p>
          <a:p>
            <a:pPr lvl="1"/>
            <a:r>
              <a:rPr lang="en-US" sz="2000" dirty="0" smtClean="0">
                <a:solidFill>
                  <a:schemeClr val="tx1"/>
                </a:solidFill>
              </a:rPr>
              <a:t>Major bosses like Al Capone (Chicago)</a:t>
            </a:r>
          </a:p>
          <a:p>
            <a:pPr lvl="1"/>
            <a:endParaRPr lang="en-US" dirty="0" smtClean="0">
              <a:solidFill>
                <a:schemeClr val="tx1"/>
              </a:solidFill>
            </a:endParaRPr>
          </a:p>
          <a:p>
            <a:endParaRPr lang="en-US" dirty="0"/>
          </a:p>
        </p:txBody>
      </p:sp>
      <p:sp>
        <p:nvSpPr>
          <p:cNvPr id="7" name="Content Placeholder 6"/>
          <p:cNvSpPr>
            <a:spLocks noGrp="1"/>
          </p:cNvSpPr>
          <p:nvPr>
            <p:ph sz="half" idx="2"/>
          </p:nvPr>
        </p:nvSpPr>
        <p:spPr>
          <a:xfrm>
            <a:off x="4855038" y="1524000"/>
            <a:ext cx="3469242" cy="4051302"/>
          </a:xfrm>
        </p:spPr>
        <p:txBody>
          <a:bodyPr>
            <a:normAutofit lnSpcReduction="10000"/>
          </a:bodyPr>
          <a:lstStyle/>
          <a:p>
            <a:endParaRPr lang="en-US" dirty="0"/>
          </a:p>
        </p:txBody>
      </p:sp>
    </p:spTree>
    <p:extLst>
      <p:ext uri="{BB962C8B-B14F-4D97-AF65-F5344CB8AC3E}">
        <p14:creationId xmlns:p14="http://schemas.microsoft.com/office/powerpoint/2010/main" val="331202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86" y="336861"/>
            <a:ext cx="7123080" cy="577539"/>
          </a:xfrm>
        </p:spPr>
        <p:txBody>
          <a:bodyPr/>
          <a:lstStyle/>
          <a:p>
            <a:r>
              <a:rPr lang="en-US" dirty="0" smtClean="0">
                <a:solidFill>
                  <a:schemeClr val="tx1"/>
                </a:solidFill>
              </a:rPr>
              <a:t>Jazz Age</a:t>
            </a:r>
            <a:endParaRPr lang="en-US" dirty="0">
              <a:solidFill>
                <a:schemeClr val="tx1"/>
              </a:solidFill>
            </a:endParaRPr>
          </a:p>
        </p:txBody>
      </p:sp>
      <p:sp>
        <p:nvSpPr>
          <p:cNvPr id="3" name="Content Placeholder 2"/>
          <p:cNvSpPr>
            <a:spLocks noGrp="1"/>
          </p:cNvSpPr>
          <p:nvPr>
            <p:ph sz="half" idx="1"/>
          </p:nvPr>
        </p:nvSpPr>
        <p:spPr>
          <a:xfrm>
            <a:off x="228600" y="914400"/>
            <a:ext cx="5410200" cy="5562599"/>
          </a:xfrm>
        </p:spPr>
        <p:txBody>
          <a:bodyPr>
            <a:noAutofit/>
          </a:bodyPr>
          <a:lstStyle/>
          <a:p>
            <a:r>
              <a:rPr lang="en-US" sz="3200" dirty="0" smtClean="0">
                <a:solidFill>
                  <a:schemeClr val="tx1"/>
                </a:solidFill>
              </a:rPr>
              <a:t>Emergence of jazz music and dance</a:t>
            </a:r>
          </a:p>
          <a:p>
            <a:r>
              <a:rPr lang="en-US" sz="3200" dirty="0" smtClean="0">
                <a:solidFill>
                  <a:schemeClr val="tx1"/>
                </a:solidFill>
              </a:rPr>
              <a:t>Jazz music was spread through the introduction of the radio in 1922</a:t>
            </a:r>
          </a:p>
          <a:p>
            <a:r>
              <a:rPr lang="en-US" sz="3200" dirty="0" smtClean="0">
                <a:solidFill>
                  <a:schemeClr val="tx1"/>
                </a:solidFill>
              </a:rPr>
              <a:t>First popular with African Americans</a:t>
            </a:r>
          </a:p>
          <a:p>
            <a:r>
              <a:rPr lang="en-US" sz="3200" dirty="0" smtClean="0">
                <a:solidFill>
                  <a:schemeClr val="tx1"/>
                </a:solidFill>
              </a:rPr>
              <a:t>Billie Holiday, Bessie Smith, Louis Armstrong</a:t>
            </a:r>
            <a:endParaRPr lang="en-US" sz="3200" dirty="0">
              <a:solidFill>
                <a:schemeClr val="tx1"/>
              </a:solidFill>
            </a:endParaRPr>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4250484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Shape 1026"/>
          <p:cNvSpPr txBox="1">
            <a:spLocks noGrp="1"/>
          </p:cNvSpPr>
          <p:nvPr>
            <p:ph type="title"/>
          </p:nvPr>
        </p:nvSpPr>
        <p:spPr>
          <a:xfrm>
            <a:off x="464407" y="304800"/>
            <a:ext cx="8368200" cy="686099"/>
          </a:xfrm>
          <a:prstGeom prst="rect">
            <a:avLst/>
          </a:prstGeom>
          <a:noFill/>
          <a:ln>
            <a:noFill/>
          </a:ln>
        </p:spPr>
        <p:txBody>
          <a:bodyPr vert="horz" lIns="91425" tIns="91425" rIns="91425" bIns="91425" rtlCol="0" anchor="b" anchorCtr="0">
            <a:noAutofit/>
          </a:bodyPr>
          <a:lstStyle/>
          <a:p>
            <a:pPr>
              <a:buClr>
                <a:schemeClr val="dk1"/>
              </a:buClr>
              <a:buSzPct val="25000"/>
            </a:pPr>
            <a:r>
              <a:rPr lang="en" sz="3000" dirty="0">
                <a:solidFill>
                  <a:schemeClr val="dk1"/>
                </a:solidFill>
                <a:latin typeface="Roboto Slab"/>
                <a:ea typeface="Roboto Slab"/>
                <a:cs typeface="Roboto Slab"/>
                <a:sym typeface="Roboto Slab"/>
              </a:rPr>
              <a:t/>
            </a:r>
            <a:br>
              <a:rPr lang="en" sz="3000" dirty="0">
                <a:solidFill>
                  <a:schemeClr val="dk1"/>
                </a:solidFill>
                <a:latin typeface="Roboto Slab"/>
                <a:ea typeface="Roboto Slab"/>
                <a:cs typeface="Roboto Slab"/>
                <a:sym typeface="Roboto Slab"/>
              </a:rPr>
            </a:br>
            <a:r>
              <a:rPr lang="en" sz="3000" dirty="0">
                <a:solidFill>
                  <a:schemeClr val="dk1"/>
                </a:solidFill>
                <a:latin typeface="Roboto Slab"/>
                <a:ea typeface="Roboto Slab"/>
                <a:cs typeface="Roboto Slab"/>
                <a:sym typeface="Roboto Slab"/>
              </a:rPr>
              <a:t/>
            </a:r>
            <a:br>
              <a:rPr lang="en" sz="3000" dirty="0">
                <a:solidFill>
                  <a:schemeClr val="dk1"/>
                </a:solidFill>
                <a:latin typeface="Roboto Slab"/>
                <a:ea typeface="Roboto Slab"/>
                <a:cs typeface="Roboto Slab"/>
                <a:sym typeface="Roboto Slab"/>
              </a:rPr>
            </a:br>
            <a:r>
              <a:rPr lang="en" sz="3000" dirty="0">
                <a:solidFill>
                  <a:schemeClr val="dk1"/>
                </a:solidFill>
                <a:latin typeface="Roboto Slab"/>
                <a:ea typeface="Roboto Slab"/>
                <a:cs typeface="Roboto Slab"/>
                <a:sym typeface="Roboto Slab"/>
              </a:rPr>
              <a:t>Modern </a:t>
            </a:r>
            <a:r>
              <a:rPr lang="en" sz="3000" dirty="0" smtClean="0">
                <a:solidFill>
                  <a:schemeClr val="dk1"/>
                </a:solidFill>
                <a:latin typeface="Roboto Slab"/>
                <a:ea typeface="Roboto Slab"/>
                <a:cs typeface="Roboto Slab"/>
                <a:sym typeface="Roboto Slab"/>
              </a:rPr>
              <a:t>Women and Flappers</a:t>
            </a:r>
            <a:endParaRPr lang="en" sz="3000" dirty="0">
              <a:solidFill>
                <a:schemeClr val="dk1"/>
              </a:solidFill>
              <a:latin typeface="Roboto Slab"/>
              <a:ea typeface="Roboto Slab"/>
              <a:cs typeface="Roboto Slab"/>
              <a:sym typeface="Roboto Slab"/>
            </a:endParaRPr>
          </a:p>
        </p:txBody>
      </p:sp>
      <p:sp>
        <p:nvSpPr>
          <p:cNvPr id="1027" name="Shape 1027"/>
          <p:cNvSpPr txBox="1">
            <a:spLocks noGrp="1"/>
          </p:cNvSpPr>
          <p:nvPr>
            <p:ph type="body" idx="1"/>
          </p:nvPr>
        </p:nvSpPr>
        <p:spPr>
          <a:xfrm>
            <a:off x="2590801" y="1066800"/>
            <a:ext cx="6400799" cy="5791200"/>
          </a:xfrm>
          <a:prstGeom prst="rect">
            <a:avLst/>
          </a:prstGeom>
          <a:noFill/>
          <a:ln>
            <a:noFill/>
          </a:ln>
        </p:spPr>
        <p:txBody>
          <a:bodyPr vert="horz" lIns="91425" tIns="91425" rIns="91425" bIns="91425" rtlCol="0" anchor="t" anchorCtr="0">
            <a:noAutofit/>
          </a:bodyPr>
          <a:lstStyle/>
          <a:p>
            <a:pPr marL="0" indent="0">
              <a:lnSpc>
                <a:spcPct val="115000"/>
              </a:lnSpc>
              <a:spcAft>
                <a:spcPts val="0"/>
              </a:spcAft>
              <a:buClr>
                <a:schemeClr val="dk1"/>
              </a:buClr>
              <a:buSzPct val="25000"/>
              <a:buNone/>
            </a:pPr>
            <a:r>
              <a:rPr lang="en" sz="2200" dirty="0">
                <a:solidFill>
                  <a:schemeClr val="dk1"/>
                </a:solidFill>
                <a:latin typeface="Roboto"/>
                <a:ea typeface="Roboto"/>
                <a:cs typeface="Roboto"/>
                <a:sym typeface="Roboto"/>
              </a:rPr>
              <a:t>What were the roles of Women in the 1920s?</a:t>
            </a:r>
          </a:p>
          <a:p>
            <a:pPr marL="285750" lvl="1">
              <a:lnSpc>
                <a:spcPct val="115000"/>
              </a:lnSpc>
              <a:spcBef>
                <a:spcPts val="1600"/>
              </a:spcBef>
              <a:spcAft>
                <a:spcPts val="0"/>
              </a:spcAft>
              <a:buClr>
                <a:schemeClr val="dk1"/>
              </a:buClr>
              <a:buSzPct val="100000"/>
              <a:buFont typeface="Arial"/>
              <a:buChar char="•"/>
            </a:pPr>
            <a:r>
              <a:rPr lang="en" sz="2000" dirty="0">
                <a:solidFill>
                  <a:schemeClr val="dk1"/>
                </a:solidFill>
                <a:latin typeface="Roboto"/>
                <a:ea typeface="Roboto"/>
                <a:cs typeface="Roboto"/>
                <a:sym typeface="Roboto"/>
              </a:rPr>
              <a:t>majority remained in traditional role of housewife, but</a:t>
            </a:r>
          </a:p>
          <a:p>
            <a:pPr marL="285750" lvl="1">
              <a:lnSpc>
                <a:spcPct val="115000"/>
              </a:lnSpc>
              <a:spcBef>
                <a:spcPts val="1600"/>
              </a:spcBef>
              <a:spcAft>
                <a:spcPts val="0"/>
              </a:spcAft>
              <a:buClr>
                <a:schemeClr val="dk1"/>
              </a:buClr>
              <a:buSzPct val="100000"/>
              <a:buFont typeface="Arial"/>
              <a:buChar char="•"/>
            </a:pPr>
            <a:r>
              <a:rPr lang="en" sz="2000" dirty="0">
                <a:solidFill>
                  <a:schemeClr val="dk1"/>
                </a:solidFill>
                <a:latin typeface="Roboto"/>
                <a:ea typeface="Roboto"/>
                <a:cs typeface="Roboto"/>
                <a:sym typeface="Roboto"/>
              </a:rPr>
              <a:t>number of working women increased by 25% as a result of the work they had undertaken during WW1. </a:t>
            </a:r>
          </a:p>
          <a:p>
            <a:pPr marL="285750" lvl="1">
              <a:lnSpc>
                <a:spcPct val="115000"/>
              </a:lnSpc>
              <a:spcBef>
                <a:spcPts val="1600"/>
              </a:spcBef>
              <a:spcAft>
                <a:spcPts val="0"/>
              </a:spcAft>
              <a:buClr>
                <a:schemeClr val="dk1"/>
              </a:buClr>
              <a:buSzPct val="100000"/>
              <a:buFont typeface="Arial"/>
              <a:buChar char="•"/>
            </a:pPr>
            <a:r>
              <a:rPr lang="en" sz="2000" dirty="0">
                <a:solidFill>
                  <a:schemeClr val="dk1"/>
                </a:solidFill>
                <a:latin typeface="Roboto"/>
                <a:ea typeface="Roboto"/>
                <a:cs typeface="Roboto"/>
                <a:sym typeface="Roboto"/>
              </a:rPr>
              <a:t>Workplace: included factory workers, secretaries, salesclerks and telephone operators. </a:t>
            </a:r>
          </a:p>
          <a:p>
            <a:pPr marL="285750" lvl="1">
              <a:lnSpc>
                <a:spcPct val="115000"/>
              </a:lnSpc>
              <a:spcBef>
                <a:spcPts val="1600"/>
              </a:spcBef>
              <a:spcAft>
                <a:spcPts val="0"/>
              </a:spcAft>
              <a:buClr>
                <a:schemeClr val="dk1"/>
              </a:buClr>
              <a:buSzPct val="100000"/>
              <a:buFont typeface="Arial"/>
              <a:buChar char="•"/>
            </a:pPr>
            <a:r>
              <a:rPr lang="en" sz="2000" dirty="0">
                <a:solidFill>
                  <a:schemeClr val="dk1"/>
                </a:solidFill>
                <a:latin typeface="Roboto"/>
                <a:ea typeface="Roboto"/>
                <a:cs typeface="Roboto"/>
                <a:sym typeface="Roboto"/>
              </a:rPr>
              <a:t>women attending college rose to 10% of the population by the end of the 1920's</a:t>
            </a:r>
            <a:r>
              <a:rPr lang="en" sz="2000" dirty="0" smtClean="0">
                <a:solidFill>
                  <a:schemeClr val="dk1"/>
                </a:solidFill>
                <a:latin typeface="Roboto"/>
                <a:ea typeface="Roboto"/>
                <a:cs typeface="Roboto"/>
                <a:sym typeface="Roboto"/>
              </a:rPr>
              <a:t>.</a:t>
            </a:r>
          </a:p>
          <a:p>
            <a:pPr marL="285750" lvl="1">
              <a:lnSpc>
                <a:spcPct val="115000"/>
              </a:lnSpc>
              <a:spcBef>
                <a:spcPts val="1600"/>
              </a:spcBef>
              <a:spcAft>
                <a:spcPts val="0"/>
              </a:spcAft>
              <a:buClr>
                <a:schemeClr val="dk1"/>
              </a:buClr>
              <a:buSzPct val="100000"/>
              <a:buFont typeface="Arial"/>
              <a:buChar char="•"/>
            </a:pPr>
            <a:r>
              <a:rPr lang="en" sz="2000" dirty="0">
                <a:solidFill>
                  <a:schemeClr val="tx1"/>
                </a:solidFill>
              </a:rPr>
              <a:t>The </a:t>
            </a:r>
            <a:r>
              <a:rPr lang="en" sz="2000" b="1" u="sng" dirty="0">
                <a:solidFill>
                  <a:schemeClr val="tx1"/>
                </a:solidFill>
              </a:rPr>
              <a:t>19th Amendment</a:t>
            </a:r>
            <a:r>
              <a:rPr lang="en" sz="2000" u="sng" dirty="0">
                <a:solidFill>
                  <a:schemeClr val="tx1"/>
                </a:solidFill>
              </a:rPr>
              <a:t> </a:t>
            </a:r>
            <a:r>
              <a:rPr lang="en" sz="2000" dirty="0">
                <a:solidFill>
                  <a:schemeClr val="tx1"/>
                </a:solidFill>
              </a:rPr>
              <a:t>was ratified on August 18, 1920</a:t>
            </a:r>
            <a:endParaRPr lang="en-US" sz="2000" dirty="0">
              <a:solidFill>
                <a:schemeClr val="tx1"/>
              </a:solidFill>
            </a:endParaRPr>
          </a:p>
          <a:p>
            <a:pPr marL="285750" lvl="1">
              <a:lnSpc>
                <a:spcPct val="115000"/>
              </a:lnSpc>
              <a:spcBef>
                <a:spcPts val="1600"/>
              </a:spcBef>
              <a:spcAft>
                <a:spcPts val="0"/>
              </a:spcAft>
              <a:buClr>
                <a:schemeClr val="dk1"/>
              </a:buClr>
              <a:buSzPct val="100000"/>
              <a:buFont typeface="Arial"/>
              <a:buChar char="•"/>
            </a:pPr>
            <a:endParaRPr lang="en" sz="20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02925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304800"/>
          </a:xfrm>
        </p:spPr>
        <p:txBody>
          <a:bodyPr/>
          <a:lstStyle/>
          <a:p>
            <a:r>
              <a:rPr lang="en-US" dirty="0" smtClean="0">
                <a:solidFill>
                  <a:schemeClr val="tx1"/>
                </a:solidFill>
              </a:rPr>
              <a:t>Flappers (Daisy and Jordan)</a:t>
            </a:r>
            <a:endParaRPr lang="en-US" dirty="0">
              <a:solidFill>
                <a:schemeClr val="tx1"/>
              </a:solidFill>
            </a:endParaRPr>
          </a:p>
        </p:txBody>
      </p:sp>
      <p:sp>
        <p:nvSpPr>
          <p:cNvPr id="3" name="Content Placeholder 2"/>
          <p:cNvSpPr>
            <a:spLocks noGrp="1"/>
          </p:cNvSpPr>
          <p:nvPr>
            <p:ph idx="1"/>
          </p:nvPr>
        </p:nvSpPr>
        <p:spPr>
          <a:xfrm>
            <a:off x="152400" y="762000"/>
            <a:ext cx="8839200" cy="6248400"/>
          </a:xfrm>
        </p:spPr>
        <p:txBody>
          <a:bodyPr>
            <a:normAutofit fontScale="25000" lnSpcReduction="20000"/>
          </a:bodyPr>
          <a:lstStyle/>
          <a:p>
            <a:pPr>
              <a:lnSpc>
                <a:spcPct val="120000"/>
              </a:lnSpc>
            </a:pPr>
            <a:r>
              <a:rPr lang="en-US" sz="7600" dirty="0">
                <a:solidFill>
                  <a:schemeClr val="tx1"/>
                </a:solidFill>
                <a:latin typeface="Tw Cen MT" panose="020B0602020104020603" pitchFamily="34" charset="0"/>
              </a:rPr>
              <a:t>Young women’s trend and a social statement, a breaking-off from the rigid Victorian way of </a:t>
            </a:r>
            <a:r>
              <a:rPr lang="en-US" sz="7600" dirty="0" smtClean="0">
                <a:solidFill>
                  <a:schemeClr val="tx1"/>
                </a:solidFill>
                <a:latin typeface="Tw Cen MT" panose="020B0602020104020603" pitchFamily="34" charset="0"/>
              </a:rPr>
              <a:t>life. </a:t>
            </a:r>
          </a:p>
          <a:p>
            <a:pPr>
              <a:lnSpc>
                <a:spcPct val="120000"/>
              </a:lnSpc>
            </a:pPr>
            <a:r>
              <a:rPr lang="en" sz="7600" dirty="0" smtClean="0">
                <a:solidFill>
                  <a:schemeClr val="dk1"/>
                </a:solidFill>
                <a:latin typeface="Tw Cen MT" panose="020B0602020104020603" pitchFamily="34" charset="0"/>
                <a:ea typeface="Roboto"/>
                <a:cs typeface="Roboto"/>
                <a:sym typeface="Roboto"/>
              </a:rPr>
              <a:t>Represented </a:t>
            </a:r>
            <a:r>
              <a:rPr lang="en" sz="7600" dirty="0">
                <a:solidFill>
                  <a:schemeClr val="dk1"/>
                </a:solidFill>
                <a:latin typeface="Tw Cen MT" panose="020B0602020104020603" pitchFamily="34" charset="0"/>
                <a:ea typeface="Roboto"/>
                <a:cs typeface="Roboto"/>
                <a:sym typeface="Roboto"/>
              </a:rPr>
              <a:t>Modernism - typified the clash of values and the changing status of women of the new era. </a:t>
            </a:r>
            <a:r>
              <a:rPr lang="en-US" sz="7600" dirty="0">
                <a:solidFill>
                  <a:schemeClr val="tx1"/>
                </a:solidFill>
                <a:latin typeface="Tw Cen MT" panose="020B0602020104020603" pitchFamily="34" charset="0"/>
              </a:rPr>
              <a:t>Young women were labeled ‘flappers’ by older generations. </a:t>
            </a:r>
          </a:p>
          <a:p>
            <a:pPr>
              <a:lnSpc>
                <a:spcPct val="120000"/>
              </a:lnSpc>
            </a:pPr>
            <a:r>
              <a:rPr lang="en" sz="7600" dirty="0" smtClean="0">
                <a:solidFill>
                  <a:schemeClr val="dk1"/>
                </a:solidFill>
                <a:latin typeface="Tw Cen MT" panose="020B0602020104020603" pitchFamily="34" charset="0"/>
                <a:ea typeface="Roboto"/>
                <a:cs typeface="Roboto"/>
                <a:sym typeface="Roboto"/>
              </a:rPr>
              <a:t>Flouted </a:t>
            </a:r>
            <a:r>
              <a:rPr lang="en" sz="7600" dirty="0">
                <a:solidFill>
                  <a:schemeClr val="dk1"/>
                </a:solidFill>
                <a:latin typeface="Tw Cen MT" panose="020B0602020104020603" pitchFamily="34" charset="0"/>
                <a:ea typeface="Roboto"/>
                <a:cs typeface="Roboto"/>
                <a:sym typeface="Roboto"/>
              </a:rPr>
              <a:t>convention, cut their hair, listened to jazz and scandalized the older generation. </a:t>
            </a:r>
            <a:endParaRPr lang="en" sz="7600" dirty="0" smtClean="0">
              <a:solidFill>
                <a:schemeClr val="dk1"/>
              </a:solidFill>
              <a:latin typeface="Tw Cen MT" panose="020B0602020104020603" pitchFamily="34" charset="0"/>
              <a:ea typeface="Roboto"/>
              <a:cs typeface="Roboto"/>
              <a:sym typeface="Roboto"/>
            </a:endParaRPr>
          </a:p>
          <a:p>
            <a:pPr>
              <a:lnSpc>
                <a:spcPct val="120000"/>
              </a:lnSpc>
            </a:pPr>
            <a:r>
              <a:rPr lang="en" sz="7600" b="1" dirty="0" smtClean="0">
                <a:solidFill>
                  <a:schemeClr val="dk1"/>
                </a:solidFill>
                <a:latin typeface="Tw Cen MT" panose="020B0602020104020603" pitchFamily="34" charset="0"/>
                <a:ea typeface="Roboto"/>
                <a:cs typeface="Roboto"/>
                <a:sym typeface="Roboto"/>
              </a:rPr>
              <a:t>Fashion</a:t>
            </a:r>
            <a:r>
              <a:rPr lang="en" sz="7600" b="1" dirty="0">
                <a:solidFill>
                  <a:schemeClr val="dk1"/>
                </a:solidFill>
                <a:latin typeface="Tw Cen MT" panose="020B0602020104020603" pitchFamily="34" charset="0"/>
                <a:ea typeface="Roboto"/>
                <a:cs typeface="Roboto"/>
                <a:sym typeface="Roboto"/>
              </a:rPr>
              <a:t>: </a:t>
            </a:r>
            <a:r>
              <a:rPr lang="en" sz="7600" dirty="0">
                <a:solidFill>
                  <a:schemeClr val="dk1"/>
                </a:solidFill>
                <a:latin typeface="Tw Cen MT" panose="020B0602020104020603" pitchFamily="34" charset="0"/>
                <a:ea typeface="Roboto"/>
                <a:cs typeface="Roboto"/>
                <a:sym typeface="Roboto"/>
              </a:rPr>
              <a:t>Most women abandoned traditional, restrictive women's clothes, such as long dresses and tight corsets. Silhouettes and style were often more </a:t>
            </a:r>
            <a:r>
              <a:rPr lang="en" sz="7600" dirty="0" smtClean="0">
                <a:solidFill>
                  <a:schemeClr val="dk1"/>
                </a:solidFill>
                <a:latin typeface="Tw Cen MT" panose="020B0602020104020603" pitchFamily="34" charset="0"/>
                <a:ea typeface="Roboto"/>
                <a:cs typeface="Roboto"/>
                <a:sym typeface="Roboto"/>
              </a:rPr>
              <a:t>masculine.</a:t>
            </a:r>
          </a:p>
          <a:p>
            <a:pPr>
              <a:lnSpc>
                <a:spcPct val="120000"/>
              </a:lnSpc>
            </a:pPr>
            <a:r>
              <a:rPr lang="en" sz="7600" b="1" dirty="0" smtClean="0">
                <a:solidFill>
                  <a:schemeClr val="dk1"/>
                </a:solidFill>
                <a:latin typeface="Tw Cen MT" panose="020B0602020104020603" pitchFamily="34" charset="0"/>
                <a:ea typeface="Roboto"/>
                <a:cs typeface="Roboto"/>
                <a:sym typeface="Roboto"/>
              </a:rPr>
              <a:t>Hairstyles</a:t>
            </a:r>
            <a:r>
              <a:rPr lang="en" sz="7600" b="1" dirty="0">
                <a:solidFill>
                  <a:schemeClr val="dk1"/>
                </a:solidFill>
                <a:latin typeface="Tw Cen MT" panose="020B0602020104020603" pitchFamily="34" charset="0"/>
                <a:ea typeface="Roboto"/>
                <a:cs typeface="Roboto"/>
                <a:sym typeface="Roboto"/>
              </a:rPr>
              <a:t>: </a:t>
            </a:r>
            <a:r>
              <a:rPr lang="en" sz="7600" dirty="0">
                <a:solidFill>
                  <a:schemeClr val="dk1"/>
                </a:solidFill>
                <a:latin typeface="Tw Cen MT" panose="020B0602020104020603" pitchFamily="34" charset="0"/>
                <a:ea typeface="Roboto"/>
                <a:cs typeface="Roboto"/>
                <a:sym typeface="Roboto"/>
              </a:rPr>
              <a:t>The long hair, traditionally worn by women, was cut into a 'Bob'. </a:t>
            </a:r>
            <a:endParaRPr lang="en" sz="7600" dirty="0" smtClean="0">
              <a:solidFill>
                <a:schemeClr val="dk1"/>
              </a:solidFill>
              <a:latin typeface="Tw Cen MT" panose="020B0602020104020603" pitchFamily="34" charset="0"/>
              <a:ea typeface="Roboto"/>
              <a:cs typeface="Roboto"/>
              <a:sym typeface="Roboto"/>
            </a:endParaRPr>
          </a:p>
          <a:p>
            <a:pPr lvl="1">
              <a:lnSpc>
                <a:spcPct val="120000"/>
              </a:lnSpc>
            </a:pPr>
            <a:r>
              <a:rPr lang="en" sz="7600" dirty="0" smtClean="0">
                <a:solidFill>
                  <a:schemeClr val="dk1"/>
                </a:solidFill>
                <a:latin typeface="Tw Cen MT" panose="020B0602020104020603" pitchFamily="34" charset="0"/>
                <a:ea typeface="Roboto"/>
                <a:cs typeface="Roboto"/>
                <a:sym typeface="Roboto"/>
              </a:rPr>
              <a:t>Favored </a:t>
            </a:r>
            <a:r>
              <a:rPr lang="en" sz="7600" dirty="0">
                <a:solidFill>
                  <a:schemeClr val="dk1"/>
                </a:solidFill>
                <a:latin typeface="Tw Cen MT" panose="020B0602020104020603" pitchFamily="34" charset="0"/>
                <a:ea typeface="Roboto"/>
                <a:cs typeface="Roboto"/>
                <a:sym typeface="Roboto"/>
              </a:rPr>
              <a:t>a masculine look - symbolized the independent and modern </a:t>
            </a:r>
            <a:r>
              <a:rPr lang="en" sz="7600" dirty="0" smtClean="0">
                <a:solidFill>
                  <a:schemeClr val="dk1"/>
                </a:solidFill>
                <a:latin typeface="Tw Cen MT" panose="020B0602020104020603" pitchFamily="34" charset="0"/>
                <a:ea typeface="Roboto"/>
                <a:cs typeface="Roboto"/>
                <a:sym typeface="Roboto"/>
              </a:rPr>
              <a:t>woman</a:t>
            </a:r>
          </a:p>
          <a:p>
            <a:pPr>
              <a:lnSpc>
                <a:spcPct val="120000"/>
              </a:lnSpc>
            </a:pPr>
            <a:r>
              <a:rPr lang="en" sz="7600" dirty="0" smtClean="0">
                <a:solidFill>
                  <a:schemeClr val="dk1"/>
                </a:solidFill>
                <a:latin typeface="Tw Cen MT" panose="020B0602020104020603" pitchFamily="34" charset="0"/>
                <a:ea typeface="Roboto"/>
                <a:cs typeface="Roboto"/>
                <a:sym typeface="Roboto"/>
              </a:rPr>
              <a:t>Challenged </a:t>
            </a:r>
            <a:r>
              <a:rPr lang="en" sz="7600" dirty="0">
                <a:solidFill>
                  <a:schemeClr val="dk1"/>
                </a:solidFill>
                <a:latin typeface="Tw Cen MT" panose="020B0602020104020603" pitchFamily="34" charset="0"/>
                <a:ea typeface="Roboto"/>
                <a:cs typeface="Roboto"/>
                <a:sym typeface="Roboto"/>
              </a:rPr>
              <a:t>the traditional ideas by wearing short skirts, bobbed hairstyles, make-up and cosmetics. </a:t>
            </a:r>
            <a:endParaRPr lang="en" sz="7600" dirty="0" smtClean="0">
              <a:solidFill>
                <a:schemeClr val="dk1"/>
              </a:solidFill>
              <a:latin typeface="Tw Cen MT" panose="020B0602020104020603" pitchFamily="34" charset="0"/>
              <a:ea typeface="Roboto"/>
              <a:cs typeface="Roboto"/>
              <a:sym typeface="Roboto"/>
            </a:endParaRPr>
          </a:p>
          <a:p>
            <a:pPr lvl="1">
              <a:lnSpc>
                <a:spcPct val="120000"/>
              </a:lnSpc>
            </a:pPr>
            <a:r>
              <a:rPr lang="en-US" sz="7600" dirty="0" smtClean="0">
                <a:solidFill>
                  <a:schemeClr val="tx1"/>
                </a:solidFill>
                <a:latin typeface="Tw Cen MT" panose="020B0602020104020603" pitchFamily="34" charset="0"/>
              </a:rPr>
              <a:t>Increased </a:t>
            </a:r>
            <a:r>
              <a:rPr lang="en-US" sz="7600" dirty="0">
                <a:solidFill>
                  <a:schemeClr val="tx1"/>
                </a:solidFill>
                <a:latin typeface="Tw Cen MT" panose="020B0602020104020603" pitchFamily="34" charset="0"/>
              </a:rPr>
              <a:t>use of cosmetics, which until the 1920s was not typically accepted in American society because of its association with prostitution. </a:t>
            </a:r>
            <a:endParaRPr lang="en-US" sz="7600" dirty="0" smtClean="0">
              <a:solidFill>
                <a:schemeClr val="tx1"/>
              </a:solidFill>
              <a:latin typeface="Tw Cen MT" panose="020B0602020104020603" pitchFamily="34" charset="0"/>
            </a:endParaRPr>
          </a:p>
          <a:p>
            <a:pPr>
              <a:lnSpc>
                <a:spcPct val="120000"/>
              </a:lnSpc>
            </a:pPr>
            <a:r>
              <a:rPr lang="en" sz="7600" dirty="0" smtClean="0">
                <a:solidFill>
                  <a:schemeClr val="dk1"/>
                </a:solidFill>
                <a:latin typeface="Tw Cen MT" panose="020B0602020104020603" pitchFamily="34" charset="0"/>
                <a:ea typeface="Roboto"/>
                <a:cs typeface="Roboto"/>
                <a:sym typeface="Roboto"/>
              </a:rPr>
              <a:t>Began </a:t>
            </a:r>
            <a:r>
              <a:rPr lang="en" sz="7600" dirty="0">
                <a:solidFill>
                  <a:schemeClr val="dk1"/>
                </a:solidFill>
                <a:latin typeface="Tw Cen MT" panose="020B0602020104020603" pitchFamily="34" charset="0"/>
                <a:ea typeface="Roboto"/>
                <a:cs typeface="Roboto"/>
                <a:sym typeface="Roboto"/>
              </a:rPr>
              <a:t>drinking and smoking in public and became sexually liberated during the 1920's.</a:t>
            </a:r>
          </a:p>
          <a:p>
            <a:endParaRPr lang="en-US" sz="3200" dirty="0" smtClean="0">
              <a:solidFill>
                <a:schemeClr val="tx1"/>
              </a:solidFill>
            </a:endParaRPr>
          </a:p>
        </p:txBody>
      </p:sp>
    </p:spTree>
    <p:extLst>
      <p:ext uri="{BB962C8B-B14F-4D97-AF65-F5344CB8AC3E}">
        <p14:creationId xmlns:p14="http://schemas.microsoft.com/office/powerpoint/2010/main" val="143249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304800" y="228600"/>
            <a:ext cx="8520600" cy="686100"/>
          </a:xfrm>
          <a:prstGeom prst="rect">
            <a:avLst/>
          </a:prstGeom>
        </p:spPr>
        <p:txBody>
          <a:bodyPr vert="horz" lIns="91425" tIns="91425" rIns="91425" bIns="91425" rtlCol="0" anchor="t" anchorCtr="0">
            <a:noAutofit/>
          </a:bodyPr>
          <a:lstStyle/>
          <a:p>
            <a:r>
              <a:rPr lang="en" sz="2800" dirty="0" smtClean="0">
                <a:solidFill>
                  <a:schemeClr val="tx1"/>
                </a:solidFill>
                <a:latin typeface="Arial"/>
                <a:ea typeface="Arial"/>
                <a:cs typeface="Arial"/>
                <a:sym typeface="Arial"/>
              </a:rPr>
              <a:t>Alienation </a:t>
            </a:r>
            <a:r>
              <a:rPr lang="en" sz="2800" dirty="0">
                <a:solidFill>
                  <a:schemeClr val="tx1"/>
                </a:solidFill>
                <a:latin typeface="Arial"/>
                <a:ea typeface="Arial"/>
                <a:cs typeface="Arial"/>
                <a:sym typeface="Arial"/>
              </a:rPr>
              <a:t>led to an awareness about one's inner life.</a:t>
            </a:r>
            <a:r>
              <a:rPr lang="en" sz="4000" dirty="0">
                <a:solidFill>
                  <a:schemeClr val="tx1"/>
                </a:solidFill>
                <a:latin typeface="Arial"/>
                <a:ea typeface="Arial"/>
                <a:cs typeface="Arial"/>
                <a:sym typeface="Arial"/>
              </a:rPr>
              <a:t/>
            </a:r>
            <a:br>
              <a:rPr lang="en" sz="4000" dirty="0">
                <a:solidFill>
                  <a:schemeClr val="tx1"/>
                </a:solidFill>
                <a:latin typeface="Arial"/>
                <a:ea typeface="Arial"/>
                <a:cs typeface="Arial"/>
                <a:sym typeface="Arial"/>
              </a:rPr>
            </a:br>
            <a:endParaRPr lang="en" sz="4000" dirty="0">
              <a:solidFill>
                <a:schemeClr val="tx1"/>
              </a:solidFill>
            </a:endParaRPr>
          </a:p>
        </p:txBody>
      </p:sp>
      <p:sp>
        <p:nvSpPr>
          <p:cNvPr id="465" name="Shape 465"/>
          <p:cNvSpPr txBox="1">
            <a:spLocks noGrp="1"/>
          </p:cNvSpPr>
          <p:nvPr>
            <p:ph type="body" idx="1"/>
          </p:nvPr>
        </p:nvSpPr>
        <p:spPr>
          <a:xfrm>
            <a:off x="65950" y="914700"/>
            <a:ext cx="5953850" cy="5714700"/>
          </a:xfrm>
          <a:prstGeom prst="rect">
            <a:avLst/>
          </a:prstGeom>
        </p:spPr>
        <p:txBody>
          <a:bodyPr vert="horz" lIns="91425" tIns="91425" rIns="91425" bIns="91425" rtlCol="0" anchor="t" anchorCtr="0">
            <a:noAutofit/>
          </a:bodyPr>
          <a:lstStyle/>
          <a:p>
            <a:pPr marL="457200" indent="-381000">
              <a:spcBef>
                <a:spcPts val="6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Alienation</a:t>
            </a:r>
          </a:p>
          <a:p>
            <a:pPr marL="914400" lvl="1" indent="-381000">
              <a:spcBef>
                <a:spcPts val="5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Post War soldiers</a:t>
            </a:r>
          </a:p>
          <a:p>
            <a:pPr marL="914400" lvl="1" indent="-381000">
              <a:spcBef>
                <a:spcPts val="5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belong to a "lost generation" (Gertrude Stein),</a:t>
            </a:r>
          </a:p>
          <a:p>
            <a:pPr marL="914400" lvl="1" indent="-381000">
              <a:spcBef>
                <a:spcPts val="5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suffers from a "dissociation of sensibility" (T. S. Eliot),</a:t>
            </a:r>
          </a:p>
          <a:p>
            <a:pPr marL="457200" indent="-381000">
              <a:spcBef>
                <a:spcPts val="6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and have "a Dream deferred" (Langston Hughes). </a:t>
            </a:r>
            <a:r>
              <a:rPr lang="en" sz="2200" dirty="0" smtClean="0">
                <a:solidFill>
                  <a:schemeClr val="tx1"/>
                </a:solidFill>
                <a:latin typeface="Arial"/>
                <a:ea typeface="Arial"/>
                <a:cs typeface="Arial"/>
                <a:sym typeface="Arial"/>
              </a:rPr>
              <a:t>Why </a:t>
            </a:r>
            <a:r>
              <a:rPr lang="en" sz="2200" dirty="0">
                <a:solidFill>
                  <a:schemeClr val="tx1"/>
                </a:solidFill>
                <a:latin typeface="Arial"/>
                <a:ea typeface="Arial"/>
                <a:cs typeface="Arial"/>
                <a:sym typeface="Arial"/>
              </a:rPr>
              <a:t>am I the way I am? Who am I?</a:t>
            </a:r>
          </a:p>
          <a:p>
            <a:pPr marL="514350" indent="-381000">
              <a:spcBef>
                <a:spcPts val="5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Psychology, Freud, Jung.</a:t>
            </a:r>
          </a:p>
          <a:p>
            <a:pPr marL="457200" indent="-381000">
              <a:spcBef>
                <a:spcPts val="6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Valorization of the despairing individual </a:t>
            </a:r>
            <a:r>
              <a:rPr lang="en" sz="2200" dirty="0" smtClean="0">
                <a:solidFill>
                  <a:schemeClr val="tx1"/>
                </a:solidFill>
                <a:latin typeface="Arial"/>
                <a:ea typeface="Arial"/>
                <a:cs typeface="Arial"/>
                <a:sym typeface="Arial"/>
              </a:rPr>
              <a:t>in </a:t>
            </a:r>
            <a:r>
              <a:rPr lang="en" sz="2200" dirty="0">
                <a:solidFill>
                  <a:schemeClr val="tx1"/>
                </a:solidFill>
                <a:latin typeface="Arial"/>
                <a:ea typeface="Arial"/>
                <a:cs typeface="Arial"/>
                <a:sym typeface="Arial"/>
              </a:rPr>
              <a:t>the face of an unmanageable future</a:t>
            </a:r>
          </a:p>
          <a:p>
            <a:pPr marL="914400" lvl="1" indent="-381000">
              <a:spcBef>
                <a:spcPts val="5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Disillusionment , lack of hope… </a:t>
            </a:r>
          </a:p>
          <a:p>
            <a:pPr marL="914400" lvl="1" indent="-381000">
              <a:spcBef>
                <a:spcPts val="500"/>
              </a:spcBef>
              <a:spcAft>
                <a:spcPts val="0"/>
              </a:spcAft>
              <a:buClr>
                <a:srgbClr val="404040"/>
              </a:buClr>
              <a:buSzPct val="100000"/>
              <a:buFont typeface="Arial"/>
            </a:pPr>
            <a:endParaRPr lang="en" sz="2400" dirty="0">
              <a:solidFill>
                <a:srgbClr val="404040"/>
              </a:solidFill>
              <a:latin typeface="Arial"/>
              <a:ea typeface="Arial"/>
              <a:cs typeface="Arial"/>
              <a:sym typeface="Arial"/>
            </a:endParaRPr>
          </a:p>
          <a:p>
            <a:pPr>
              <a:lnSpc>
                <a:spcPct val="115000"/>
              </a:lnSpc>
              <a:spcBef>
                <a:spcPts val="600"/>
              </a:spcBef>
              <a:spcAft>
                <a:spcPts val="0"/>
              </a:spcAft>
              <a:buNone/>
            </a:pPr>
            <a:endParaRPr sz="2000" dirty="0">
              <a:solidFill>
                <a:srgbClr val="404040"/>
              </a:solidFill>
              <a:latin typeface="Arial"/>
              <a:ea typeface="Arial"/>
              <a:cs typeface="Arial"/>
              <a:sym typeface="Arial"/>
            </a:endParaRPr>
          </a:p>
          <a:p>
            <a:pPr>
              <a:buNone/>
            </a:pPr>
            <a:endParaRPr dirty="0"/>
          </a:p>
        </p:txBody>
      </p:sp>
    </p:spTree>
    <p:extLst>
      <p:ext uri="{BB962C8B-B14F-4D97-AF65-F5344CB8AC3E}">
        <p14:creationId xmlns:p14="http://schemas.microsoft.com/office/powerpoint/2010/main" val="1612649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Spring</Template>
  <TotalTime>1994</TotalTime>
  <Words>2100</Words>
  <Application>Microsoft Office PowerPoint</Application>
  <PresentationFormat>On-screen Show (4:3)</PresentationFormat>
  <Paragraphs>198</Paragraphs>
  <Slides>36</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Arial</vt:lpstr>
      <vt:lpstr>Calibri</vt:lpstr>
      <vt:lpstr>Constantia</vt:lpstr>
      <vt:lpstr>Courier New</vt:lpstr>
      <vt:lpstr>Georgia</vt:lpstr>
      <vt:lpstr>Roboto</vt:lpstr>
      <vt:lpstr>Roboto Slab</vt:lpstr>
      <vt:lpstr>Times New Roman</vt:lpstr>
      <vt:lpstr>Trebuchet MS</vt:lpstr>
      <vt:lpstr>Tw Cen MT</vt:lpstr>
      <vt:lpstr>Verdana</vt:lpstr>
      <vt:lpstr>Wingdings</vt:lpstr>
      <vt:lpstr>Wingdings 2</vt:lpstr>
      <vt:lpstr>Spring</vt:lpstr>
      <vt:lpstr>Individual Response</vt:lpstr>
      <vt:lpstr>The Great Gatsby</vt:lpstr>
      <vt:lpstr>Essential Questions</vt:lpstr>
      <vt:lpstr>Historical Background </vt:lpstr>
      <vt:lpstr>Prohibition and Gangsters</vt:lpstr>
      <vt:lpstr>Jazz Age</vt:lpstr>
      <vt:lpstr>  Modern Women and Flappers</vt:lpstr>
      <vt:lpstr>Flappers (Daisy and Jordan)</vt:lpstr>
      <vt:lpstr>Alienation led to an awareness about one's inner life. </vt:lpstr>
      <vt:lpstr>Effect of Industrialization </vt:lpstr>
      <vt:lpstr>The haves and the have nots:</vt:lpstr>
      <vt:lpstr>F. Scott Fitzgerald Mini Bio</vt:lpstr>
      <vt:lpstr>F. Scott Fitzgerald</vt:lpstr>
      <vt:lpstr>F. Scott and Zelda Fitzgerald</vt:lpstr>
      <vt:lpstr>In a 1924 Letter,</vt:lpstr>
      <vt:lpstr>The Great Gatsby </vt:lpstr>
      <vt:lpstr>One Sentence Summary</vt:lpstr>
      <vt:lpstr>Setting</vt:lpstr>
      <vt:lpstr>Setting</vt:lpstr>
      <vt:lpstr>Setting</vt:lpstr>
      <vt:lpstr>Valley of Ashes: Context</vt:lpstr>
      <vt:lpstr>Valley of Ashes: Context</vt:lpstr>
      <vt:lpstr>PowerPoint Presentation</vt:lpstr>
      <vt:lpstr>Characters</vt:lpstr>
      <vt:lpstr>Motifs in The Great Gatsby</vt:lpstr>
      <vt:lpstr>Image Threads Worth Following</vt:lpstr>
      <vt:lpstr>Dr. T. J. Eckleburg</vt:lpstr>
      <vt:lpstr>Big Ideas</vt:lpstr>
      <vt:lpstr>Homework</vt:lpstr>
      <vt:lpstr>OLDER FILES</vt:lpstr>
      <vt:lpstr>Themes: The American Dream </vt:lpstr>
      <vt:lpstr>Themes: Corruption of society and morals by the wealthy and careless</vt:lpstr>
      <vt:lpstr>Themes: Consumerism and Materialism leads to decreased morals</vt:lpstr>
      <vt:lpstr>Themes: Hollowness of Wealth</vt:lpstr>
      <vt:lpstr>As you read</vt:lpstr>
      <vt:lpstr>Essay Prompts (plan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Gatsby</dc:title>
  <dc:creator>Kirsten Woldendorp</dc:creator>
  <cp:lastModifiedBy>Woldendorp, Kirsten    SHS-Staff</cp:lastModifiedBy>
  <cp:revision>107</cp:revision>
  <dcterms:created xsi:type="dcterms:W3CDTF">2010-12-07T18:11:19Z</dcterms:created>
  <dcterms:modified xsi:type="dcterms:W3CDTF">2019-11-15T20:54:46Z</dcterms:modified>
</cp:coreProperties>
</file>