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102" d="100"/>
          <a:sy n="102" d="100"/>
        </p:scale>
        <p:origin x="2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51F29-2251-4E3C-A80C-32985C1ECD85}" type="datetimeFigureOut">
              <a:rPr lang="en-US" smtClean="0"/>
              <a:t>11/27/2017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9939-943C-49CC-B4D7-D9CC344F9D4D}" type="slidenum">
              <a:rPr lang="en-US" smtClean="0"/>
              <a:t>‹#›</a:t>
            </a:fld>
            <a:endParaRPr lang="en-US"/>
          </a:p>
        </p:txBody>
      </p:sp>
    </p:spTree>
    <p:extLst>
      <p:ext uri="{BB962C8B-B14F-4D97-AF65-F5344CB8AC3E}">
        <p14:creationId xmlns:p14="http://schemas.microsoft.com/office/powerpoint/2010/main" val="32564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3631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0927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898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925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4887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084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470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127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2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2"/>
        <p:cNvGrpSpPr/>
        <p:nvPr/>
      </p:nvGrpSpPr>
      <p:grpSpPr>
        <a:xfrm>
          <a:off x="0" y="0"/>
          <a:ext cx="0" cy="0"/>
          <a:chOff x="0" y="0"/>
          <a:chExt cx="0" cy="0"/>
        </a:xfrm>
      </p:grpSpPr>
      <p:sp>
        <p:nvSpPr>
          <p:cNvPr id="273" name="Shape 273"/>
          <p:cNvSpPr/>
          <p:nvPr/>
        </p:nvSpPr>
        <p:spPr>
          <a:xfrm>
            <a:off x="0" y="6727600"/>
            <a:ext cx="9144000" cy="1304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800"/>
          </a:p>
        </p:txBody>
      </p:sp>
      <p:sp>
        <p:nvSpPr>
          <p:cNvPr id="274" name="Shape 274"/>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5" name="Shape 275"/>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6" name="Shape 276"/>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0742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14049-6CC5-4124-A77A-B19D51728671}"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2917C-A2C7-4B79-B24B-5823E7EAE1E9}" type="slidenum">
              <a:rPr lang="en-US" smtClean="0"/>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1E14049-6CC5-4124-A77A-B19D51728671}" type="datetimeFigureOut">
              <a:rPr lang="en-US" smtClean="0"/>
              <a:pPr/>
              <a:t>11/27/2017</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B42917C-A2C7-4B79-B24B-5823E7EAE1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4934158" cy="2133600"/>
          </a:xfrm>
        </p:spPr>
        <p:txBody>
          <a:bodyPr>
            <a:normAutofit/>
          </a:bodyPr>
          <a:lstStyle/>
          <a:p>
            <a:r>
              <a:rPr lang="en-US" sz="6600" i="1" dirty="0" smtClean="0"/>
              <a:t>The Great Gatsby</a:t>
            </a:r>
            <a:endParaRPr lang="en-US" sz="6600" i="1" dirty="0"/>
          </a:p>
        </p:txBody>
      </p:sp>
      <p:sp>
        <p:nvSpPr>
          <p:cNvPr id="3" name="Subtitle 2"/>
          <p:cNvSpPr>
            <a:spLocks noGrp="1"/>
          </p:cNvSpPr>
          <p:nvPr>
            <p:ph type="subTitle" idx="1"/>
          </p:nvPr>
        </p:nvSpPr>
        <p:spPr>
          <a:xfrm>
            <a:off x="457200" y="914400"/>
            <a:ext cx="3333958" cy="861420"/>
          </a:xfrm>
        </p:spPr>
        <p:txBody>
          <a:bodyPr>
            <a:normAutofit lnSpcReduction="10000"/>
          </a:bodyPr>
          <a:lstStyle/>
          <a:p>
            <a:r>
              <a:rPr lang="en-US" sz="2800" dirty="0" smtClean="0"/>
              <a:t>F. Scott Fitzgerald’s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76400"/>
            <a:ext cx="4191000" cy="4191000"/>
          </a:xfrm>
          <a:prstGeom prst="rect">
            <a:avLst/>
          </a:prstGeom>
        </p:spPr>
      </p:pic>
    </p:spTree>
    <p:extLst>
      <p:ext uri="{BB962C8B-B14F-4D97-AF65-F5344CB8AC3E}">
        <p14:creationId xmlns:p14="http://schemas.microsoft.com/office/powerpoint/2010/main" val="3387022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15932" y="228600"/>
            <a:ext cx="8520600" cy="572700"/>
          </a:xfrm>
          <a:prstGeom prst="rect">
            <a:avLst/>
          </a:prstGeom>
        </p:spPr>
        <p:txBody>
          <a:bodyPr vert="horz" lIns="91425" tIns="91425" rIns="91425" bIns="91425" rtlCol="0" anchor="t" anchorCtr="0">
            <a:noAutofit/>
          </a:bodyPr>
          <a:lstStyle/>
          <a:p>
            <a:r>
              <a:rPr lang="en" dirty="0">
                <a:solidFill>
                  <a:schemeClr val="tx1"/>
                </a:solidFill>
              </a:rPr>
              <a:t>The haves and the have nots:</a:t>
            </a:r>
          </a:p>
        </p:txBody>
      </p:sp>
      <p:sp>
        <p:nvSpPr>
          <p:cNvPr id="587" name="Shape 587"/>
          <p:cNvSpPr txBox="1">
            <a:spLocks noGrp="1"/>
          </p:cNvSpPr>
          <p:nvPr>
            <p:ph type="body" idx="1"/>
          </p:nvPr>
        </p:nvSpPr>
        <p:spPr>
          <a:xfrm>
            <a:off x="316718" y="1143000"/>
            <a:ext cx="4363075" cy="4021850"/>
          </a:xfrm>
          <a:prstGeom prst="rect">
            <a:avLst/>
          </a:prstGeom>
        </p:spPr>
        <p:txBody>
          <a:bodyPr vert="horz" lIns="91425" tIns="91425" rIns="91425" bIns="91425" rtlCol="0" anchor="t" anchorCtr="0">
            <a:noAutofit/>
          </a:bodyPr>
          <a:lstStyle/>
          <a:p>
            <a:pPr>
              <a:buNone/>
            </a:pPr>
            <a:r>
              <a:rPr lang="en" sz="4000" dirty="0">
                <a:solidFill>
                  <a:schemeClr val="tx1"/>
                </a:solidFill>
              </a:rPr>
              <a:t>New money</a:t>
            </a:r>
          </a:p>
          <a:p>
            <a:pPr marL="457200" indent="-228600">
              <a:buClr>
                <a:srgbClr val="404040"/>
              </a:buClr>
            </a:pPr>
            <a:r>
              <a:rPr lang="en" sz="3200" dirty="0">
                <a:solidFill>
                  <a:schemeClr val="tx1"/>
                </a:solidFill>
              </a:rPr>
              <a:t>Technology, industry </a:t>
            </a:r>
          </a:p>
          <a:p>
            <a:pPr>
              <a:buNone/>
            </a:pPr>
            <a:r>
              <a:rPr lang="en" sz="4000" dirty="0">
                <a:solidFill>
                  <a:schemeClr val="tx1"/>
                </a:solidFill>
              </a:rPr>
              <a:t>vs. old money </a:t>
            </a:r>
          </a:p>
          <a:p>
            <a:pPr marL="457200" indent="-228600">
              <a:buClr>
                <a:srgbClr val="404040"/>
              </a:buClr>
            </a:pPr>
            <a:r>
              <a:rPr lang="en" sz="3200" dirty="0">
                <a:solidFill>
                  <a:schemeClr val="tx1"/>
                </a:solidFill>
              </a:rPr>
              <a:t>Family, inheritance</a:t>
            </a:r>
          </a:p>
          <a:p>
            <a:pPr>
              <a:buNone/>
            </a:pPr>
            <a:r>
              <a:rPr lang="en" sz="4000" dirty="0">
                <a:solidFill>
                  <a:schemeClr val="tx1"/>
                </a:solidFill>
              </a:rPr>
              <a:t>vs. no money</a:t>
            </a:r>
          </a:p>
          <a:p>
            <a:pPr marL="457200" indent="-228600">
              <a:buClr>
                <a:srgbClr val="404040"/>
              </a:buClr>
            </a:pPr>
            <a:r>
              <a:rPr lang="en" sz="3200" dirty="0">
                <a:solidFill>
                  <a:schemeClr val="tx1"/>
                </a:solidFill>
              </a:rPr>
              <a:t>The burdened and oppressed</a:t>
            </a:r>
          </a:p>
        </p:txBody>
      </p:sp>
      <p:pic>
        <p:nvPicPr>
          <p:cNvPr id="588" name="Shape 588"/>
          <p:cNvPicPr preferRelativeResize="0"/>
          <p:nvPr/>
        </p:nvPicPr>
        <p:blipFill rotWithShape="1">
          <a:blip r:embed="rId3">
            <a:alphaModFix/>
          </a:blip>
          <a:srcRect b="1883"/>
          <a:stretch/>
        </p:blipFill>
        <p:spPr>
          <a:xfrm>
            <a:off x="5170601" y="1295400"/>
            <a:ext cx="3569925" cy="4908624"/>
          </a:xfrm>
          <a:prstGeom prst="rect">
            <a:avLst/>
          </a:prstGeom>
          <a:noFill/>
          <a:ln>
            <a:noFill/>
          </a:ln>
        </p:spPr>
      </p:pic>
    </p:spTree>
    <p:extLst>
      <p:ext uri="{BB962C8B-B14F-4D97-AF65-F5344CB8AC3E}">
        <p14:creationId xmlns:p14="http://schemas.microsoft.com/office/powerpoint/2010/main" val="555979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8009"/>
            <a:ext cx="4282281" cy="924475"/>
          </a:xfrm>
        </p:spPr>
        <p:txBody>
          <a:bodyPr/>
          <a:lstStyle/>
          <a:p>
            <a:r>
              <a:rPr lang="en-US" dirty="0" smtClean="0">
                <a:solidFill>
                  <a:schemeClr val="tx1"/>
                </a:solidFill>
              </a:rPr>
              <a:t>F. Scott Fitzgerald</a:t>
            </a:r>
            <a:endParaRPr lang="en-US" dirty="0">
              <a:solidFill>
                <a:schemeClr val="tx1"/>
              </a:solidFill>
            </a:endParaRPr>
          </a:p>
        </p:txBody>
      </p:sp>
      <p:sp>
        <p:nvSpPr>
          <p:cNvPr id="9" name="Content Placeholder 8"/>
          <p:cNvSpPr>
            <a:spLocks noGrp="1"/>
          </p:cNvSpPr>
          <p:nvPr>
            <p:ph sz="half" idx="1"/>
          </p:nvPr>
        </p:nvSpPr>
        <p:spPr>
          <a:xfrm>
            <a:off x="304800" y="1219200"/>
            <a:ext cx="4175919" cy="5333999"/>
          </a:xfrm>
        </p:spPr>
        <p:txBody>
          <a:bodyPr>
            <a:noAutofit/>
          </a:bodyPr>
          <a:lstStyle/>
          <a:p>
            <a:r>
              <a:rPr lang="en-US" sz="2400" b="1" dirty="0" smtClean="0">
                <a:solidFill>
                  <a:schemeClr val="tx1"/>
                </a:solidFill>
              </a:rPr>
              <a:t>Francis Scott Key Fitzgerald</a:t>
            </a:r>
            <a:r>
              <a:rPr lang="en-US" sz="2400" dirty="0" smtClean="0">
                <a:solidFill>
                  <a:schemeClr val="tx1"/>
                </a:solidFill>
              </a:rPr>
              <a:t> (September 24, 1896 – December 21, 1940)</a:t>
            </a:r>
          </a:p>
          <a:p>
            <a:r>
              <a:rPr lang="en-US" sz="2400" dirty="0" smtClean="0">
                <a:solidFill>
                  <a:schemeClr val="tx1"/>
                </a:solidFill>
              </a:rPr>
              <a:t>Wrote four novels: </a:t>
            </a:r>
            <a:r>
              <a:rPr lang="en-US" sz="2400" i="1" dirty="0" smtClean="0">
                <a:solidFill>
                  <a:schemeClr val="tx1"/>
                </a:solidFill>
              </a:rPr>
              <a:t>This Side of Paradise</a:t>
            </a:r>
            <a:r>
              <a:rPr lang="en-US" sz="2400" dirty="0" smtClean="0">
                <a:solidFill>
                  <a:schemeClr val="tx1"/>
                </a:solidFill>
              </a:rPr>
              <a:t>, </a:t>
            </a:r>
            <a:r>
              <a:rPr lang="en-US" sz="2400" i="1" dirty="0" smtClean="0">
                <a:solidFill>
                  <a:schemeClr val="tx1"/>
                </a:solidFill>
              </a:rPr>
              <a:t>The Beautiful and Damned</a:t>
            </a:r>
            <a:r>
              <a:rPr lang="en-US" sz="2400" dirty="0" smtClean="0">
                <a:solidFill>
                  <a:schemeClr val="tx1"/>
                </a:solidFill>
              </a:rPr>
              <a:t>, </a:t>
            </a:r>
            <a:r>
              <a:rPr lang="en-US" sz="2400" i="1" dirty="0" smtClean="0">
                <a:solidFill>
                  <a:schemeClr val="tx1"/>
                </a:solidFill>
              </a:rPr>
              <a:t>Tender is the Night</a:t>
            </a:r>
            <a:r>
              <a:rPr lang="en-US" sz="2400" dirty="0" smtClean="0">
                <a:solidFill>
                  <a:schemeClr val="tx1"/>
                </a:solidFill>
              </a:rPr>
              <a:t> and his most famous, </a:t>
            </a:r>
            <a:r>
              <a:rPr lang="en-US" sz="2400" i="1" dirty="0" smtClean="0">
                <a:solidFill>
                  <a:schemeClr val="tx1"/>
                </a:solidFill>
              </a:rPr>
              <a:t>The Great Gatsby </a:t>
            </a:r>
            <a:r>
              <a:rPr lang="en-US" sz="2400" dirty="0" smtClean="0">
                <a:solidFill>
                  <a:schemeClr val="tx1"/>
                </a:solidFill>
              </a:rPr>
              <a:t>(1925). </a:t>
            </a:r>
          </a:p>
          <a:p>
            <a:pPr lvl="1"/>
            <a:r>
              <a:rPr lang="en-US" sz="2400" i="1" dirty="0" smtClean="0">
                <a:solidFill>
                  <a:schemeClr val="tx1"/>
                </a:solidFill>
              </a:rPr>
              <a:t>The Love of the Last Tycoon</a:t>
            </a:r>
            <a:r>
              <a:rPr lang="en-US" sz="2400" dirty="0" smtClean="0">
                <a:solidFill>
                  <a:schemeClr val="tx1"/>
                </a:solidFill>
              </a:rPr>
              <a:t> after death</a:t>
            </a:r>
          </a:p>
          <a:p>
            <a:r>
              <a:rPr lang="en-US" sz="2400" dirty="0" smtClean="0">
                <a:solidFill>
                  <a:schemeClr val="tx1"/>
                </a:solidFill>
              </a:rPr>
              <a:t>Alcoholic, died of massive heart attack</a:t>
            </a:r>
          </a:p>
        </p:txBody>
      </p:sp>
      <p:sp>
        <p:nvSpPr>
          <p:cNvPr id="5" name="Content Placeholder 4"/>
          <p:cNvSpPr>
            <a:spLocks noGrp="1"/>
          </p:cNvSpPr>
          <p:nvPr>
            <p:ph sz="half" idx="2"/>
          </p:nvPr>
        </p:nvSpPr>
        <p:spPr/>
        <p:txBody>
          <a:bodyPr>
            <a:normAutofit/>
          </a:bodyPr>
          <a:lstStyle/>
          <a:p>
            <a:endParaRPr lang="en-US" dirty="0"/>
          </a:p>
        </p:txBody>
      </p:sp>
      <p:pic>
        <p:nvPicPr>
          <p:cNvPr id="4" name="Picture 3" descr="FSF.bmp"/>
          <p:cNvPicPr>
            <a:picLocks noChangeAspect="1"/>
          </p:cNvPicPr>
          <p:nvPr/>
        </p:nvPicPr>
        <p:blipFill>
          <a:blip r:embed="rId2" cstate="print"/>
          <a:stretch>
            <a:fillRect/>
          </a:stretch>
        </p:blipFill>
        <p:spPr>
          <a:xfrm>
            <a:off x="4572000" y="549509"/>
            <a:ext cx="4495800" cy="5775091"/>
          </a:xfrm>
          <a:prstGeom prst="rect">
            <a:avLst/>
          </a:prstGeom>
        </p:spPr>
      </p:pic>
    </p:spTree>
    <p:extLst>
      <p:ext uri="{BB962C8B-B14F-4D97-AF65-F5344CB8AC3E}">
        <p14:creationId xmlns:p14="http://schemas.microsoft.com/office/powerpoint/2010/main" val="64879926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5113" cy="543476"/>
          </a:xfrm>
        </p:spPr>
        <p:txBody>
          <a:bodyPr/>
          <a:lstStyle/>
          <a:p>
            <a:r>
              <a:rPr lang="en-US" dirty="0" smtClean="0"/>
              <a:t>Jazz Age, Zelda</a:t>
            </a:r>
            <a:endParaRPr lang="en-US" dirty="0"/>
          </a:p>
        </p:txBody>
      </p:sp>
      <p:sp>
        <p:nvSpPr>
          <p:cNvPr id="3" name="Content Placeholder 2"/>
          <p:cNvSpPr>
            <a:spLocks noGrp="1"/>
          </p:cNvSpPr>
          <p:nvPr>
            <p:ph idx="1"/>
          </p:nvPr>
        </p:nvSpPr>
        <p:spPr>
          <a:xfrm>
            <a:off x="457200" y="1066800"/>
            <a:ext cx="8382000" cy="5410200"/>
          </a:xfrm>
        </p:spPr>
        <p:txBody>
          <a:bodyPr>
            <a:noAutofit/>
          </a:bodyPr>
          <a:lstStyle/>
          <a:p>
            <a:r>
              <a:rPr lang="en-US" sz="3200" dirty="0" smtClean="0">
                <a:solidFill>
                  <a:schemeClr val="tx1"/>
                </a:solidFill>
              </a:rPr>
              <a:t>Married Zelda Sayre (1900-1948): wealthy girl, “rich girls don’t marry poor boys”</a:t>
            </a:r>
          </a:p>
          <a:p>
            <a:pPr lvl="1"/>
            <a:r>
              <a:rPr lang="en-US" sz="2800" dirty="0" smtClean="0">
                <a:solidFill>
                  <a:schemeClr val="tx1"/>
                </a:solidFill>
              </a:rPr>
              <a:t>Had daughter: Frances Scott Fitzgerald</a:t>
            </a:r>
          </a:p>
          <a:p>
            <a:pPr lvl="1"/>
            <a:r>
              <a:rPr lang="en-US" sz="2800" dirty="0" smtClean="0">
                <a:solidFill>
                  <a:schemeClr val="tx1"/>
                </a:solidFill>
              </a:rPr>
              <a:t>Zelda was institutionalized (schizophrenia) for large part of life, died in a fire </a:t>
            </a:r>
          </a:p>
          <a:p>
            <a:r>
              <a:rPr lang="en-US" sz="3200" dirty="0" smtClean="0">
                <a:solidFill>
                  <a:schemeClr val="tx1"/>
                </a:solidFill>
              </a:rPr>
              <a:t>Jazz Age, flappers influenced works</a:t>
            </a:r>
          </a:p>
          <a:p>
            <a:r>
              <a:rPr lang="en-US" sz="3200" i="1" dirty="0" smtClean="0">
                <a:solidFill>
                  <a:schemeClr val="tx1"/>
                </a:solidFill>
              </a:rPr>
              <a:t>Z: A Novel for Zelda</a:t>
            </a:r>
            <a:r>
              <a:rPr lang="en-US" sz="3200" dirty="0" smtClean="0">
                <a:solidFill>
                  <a:schemeClr val="tx1"/>
                </a:solidFill>
              </a:rPr>
              <a:t> (great fiction about their marriage, life, etc.)</a:t>
            </a:r>
            <a:endParaRPr lang="en-US" sz="3200" i="1" dirty="0">
              <a:solidFill>
                <a:schemeClr val="tx1"/>
              </a:solidFill>
            </a:endParaRPr>
          </a:p>
        </p:txBody>
      </p:sp>
    </p:spTree>
    <p:extLst>
      <p:ext uri="{BB962C8B-B14F-4D97-AF65-F5344CB8AC3E}">
        <p14:creationId xmlns:p14="http://schemas.microsoft.com/office/powerpoint/2010/main" val="1908419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311700" y="1302275"/>
            <a:ext cx="8520600" cy="572700"/>
          </a:xfrm>
          <a:prstGeom prst="rect">
            <a:avLst/>
          </a:prstGeom>
        </p:spPr>
        <p:txBody>
          <a:bodyPr vert="horz" lIns="91425" tIns="91425" rIns="91425" bIns="91425" rtlCol="0" anchor="t" anchorCtr="0">
            <a:noAutofit/>
          </a:bodyPr>
          <a:lstStyle/>
          <a:p>
            <a:r>
              <a:rPr lang="en"/>
              <a:t>In a 1924 Letter,</a:t>
            </a:r>
          </a:p>
        </p:txBody>
      </p:sp>
      <p:sp>
        <p:nvSpPr>
          <p:cNvPr id="401" name="Shape 401"/>
          <p:cNvSpPr txBox="1">
            <a:spLocks noGrp="1"/>
          </p:cNvSpPr>
          <p:nvPr>
            <p:ph type="body" idx="1"/>
          </p:nvPr>
        </p:nvSpPr>
        <p:spPr>
          <a:xfrm>
            <a:off x="311700" y="2009725"/>
            <a:ext cx="8520600" cy="3416400"/>
          </a:xfrm>
          <a:prstGeom prst="rect">
            <a:avLst/>
          </a:prstGeom>
        </p:spPr>
        <p:txBody>
          <a:bodyPr vert="horz" lIns="91425" tIns="91425" rIns="91425" bIns="91425" rtlCol="0" anchor="t" anchorCtr="0">
            <a:noAutofit/>
          </a:bodyPr>
          <a:lstStyle/>
          <a:p>
            <a:pPr algn="ctr">
              <a:spcBef>
                <a:spcPts val="900"/>
              </a:spcBef>
              <a:spcAft>
                <a:spcPts val="0"/>
              </a:spcAft>
              <a:buNone/>
            </a:pPr>
            <a:r>
              <a:rPr lang="en" sz="3600" dirty="0">
                <a:solidFill>
                  <a:schemeClr val="tx1"/>
                </a:solidFill>
              </a:rPr>
              <a:t>Fitzgerald said, “the burden of </a:t>
            </a:r>
            <a:r>
              <a:rPr lang="en" sz="3600" i="1" dirty="0">
                <a:solidFill>
                  <a:schemeClr val="tx1"/>
                </a:solidFill>
              </a:rPr>
              <a:t>The Great Gatsby</a:t>
            </a:r>
            <a:r>
              <a:rPr lang="en" sz="3600" dirty="0">
                <a:solidFill>
                  <a:schemeClr val="tx1"/>
                </a:solidFill>
              </a:rPr>
              <a:t> was the loss of those illusions that give such color to the world that you don't care whether things are true or false as long as they partake of the magical glory.”</a:t>
            </a:r>
          </a:p>
          <a:p>
            <a:pPr>
              <a:buNone/>
            </a:pPr>
            <a:endParaRPr dirty="0"/>
          </a:p>
        </p:txBody>
      </p:sp>
    </p:spTree>
    <p:extLst>
      <p:ext uri="{BB962C8B-B14F-4D97-AF65-F5344CB8AC3E}">
        <p14:creationId xmlns:p14="http://schemas.microsoft.com/office/powerpoint/2010/main" val="25186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04800"/>
            <a:ext cx="7886700" cy="514349"/>
          </a:xfrm>
        </p:spPr>
        <p:txBody>
          <a:bodyPr/>
          <a:lstStyle/>
          <a:p>
            <a:r>
              <a:rPr lang="en-US" b="1" dirty="0">
                <a:latin typeface="Constantia" panose="02030602050306030303" pitchFamily="18" charset="0"/>
              </a:rPr>
              <a:t>Literary Modernism</a:t>
            </a:r>
          </a:p>
        </p:txBody>
      </p:sp>
      <p:sp>
        <p:nvSpPr>
          <p:cNvPr id="8195" name="Content Placeholder 2"/>
          <p:cNvSpPr>
            <a:spLocks noGrp="1"/>
          </p:cNvSpPr>
          <p:nvPr>
            <p:ph idx="1"/>
          </p:nvPr>
        </p:nvSpPr>
        <p:spPr>
          <a:xfrm>
            <a:off x="381000" y="990600"/>
            <a:ext cx="8458200" cy="5562600"/>
          </a:xfrm>
        </p:spPr>
        <p:txBody>
          <a:bodyPr>
            <a:noAutofit/>
          </a:bodyPr>
          <a:lstStyle/>
          <a:p>
            <a:r>
              <a:rPr lang="en-US" sz="3600" dirty="0">
                <a:solidFill>
                  <a:schemeClr val="tx1"/>
                </a:solidFill>
                <a:latin typeface="Constantia" panose="02030602050306030303" pitchFamily="18" charset="0"/>
              </a:rPr>
              <a:t>1900-1950</a:t>
            </a:r>
          </a:p>
          <a:p>
            <a:pPr lvl="1"/>
            <a:r>
              <a:rPr lang="en-US" sz="3600" dirty="0">
                <a:solidFill>
                  <a:schemeClr val="tx1"/>
                </a:solidFill>
                <a:latin typeface="Constantia" panose="02030602050306030303" pitchFamily="18" charset="0"/>
              </a:rPr>
              <a:t>Novels, Plays, Poetry </a:t>
            </a:r>
          </a:p>
          <a:p>
            <a:pPr lvl="1"/>
            <a:r>
              <a:rPr lang="en-US" sz="3600" dirty="0">
                <a:solidFill>
                  <a:schemeClr val="tx1"/>
                </a:solidFill>
                <a:latin typeface="Constantia" panose="02030602050306030303" pitchFamily="18" charset="0"/>
              </a:rPr>
              <a:t>Highly experimental as writers seek a unique style</a:t>
            </a:r>
          </a:p>
          <a:p>
            <a:pPr lvl="1"/>
            <a:r>
              <a:rPr lang="en-US" sz="3600" dirty="0">
                <a:solidFill>
                  <a:schemeClr val="tx1"/>
                </a:solidFill>
                <a:latin typeface="Constantia" panose="02030602050306030303" pitchFamily="18" charset="0"/>
              </a:rPr>
              <a:t>Use of stream of consciousness</a:t>
            </a:r>
          </a:p>
          <a:p>
            <a:pPr lvl="1"/>
            <a:r>
              <a:rPr lang="en-US" sz="3600" dirty="0">
                <a:solidFill>
                  <a:schemeClr val="tx1"/>
                </a:solidFill>
                <a:latin typeface="Constantia" panose="02030602050306030303" pitchFamily="18" charset="0"/>
              </a:rPr>
              <a:t>The pursuit of the American dream</a:t>
            </a:r>
          </a:p>
          <a:p>
            <a:pPr lvl="1"/>
            <a:r>
              <a:rPr lang="en-US" sz="3600" dirty="0">
                <a:solidFill>
                  <a:schemeClr val="tx1"/>
                </a:solidFill>
                <a:latin typeface="Constantia" panose="02030602050306030303" pitchFamily="18" charset="0"/>
              </a:rPr>
              <a:t>Optimism</a:t>
            </a:r>
          </a:p>
          <a:p>
            <a:pPr lvl="1"/>
            <a:r>
              <a:rPr lang="en-US" sz="3600" dirty="0">
                <a:solidFill>
                  <a:schemeClr val="tx1"/>
                </a:solidFill>
                <a:latin typeface="Constantia" panose="02030602050306030303" pitchFamily="18" charset="0"/>
              </a:rPr>
              <a:t>Importance of the individual</a:t>
            </a:r>
          </a:p>
        </p:txBody>
      </p:sp>
    </p:spTree>
    <p:extLst>
      <p:ext uri="{BB962C8B-B14F-4D97-AF65-F5344CB8AC3E}">
        <p14:creationId xmlns:p14="http://schemas.microsoft.com/office/powerpoint/2010/main" val="926753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81000"/>
            <a:ext cx="7125113" cy="391076"/>
          </a:xfrm>
        </p:spPr>
        <p:txBody>
          <a:bodyPr/>
          <a:lstStyle/>
          <a:p>
            <a:r>
              <a:rPr lang="en-US" b="1" dirty="0">
                <a:latin typeface="Constantia" panose="02030602050306030303" pitchFamily="18" charset="0"/>
              </a:rPr>
              <a:t>Influences on Modern Authors </a:t>
            </a:r>
          </a:p>
        </p:txBody>
      </p:sp>
      <p:sp>
        <p:nvSpPr>
          <p:cNvPr id="9219" name="Content Placeholder 2"/>
          <p:cNvSpPr>
            <a:spLocks noGrp="1"/>
          </p:cNvSpPr>
          <p:nvPr>
            <p:ph idx="1"/>
          </p:nvPr>
        </p:nvSpPr>
        <p:spPr>
          <a:xfrm>
            <a:off x="381000" y="1066800"/>
            <a:ext cx="8458200" cy="5486399"/>
          </a:xfrm>
        </p:spPr>
        <p:txBody>
          <a:bodyPr>
            <a:normAutofit/>
          </a:bodyPr>
          <a:lstStyle/>
          <a:p>
            <a:r>
              <a:rPr lang="en-US" sz="4400" dirty="0">
                <a:solidFill>
                  <a:schemeClr val="tx1"/>
                </a:solidFill>
                <a:latin typeface="Constantia" charset="0"/>
              </a:rPr>
              <a:t>Writers reflect the ideas of Darwin (survival of the fittest) and Karl Marx (how money and class structure control a nation)</a:t>
            </a:r>
          </a:p>
          <a:p>
            <a:r>
              <a:rPr lang="en-US" sz="4400" dirty="0">
                <a:solidFill>
                  <a:schemeClr val="tx1"/>
                </a:solidFill>
                <a:latin typeface="Constantia" charset="0"/>
              </a:rPr>
              <a:t>Rise of the youth culture</a:t>
            </a:r>
          </a:p>
          <a:p>
            <a:r>
              <a:rPr lang="en-US" sz="4400" dirty="0">
                <a:solidFill>
                  <a:schemeClr val="tx1"/>
                </a:solidFill>
                <a:latin typeface="Constantia" charset="0"/>
              </a:rPr>
              <a:t>WWI </a:t>
            </a:r>
          </a:p>
          <a:p>
            <a:r>
              <a:rPr lang="en-US" sz="4400" dirty="0">
                <a:solidFill>
                  <a:schemeClr val="tx1"/>
                </a:solidFill>
                <a:latin typeface="Constantia" charset="0"/>
              </a:rPr>
              <a:t>Harlem Renaissance</a:t>
            </a:r>
          </a:p>
        </p:txBody>
      </p:sp>
    </p:spTree>
    <p:extLst>
      <p:ext uri="{BB962C8B-B14F-4D97-AF65-F5344CB8AC3E}">
        <p14:creationId xmlns:p14="http://schemas.microsoft.com/office/powerpoint/2010/main" val="70032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52400" y="304800"/>
            <a:ext cx="8520600" cy="387900"/>
          </a:xfrm>
          <a:prstGeom prst="rect">
            <a:avLst/>
          </a:prstGeom>
        </p:spPr>
        <p:txBody>
          <a:bodyPr vert="horz" lIns="91425" tIns="91425" rIns="91425" bIns="91425" rtlCol="0" anchor="t" anchorCtr="0">
            <a:noAutofit/>
          </a:bodyPr>
          <a:lstStyle/>
          <a:p>
            <a:r>
              <a:rPr lang="en" dirty="0">
                <a:solidFill>
                  <a:schemeClr val="tx1"/>
                </a:solidFill>
              </a:rPr>
              <a:t>Modernism</a:t>
            </a:r>
            <a:r>
              <a:rPr lang="en" dirty="0"/>
              <a:t> </a:t>
            </a:r>
          </a:p>
        </p:txBody>
      </p:sp>
      <p:sp>
        <p:nvSpPr>
          <p:cNvPr id="458" name="Shape 458"/>
          <p:cNvSpPr txBox="1">
            <a:spLocks noGrp="1"/>
          </p:cNvSpPr>
          <p:nvPr>
            <p:ph type="body" idx="1"/>
          </p:nvPr>
        </p:nvSpPr>
        <p:spPr>
          <a:xfrm>
            <a:off x="304800" y="1066800"/>
            <a:ext cx="8534400" cy="5257800"/>
          </a:xfrm>
          <a:prstGeom prst="rect">
            <a:avLst/>
          </a:prstGeom>
        </p:spPr>
        <p:txBody>
          <a:bodyPr vert="horz" lIns="91425" tIns="91425" rIns="91425" bIns="91425" rtlCol="0" anchor="t" anchorCtr="0">
            <a:noAutofit/>
          </a:bodyPr>
          <a:lstStyle/>
          <a:p>
            <a:pPr>
              <a:spcAft>
                <a:spcPts val="0"/>
              </a:spcAft>
              <a:buClr>
                <a:schemeClr val="dk1"/>
              </a:buClr>
              <a:buSzPct val="25000"/>
              <a:buNone/>
            </a:pPr>
            <a:r>
              <a:rPr lang="en" sz="2400" b="1" dirty="0">
                <a:solidFill>
                  <a:schemeClr val="tx1"/>
                </a:solidFill>
              </a:rPr>
              <a:t>Basic Definition: </a:t>
            </a:r>
            <a:r>
              <a:rPr lang="en" sz="2400" dirty="0">
                <a:solidFill>
                  <a:schemeClr val="tx1"/>
                </a:solidFill>
              </a:rPr>
              <a:t>Modernism was a philosophical and artistic movement of the early 20th century</a:t>
            </a:r>
          </a:p>
          <a:p>
            <a:pPr marL="1252537" lvl="1" indent="-350837">
              <a:spcBef>
                <a:spcPts val="700"/>
              </a:spcBef>
              <a:spcAft>
                <a:spcPts val="0"/>
              </a:spcAft>
              <a:buClr>
                <a:srgbClr val="404040"/>
              </a:buClr>
              <a:buSzPct val="100000"/>
              <a:buFont typeface="Proxima Nova"/>
              <a:buChar char="•"/>
            </a:pPr>
            <a:r>
              <a:rPr lang="en" sz="2400" dirty="0" smtClean="0">
                <a:solidFill>
                  <a:schemeClr val="tx1"/>
                </a:solidFill>
              </a:rPr>
              <a:t>Portrayed </a:t>
            </a:r>
            <a:r>
              <a:rPr lang="en" sz="2400" dirty="0">
                <a:solidFill>
                  <a:schemeClr val="tx1"/>
                </a:solidFill>
              </a:rPr>
              <a:t>the world of men as a harsh, hostile environment in which life had lost its meaning and men and women were isolated from each other, struggling to survive alone. </a:t>
            </a:r>
          </a:p>
          <a:p>
            <a:pPr marL="1252537" lvl="1" indent="-350837">
              <a:spcBef>
                <a:spcPts val="700"/>
              </a:spcBef>
              <a:spcAft>
                <a:spcPts val="0"/>
              </a:spcAft>
              <a:buClr>
                <a:srgbClr val="404040"/>
              </a:buClr>
              <a:buSzPct val="100000"/>
              <a:buFont typeface="Proxima Nova"/>
              <a:buChar char="•"/>
            </a:pPr>
            <a:r>
              <a:rPr lang="en" sz="2400" dirty="0">
                <a:solidFill>
                  <a:schemeClr val="tx1"/>
                </a:solidFill>
              </a:rPr>
              <a:t>This world is one in which our dreams are unrealistic and futile. </a:t>
            </a:r>
          </a:p>
          <a:p>
            <a:pPr>
              <a:spcBef>
                <a:spcPts val="600"/>
              </a:spcBef>
              <a:spcAft>
                <a:spcPts val="0"/>
              </a:spcAft>
              <a:buNone/>
            </a:pPr>
            <a:r>
              <a:rPr lang="en" sz="2400" dirty="0">
                <a:solidFill>
                  <a:schemeClr val="tx1"/>
                </a:solidFill>
              </a:rPr>
              <a:t>•T.S. Eliot: It could not accord with "the immense panorama of </a:t>
            </a:r>
            <a:r>
              <a:rPr lang="en" sz="2400" b="1" dirty="0">
                <a:solidFill>
                  <a:schemeClr val="tx1"/>
                </a:solidFill>
              </a:rPr>
              <a:t>futility</a:t>
            </a:r>
            <a:r>
              <a:rPr lang="en" sz="2400" dirty="0">
                <a:solidFill>
                  <a:schemeClr val="tx1"/>
                </a:solidFill>
              </a:rPr>
              <a:t> and </a:t>
            </a:r>
            <a:r>
              <a:rPr lang="en" sz="2400" b="1" dirty="0">
                <a:solidFill>
                  <a:schemeClr val="tx1"/>
                </a:solidFill>
              </a:rPr>
              <a:t>anarchy</a:t>
            </a:r>
            <a:r>
              <a:rPr lang="en" sz="2400" dirty="0">
                <a:solidFill>
                  <a:schemeClr val="tx1"/>
                </a:solidFill>
              </a:rPr>
              <a:t> which is contemporary history." </a:t>
            </a:r>
          </a:p>
          <a:p>
            <a:pPr>
              <a:buNone/>
            </a:pPr>
            <a:endParaRPr sz="2400" dirty="0">
              <a:solidFill>
                <a:srgbClr val="404040"/>
              </a:solidFill>
            </a:endParaRPr>
          </a:p>
        </p:txBody>
      </p:sp>
      <p:pic>
        <p:nvPicPr>
          <p:cNvPr id="459" name="Shape 459"/>
          <p:cNvPicPr preferRelativeResize="0"/>
          <p:nvPr/>
        </p:nvPicPr>
        <p:blipFill>
          <a:blip r:embed="rId3">
            <a:alphaModFix/>
          </a:blip>
          <a:stretch>
            <a:fillRect/>
          </a:stretch>
        </p:blipFill>
        <p:spPr>
          <a:xfrm>
            <a:off x="7543800" y="4800600"/>
            <a:ext cx="1663175" cy="2229000"/>
          </a:xfrm>
          <a:prstGeom prst="rect">
            <a:avLst/>
          </a:prstGeom>
          <a:noFill/>
          <a:ln>
            <a:noFill/>
          </a:ln>
        </p:spPr>
      </p:pic>
    </p:spTree>
    <p:extLst>
      <p:ext uri="{BB962C8B-B14F-4D97-AF65-F5344CB8AC3E}">
        <p14:creationId xmlns:p14="http://schemas.microsoft.com/office/powerpoint/2010/main" val="176376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152400" y="241256"/>
            <a:ext cx="8520600" cy="572700"/>
          </a:xfrm>
          <a:prstGeom prst="rect">
            <a:avLst/>
          </a:prstGeom>
          <a:noFill/>
          <a:ln>
            <a:noFill/>
          </a:ln>
        </p:spPr>
        <p:txBody>
          <a:bodyPr vert="horz" lIns="91425" tIns="91425" rIns="91425" bIns="91425" rtlCol="0" anchor="b" anchorCtr="0">
            <a:noAutofit/>
          </a:bodyPr>
          <a:lstStyle/>
          <a:p>
            <a:pPr>
              <a:buClr>
                <a:schemeClr val="dk1"/>
              </a:buClr>
              <a:buSzPct val="25000"/>
            </a:pPr>
            <a:r>
              <a:rPr lang="en" sz="3000" dirty="0">
                <a:solidFill>
                  <a:schemeClr val="dk1"/>
                </a:solidFill>
              </a:rPr>
              <a:t>Modernism in Literature</a:t>
            </a:r>
          </a:p>
        </p:txBody>
      </p:sp>
      <p:sp>
        <p:nvSpPr>
          <p:cNvPr id="502" name="Shape 502"/>
          <p:cNvSpPr txBox="1">
            <a:spLocks noGrp="1"/>
          </p:cNvSpPr>
          <p:nvPr>
            <p:ph type="body" idx="1"/>
          </p:nvPr>
        </p:nvSpPr>
        <p:spPr>
          <a:xfrm>
            <a:off x="381000" y="990600"/>
            <a:ext cx="5105400" cy="5562600"/>
          </a:xfrm>
          <a:prstGeom prst="rect">
            <a:avLst/>
          </a:prstGeom>
          <a:noFill/>
          <a:ln>
            <a:noFill/>
          </a:ln>
        </p:spPr>
        <p:txBody>
          <a:bodyPr vert="horz" lIns="91425" tIns="91425" rIns="91425" bIns="91425" rtlCol="0" anchor="t" anchorCtr="0">
            <a:noAutofit/>
          </a:bodyPr>
          <a:lstStyle/>
          <a:p>
            <a:pPr>
              <a:lnSpc>
                <a:spcPct val="115000"/>
              </a:lnSpc>
              <a:spcAft>
                <a:spcPts val="0"/>
              </a:spcAft>
              <a:buClr>
                <a:srgbClr val="404040"/>
              </a:buClr>
              <a:buSzPct val="100000"/>
              <a:buFont typeface="Proxima Nova"/>
              <a:buChar char="•"/>
            </a:pPr>
            <a:r>
              <a:rPr lang="en" sz="3200" dirty="0">
                <a:solidFill>
                  <a:schemeClr val="tx1"/>
                </a:solidFill>
              </a:rPr>
              <a:t>Embraced non-traditional syntax and forms.</a:t>
            </a:r>
          </a:p>
          <a:p>
            <a:pPr>
              <a:lnSpc>
                <a:spcPct val="115000"/>
              </a:lnSpc>
              <a:spcBef>
                <a:spcPts val="1600"/>
              </a:spcBef>
              <a:spcAft>
                <a:spcPts val="0"/>
              </a:spcAft>
              <a:buClr>
                <a:srgbClr val="404040"/>
              </a:buClr>
              <a:buSzPct val="100000"/>
              <a:buFont typeface="Proxima Nova"/>
              <a:buChar char="•"/>
            </a:pPr>
            <a:r>
              <a:rPr lang="en" sz="3200" dirty="0">
                <a:solidFill>
                  <a:schemeClr val="tx1"/>
                </a:solidFill>
              </a:rPr>
              <a:t>Challenged tradition</a:t>
            </a:r>
          </a:p>
          <a:p>
            <a:pPr>
              <a:lnSpc>
                <a:spcPct val="115000"/>
              </a:lnSpc>
              <a:spcBef>
                <a:spcPts val="1600"/>
              </a:spcBef>
              <a:spcAft>
                <a:spcPts val="0"/>
              </a:spcAft>
              <a:buClr>
                <a:srgbClr val="404040"/>
              </a:buClr>
              <a:buSzPct val="100000"/>
              <a:buFont typeface="Proxima Nova"/>
              <a:buChar char="•"/>
            </a:pPr>
            <a:r>
              <a:rPr lang="en" sz="3200" dirty="0">
                <a:solidFill>
                  <a:schemeClr val="tx1"/>
                </a:solidFill>
              </a:rPr>
              <a:t>Writers wanted to move beyond Realism to introduce such concepts as disjointed timelines</a:t>
            </a:r>
          </a:p>
        </p:txBody>
      </p:sp>
      <p:pic>
        <p:nvPicPr>
          <p:cNvPr id="503" name="Shape 503"/>
          <p:cNvPicPr preferRelativeResize="0"/>
          <p:nvPr/>
        </p:nvPicPr>
        <p:blipFill rotWithShape="1">
          <a:blip r:embed="rId3">
            <a:alphaModFix/>
          </a:blip>
          <a:srcRect/>
          <a:stretch/>
        </p:blipFill>
        <p:spPr>
          <a:xfrm>
            <a:off x="5817229" y="1295400"/>
            <a:ext cx="3015000" cy="2291700"/>
          </a:xfrm>
          <a:prstGeom prst="rect">
            <a:avLst/>
          </a:prstGeom>
          <a:noFill/>
          <a:ln>
            <a:noFill/>
          </a:ln>
        </p:spPr>
      </p:pic>
      <p:sp>
        <p:nvSpPr>
          <p:cNvPr id="504" name="Shape 504"/>
          <p:cNvSpPr/>
          <p:nvPr/>
        </p:nvSpPr>
        <p:spPr>
          <a:xfrm>
            <a:off x="5051958" y="3742048"/>
            <a:ext cx="4094399" cy="307800"/>
          </a:xfrm>
          <a:prstGeom prst="rect">
            <a:avLst/>
          </a:prstGeom>
          <a:noFill/>
          <a:ln>
            <a:noFill/>
          </a:ln>
        </p:spPr>
        <p:txBody>
          <a:bodyPr lIns="91425" tIns="45700" rIns="91425" bIns="45700" anchor="t" anchorCtr="0">
            <a:noAutofit/>
          </a:bodyPr>
          <a:lstStyle/>
          <a:p>
            <a:pPr>
              <a:buClr>
                <a:schemeClr val="dk1"/>
              </a:buClr>
              <a:buSzPct val="25000"/>
            </a:pPr>
            <a:r>
              <a:rPr lang="en" sz="1400" dirty="0">
                <a:solidFill>
                  <a:schemeClr val="dk1"/>
                </a:solidFill>
                <a:latin typeface="Arial"/>
                <a:ea typeface="Arial"/>
                <a:cs typeface="Arial"/>
                <a:sym typeface="Arial"/>
              </a:rPr>
              <a:t>The Persistence of Memory, 1931 - Salvador Dali</a:t>
            </a:r>
          </a:p>
        </p:txBody>
      </p:sp>
    </p:spTree>
    <p:extLst>
      <p:ext uri="{BB962C8B-B14F-4D97-AF65-F5344CB8AC3E}">
        <p14:creationId xmlns:p14="http://schemas.microsoft.com/office/powerpoint/2010/main" val="310611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228600" y="304800"/>
            <a:ext cx="8520600" cy="572700"/>
          </a:xfrm>
          <a:prstGeom prst="rect">
            <a:avLst/>
          </a:prstGeom>
          <a:noFill/>
          <a:ln>
            <a:noFill/>
          </a:ln>
        </p:spPr>
        <p:txBody>
          <a:bodyPr vert="horz" lIns="91425" tIns="91425" rIns="91425" bIns="91425" rtlCol="0" anchor="b" anchorCtr="0">
            <a:noAutofit/>
          </a:bodyPr>
          <a:lstStyle/>
          <a:p>
            <a:pPr>
              <a:buClr>
                <a:schemeClr val="dk1"/>
              </a:buClr>
              <a:buSzPct val="25000"/>
            </a:pPr>
            <a:r>
              <a:rPr lang="en" sz="3000" dirty="0">
                <a:solidFill>
                  <a:schemeClr val="dk1"/>
                </a:solidFill>
              </a:rPr>
              <a:t>Characteristics of Modernism in Literature</a:t>
            </a:r>
          </a:p>
        </p:txBody>
      </p:sp>
      <p:sp>
        <p:nvSpPr>
          <p:cNvPr id="510" name="Shape 510"/>
          <p:cNvSpPr txBox="1">
            <a:spLocks noGrp="1"/>
          </p:cNvSpPr>
          <p:nvPr>
            <p:ph type="body" idx="1"/>
          </p:nvPr>
        </p:nvSpPr>
        <p:spPr>
          <a:xfrm>
            <a:off x="381000" y="1295400"/>
            <a:ext cx="4232400" cy="5105400"/>
          </a:xfrm>
          <a:prstGeom prst="rect">
            <a:avLst/>
          </a:prstGeom>
          <a:noFill/>
          <a:ln>
            <a:noFill/>
          </a:ln>
        </p:spPr>
        <p:txBody>
          <a:bodyPr vert="horz" lIns="91425" tIns="91425" rIns="91425" bIns="91425" rtlCol="0" anchor="t" anchorCtr="0">
            <a:noAutofit/>
          </a:bodyPr>
          <a:lstStyle/>
          <a:p>
            <a:pPr>
              <a:lnSpc>
                <a:spcPct val="115000"/>
              </a:lnSpc>
              <a:spcAft>
                <a:spcPts val="0"/>
              </a:spcAft>
              <a:buClr>
                <a:srgbClr val="0F6FC6"/>
              </a:buClr>
              <a:buSzPct val="100000"/>
              <a:buFont typeface="Proxima Nova"/>
              <a:buChar char="•"/>
            </a:pPr>
            <a:r>
              <a:rPr lang="en" sz="3200" dirty="0">
                <a:solidFill>
                  <a:schemeClr val="tx1"/>
                </a:solidFill>
              </a:rPr>
              <a:t>Open form</a:t>
            </a:r>
          </a:p>
          <a:p>
            <a:pPr>
              <a:lnSpc>
                <a:spcPct val="115000"/>
              </a:lnSpc>
              <a:spcBef>
                <a:spcPts val="1600"/>
              </a:spcBef>
              <a:spcAft>
                <a:spcPts val="0"/>
              </a:spcAft>
              <a:buClr>
                <a:srgbClr val="404040"/>
              </a:buClr>
              <a:buSzPct val="100000"/>
              <a:buFont typeface="Proxima Nova"/>
              <a:buChar char="•"/>
            </a:pPr>
            <a:r>
              <a:rPr lang="en" sz="3200" dirty="0">
                <a:solidFill>
                  <a:schemeClr val="tx1"/>
                </a:solidFill>
              </a:rPr>
              <a:t>Juxtaposition</a:t>
            </a:r>
          </a:p>
          <a:p>
            <a:pPr>
              <a:lnSpc>
                <a:spcPct val="115000"/>
              </a:lnSpc>
              <a:spcBef>
                <a:spcPts val="1600"/>
              </a:spcBef>
              <a:spcAft>
                <a:spcPts val="0"/>
              </a:spcAft>
              <a:buClr>
                <a:srgbClr val="0F6FC6"/>
              </a:buClr>
              <a:buSzPct val="100000"/>
              <a:buFont typeface="Proxima Nova"/>
              <a:buChar char="•"/>
            </a:pPr>
            <a:r>
              <a:rPr lang="en" sz="3200" dirty="0">
                <a:solidFill>
                  <a:schemeClr val="tx1"/>
                </a:solidFill>
              </a:rPr>
              <a:t>Discontinuous narrative</a:t>
            </a:r>
          </a:p>
          <a:p>
            <a:pPr>
              <a:lnSpc>
                <a:spcPct val="115000"/>
              </a:lnSpc>
              <a:spcBef>
                <a:spcPts val="1600"/>
              </a:spcBef>
              <a:spcAft>
                <a:spcPts val="0"/>
              </a:spcAft>
              <a:buClr>
                <a:srgbClr val="404040"/>
              </a:buClr>
              <a:buSzPct val="100000"/>
              <a:buFont typeface="Proxima Nova"/>
              <a:buChar char="•"/>
            </a:pPr>
            <a:r>
              <a:rPr lang="en" sz="3200" dirty="0">
                <a:solidFill>
                  <a:schemeClr val="tx1"/>
                </a:solidFill>
              </a:rPr>
              <a:t>Intertextuality</a:t>
            </a:r>
          </a:p>
          <a:p>
            <a:pPr>
              <a:lnSpc>
                <a:spcPct val="115000"/>
              </a:lnSpc>
              <a:spcBef>
                <a:spcPts val="1600"/>
              </a:spcBef>
              <a:spcAft>
                <a:spcPts val="0"/>
              </a:spcAft>
              <a:buClr>
                <a:srgbClr val="404040"/>
              </a:buClr>
              <a:buSzPct val="100000"/>
              <a:buFont typeface="Proxima Nova"/>
              <a:buChar char="•"/>
            </a:pPr>
            <a:r>
              <a:rPr lang="en" sz="3200" dirty="0">
                <a:solidFill>
                  <a:schemeClr val="tx1"/>
                </a:solidFill>
              </a:rPr>
              <a:t>Classical allusions</a:t>
            </a:r>
          </a:p>
          <a:p>
            <a:pPr>
              <a:lnSpc>
                <a:spcPct val="115000"/>
              </a:lnSpc>
              <a:spcBef>
                <a:spcPts val="1600"/>
              </a:spcBef>
              <a:spcAft>
                <a:spcPts val="0"/>
              </a:spcAft>
              <a:buNone/>
            </a:pPr>
            <a:endParaRPr sz="2400" dirty="0">
              <a:solidFill>
                <a:srgbClr val="404040"/>
              </a:solidFill>
            </a:endParaRPr>
          </a:p>
          <a:p>
            <a:pPr>
              <a:lnSpc>
                <a:spcPct val="115000"/>
              </a:lnSpc>
              <a:spcBef>
                <a:spcPts val="1600"/>
              </a:spcBef>
              <a:spcAft>
                <a:spcPts val="0"/>
              </a:spcAft>
              <a:buClr>
                <a:schemeClr val="dk1"/>
              </a:buClr>
              <a:buSzPct val="100000"/>
              <a:buNone/>
            </a:pPr>
            <a:endParaRPr sz="2400" dirty="0">
              <a:solidFill>
                <a:srgbClr val="404040"/>
              </a:solidFill>
            </a:endParaRPr>
          </a:p>
        </p:txBody>
      </p:sp>
      <p:sp>
        <p:nvSpPr>
          <p:cNvPr id="511" name="Shape 511"/>
          <p:cNvSpPr txBox="1"/>
          <p:nvPr/>
        </p:nvSpPr>
        <p:spPr>
          <a:xfrm>
            <a:off x="4872875" y="1219200"/>
            <a:ext cx="4075200" cy="5105400"/>
          </a:xfrm>
          <a:prstGeom prst="rect">
            <a:avLst/>
          </a:prstGeom>
          <a:noFill/>
          <a:ln>
            <a:noFill/>
          </a:ln>
        </p:spPr>
        <p:txBody>
          <a:bodyPr lIns="91425" tIns="91425" rIns="91425" bIns="91425" anchor="t" anchorCtr="0">
            <a:noAutofit/>
          </a:bodyPr>
          <a:lstStyle/>
          <a:p>
            <a:pPr marL="342900" indent="-342900">
              <a:lnSpc>
                <a:spcPct val="115000"/>
              </a:lnSpc>
              <a:spcBef>
                <a:spcPts val="1600"/>
              </a:spcBef>
              <a:buClr>
                <a:srgbClr val="404040"/>
              </a:buClr>
              <a:buSzPct val="100000"/>
              <a:buFont typeface="Proxima Nova"/>
              <a:buChar char="•"/>
            </a:pPr>
            <a:r>
              <a:rPr lang="en" sz="2800" dirty="0">
                <a:latin typeface="Proxima Nova"/>
                <a:ea typeface="Proxima Nova"/>
                <a:cs typeface="Proxima Nova"/>
                <a:sym typeface="Proxima Nova"/>
              </a:rPr>
              <a:t>Borrowing from cultures and other languages</a:t>
            </a:r>
          </a:p>
          <a:p>
            <a:pPr marL="342900" indent="-342900">
              <a:lnSpc>
                <a:spcPct val="115000"/>
              </a:lnSpc>
              <a:spcBef>
                <a:spcPts val="1600"/>
              </a:spcBef>
              <a:buClr>
                <a:srgbClr val="0F6FC6"/>
              </a:buClr>
              <a:buSzPct val="100000"/>
              <a:buFont typeface="Proxima Nova"/>
              <a:buChar char="•"/>
            </a:pPr>
            <a:r>
              <a:rPr lang="en" sz="2800" dirty="0" smtClean="0">
                <a:latin typeface="Proxima Nova"/>
                <a:ea typeface="Proxima Nova"/>
                <a:cs typeface="Proxima Nova"/>
                <a:sym typeface="Proxima Nova"/>
              </a:rPr>
              <a:t>First person and </a:t>
            </a:r>
            <a:r>
              <a:rPr lang="en" sz="2800" dirty="0">
                <a:latin typeface="Proxima Nova"/>
                <a:ea typeface="Proxima Nova"/>
                <a:cs typeface="Proxima Nova"/>
                <a:sym typeface="Proxima Nova"/>
              </a:rPr>
              <a:t>Stream of consciousness</a:t>
            </a:r>
          </a:p>
          <a:p>
            <a:pPr marL="342900" indent="-342900">
              <a:lnSpc>
                <a:spcPct val="115000"/>
              </a:lnSpc>
              <a:spcBef>
                <a:spcPts val="1600"/>
              </a:spcBef>
              <a:buClr>
                <a:srgbClr val="0F6FC6"/>
              </a:buClr>
              <a:buSzPct val="100000"/>
              <a:buFont typeface="Proxima Nova"/>
              <a:buChar char="•"/>
            </a:pPr>
            <a:r>
              <a:rPr lang="en" sz="2800" dirty="0">
                <a:latin typeface="Proxima Nova"/>
                <a:ea typeface="Proxima Nova"/>
                <a:cs typeface="Proxima Nova"/>
                <a:sym typeface="Proxima Nova"/>
              </a:rPr>
              <a:t>Urban landscapes</a:t>
            </a:r>
          </a:p>
          <a:p>
            <a:pPr marL="342900" indent="-342900">
              <a:lnSpc>
                <a:spcPct val="115000"/>
              </a:lnSpc>
              <a:spcBef>
                <a:spcPts val="1600"/>
              </a:spcBef>
              <a:buClr>
                <a:srgbClr val="0F6FC6"/>
              </a:buClr>
              <a:buSzPct val="100000"/>
              <a:buFont typeface="Proxima Nova"/>
              <a:buChar char="•"/>
            </a:pPr>
            <a:r>
              <a:rPr lang="en" sz="2800" dirty="0">
                <a:latin typeface="Proxima Nova"/>
                <a:ea typeface="Proxima Nova"/>
                <a:cs typeface="Proxima Nova"/>
                <a:sym typeface="Proxima Nova"/>
              </a:rPr>
              <a:t>Characters on quest for self understanding</a:t>
            </a:r>
          </a:p>
          <a:p>
            <a:pPr marL="342900" indent="-342900">
              <a:lnSpc>
                <a:spcPct val="115000"/>
              </a:lnSpc>
              <a:spcBef>
                <a:spcPts val="1600"/>
              </a:spcBef>
              <a:buClr>
                <a:schemeClr val="dk1"/>
              </a:buClr>
            </a:pPr>
            <a:endParaRPr sz="2400" dirty="0">
              <a:solidFill>
                <a:srgbClr val="404040"/>
              </a:solidFill>
              <a:latin typeface="Proxima Nova"/>
              <a:ea typeface="Proxima Nova"/>
              <a:cs typeface="Proxima Nova"/>
              <a:sym typeface="Proxima Nova"/>
            </a:endParaRPr>
          </a:p>
        </p:txBody>
      </p:sp>
    </p:spTree>
    <p:extLst>
      <p:ext uri="{BB962C8B-B14F-4D97-AF65-F5344CB8AC3E}">
        <p14:creationId xmlns:p14="http://schemas.microsoft.com/office/powerpoint/2010/main" val="3697924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304800" y="375872"/>
            <a:ext cx="8520600" cy="572700"/>
          </a:xfrm>
          <a:prstGeom prst="rect">
            <a:avLst/>
          </a:prstGeom>
        </p:spPr>
        <p:txBody>
          <a:bodyPr vert="horz" lIns="91425" tIns="91425" rIns="91425" bIns="91425" rtlCol="0" anchor="t" anchorCtr="0">
            <a:noAutofit/>
          </a:bodyPr>
          <a:lstStyle/>
          <a:p>
            <a:r>
              <a:rPr lang="en" sz="3000" dirty="0">
                <a:solidFill>
                  <a:schemeClr val="tx1"/>
                </a:solidFill>
              </a:rPr>
              <a:t>Literary Modernism</a:t>
            </a:r>
          </a:p>
        </p:txBody>
      </p:sp>
      <p:sp>
        <p:nvSpPr>
          <p:cNvPr id="517" name="Shape 517"/>
          <p:cNvSpPr txBox="1">
            <a:spLocks noGrp="1"/>
          </p:cNvSpPr>
          <p:nvPr>
            <p:ph type="body" idx="1"/>
          </p:nvPr>
        </p:nvSpPr>
        <p:spPr>
          <a:xfrm>
            <a:off x="304800" y="1515150"/>
            <a:ext cx="8686800" cy="4580850"/>
          </a:xfrm>
          <a:prstGeom prst="rect">
            <a:avLst/>
          </a:prstGeom>
        </p:spPr>
        <p:txBody>
          <a:bodyPr vert="horz" lIns="91425" tIns="91425" rIns="91425" bIns="91425" rtlCol="0" anchor="t" anchorCtr="0">
            <a:noAutofit/>
          </a:bodyPr>
          <a:lstStyle/>
          <a:p>
            <a:pPr marL="457200" indent="-381000">
              <a:buSzPct val="100000"/>
            </a:pPr>
            <a:r>
              <a:rPr lang="en" sz="2800" dirty="0">
                <a:solidFill>
                  <a:schemeClr val="tx1"/>
                </a:solidFill>
              </a:rPr>
              <a:t>Stream of Consciousness</a:t>
            </a:r>
          </a:p>
          <a:p>
            <a:pPr marL="914400" lvl="1" indent="-342900">
              <a:buSzPct val="100000"/>
            </a:pPr>
            <a:r>
              <a:rPr lang="en" sz="2000" dirty="0">
                <a:solidFill>
                  <a:schemeClr val="tx1"/>
                </a:solidFill>
              </a:rPr>
              <a:t>Reveal’s an individual’s POV (first person narrative)</a:t>
            </a:r>
          </a:p>
          <a:p>
            <a:pPr marL="457200" indent="-381000">
              <a:buSzPct val="100000"/>
            </a:pPr>
            <a:r>
              <a:rPr lang="en" sz="2800" dirty="0">
                <a:solidFill>
                  <a:schemeClr val="tx1"/>
                </a:solidFill>
              </a:rPr>
              <a:t>Urban landscapes</a:t>
            </a:r>
          </a:p>
          <a:p>
            <a:pPr marL="914400" lvl="1" indent="-342900">
              <a:buSzPct val="100000"/>
            </a:pPr>
            <a:r>
              <a:rPr lang="en" sz="2000" dirty="0">
                <a:solidFill>
                  <a:schemeClr val="tx1"/>
                </a:solidFill>
              </a:rPr>
              <a:t>Diversity in backgrounds and ideas vs. poverty and crime</a:t>
            </a:r>
          </a:p>
          <a:p>
            <a:pPr marL="914400" lvl="1" indent="-342900">
              <a:buSzPct val="100000"/>
            </a:pPr>
            <a:r>
              <a:rPr lang="en" sz="2000" dirty="0">
                <a:solidFill>
                  <a:schemeClr val="tx1"/>
                </a:solidFill>
              </a:rPr>
              <a:t>Lost in a nameless, faceless crowd</a:t>
            </a:r>
          </a:p>
          <a:p>
            <a:pPr marL="457200" indent="-381000">
              <a:buSzPct val="100000"/>
            </a:pPr>
            <a:r>
              <a:rPr lang="en" sz="2800" dirty="0">
                <a:solidFill>
                  <a:schemeClr val="tx1"/>
                </a:solidFill>
              </a:rPr>
              <a:t>Modernist characters</a:t>
            </a:r>
          </a:p>
          <a:p>
            <a:pPr marL="914400" lvl="1" indent="-342900">
              <a:buSzPct val="100000"/>
            </a:pPr>
            <a:r>
              <a:rPr lang="en" sz="2000" dirty="0">
                <a:solidFill>
                  <a:schemeClr val="tx1"/>
                </a:solidFill>
              </a:rPr>
              <a:t>Quest to understand and/or recreate themselves</a:t>
            </a:r>
          </a:p>
          <a:p>
            <a:pPr marL="914400" lvl="1" indent="-342900">
              <a:buSzPct val="100000"/>
            </a:pPr>
            <a:r>
              <a:rPr lang="en" sz="2000" dirty="0">
                <a:solidFill>
                  <a:schemeClr val="tx1"/>
                </a:solidFill>
              </a:rPr>
              <a:t>Try to live as meaningfully as possible</a:t>
            </a:r>
          </a:p>
          <a:p>
            <a:pPr marL="457200" indent="-381000">
              <a:buSzPct val="100000"/>
            </a:pPr>
            <a:r>
              <a:rPr lang="en" sz="2800" dirty="0">
                <a:solidFill>
                  <a:schemeClr val="tx1"/>
                </a:solidFill>
              </a:rPr>
              <a:t>Loose reference to time</a:t>
            </a:r>
          </a:p>
          <a:p>
            <a:pPr marL="914400" lvl="1" indent="-342900">
              <a:buSzPct val="100000"/>
            </a:pPr>
            <a:r>
              <a:rPr lang="en" sz="2000" dirty="0">
                <a:solidFill>
                  <a:schemeClr val="tx1"/>
                </a:solidFill>
              </a:rPr>
              <a:t>Chronological order is vague/confusing. Time is hazy</a:t>
            </a:r>
          </a:p>
          <a:p>
            <a:pPr>
              <a:lnSpc>
                <a:spcPct val="115000"/>
              </a:lnSpc>
              <a:spcAft>
                <a:spcPts val="1600"/>
              </a:spcAft>
              <a:buNone/>
            </a:pPr>
            <a:endParaRPr dirty="0"/>
          </a:p>
        </p:txBody>
      </p:sp>
      <p:pic>
        <p:nvPicPr>
          <p:cNvPr id="518" name="Shape 518"/>
          <p:cNvPicPr preferRelativeResize="0"/>
          <p:nvPr/>
        </p:nvPicPr>
        <p:blipFill>
          <a:blip r:embed="rId3">
            <a:alphaModFix/>
          </a:blip>
          <a:stretch>
            <a:fillRect/>
          </a:stretch>
        </p:blipFill>
        <p:spPr>
          <a:xfrm>
            <a:off x="6711212" y="-248838"/>
            <a:ext cx="2756174" cy="2382575"/>
          </a:xfrm>
          <a:prstGeom prst="rect">
            <a:avLst/>
          </a:prstGeom>
          <a:noFill/>
          <a:ln>
            <a:noFill/>
          </a:ln>
        </p:spPr>
      </p:pic>
    </p:spTree>
    <p:extLst>
      <p:ext uri="{BB962C8B-B14F-4D97-AF65-F5344CB8AC3E}">
        <p14:creationId xmlns:p14="http://schemas.microsoft.com/office/powerpoint/2010/main" val="384611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25113" cy="467276"/>
          </a:xfrm>
        </p:spPr>
        <p:txBody>
          <a:bodyPr/>
          <a:lstStyle/>
          <a:p>
            <a:r>
              <a:rPr lang="en-US" dirty="0" smtClean="0">
                <a:solidFill>
                  <a:schemeClr val="tx1"/>
                </a:solidFill>
              </a:rPr>
              <a:t>Individual Response</a:t>
            </a:r>
            <a:endParaRPr lang="en-US" dirty="0">
              <a:solidFill>
                <a:schemeClr val="tx1"/>
              </a:solidFill>
            </a:endParaRPr>
          </a:p>
        </p:txBody>
      </p:sp>
      <p:sp>
        <p:nvSpPr>
          <p:cNvPr id="3" name="Content Placeholder 2"/>
          <p:cNvSpPr>
            <a:spLocks noGrp="1"/>
          </p:cNvSpPr>
          <p:nvPr>
            <p:ph idx="1"/>
          </p:nvPr>
        </p:nvSpPr>
        <p:spPr>
          <a:xfrm>
            <a:off x="304800" y="914400"/>
            <a:ext cx="8458200" cy="5715000"/>
          </a:xfrm>
        </p:spPr>
        <p:txBody>
          <a:bodyPr>
            <a:normAutofit/>
          </a:bodyPr>
          <a:lstStyle/>
          <a:p>
            <a:r>
              <a:rPr lang="en-US" dirty="0" smtClean="0">
                <a:solidFill>
                  <a:schemeClr val="tx1"/>
                </a:solidFill>
              </a:rPr>
              <a:t>Read the following statements and write down whether you think they are </a:t>
            </a:r>
            <a:r>
              <a:rPr lang="en-US" i="1" dirty="0" smtClean="0">
                <a:solidFill>
                  <a:schemeClr val="tx1"/>
                </a:solidFill>
              </a:rPr>
              <a:t>true</a:t>
            </a:r>
            <a:r>
              <a:rPr lang="en-US" dirty="0" smtClean="0">
                <a:solidFill>
                  <a:schemeClr val="tx1"/>
                </a:solidFill>
              </a:rPr>
              <a:t> or </a:t>
            </a:r>
            <a:r>
              <a:rPr lang="en-US" i="1" dirty="0" smtClean="0">
                <a:solidFill>
                  <a:schemeClr val="tx1"/>
                </a:solidFill>
              </a:rPr>
              <a:t>false</a:t>
            </a:r>
            <a:r>
              <a:rPr lang="en-US" dirty="0" smtClean="0">
                <a:solidFill>
                  <a:schemeClr val="tx1"/>
                </a:solidFill>
              </a:rPr>
              <a:t>: </a:t>
            </a:r>
          </a:p>
          <a:p>
            <a:pPr marL="633222" indent="-514350">
              <a:buFont typeface="+mj-lt"/>
              <a:buAutoNum type="arabicPeriod"/>
            </a:pPr>
            <a:r>
              <a:rPr lang="en-US" sz="2000" dirty="0">
                <a:solidFill>
                  <a:schemeClr val="tx1"/>
                </a:solidFill>
              </a:rPr>
              <a:t>Money buys happiness</a:t>
            </a:r>
          </a:p>
          <a:p>
            <a:pPr marL="633222" indent="-514350">
              <a:buFont typeface="+mj-lt"/>
              <a:buAutoNum type="arabicPeriod"/>
            </a:pPr>
            <a:r>
              <a:rPr lang="en-US" sz="2000" dirty="0">
                <a:solidFill>
                  <a:schemeClr val="tx1"/>
                </a:solidFill>
              </a:rPr>
              <a:t>Money buys power</a:t>
            </a:r>
          </a:p>
          <a:p>
            <a:pPr marL="633222" indent="-514350">
              <a:buFont typeface="+mj-lt"/>
              <a:buAutoNum type="arabicPeriod"/>
            </a:pPr>
            <a:r>
              <a:rPr lang="en-US" sz="2000" dirty="0">
                <a:solidFill>
                  <a:schemeClr val="tx1"/>
                </a:solidFill>
              </a:rPr>
              <a:t>The rich are </a:t>
            </a:r>
            <a:r>
              <a:rPr lang="en-US" sz="2000" dirty="0" smtClean="0">
                <a:solidFill>
                  <a:schemeClr val="tx1"/>
                </a:solidFill>
              </a:rPr>
              <a:t>able to </a:t>
            </a:r>
            <a:r>
              <a:rPr lang="en-US" sz="2000" dirty="0">
                <a:solidFill>
                  <a:schemeClr val="tx1"/>
                </a:solidFill>
              </a:rPr>
              <a:t>get away with anything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It's </a:t>
            </a:r>
            <a:r>
              <a:rPr lang="en-US" sz="2000" dirty="0">
                <a:solidFill>
                  <a:schemeClr val="tx1"/>
                </a:solidFill>
              </a:rPr>
              <a:t>okay to live in the past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It </a:t>
            </a:r>
            <a:r>
              <a:rPr lang="en-US" sz="2000" dirty="0">
                <a:solidFill>
                  <a:schemeClr val="tx1"/>
                </a:solidFill>
              </a:rPr>
              <a:t>is possible to achieve any dream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A </a:t>
            </a:r>
            <a:r>
              <a:rPr lang="en-US" sz="2000" dirty="0">
                <a:solidFill>
                  <a:schemeClr val="tx1"/>
                </a:solidFill>
              </a:rPr>
              <a:t>dream can make people do things they would </a:t>
            </a:r>
            <a:r>
              <a:rPr lang="en-US" sz="2000" dirty="0" smtClean="0">
                <a:solidFill>
                  <a:schemeClr val="tx1"/>
                </a:solidFill>
              </a:rPr>
              <a:t>not normally </a:t>
            </a:r>
            <a:r>
              <a:rPr lang="en-US" sz="2000" dirty="0">
                <a:solidFill>
                  <a:schemeClr val="tx1"/>
                </a:solidFill>
              </a:rPr>
              <a:t>do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Love </a:t>
            </a:r>
            <a:r>
              <a:rPr lang="en-US" sz="2000" dirty="0">
                <a:solidFill>
                  <a:schemeClr val="tx1"/>
                </a:solidFill>
              </a:rPr>
              <a:t>always lasts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Poor </a:t>
            </a:r>
            <a:r>
              <a:rPr lang="en-US" sz="2000" dirty="0">
                <a:solidFill>
                  <a:schemeClr val="tx1"/>
                </a:solidFill>
              </a:rPr>
              <a:t>people don't work hard enough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Being </a:t>
            </a:r>
            <a:r>
              <a:rPr lang="en-US" sz="2000" dirty="0">
                <a:solidFill>
                  <a:schemeClr val="tx1"/>
                </a:solidFill>
              </a:rPr>
              <a:t>average is okay </a:t>
            </a:r>
            <a:endParaRPr lang="en-US" sz="2000" dirty="0" smtClean="0">
              <a:solidFill>
                <a:schemeClr val="tx1"/>
              </a:solidFill>
            </a:endParaRPr>
          </a:p>
          <a:p>
            <a:pPr marL="633222" indent="-514350">
              <a:buFont typeface="+mj-lt"/>
              <a:buAutoNum type="arabicPeriod"/>
            </a:pPr>
            <a:r>
              <a:rPr lang="en-US" sz="2000" dirty="0" smtClean="0">
                <a:solidFill>
                  <a:schemeClr val="tx1"/>
                </a:solidFill>
              </a:rPr>
              <a:t>Society </a:t>
            </a:r>
            <a:r>
              <a:rPr lang="en-US" sz="2000" dirty="0">
                <a:solidFill>
                  <a:schemeClr val="tx1"/>
                </a:solidFill>
              </a:rPr>
              <a:t>allows the rich to be corrupt </a:t>
            </a:r>
          </a:p>
          <a:p>
            <a:pPr marL="633222" indent="-514350">
              <a:buFont typeface="+mj-lt"/>
              <a:buAutoNum type="arabicPeriod"/>
            </a:pPr>
            <a:endParaRPr lang="en-US" dirty="0"/>
          </a:p>
        </p:txBody>
      </p:sp>
    </p:spTree>
    <p:extLst>
      <p:ext uri="{BB962C8B-B14F-4D97-AF65-F5344CB8AC3E}">
        <p14:creationId xmlns:p14="http://schemas.microsoft.com/office/powerpoint/2010/main" val="1568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80">
                                          <p:stCondLst>
                                            <p:cond delay="0"/>
                                          </p:stCondLst>
                                        </p:cTn>
                                        <p:tgtEl>
                                          <p:spTgt spid="3">
                                            <p:txEl>
                                              <p:pRg st="8" end="8"/>
                                            </p:txEl>
                                          </p:spTgt>
                                        </p:tgtEl>
                                      </p:cBhvr>
                                    </p:animEffect>
                                    <p:anim calcmode="lin" valueType="num">
                                      <p:cBhvr>
                                        <p:cTn id="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8" end="8"/>
                                            </p:txEl>
                                          </p:spTgt>
                                        </p:tgtEl>
                                      </p:cBhvr>
                                      <p:to x="100000" y="60000"/>
                                    </p:animScale>
                                    <p:animScale>
                                      <p:cBhvr>
                                        <p:cTn id="48" dur="166" decel="50000">
                                          <p:stCondLst>
                                            <p:cond delay="676"/>
                                          </p:stCondLst>
                                        </p:cTn>
                                        <p:tgtEl>
                                          <p:spTgt spid="3">
                                            <p:txEl>
                                              <p:pRg st="8" end="8"/>
                                            </p:txEl>
                                          </p:spTgt>
                                        </p:tgtEl>
                                      </p:cBhvr>
                                      <p:to x="100000" y="100000"/>
                                    </p:animScale>
                                    <p:animScale>
                                      <p:cBhvr>
                                        <p:cTn id="49" dur="26">
                                          <p:stCondLst>
                                            <p:cond delay="1312"/>
                                          </p:stCondLst>
                                        </p:cTn>
                                        <p:tgtEl>
                                          <p:spTgt spid="3">
                                            <p:txEl>
                                              <p:pRg st="8" end="8"/>
                                            </p:txEl>
                                          </p:spTgt>
                                        </p:tgtEl>
                                      </p:cBhvr>
                                      <p:to x="100000" y="80000"/>
                                    </p:animScale>
                                    <p:animScale>
                                      <p:cBhvr>
                                        <p:cTn id="50" dur="166" decel="50000">
                                          <p:stCondLst>
                                            <p:cond delay="1338"/>
                                          </p:stCondLst>
                                        </p:cTn>
                                        <p:tgtEl>
                                          <p:spTgt spid="3">
                                            <p:txEl>
                                              <p:pRg st="8" end="8"/>
                                            </p:txEl>
                                          </p:spTgt>
                                        </p:tgtEl>
                                      </p:cBhvr>
                                      <p:to x="100000" y="100000"/>
                                    </p:animScale>
                                    <p:animScale>
                                      <p:cBhvr>
                                        <p:cTn id="51" dur="26">
                                          <p:stCondLst>
                                            <p:cond delay="1642"/>
                                          </p:stCondLst>
                                        </p:cTn>
                                        <p:tgtEl>
                                          <p:spTgt spid="3">
                                            <p:txEl>
                                              <p:pRg st="8" end="8"/>
                                            </p:txEl>
                                          </p:spTgt>
                                        </p:tgtEl>
                                      </p:cBhvr>
                                      <p:to x="100000" y="90000"/>
                                    </p:animScale>
                                    <p:animScale>
                                      <p:cBhvr>
                                        <p:cTn id="52" dur="166" decel="50000">
                                          <p:stCondLst>
                                            <p:cond delay="1668"/>
                                          </p:stCondLst>
                                        </p:cTn>
                                        <p:tgtEl>
                                          <p:spTgt spid="3">
                                            <p:txEl>
                                              <p:pRg st="8" end="8"/>
                                            </p:txEl>
                                          </p:spTgt>
                                        </p:tgtEl>
                                      </p:cBhvr>
                                      <p:to x="100000" y="100000"/>
                                    </p:animScale>
                                    <p:animScale>
                                      <p:cBhvr>
                                        <p:cTn id="53" dur="26">
                                          <p:stCondLst>
                                            <p:cond delay="1808"/>
                                          </p:stCondLst>
                                        </p:cTn>
                                        <p:tgtEl>
                                          <p:spTgt spid="3">
                                            <p:txEl>
                                              <p:pRg st="8" end="8"/>
                                            </p:txEl>
                                          </p:spTgt>
                                        </p:tgtEl>
                                      </p:cBhvr>
                                      <p:to x="100000" y="95000"/>
                                    </p:animScale>
                                    <p:animScale>
                                      <p:cBhvr>
                                        <p:cTn id="54" dur="166" decel="50000">
                                          <p:stCondLst>
                                            <p:cond delay="1834"/>
                                          </p:stCondLst>
                                        </p:cTn>
                                        <p:tgtEl>
                                          <p:spTgt spid="3">
                                            <p:txEl>
                                              <p:pRg st="8" end="8"/>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circle(in)">
                                      <p:cBhvr>
                                        <p:cTn id="6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311700" y="1302275"/>
            <a:ext cx="8520600" cy="572700"/>
          </a:xfrm>
          <a:prstGeom prst="rect">
            <a:avLst/>
          </a:prstGeom>
        </p:spPr>
        <p:txBody>
          <a:bodyPr vert="horz" lIns="91425" tIns="91425" rIns="91425" bIns="91425" rtlCol="0" anchor="t" anchorCtr="0">
            <a:noAutofit/>
          </a:bodyPr>
          <a:lstStyle/>
          <a:p>
            <a:r>
              <a:rPr lang="en"/>
              <a:t>Reflect:</a:t>
            </a:r>
          </a:p>
        </p:txBody>
      </p:sp>
      <p:sp>
        <p:nvSpPr>
          <p:cNvPr id="524" name="Shape 524"/>
          <p:cNvSpPr txBox="1">
            <a:spLocks noGrp="1"/>
          </p:cNvSpPr>
          <p:nvPr>
            <p:ph type="body" idx="1"/>
          </p:nvPr>
        </p:nvSpPr>
        <p:spPr>
          <a:xfrm>
            <a:off x="311700" y="2009725"/>
            <a:ext cx="8520600" cy="3416400"/>
          </a:xfrm>
          <a:prstGeom prst="rect">
            <a:avLst/>
          </a:prstGeom>
        </p:spPr>
        <p:txBody>
          <a:bodyPr vert="horz" lIns="91425" tIns="91425" rIns="91425" bIns="91425" rtlCol="0" anchor="t" anchorCtr="0">
            <a:noAutofit/>
          </a:bodyPr>
          <a:lstStyle/>
          <a:p>
            <a:pPr>
              <a:buNone/>
            </a:pPr>
            <a:r>
              <a:rPr lang="en" sz="6000" dirty="0">
                <a:solidFill>
                  <a:schemeClr val="tx1"/>
                </a:solidFill>
              </a:rPr>
              <a:t>How is Modernism a reaction to the times?</a:t>
            </a:r>
          </a:p>
        </p:txBody>
      </p:sp>
    </p:spTree>
    <p:extLst>
      <p:ext uri="{BB962C8B-B14F-4D97-AF65-F5344CB8AC3E}">
        <p14:creationId xmlns:p14="http://schemas.microsoft.com/office/powerpoint/2010/main" val="111289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04800"/>
            <a:ext cx="7886700" cy="521493"/>
          </a:xfrm>
        </p:spPr>
        <p:txBody>
          <a:bodyPr/>
          <a:lstStyle/>
          <a:p>
            <a:pPr eaLnBrk="1" hangingPunct="1"/>
            <a:r>
              <a:rPr lang="en-US" b="1" i="1" dirty="0">
                <a:latin typeface="Constantia" panose="02030602050306030303" pitchFamily="18" charset="0"/>
              </a:rPr>
              <a:t>One Sentence Summary</a:t>
            </a:r>
          </a:p>
        </p:txBody>
      </p:sp>
      <p:sp>
        <p:nvSpPr>
          <p:cNvPr id="19459" name="Content Placeholder 2"/>
          <p:cNvSpPr>
            <a:spLocks noGrp="1"/>
          </p:cNvSpPr>
          <p:nvPr>
            <p:ph idx="1"/>
          </p:nvPr>
        </p:nvSpPr>
        <p:spPr>
          <a:xfrm>
            <a:off x="381000" y="1066800"/>
            <a:ext cx="8134350" cy="5410199"/>
          </a:xfrm>
        </p:spPr>
        <p:txBody>
          <a:bodyPr>
            <a:normAutofit/>
          </a:bodyPr>
          <a:lstStyle/>
          <a:p>
            <a:pPr eaLnBrk="1" hangingPunct="1">
              <a:buFont typeface="Wingdings 2" charset="0"/>
              <a:buNone/>
            </a:pPr>
            <a:r>
              <a:rPr lang="en-US" sz="4400" i="1" dirty="0">
                <a:solidFill>
                  <a:schemeClr val="tx1"/>
                </a:solidFill>
                <a:latin typeface="Constantia" charset="0"/>
              </a:rPr>
              <a:t>The Great Gatsby </a:t>
            </a:r>
            <a:r>
              <a:rPr lang="en-US" sz="4400" dirty="0">
                <a:solidFill>
                  <a:schemeClr val="tx1"/>
                </a:solidFill>
                <a:latin typeface="Constantia" charset="0"/>
              </a:rPr>
              <a:t>tells a story of love and riches in post-WWI America as newcomer Nick learns about the mysterious life of billionaire neighbor Jay Gatsby and how his proclivities cause manifold destruction.</a:t>
            </a:r>
          </a:p>
        </p:txBody>
      </p:sp>
    </p:spTree>
    <p:extLst>
      <p:ext uri="{BB962C8B-B14F-4D97-AF65-F5344CB8AC3E}">
        <p14:creationId xmlns:p14="http://schemas.microsoft.com/office/powerpoint/2010/main" val="1008795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60" y="256625"/>
            <a:ext cx="3256740" cy="657775"/>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sz="half" idx="1"/>
          </p:nvPr>
        </p:nvSpPr>
        <p:spPr>
          <a:xfrm>
            <a:off x="381000" y="1066800"/>
            <a:ext cx="3547477" cy="5410200"/>
          </a:xfrm>
        </p:spPr>
        <p:txBody>
          <a:bodyPr>
            <a:normAutofit/>
          </a:bodyPr>
          <a:lstStyle/>
          <a:p>
            <a:r>
              <a:rPr lang="en-US" sz="2800" dirty="0" smtClean="0">
                <a:solidFill>
                  <a:schemeClr val="tx1"/>
                </a:solidFill>
              </a:rPr>
              <a:t>Set on Long Island's North Shore and in New York City during the summer of 1922</a:t>
            </a:r>
          </a:p>
          <a:p>
            <a:pPr>
              <a:buNone/>
            </a:pPr>
            <a:endParaRPr lang="en-US" sz="2800" dirty="0" smtClean="0">
              <a:solidFill>
                <a:schemeClr val="tx1"/>
              </a:solidFill>
            </a:endParaRPr>
          </a:p>
          <a:p>
            <a:r>
              <a:rPr lang="en-US" sz="2800" dirty="0" smtClean="0">
                <a:solidFill>
                  <a:schemeClr val="tx1"/>
                </a:solidFill>
              </a:rPr>
              <a:t>New York City</a:t>
            </a:r>
          </a:p>
          <a:p>
            <a:pPr>
              <a:buNone/>
            </a:pPr>
            <a:endParaRPr lang="en-US" dirty="0" smtClean="0"/>
          </a:p>
        </p:txBody>
      </p:sp>
      <p:pic>
        <p:nvPicPr>
          <p:cNvPr id="5" name="Content Placeholder 4" descr="LINS.jpg"/>
          <p:cNvPicPr>
            <a:picLocks noGrp="1" noChangeAspect="1"/>
          </p:cNvPicPr>
          <p:nvPr>
            <p:ph sz="half" idx="2"/>
          </p:nvPr>
        </p:nvPicPr>
        <p:blipFill>
          <a:blip r:embed="rId2" cstate="print"/>
          <a:stretch>
            <a:fillRect/>
          </a:stretch>
        </p:blipFill>
        <p:spPr>
          <a:xfrm>
            <a:off x="4676201" y="256625"/>
            <a:ext cx="4143475" cy="3103607"/>
          </a:xfrm>
        </p:spPr>
      </p:pic>
      <p:pic>
        <p:nvPicPr>
          <p:cNvPr id="7" name="Picture 6" descr="NYC.jpg"/>
          <p:cNvPicPr>
            <a:picLocks noChangeAspect="1"/>
          </p:cNvPicPr>
          <p:nvPr/>
        </p:nvPicPr>
        <p:blipFill>
          <a:blip r:embed="rId3" cstate="print"/>
          <a:stretch>
            <a:fillRect/>
          </a:stretch>
        </p:blipFill>
        <p:spPr>
          <a:xfrm>
            <a:off x="4572000" y="3886200"/>
            <a:ext cx="4247676" cy="2670726"/>
          </a:xfrm>
          <a:prstGeom prst="rect">
            <a:avLst/>
          </a:prstGeom>
        </p:spPr>
      </p:pic>
    </p:spTree>
    <p:extLst>
      <p:ext uri="{BB962C8B-B14F-4D97-AF65-F5344CB8AC3E}">
        <p14:creationId xmlns:p14="http://schemas.microsoft.com/office/powerpoint/2010/main" val="1553549214"/>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125113" cy="455167"/>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idx="1"/>
          </p:nvPr>
        </p:nvSpPr>
        <p:spPr>
          <a:xfrm>
            <a:off x="289089" y="936395"/>
            <a:ext cx="7125112" cy="2590800"/>
          </a:xfrm>
        </p:spPr>
        <p:txBody>
          <a:bodyPr>
            <a:normAutofit/>
          </a:bodyPr>
          <a:lstStyle/>
          <a:p>
            <a:r>
              <a:rPr lang="en-US" sz="2400" dirty="0" smtClean="0">
                <a:solidFill>
                  <a:schemeClr val="tx1"/>
                </a:solidFill>
              </a:rPr>
              <a:t>East Egg: home to Tom and Daisy</a:t>
            </a:r>
          </a:p>
          <a:p>
            <a:r>
              <a:rPr lang="en-US" sz="2400" dirty="0" smtClean="0">
                <a:solidFill>
                  <a:schemeClr val="tx1"/>
                </a:solidFill>
              </a:rPr>
              <a:t>West Egg: home to Gatsby and Nick</a:t>
            </a:r>
          </a:p>
          <a:p>
            <a:pPr lvl="1"/>
            <a:r>
              <a:rPr lang="en-US" sz="2000" dirty="0" smtClean="0">
                <a:solidFill>
                  <a:schemeClr val="tx1"/>
                </a:solidFill>
              </a:rPr>
              <a:t>Mansions, wealth, parties </a:t>
            </a:r>
          </a:p>
          <a:p>
            <a:pPr lvl="1"/>
            <a:r>
              <a:rPr lang="en-US" sz="2000" dirty="0" smtClean="0">
                <a:solidFill>
                  <a:schemeClr val="tx1"/>
                </a:solidFill>
              </a:rPr>
              <a:t>Carefree existence. </a:t>
            </a:r>
            <a:endParaRPr lang="en-US" sz="2000" dirty="0">
              <a:solidFill>
                <a:schemeClr val="tx1"/>
              </a:solidFill>
            </a:endParaRPr>
          </a:p>
        </p:txBody>
      </p:sp>
      <p:pic>
        <p:nvPicPr>
          <p:cNvPr id="6" name="Picture 5" descr="WE.jpg"/>
          <p:cNvPicPr>
            <a:picLocks noChangeAspect="1"/>
          </p:cNvPicPr>
          <p:nvPr/>
        </p:nvPicPr>
        <p:blipFill>
          <a:blip r:embed="rId2" cstate="print"/>
          <a:stretch>
            <a:fillRect/>
          </a:stretch>
        </p:blipFill>
        <p:spPr>
          <a:xfrm>
            <a:off x="152400" y="3703623"/>
            <a:ext cx="3962400" cy="29246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886" y="2590800"/>
            <a:ext cx="4561114" cy="3990975"/>
          </a:xfrm>
          <a:prstGeom prst="rect">
            <a:avLst/>
          </a:prstGeom>
        </p:spPr>
      </p:pic>
    </p:spTree>
    <p:extLst>
      <p:ext uri="{BB962C8B-B14F-4D97-AF65-F5344CB8AC3E}">
        <p14:creationId xmlns:p14="http://schemas.microsoft.com/office/powerpoint/2010/main" val="3041128917"/>
      </p:ext>
    </p:extLst>
  </p:cSld>
  <p:clrMapOvr>
    <a:masterClrMapping/>
  </p:clrMapOvr>
  <mc:AlternateContent xmlns:mc="http://schemas.openxmlformats.org/markup-compatibility/2006" xmlns:p14="http://schemas.microsoft.com/office/powerpoint/2010/main">
    <mc:Choice Requires="p14">
      <p:transition spd="slow" p14:dur="175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2660650" cy="468313"/>
          </a:xfrm>
        </p:spPr>
        <p:txBody>
          <a:bodyPr/>
          <a:lstStyle/>
          <a:p>
            <a:r>
              <a:rPr lang="en-US" dirty="0" smtClean="0">
                <a:solidFill>
                  <a:schemeClr val="tx1"/>
                </a:solidFill>
              </a:rPr>
              <a:t>Setting</a:t>
            </a:r>
            <a:endParaRPr lang="en-US" dirty="0">
              <a:solidFill>
                <a:schemeClr val="tx1"/>
              </a:solidFill>
            </a:endParaRPr>
          </a:p>
        </p:txBody>
      </p:sp>
      <p:sp>
        <p:nvSpPr>
          <p:cNvPr id="3" name="Content Placeholder 2"/>
          <p:cNvSpPr>
            <a:spLocks noGrp="1"/>
          </p:cNvSpPr>
          <p:nvPr>
            <p:ph idx="1"/>
          </p:nvPr>
        </p:nvSpPr>
        <p:spPr>
          <a:xfrm>
            <a:off x="4582975" y="381000"/>
            <a:ext cx="4279869" cy="4430713"/>
          </a:xfrm>
        </p:spPr>
        <p:txBody>
          <a:bodyPr>
            <a:normAutofit/>
          </a:bodyPr>
          <a:lstStyle/>
          <a:p>
            <a:r>
              <a:rPr lang="en-US" sz="2800" dirty="0" smtClean="0">
                <a:solidFill>
                  <a:schemeClr val="tx1"/>
                </a:solidFill>
              </a:rPr>
              <a:t>Valley of ashes</a:t>
            </a:r>
          </a:p>
          <a:p>
            <a:pPr lvl="1"/>
            <a:r>
              <a:rPr lang="en-US" sz="2400" dirty="0" smtClean="0">
                <a:solidFill>
                  <a:schemeClr val="tx1"/>
                </a:solidFill>
              </a:rPr>
              <a:t> If the Eggs and the city are the party, valley of ashes is the aftermath </a:t>
            </a:r>
          </a:p>
          <a:p>
            <a:pPr lvl="1"/>
            <a:r>
              <a:rPr lang="en-US" sz="2400" dirty="0" smtClean="0">
                <a:solidFill>
                  <a:schemeClr val="tx1"/>
                </a:solidFill>
              </a:rPr>
              <a:t>Consumption</a:t>
            </a:r>
            <a:endParaRPr lang="en-US" sz="2400" dirty="0">
              <a:solidFill>
                <a:schemeClr val="tx1"/>
              </a:solidFill>
            </a:endParaRPr>
          </a:p>
        </p:txBody>
      </p:sp>
      <p:sp>
        <p:nvSpPr>
          <p:cNvPr id="5" name="Text Placeholder 4"/>
          <p:cNvSpPr>
            <a:spLocks noGrp="1"/>
          </p:cNvSpPr>
          <p:nvPr>
            <p:ph type="body" sz="half" idx="2"/>
          </p:nvPr>
        </p:nvSpPr>
        <p:spPr>
          <a:xfrm>
            <a:off x="381000" y="1371601"/>
            <a:ext cx="3289092" cy="5105400"/>
          </a:xfrm>
        </p:spPr>
        <p:txBody>
          <a:bodyPr>
            <a:normAutofit/>
          </a:bodyPr>
          <a:lstStyle/>
          <a:p>
            <a:r>
              <a:rPr lang="en-US" sz="1400" dirty="0">
                <a:solidFill>
                  <a:schemeClr val="tx1"/>
                </a:solidFill>
              </a:rPr>
              <a:t>“This is a valley of ashes – a fantastic farm where ashes grow like wheat into ridges and hills and grotesque gardens; where ashes take the forms of houses and chimneys and rising smoke and, finally, with a transcendent effort, of ash-grey men, who move dimly and already crumbling through the powdery air. Occasionally a line of grey cars crawls along an invisible track, gives out a ghastly creak, and comes to rest, and immediately the ash-grey men swarm up with leaden spades and stir up an impenetrable cloud, which screens their obscure operations from your sight. … The valley of ashes is bounded on one side by a small foul </a:t>
            </a:r>
            <a:r>
              <a:rPr lang="en-US" sz="1400" dirty="0" smtClean="0">
                <a:solidFill>
                  <a:schemeClr val="tx1"/>
                </a:solidFill>
              </a:rPr>
              <a:t>river”</a:t>
            </a:r>
            <a:endParaRPr lang="en-US" sz="1400" dirty="0">
              <a:solidFill>
                <a:schemeClr val="tx1"/>
              </a:solidFill>
            </a:endParaRPr>
          </a:p>
        </p:txBody>
      </p:sp>
      <p:pic>
        <p:nvPicPr>
          <p:cNvPr id="10" name="Content Placeholder 9" descr="VOA.png"/>
          <p:cNvPicPr>
            <a:picLocks noGrp="1" noChangeAspect="1"/>
          </p:cNvPicPr>
          <p:nvPr>
            <p:ph sz="half" idx="4294967295"/>
          </p:nvPr>
        </p:nvPicPr>
        <p:blipFill>
          <a:blip r:embed="rId2" cstate="print"/>
          <a:stretch>
            <a:fillRect/>
          </a:stretch>
        </p:blipFill>
        <p:spPr>
          <a:xfrm>
            <a:off x="-32994" y="2840767"/>
            <a:ext cx="4038600" cy="3733800"/>
          </a:xfrm>
        </p:spPr>
      </p:pic>
      <p:pic>
        <p:nvPicPr>
          <p:cNvPr id="8" name="Picture 7" descr="VoA2.jpg"/>
          <p:cNvPicPr>
            <a:picLocks noChangeAspect="1"/>
          </p:cNvPicPr>
          <p:nvPr/>
        </p:nvPicPr>
        <p:blipFill>
          <a:blip r:embed="rId3" cstate="print"/>
          <a:stretch>
            <a:fillRect/>
          </a:stretch>
        </p:blipFill>
        <p:spPr>
          <a:xfrm>
            <a:off x="4191000" y="4191000"/>
            <a:ext cx="4114800" cy="2331720"/>
          </a:xfrm>
          <a:prstGeom prst="rect">
            <a:avLst/>
          </a:prstGeom>
        </p:spPr>
      </p:pic>
    </p:spTree>
    <p:extLst>
      <p:ext uri="{BB962C8B-B14F-4D97-AF65-F5344CB8AC3E}">
        <p14:creationId xmlns:p14="http://schemas.microsoft.com/office/powerpoint/2010/main" val="5672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304800"/>
            <a:ext cx="7372555" cy="695876"/>
          </a:xfrm>
        </p:spPr>
        <p:txBody>
          <a:bodyPr/>
          <a:lstStyle/>
          <a:p>
            <a:r>
              <a:rPr lang="en-US" dirty="0" smtClean="0">
                <a:solidFill>
                  <a:schemeClr val="tx1"/>
                </a:solidFill>
              </a:rPr>
              <a:t>Characters</a:t>
            </a:r>
            <a:endParaRPr lang="en-US" dirty="0">
              <a:solidFill>
                <a:schemeClr val="tx1"/>
              </a:solidFill>
            </a:endParaRPr>
          </a:p>
        </p:txBody>
      </p:sp>
      <p:sp>
        <p:nvSpPr>
          <p:cNvPr id="3" name="Content Placeholder 2"/>
          <p:cNvSpPr>
            <a:spLocks noGrp="1"/>
          </p:cNvSpPr>
          <p:nvPr>
            <p:ph idx="1"/>
          </p:nvPr>
        </p:nvSpPr>
        <p:spPr>
          <a:xfrm>
            <a:off x="381000" y="1219201"/>
            <a:ext cx="7753555" cy="5486400"/>
          </a:xfrm>
        </p:spPr>
        <p:txBody>
          <a:bodyPr>
            <a:normAutofit/>
          </a:bodyPr>
          <a:lstStyle/>
          <a:p>
            <a:r>
              <a:rPr lang="en-US" sz="2800" dirty="0" smtClean="0">
                <a:solidFill>
                  <a:schemeClr val="tx1"/>
                </a:solidFill>
              </a:rPr>
              <a:t>Jay Gatsby</a:t>
            </a:r>
          </a:p>
          <a:p>
            <a:r>
              <a:rPr lang="en-US" sz="2800" dirty="0" smtClean="0">
                <a:solidFill>
                  <a:schemeClr val="tx1"/>
                </a:solidFill>
              </a:rPr>
              <a:t>Nick </a:t>
            </a:r>
            <a:r>
              <a:rPr lang="en-US" sz="2800" dirty="0" err="1" smtClean="0">
                <a:solidFill>
                  <a:schemeClr val="tx1"/>
                </a:solidFill>
              </a:rPr>
              <a:t>Carraway</a:t>
            </a:r>
            <a:endParaRPr lang="en-US" sz="2800" dirty="0" smtClean="0">
              <a:solidFill>
                <a:schemeClr val="tx1"/>
              </a:solidFill>
            </a:endParaRPr>
          </a:p>
          <a:p>
            <a:r>
              <a:rPr lang="en-US" sz="2800" dirty="0" smtClean="0">
                <a:solidFill>
                  <a:schemeClr val="tx1"/>
                </a:solidFill>
              </a:rPr>
              <a:t>Daisy Buchanan</a:t>
            </a:r>
          </a:p>
          <a:p>
            <a:r>
              <a:rPr lang="en-US" sz="2800" dirty="0" smtClean="0">
                <a:solidFill>
                  <a:schemeClr val="tx1"/>
                </a:solidFill>
              </a:rPr>
              <a:t>Tom Buchanan</a:t>
            </a:r>
          </a:p>
          <a:p>
            <a:r>
              <a:rPr lang="en-US" sz="2800" dirty="0" smtClean="0">
                <a:solidFill>
                  <a:schemeClr val="tx1"/>
                </a:solidFill>
              </a:rPr>
              <a:t>Jordan Baker</a:t>
            </a:r>
          </a:p>
          <a:p>
            <a:r>
              <a:rPr lang="en-US" sz="2800" dirty="0" smtClean="0">
                <a:solidFill>
                  <a:schemeClr val="tx1"/>
                </a:solidFill>
              </a:rPr>
              <a:t>Myrtle Wilson</a:t>
            </a:r>
          </a:p>
          <a:p>
            <a:r>
              <a:rPr lang="en-US" sz="2800" dirty="0" smtClean="0">
                <a:solidFill>
                  <a:schemeClr val="tx1"/>
                </a:solidFill>
              </a:rPr>
              <a:t>George Wilson</a:t>
            </a:r>
          </a:p>
          <a:p>
            <a:r>
              <a:rPr lang="en-US" sz="2800" dirty="0" smtClean="0">
                <a:solidFill>
                  <a:schemeClr val="tx1"/>
                </a:solidFill>
              </a:rPr>
              <a:t>Meyer </a:t>
            </a:r>
            <a:r>
              <a:rPr lang="en-US" sz="2800" dirty="0" err="1" smtClean="0">
                <a:solidFill>
                  <a:schemeClr val="tx1"/>
                </a:solidFill>
              </a:rPr>
              <a:t>Wolfsheim</a:t>
            </a:r>
            <a:r>
              <a:rPr lang="en-US" sz="2800" dirty="0" smtClean="0">
                <a:solidFill>
                  <a:schemeClr val="tx1"/>
                </a:solidFill>
              </a:rPr>
              <a:t> </a:t>
            </a:r>
          </a:p>
          <a:p>
            <a:pPr>
              <a:buNone/>
            </a:pPr>
            <a:r>
              <a:rPr lang="en-US" dirty="0" smtClean="0"/>
              <a:t> </a:t>
            </a:r>
            <a:endParaRPr lang="en-US" dirty="0"/>
          </a:p>
        </p:txBody>
      </p:sp>
    </p:spTree>
    <p:extLst>
      <p:ext uri="{BB962C8B-B14F-4D97-AF65-F5344CB8AC3E}">
        <p14:creationId xmlns:p14="http://schemas.microsoft.com/office/powerpoint/2010/main" val="1406084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304800"/>
            <a:ext cx="7125113" cy="924475"/>
          </a:xfrm>
        </p:spPr>
        <p:txBody>
          <a:bodyPr/>
          <a:lstStyle/>
          <a:p>
            <a:r>
              <a:rPr lang="en-US" b="1" i="1" dirty="0">
                <a:solidFill>
                  <a:schemeClr val="tx1"/>
                </a:solidFill>
                <a:latin typeface="Constantia" panose="02030602050306030303" pitchFamily="18" charset="0"/>
              </a:rPr>
              <a:t>Motifs</a:t>
            </a:r>
            <a:r>
              <a:rPr lang="en-US" dirty="0">
                <a:solidFill>
                  <a:schemeClr val="tx1"/>
                </a:solidFill>
                <a:latin typeface="Constantia" panose="02030602050306030303" pitchFamily="18" charset="0"/>
              </a:rPr>
              <a:t> in </a:t>
            </a:r>
            <a:r>
              <a:rPr lang="en-US" i="1" dirty="0">
                <a:solidFill>
                  <a:schemeClr val="tx1"/>
                </a:solidFill>
                <a:latin typeface="Constantia" panose="02030602050306030303" pitchFamily="18" charset="0"/>
              </a:rPr>
              <a:t>The Great Gatsby</a:t>
            </a:r>
          </a:p>
        </p:txBody>
      </p:sp>
      <p:sp>
        <p:nvSpPr>
          <p:cNvPr id="26627" name="Content Placeholder 2"/>
          <p:cNvSpPr>
            <a:spLocks noGrp="1"/>
          </p:cNvSpPr>
          <p:nvPr>
            <p:ph idx="1"/>
          </p:nvPr>
        </p:nvSpPr>
        <p:spPr>
          <a:xfrm>
            <a:off x="533400" y="1447800"/>
            <a:ext cx="8077200" cy="5181600"/>
          </a:xfrm>
        </p:spPr>
        <p:txBody>
          <a:bodyPr>
            <a:normAutofit/>
          </a:bodyPr>
          <a:lstStyle/>
          <a:p>
            <a:pPr marL="85725" indent="0">
              <a:buNone/>
            </a:pPr>
            <a:r>
              <a:rPr lang="en-US" sz="4400" b="1" i="1" dirty="0">
                <a:solidFill>
                  <a:srgbClr val="0D7910"/>
                </a:solidFill>
                <a:latin typeface="Georgia" charset="0"/>
              </a:rPr>
              <a:t>Any recurring element that has symbolic significance in a story</a:t>
            </a:r>
          </a:p>
          <a:p>
            <a:pPr lvl="1"/>
            <a:endParaRPr lang="en-US" sz="2000" dirty="0" smtClean="0">
              <a:latin typeface="Constantia" charset="0"/>
            </a:endParaRPr>
          </a:p>
          <a:p>
            <a:pPr lvl="1"/>
            <a:r>
              <a:rPr lang="en-US" sz="3200" b="1" dirty="0">
                <a:latin typeface="Constantia" charset="0"/>
              </a:rPr>
              <a:t>Jazz</a:t>
            </a:r>
          </a:p>
          <a:p>
            <a:pPr lvl="1"/>
            <a:r>
              <a:rPr lang="en-US" sz="3200" b="1" dirty="0">
                <a:latin typeface="Constantia" charset="0"/>
              </a:rPr>
              <a:t>Automobiles</a:t>
            </a:r>
          </a:p>
          <a:p>
            <a:pPr lvl="1"/>
            <a:r>
              <a:rPr lang="en-US" sz="3200" b="1" dirty="0">
                <a:latin typeface="Constantia" charset="0"/>
              </a:rPr>
              <a:t>Money</a:t>
            </a:r>
          </a:p>
        </p:txBody>
      </p:sp>
    </p:spTree>
    <p:extLst>
      <p:ext uri="{BB962C8B-B14F-4D97-AF65-F5344CB8AC3E}">
        <p14:creationId xmlns:p14="http://schemas.microsoft.com/office/powerpoint/2010/main" val="220156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04800"/>
            <a:ext cx="7123080" cy="391076"/>
          </a:xfrm>
        </p:spPr>
        <p:txBody>
          <a:bodyPr/>
          <a:lstStyle/>
          <a:p>
            <a:pPr algn="ctr"/>
            <a:r>
              <a:rPr lang="en-US" dirty="0">
                <a:latin typeface="Constantia" panose="02030602050306030303" pitchFamily="18" charset="0"/>
              </a:rPr>
              <a:t>Image Threads Worth Following</a:t>
            </a:r>
          </a:p>
        </p:txBody>
      </p:sp>
      <p:sp>
        <p:nvSpPr>
          <p:cNvPr id="31747" name="Content Placeholder 2"/>
          <p:cNvSpPr>
            <a:spLocks noGrp="1"/>
          </p:cNvSpPr>
          <p:nvPr>
            <p:ph sz="half" idx="1"/>
          </p:nvPr>
        </p:nvSpPr>
        <p:spPr>
          <a:xfrm>
            <a:off x="381000" y="1809749"/>
            <a:ext cx="4099719" cy="4667251"/>
          </a:xfrm>
        </p:spPr>
        <p:txBody>
          <a:bodyPr>
            <a:noAutofit/>
          </a:bodyPr>
          <a:lstStyle/>
          <a:p>
            <a:r>
              <a:rPr lang="en-US" sz="4000" dirty="0">
                <a:solidFill>
                  <a:schemeClr val="tx1"/>
                </a:solidFill>
                <a:latin typeface="Constantia" charset="0"/>
              </a:rPr>
              <a:t>Cars</a:t>
            </a:r>
          </a:p>
          <a:p>
            <a:r>
              <a:rPr lang="en-US" sz="4000" dirty="0">
                <a:solidFill>
                  <a:schemeClr val="tx1"/>
                </a:solidFill>
                <a:latin typeface="Constantia" charset="0"/>
              </a:rPr>
              <a:t>Nature:</a:t>
            </a:r>
          </a:p>
          <a:p>
            <a:pPr lvl="1"/>
            <a:r>
              <a:rPr lang="en-US" sz="4000" dirty="0">
                <a:solidFill>
                  <a:schemeClr val="tx1"/>
                </a:solidFill>
                <a:latin typeface="Constantia" charset="0"/>
              </a:rPr>
              <a:t>Flowers</a:t>
            </a:r>
          </a:p>
          <a:p>
            <a:pPr lvl="1"/>
            <a:r>
              <a:rPr lang="en-US" sz="4000" dirty="0">
                <a:solidFill>
                  <a:schemeClr val="tx1"/>
                </a:solidFill>
                <a:latin typeface="Constantia" charset="0"/>
              </a:rPr>
              <a:t>Birds</a:t>
            </a:r>
          </a:p>
          <a:p>
            <a:pPr lvl="1"/>
            <a:r>
              <a:rPr lang="en-US" sz="4000" dirty="0">
                <a:solidFill>
                  <a:schemeClr val="tx1"/>
                </a:solidFill>
                <a:latin typeface="Constantia" charset="0"/>
              </a:rPr>
              <a:t>Moonlight</a:t>
            </a:r>
          </a:p>
          <a:p>
            <a:pPr lvl="1"/>
            <a:r>
              <a:rPr lang="en-US" sz="4000" dirty="0">
                <a:solidFill>
                  <a:schemeClr val="tx1"/>
                </a:solidFill>
                <a:latin typeface="Constantia" charset="0"/>
              </a:rPr>
              <a:t>The golden </a:t>
            </a:r>
            <a:r>
              <a:rPr lang="en-US" sz="4000" dirty="0" smtClean="0">
                <a:solidFill>
                  <a:schemeClr val="tx1"/>
                </a:solidFill>
                <a:latin typeface="Constantia" charset="0"/>
              </a:rPr>
              <a:t>sun</a:t>
            </a:r>
            <a:endParaRPr lang="en-US" sz="4000" dirty="0">
              <a:solidFill>
                <a:schemeClr val="tx1"/>
              </a:solidFill>
              <a:latin typeface="Constantia" charset="0"/>
            </a:endParaRPr>
          </a:p>
        </p:txBody>
      </p:sp>
      <p:sp>
        <p:nvSpPr>
          <p:cNvPr id="2" name="Content Placeholder 1"/>
          <p:cNvSpPr>
            <a:spLocks noGrp="1"/>
          </p:cNvSpPr>
          <p:nvPr>
            <p:ph sz="half" idx="2"/>
          </p:nvPr>
        </p:nvSpPr>
        <p:spPr>
          <a:xfrm>
            <a:off x="4663281" y="1809748"/>
            <a:ext cx="3469242" cy="4743451"/>
          </a:xfrm>
        </p:spPr>
        <p:txBody>
          <a:bodyPr/>
          <a:lstStyle/>
          <a:p>
            <a:r>
              <a:rPr lang="en-US" sz="5400" dirty="0">
                <a:solidFill>
                  <a:schemeClr val="tx1"/>
                </a:solidFill>
                <a:latin typeface="Constantia" charset="0"/>
              </a:rPr>
              <a:t>Eyes</a:t>
            </a:r>
          </a:p>
          <a:p>
            <a:r>
              <a:rPr lang="en-US" sz="5400" dirty="0">
                <a:solidFill>
                  <a:schemeClr val="tx1"/>
                </a:solidFill>
                <a:latin typeface="Constantia" charset="0"/>
              </a:rPr>
              <a:t>Clocks</a:t>
            </a:r>
          </a:p>
          <a:p>
            <a:r>
              <a:rPr lang="en-US" sz="5400" dirty="0">
                <a:solidFill>
                  <a:schemeClr val="tx1"/>
                </a:solidFill>
                <a:latin typeface="Constantia" charset="0"/>
              </a:rPr>
              <a:t>The Sea</a:t>
            </a:r>
          </a:p>
          <a:p>
            <a:r>
              <a:rPr lang="en-US" sz="5400" dirty="0">
                <a:solidFill>
                  <a:schemeClr val="tx1"/>
                </a:solidFill>
                <a:latin typeface="Constantia" charset="0"/>
              </a:rPr>
              <a:t>Colors</a:t>
            </a:r>
          </a:p>
          <a:p>
            <a:endParaRPr lang="en-US" dirty="0"/>
          </a:p>
        </p:txBody>
      </p:sp>
    </p:spTree>
    <p:extLst>
      <p:ext uri="{BB962C8B-B14F-4D97-AF65-F5344CB8AC3E}">
        <p14:creationId xmlns:p14="http://schemas.microsoft.com/office/powerpoint/2010/main" val="1847047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28600"/>
            <a:ext cx="7123080" cy="924475"/>
          </a:xfrm>
        </p:spPr>
        <p:txBody>
          <a:bodyPr/>
          <a:lstStyle/>
          <a:p>
            <a:r>
              <a:rPr lang="en-US" dirty="0" smtClean="0"/>
              <a:t>Dr. T. J. </a:t>
            </a:r>
            <a:r>
              <a:rPr lang="en-US" dirty="0" err="1" smtClean="0"/>
              <a:t>Eckleburg</a:t>
            </a:r>
            <a:endParaRPr lang="en-US" dirty="0"/>
          </a:p>
        </p:txBody>
      </p:sp>
      <p:sp>
        <p:nvSpPr>
          <p:cNvPr id="7" name="Content Placeholder 6"/>
          <p:cNvSpPr>
            <a:spLocks noGrp="1"/>
          </p:cNvSpPr>
          <p:nvPr>
            <p:ph sz="half" idx="1"/>
          </p:nvPr>
        </p:nvSpPr>
        <p:spPr>
          <a:xfrm>
            <a:off x="304800" y="1219201"/>
            <a:ext cx="4175919" cy="5334000"/>
          </a:xfrm>
        </p:spPr>
        <p:txBody>
          <a:bodyPr>
            <a:normAutofit/>
          </a:bodyPr>
          <a:lstStyle/>
          <a:p>
            <a:r>
              <a:rPr lang="en-US" sz="2000" dirty="0" smtClean="0">
                <a:solidFill>
                  <a:schemeClr val="tx1"/>
                </a:solidFill>
              </a:rPr>
              <a:t>“above the grey land and the spasms of bleak dust which drift endlessly over it...the eyes of Doctor T. J. </a:t>
            </a:r>
            <a:r>
              <a:rPr lang="en-US" sz="2000" dirty="0" err="1" smtClean="0">
                <a:solidFill>
                  <a:schemeClr val="tx1"/>
                </a:solidFill>
              </a:rPr>
              <a:t>Eckleburg</a:t>
            </a:r>
            <a:r>
              <a:rPr lang="en-US" sz="2000" dirty="0" smtClean="0">
                <a:solidFill>
                  <a:schemeClr val="tx1"/>
                </a:solidFill>
              </a:rPr>
              <a:t>” (27)</a:t>
            </a:r>
          </a:p>
          <a:p>
            <a:r>
              <a:rPr lang="en-US" sz="2000" dirty="0" smtClean="0">
                <a:solidFill>
                  <a:schemeClr val="tx1"/>
                </a:solidFill>
              </a:rPr>
              <a:t>“But his eyes, dimmed a little by </a:t>
            </a:r>
            <a:r>
              <a:rPr lang="en-US" sz="2000" dirty="0" err="1" smtClean="0">
                <a:solidFill>
                  <a:schemeClr val="tx1"/>
                </a:solidFill>
              </a:rPr>
              <a:t>paintless</a:t>
            </a:r>
            <a:r>
              <a:rPr lang="en-US" sz="2000" dirty="0" smtClean="0">
                <a:solidFill>
                  <a:schemeClr val="tx1"/>
                </a:solidFill>
              </a:rPr>
              <a:t> days under sun and rain, brood on over the solemn dumping ground” (28)</a:t>
            </a:r>
          </a:p>
          <a:p>
            <a:pPr lvl="1"/>
            <a:r>
              <a:rPr lang="en-US" sz="1800" dirty="0" smtClean="0">
                <a:solidFill>
                  <a:schemeClr val="tx1"/>
                </a:solidFill>
              </a:rPr>
              <a:t>The eyes of God watching over the valley of ashes, not the Eggs or the city. </a:t>
            </a:r>
            <a:endParaRPr lang="en-US" sz="1800" dirty="0">
              <a:solidFill>
                <a:schemeClr val="tx1"/>
              </a:solidFill>
            </a:endParaRPr>
          </a:p>
        </p:txBody>
      </p:sp>
      <p:pic>
        <p:nvPicPr>
          <p:cNvPr id="10" name="Content Placeholder 9" descr="tj.jpg"/>
          <p:cNvPicPr>
            <a:picLocks noGrp="1" noChangeAspect="1"/>
          </p:cNvPicPr>
          <p:nvPr>
            <p:ph sz="half" idx="2"/>
          </p:nvPr>
        </p:nvPicPr>
        <p:blipFill>
          <a:blip r:embed="rId2" cstate="print"/>
          <a:stretch>
            <a:fillRect/>
          </a:stretch>
        </p:blipFill>
        <p:spPr>
          <a:xfrm>
            <a:off x="5257800" y="1600200"/>
            <a:ext cx="3276600" cy="4923852"/>
          </a:xfrm>
        </p:spPr>
      </p:pic>
    </p:spTree>
    <p:extLst>
      <p:ext uri="{BB962C8B-B14F-4D97-AF65-F5344CB8AC3E}">
        <p14:creationId xmlns:p14="http://schemas.microsoft.com/office/powerpoint/2010/main" val="547557406"/>
      </p:ext>
    </p:extLst>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314876"/>
          </a:xfrm>
        </p:spPr>
        <p:txBody>
          <a:bodyPr>
            <a:normAutofit fontScale="90000"/>
          </a:bodyPr>
          <a:lstStyle/>
          <a:p>
            <a:r>
              <a:rPr lang="en-US" b="1" i="1" dirty="0" smtClean="0">
                <a:solidFill>
                  <a:schemeClr val="tx1"/>
                </a:solidFill>
              </a:rPr>
              <a:t>Themes: The American Dream</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0" y="1371600"/>
            <a:ext cx="8305800" cy="5105399"/>
          </a:xfrm>
        </p:spPr>
        <p:txBody>
          <a:bodyPr>
            <a:normAutofit/>
          </a:bodyPr>
          <a:lstStyle/>
          <a:p>
            <a:r>
              <a:rPr lang="en-US" sz="2200" dirty="0" smtClean="0">
                <a:solidFill>
                  <a:schemeClr val="tx1"/>
                </a:solidFill>
              </a:rPr>
              <a:t>What is the American Dream?</a:t>
            </a:r>
          </a:p>
          <a:p>
            <a:r>
              <a:rPr lang="en-US" sz="2200" dirty="0" smtClean="0">
                <a:solidFill>
                  <a:schemeClr val="tx1"/>
                </a:solidFill>
              </a:rPr>
              <a:t>American Dream used to be the belief that with hard work, everyone can achieve their goals. It is the pursuit of happiness and individualism, but in the novel the American Dream is about wealth, big houses, material goods. </a:t>
            </a:r>
          </a:p>
          <a:p>
            <a:r>
              <a:rPr lang="en-US" sz="2200" dirty="0" smtClean="0">
                <a:solidFill>
                  <a:schemeClr val="tx1"/>
                </a:solidFill>
              </a:rPr>
              <a:t>The 1920s are seen as a time of decreasing social and moral values, with an increase in wealth, greed, and the pursuit of pleasure. </a:t>
            </a:r>
          </a:p>
          <a:p>
            <a:r>
              <a:rPr lang="en-US" sz="2200" dirty="0" smtClean="0">
                <a:solidFill>
                  <a:schemeClr val="tx1"/>
                </a:solidFill>
              </a:rPr>
              <a:t>East/West Egg vs. valley of ashes </a:t>
            </a:r>
          </a:p>
          <a:p>
            <a:r>
              <a:rPr lang="en-US" sz="2200" dirty="0" smtClean="0">
                <a:solidFill>
                  <a:schemeClr val="tx1"/>
                </a:solidFill>
              </a:rPr>
              <a:t>Gatsby’s Dream: he believes that if he can impress Daisy with his immense wealth, she will leave Tom and marry him. </a:t>
            </a:r>
          </a:p>
          <a:p>
            <a:endParaRPr lang="en-US" dirty="0"/>
          </a:p>
        </p:txBody>
      </p:sp>
    </p:spTree>
    <p:extLst>
      <p:ext uri="{BB962C8B-B14F-4D97-AF65-F5344CB8AC3E}">
        <p14:creationId xmlns:p14="http://schemas.microsoft.com/office/powerpoint/2010/main" val="28491074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467276"/>
          </a:xfrm>
        </p:spPr>
        <p:txBody>
          <a:bodyPr/>
          <a:lstStyle/>
          <a:p>
            <a:r>
              <a:rPr lang="en-US" dirty="0" smtClean="0">
                <a:solidFill>
                  <a:schemeClr val="tx1"/>
                </a:solidFill>
              </a:rPr>
              <a:t>Essential Questions</a:t>
            </a:r>
            <a:endParaRPr lang="en-US" dirty="0">
              <a:solidFill>
                <a:schemeClr val="tx1"/>
              </a:solidFill>
            </a:endParaRPr>
          </a:p>
        </p:txBody>
      </p:sp>
      <p:sp>
        <p:nvSpPr>
          <p:cNvPr id="3" name="Content Placeholder 2"/>
          <p:cNvSpPr>
            <a:spLocks noGrp="1"/>
          </p:cNvSpPr>
          <p:nvPr>
            <p:ph idx="1"/>
          </p:nvPr>
        </p:nvSpPr>
        <p:spPr>
          <a:xfrm>
            <a:off x="381000" y="1524000"/>
            <a:ext cx="8229600" cy="4800599"/>
          </a:xfrm>
        </p:spPr>
        <p:txBody>
          <a:bodyPr>
            <a:normAutofit fontScale="92500"/>
          </a:bodyPr>
          <a:lstStyle/>
          <a:p>
            <a:pPr marL="514350" indent="-514350">
              <a:buFont typeface="+mj-lt"/>
              <a:buAutoNum type="arabicPeriod"/>
            </a:pPr>
            <a:r>
              <a:rPr lang="en-US" sz="2600" dirty="0" smtClean="0">
                <a:solidFill>
                  <a:schemeClr val="tx1"/>
                </a:solidFill>
              </a:rPr>
              <a:t>Define the American Dream. </a:t>
            </a:r>
          </a:p>
          <a:p>
            <a:pPr marL="514350" indent="-514350">
              <a:buFont typeface="+mj-lt"/>
              <a:buAutoNum type="arabicPeriod"/>
            </a:pPr>
            <a:r>
              <a:rPr lang="en-US" sz="2600" dirty="0" smtClean="0">
                <a:solidFill>
                  <a:schemeClr val="tx1"/>
                </a:solidFill>
              </a:rPr>
              <a:t>Conclude what would make Nick a corrupt character.</a:t>
            </a:r>
          </a:p>
          <a:p>
            <a:pPr marL="514350" indent="-514350">
              <a:buFont typeface="+mj-lt"/>
              <a:buAutoNum type="arabicPeriod"/>
            </a:pPr>
            <a:r>
              <a:rPr lang="en-US" sz="2600" dirty="0" smtClean="0">
                <a:solidFill>
                  <a:schemeClr val="tx1"/>
                </a:solidFill>
              </a:rPr>
              <a:t>Determine who is to blame for the conclusion.</a:t>
            </a:r>
          </a:p>
          <a:p>
            <a:pPr marL="514350" indent="-514350">
              <a:buFont typeface="+mj-lt"/>
              <a:buAutoNum type="arabicPeriod"/>
            </a:pPr>
            <a:r>
              <a:rPr lang="en-US" sz="2600" dirty="0" smtClean="0">
                <a:solidFill>
                  <a:schemeClr val="tx1"/>
                </a:solidFill>
              </a:rPr>
              <a:t>How is the novel a reflection of the 1920s?</a:t>
            </a:r>
          </a:p>
          <a:p>
            <a:pPr marL="514350" indent="-514350">
              <a:buFont typeface="+mj-lt"/>
              <a:buAutoNum type="arabicPeriod"/>
            </a:pPr>
            <a:r>
              <a:rPr lang="en-US" sz="2600" dirty="0" smtClean="0">
                <a:solidFill>
                  <a:schemeClr val="tx1"/>
                </a:solidFill>
              </a:rPr>
              <a:t>Determine why the 1920s were impossible to sustain.</a:t>
            </a:r>
          </a:p>
          <a:p>
            <a:pPr marL="514350" indent="-514350">
              <a:buFont typeface="+mj-lt"/>
              <a:buAutoNum type="arabicPeriod"/>
            </a:pPr>
            <a:r>
              <a:rPr lang="en-US" sz="2600" dirty="0" smtClean="0">
                <a:solidFill>
                  <a:schemeClr val="tx1"/>
                </a:solidFill>
              </a:rPr>
              <a:t>Conclude the effects of Prohibition.</a:t>
            </a:r>
          </a:p>
          <a:p>
            <a:pPr marL="514350" indent="-514350">
              <a:buFont typeface="+mj-lt"/>
              <a:buAutoNum type="arabicPeriod"/>
            </a:pPr>
            <a:r>
              <a:rPr lang="en-US" sz="2600" dirty="0" smtClean="0">
                <a:solidFill>
                  <a:schemeClr val="tx1"/>
                </a:solidFill>
              </a:rPr>
              <a:t>Determine if jazz is an example of life imitating art </a:t>
            </a:r>
            <a:r>
              <a:rPr lang="en-US" sz="2600" i="1" dirty="0" smtClean="0">
                <a:solidFill>
                  <a:schemeClr val="tx1"/>
                </a:solidFill>
              </a:rPr>
              <a:t>or </a:t>
            </a:r>
            <a:r>
              <a:rPr lang="en-US" sz="2600" dirty="0" smtClean="0">
                <a:solidFill>
                  <a:schemeClr val="tx1"/>
                </a:solidFill>
              </a:rPr>
              <a:t>art imitating life.  </a:t>
            </a:r>
          </a:p>
          <a:p>
            <a:endParaRPr lang="en-US" dirty="0"/>
          </a:p>
        </p:txBody>
      </p:sp>
    </p:spTree>
    <p:extLst>
      <p:ext uri="{BB962C8B-B14F-4D97-AF65-F5344CB8AC3E}">
        <p14:creationId xmlns:p14="http://schemas.microsoft.com/office/powerpoint/2010/main" val="3220635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5"/>
            <a:ext cx="8305800" cy="467276"/>
          </a:xfrm>
        </p:spPr>
        <p:txBody>
          <a:bodyPr/>
          <a:lstStyle/>
          <a:p>
            <a:r>
              <a:rPr lang="en-US" sz="2800" b="1" i="1" dirty="0" smtClean="0">
                <a:solidFill>
                  <a:schemeClr val="tx1"/>
                </a:solidFill>
              </a:rPr>
              <a:t>Themes: Corruption of society and morals by the wealthy and careless</a:t>
            </a:r>
            <a:endParaRPr lang="en-US" sz="2800" b="1" i="1" dirty="0">
              <a:solidFill>
                <a:schemeClr val="tx1"/>
              </a:solidFill>
            </a:endParaRPr>
          </a:p>
        </p:txBody>
      </p:sp>
      <p:sp>
        <p:nvSpPr>
          <p:cNvPr id="3" name="Content Placeholder 2"/>
          <p:cNvSpPr>
            <a:spLocks noGrp="1"/>
          </p:cNvSpPr>
          <p:nvPr>
            <p:ph idx="1"/>
          </p:nvPr>
        </p:nvSpPr>
        <p:spPr>
          <a:xfrm>
            <a:off x="609600" y="1371601"/>
            <a:ext cx="7524955" cy="3200399"/>
          </a:xfrm>
        </p:spPr>
        <p:txBody>
          <a:bodyPr>
            <a:normAutofit/>
          </a:bodyPr>
          <a:lstStyle/>
          <a:p>
            <a:r>
              <a:rPr lang="en-US" sz="2400" dirty="0" smtClean="0">
                <a:solidFill>
                  <a:schemeClr val="tx1"/>
                </a:solidFill>
              </a:rPr>
              <a:t>Tom: has an affair</a:t>
            </a:r>
          </a:p>
          <a:p>
            <a:r>
              <a:rPr lang="en-US" sz="2400" dirty="0" smtClean="0">
                <a:solidFill>
                  <a:schemeClr val="tx1"/>
                </a:solidFill>
              </a:rPr>
              <a:t>Jordan: cheater</a:t>
            </a:r>
          </a:p>
          <a:p>
            <a:r>
              <a:rPr lang="en-US" sz="2400" dirty="0" smtClean="0">
                <a:solidFill>
                  <a:schemeClr val="tx1"/>
                </a:solidFill>
              </a:rPr>
              <a:t>Daisy and Gatsby: have an affair</a:t>
            </a:r>
          </a:p>
          <a:p>
            <a:r>
              <a:rPr lang="en-US" sz="2400" dirty="0" smtClean="0">
                <a:solidFill>
                  <a:schemeClr val="tx1"/>
                </a:solidFill>
              </a:rPr>
              <a:t>Gatsby: big parties with alcohol, mob connections </a:t>
            </a:r>
          </a:p>
          <a:p>
            <a:r>
              <a:rPr lang="en-US" sz="2400" dirty="0" smtClean="0">
                <a:solidFill>
                  <a:schemeClr val="tx1"/>
                </a:solidFill>
              </a:rPr>
              <a:t>Nick: is he corrupt? </a:t>
            </a:r>
            <a:endParaRPr lang="en-US" sz="2400" dirty="0">
              <a:solidFill>
                <a:schemeClr val="tx1"/>
              </a:solidFill>
            </a:endParaRPr>
          </a:p>
        </p:txBody>
      </p:sp>
      <p:pic>
        <p:nvPicPr>
          <p:cNvPr id="4" name="Picture 3" descr="p.jpg"/>
          <p:cNvPicPr>
            <a:picLocks noChangeAspect="1"/>
          </p:cNvPicPr>
          <p:nvPr/>
        </p:nvPicPr>
        <p:blipFill>
          <a:blip r:embed="rId2" cstate="print"/>
          <a:stretch>
            <a:fillRect/>
          </a:stretch>
        </p:blipFill>
        <p:spPr>
          <a:xfrm>
            <a:off x="4572000" y="3581400"/>
            <a:ext cx="4890576" cy="3048000"/>
          </a:xfrm>
          <a:prstGeom prst="rect">
            <a:avLst/>
          </a:prstGeom>
        </p:spPr>
      </p:pic>
    </p:spTree>
    <p:extLst>
      <p:ext uri="{BB962C8B-B14F-4D97-AF65-F5344CB8AC3E}">
        <p14:creationId xmlns:p14="http://schemas.microsoft.com/office/powerpoint/2010/main" val="1569699186"/>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19" y="495727"/>
            <a:ext cx="8305800" cy="924475"/>
          </a:xfrm>
        </p:spPr>
        <p:txBody>
          <a:bodyPr>
            <a:normAutofit fontScale="90000"/>
          </a:bodyPr>
          <a:lstStyle/>
          <a:p>
            <a:r>
              <a:rPr lang="en-US" b="1" i="1" dirty="0" smtClean="0">
                <a:solidFill>
                  <a:schemeClr val="tx1"/>
                </a:solidFill>
              </a:rPr>
              <a:t>Themes: Consumerism and Materialism leads to decreased morals</a:t>
            </a:r>
            <a:endParaRPr lang="en-US" b="1" i="1" dirty="0">
              <a:solidFill>
                <a:schemeClr val="tx1"/>
              </a:solidFill>
            </a:endParaRPr>
          </a:p>
        </p:txBody>
      </p:sp>
      <p:sp>
        <p:nvSpPr>
          <p:cNvPr id="3" name="Content Placeholder 2"/>
          <p:cNvSpPr>
            <a:spLocks noGrp="1"/>
          </p:cNvSpPr>
          <p:nvPr>
            <p:ph sz="half" idx="1"/>
          </p:nvPr>
        </p:nvSpPr>
        <p:spPr>
          <a:xfrm>
            <a:off x="304800" y="1809749"/>
            <a:ext cx="4175919" cy="4743451"/>
          </a:xfrm>
        </p:spPr>
        <p:txBody>
          <a:bodyPr>
            <a:normAutofit/>
          </a:bodyPr>
          <a:lstStyle/>
          <a:p>
            <a:r>
              <a:rPr lang="en-US" sz="2800" dirty="0" smtClean="0">
                <a:solidFill>
                  <a:schemeClr val="tx1"/>
                </a:solidFill>
              </a:rPr>
              <a:t>Big houses, big parties, trips to the city for parties.</a:t>
            </a:r>
          </a:p>
          <a:p>
            <a:r>
              <a:rPr lang="en-US" sz="2800" dirty="0" smtClean="0">
                <a:solidFill>
                  <a:schemeClr val="tx1"/>
                </a:solidFill>
              </a:rPr>
              <a:t>Myrtle wants more…money, house, away from the valley of ashes.</a:t>
            </a:r>
          </a:p>
          <a:p>
            <a:r>
              <a:rPr lang="en-US" sz="2800" dirty="0" smtClean="0">
                <a:solidFill>
                  <a:schemeClr val="tx1"/>
                </a:solidFill>
              </a:rPr>
              <a:t>Gatsby uses wealth to woo Daisy. </a:t>
            </a:r>
            <a:endParaRPr lang="en-US" sz="2800" dirty="0">
              <a:solidFill>
                <a:schemeClr val="tx1"/>
              </a:solidFill>
            </a:endParaRPr>
          </a:p>
        </p:txBody>
      </p:sp>
      <p:pic>
        <p:nvPicPr>
          <p:cNvPr id="6" name="Content Placeholder 5" descr="c.jpg"/>
          <p:cNvPicPr>
            <a:picLocks noGrp="1" noChangeAspect="1"/>
          </p:cNvPicPr>
          <p:nvPr>
            <p:ph sz="half" idx="2"/>
          </p:nvPr>
        </p:nvPicPr>
        <p:blipFill>
          <a:blip r:embed="rId2" cstate="print"/>
          <a:stretch>
            <a:fillRect/>
          </a:stretch>
        </p:blipFill>
        <p:spPr>
          <a:xfrm>
            <a:off x="4800600" y="1828800"/>
            <a:ext cx="2466975" cy="1847850"/>
          </a:xfrm>
        </p:spPr>
      </p:pic>
      <p:pic>
        <p:nvPicPr>
          <p:cNvPr id="4" name="Picture 3" descr="g.jpg"/>
          <p:cNvPicPr>
            <a:picLocks noChangeAspect="1"/>
          </p:cNvPicPr>
          <p:nvPr/>
        </p:nvPicPr>
        <p:blipFill>
          <a:blip r:embed="rId3" cstate="print"/>
          <a:stretch>
            <a:fillRect/>
          </a:stretch>
        </p:blipFill>
        <p:spPr>
          <a:xfrm>
            <a:off x="4648200" y="4063840"/>
            <a:ext cx="4197797" cy="2794159"/>
          </a:xfrm>
          <a:prstGeom prst="rect">
            <a:avLst/>
          </a:prstGeom>
        </p:spPr>
      </p:pic>
      <p:pic>
        <p:nvPicPr>
          <p:cNvPr id="7" name="Picture 6" descr="m.jpg"/>
          <p:cNvPicPr>
            <a:picLocks noChangeAspect="1"/>
          </p:cNvPicPr>
          <p:nvPr/>
        </p:nvPicPr>
        <p:blipFill>
          <a:blip r:embed="rId4" cstate="print"/>
          <a:stretch>
            <a:fillRect/>
          </a:stretch>
        </p:blipFill>
        <p:spPr>
          <a:xfrm>
            <a:off x="7239000" y="1676400"/>
            <a:ext cx="1676400" cy="2517118"/>
          </a:xfrm>
          <a:prstGeom prst="rect">
            <a:avLst/>
          </a:prstGeom>
        </p:spPr>
      </p:pic>
    </p:spTree>
    <p:extLst>
      <p:ext uri="{BB962C8B-B14F-4D97-AF65-F5344CB8AC3E}">
        <p14:creationId xmlns:p14="http://schemas.microsoft.com/office/powerpoint/2010/main" val="922169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04777"/>
            <a:ext cx="8305800" cy="924475"/>
          </a:xfrm>
        </p:spPr>
        <p:txBody>
          <a:bodyPr/>
          <a:lstStyle/>
          <a:p>
            <a:r>
              <a:rPr lang="en-US" b="1" i="1" dirty="0" smtClean="0">
                <a:solidFill>
                  <a:schemeClr val="tx1"/>
                </a:solidFill>
              </a:rPr>
              <a:t>Themes: Hollowness of Wealth</a:t>
            </a:r>
            <a:endParaRPr lang="en-US" b="1" i="1" dirty="0">
              <a:solidFill>
                <a:schemeClr val="tx1"/>
              </a:solidFill>
            </a:endParaRPr>
          </a:p>
        </p:txBody>
      </p:sp>
      <p:sp>
        <p:nvSpPr>
          <p:cNvPr id="5" name="Content Placeholder 4"/>
          <p:cNvSpPr>
            <a:spLocks noGrp="1"/>
          </p:cNvSpPr>
          <p:nvPr>
            <p:ph idx="1"/>
          </p:nvPr>
        </p:nvSpPr>
        <p:spPr>
          <a:xfrm>
            <a:off x="304800" y="1828800"/>
            <a:ext cx="8382000" cy="4724400"/>
          </a:xfrm>
        </p:spPr>
        <p:txBody>
          <a:bodyPr>
            <a:normAutofit/>
          </a:bodyPr>
          <a:lstStyle/>
          <a:p>
            <a:r>
              <a:rPr lang="en-US" dirty="0" smtClean="0">
                <a:solidFill>
                  <a:schemeClr val="tx1"/>
                </a:solidFill>
              </a:rPr>
              <a:t>1920’s = “Gilded Age”</a:t>
            </a:r>
            <a:br>
              <a:rPr lang="en-US" dirty="0" smtClean="0">
                <a:solidFill>
                  <a:schemeClr val="tx1"/>
                </a:solidFill>
              </a:rPr>
            </a:br>
            <a:r>
              <a:rPr lang="en-US" dirty="0" smtClean="0">
                <a:solidFill>
                  <a:schemeClr val="tx1"/>
                </a:solidFill>
              </a:rPr>
              <a:t>Gilded = covered </a:t>
            </a:r>
            <a:r>
              <a:rPr lang="en-US" dirty="0">
                <a:solidFill>
                  <a:schemeClr val="tx1"/>
                </a:solidFill>
              </a:rPr>
              <a:t>thinly with </a:t>
            </a:r>
            <a:r>
              <a:rPr lang="en-US" dirty="0" smtClean="0">
                <a:solidFill>
                  <a:schemeClr val="tx1"/>
                </a:solidFill>
              </a:rPr>
              <a:t/>
            </a:r>
            <a:br>
              <a:rPr lang="en-US" dirty="0" smtClean="0">
                <a:solidFill>
                  <a:schemeClr val="tx1"/>
                </a:solidFill>
              </a:rPr>
            </a:br>
            <a:r>
              <a:rPr lang="en-US" dirty="0" smtClean="0">
                <a:solidFill>
                  <a:schemeClr val="tx1"/>
                </a:solidFill>
              </a:rPr>
              <a:t>gold </a:t>
            </a:r>
            <a:r>
              <a:rPr lang="en-US" dirty="0">
                <a:solidFill>
                  <a:schemeClr val="tx1"/>
                </a:solidFill>
              </a:rPr>
              <a:t>leaf or gold </a:t>
            </a:r>
            <a:r>
              <a:rPr lang="en-US" dirty="0" smtClean="0">
                <a:solidFill>
                  <a:schemeClr val="tx1"/>
                </a:solidFill>
              </a:rPr>
              <a:t>paint; wealthy and privileged </a:t>
            </a:r>
          </a:p>
          <a:p>
            <a:r>
              <a:rPr lang="en-US" dirty="0" smtClean="0">
                <a:solidFill>
                  <a:schemeClr val="tx1"/>
                </a:solidFill>
              </a:rPr>
              <a:t>They are seen as superficial, careless.</a:t>
            </a:r>
          </a:p>
          <a:p>
            <a:r>
              <a:rPr lang="en-US" dirty="0" smtClean="0">
                <a:solidFill>
                  <a:schemeClr val="tx1"/>
                </a:solidFill>
              </a:rPr>
              <a:t>Daisy saying, “All right…What’ll we plan?  She turned to me helplessly.  What do people plan?” </a:t>
            </a:r>
          </a:p>
          <a:p>
            <a:r>
              <a:rPr lang="en-US" dirty="0" smtClean="0">
                <a:solidFill>
                  <a:schemeClr val="tx1"/>
                </a:solidFill>
              </a:rPr>
              <a:t>Careless nature of the affairs</a:t>
            </a:r>
          </a:p>
          <a:p>
            <a:r>
              <a:rPr lang="en-US" dirty="0">
                <a:solidFill>
                  <a:schemeClr val="tx1"/>
                </a:solidFill>
              </a:rPr>
              <a:t>Does money buy happiness?</a:t>
            </a:r>
          </a:p>
          <a:p>
            <a:r>
              <a:rPr lang="en-US" dirty="0">
                <a:solidFill>
                  <a:schemeClr val="tx1"/>
                </a:solidFill>
              </a:rPr>
              <a:t>They are seen as superficial, careless.</a:t>
            </a:r>
          </a:p>
          <a:p>
            <a:r>
              <a:rPr lang="en-US" dirty="0">
                <a:solidFill>
                  <a:schemeClr val="tx1"/>
                </a:solidFill>
              </a:rPr>
              <a:t>Daisy saying, “All right…What’ll we plan?  She turned to me helplessly.  What do people plan?” </a:t>
            </a:r>
          </a:p>
          <a:p>
            <a:r>
              <a:rPr lang="en-US" dirty="0">
                <a:solidFill>
                  <a:schemeClr val="tx1"/>
                </a:solidFill>
              </a:rPr>
              <a:t>Careless nature of the affairs</a:t>
            </a:r>
          </a:p>
          <a:p>
            <a:endParaRPr lang="en-US" dirty="0" smtClean="0"/>
          </a:p>
        </p:txBody>
      </p:sp>
      <p:pic>
        <p:nvPicPr>
          <p:cNvPr id="1028" name="Picture 4" descr="http://markaddison.com/entertain/wp-content/uploads/2011/11/DSC004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21" t="19312" r="5300" b="6085"/>
          <a:stretch/>
        </p:blipFill>
        <p:spPr bwMode="auto">
          <a:xfrm>
            <a:off x="6763657" y="1100972"/>
            <a:ext cx="2380343" cy="204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33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543476"/>
          </a:xfrm>
        </p:spPr>
        <p:txBody>
          <a:bodyPr/>
          <a:lstStyle/>
          <a:p>
            <a:r>
              <a:rPr lang="en-US" dirty="0" smtClean="0">
                <a:solidFill>
                  <a:schemeClr val="tx1"/>
                </a:solidFill>
              </a:rPr>
              <a:t>As you read</a:t>
            </a:r>
            <a:endParaRPr lang="en-US" dirty="0">
              <a:solidFill>
                <a:schemeClr val="tx1"/>
              </a:solidFill>
            </a:endParaRPr>
          </a:p>
        </p:txBody>
      </p:sp>
      <p:sp>
        <p:nvSpPr>
          <p:cNvPr id="3" name="Content Placeholder 2"/>
          <p:cNvSpPr>
            <a:spLocks noGrp="1"/>
          </p:cNvSpPr>
          <p:nvPr>
            <p:ph idx="1"/>
          </p:nvPr>
        </p:nvSpPr>
        <p:spPr>
          <a:xfrm>
            <a:off x="381000" y="1600201"/>
            <a:ext cx="8382000" cy="5257800"/>
          </a:xfrm>
        </p:spPr>
        <p:txBody>
          <a:bodyPr>
            <a:normAutofit/>
          </a:bodyPr>
          <a:lstStyle/>
          <a:p>
            <a:r>
              <a:rPr lang="en-US" sz="3200" dirty="0" smtClean="0">
                <a:solidFill>
                  <a:schemeClr val="tx1"/>
                </a:solidFill>
              </a:rPr>
              <a:t>We will be using post it notes to annotate the book (you can use some of mine or buy your own)</a:t>
            </a:r>
          </a:p>
          <a:p>
            <a:r>
              <a:rPr lang="en-US" sz="3200" dirty="0" smtClean="0">
                <a:solidFill>
                  <a:schemeClr val="tx1"/>
                </a:solidFill>
              </a:rPr>
              <a:t>Things to look for: </a:t>
            </a:r>
          </a:p>
          <a:p>
            <a:pPr lvl="1"/>
            <a:r>
              <a:rPr lang="en-US" sz="2800" dirty="0" smtClean="0">
                <a:solidFill>
                  <a:schemeClr val="tx1"/>
                </a:solidFill>
              </a:rPr>
              <a:t>Quotes that relate to the themes</a:t>
            </a:r>
          </a:p>
          <a:p>
            <a:pPr lvl="1"/>
            <a:r>
              <a:rPr lang="en-US" sz="2800" dirty="0" smtClean="0">
                <a:solidFill>
                  <a:schemeClr val="tx1"/>
                </a:solidFill>
              </a:rPr>
              <a:t>References to colors</a:t>
            </a:r>
          </a:p>
          <a:p>
            <a:pPr lvl="1"/>
            <a:r>
              <a:rPr lang="en-US" sz="2800" dirty="0" smtClean="0">
                <a:solidFill>
                  <a:schemeClr val="tx1"/>
                </a:solidFill>
              </a:rPr>
              <a:t>Comments on the 1920s and society in general</a:t>
            </a:r>
          </a:p>
          <a:p>
            <a:pPr lvl="1"/>
            <a:r>
              <a:rPr lang="en-US" sz="2800" dirty="0" smtClean="0">
                <a:solidFill>
                  <a:schemeClr val="tx1"/>
                </a:solidFill>
              </a:rPr>
              <a:t>Symbolism, motifs, image threads </a:t>
            </a:r>
          </a:p>
        </p:txBody>
      </p:sp>
    </p:spTree>
    <p:extLst>
      <p:ext uri="{BB962C8B-B14F-4D97-AF65-F5344CB8AC3E}">
        <p14:creationId xmlns:p14="http://schemas.microsoft.com/office/powerpoint/2010/main" val="1134270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5"/>
            <a:ext cx="7125113" cy="543476"/>
          </a:xfrm>
        </p:spPr>
        <p:txBody>
          <a:bodyPr/>
          <a:lstStyle/>
          <a:p>
            <a:r>
              <a:rPr lang="en-US" dirty="0" smtClean="0"/>
              <a:t>Homework</a:t>
            </a:r>
            <a:endParaRPr lang="en-US" dirty="0"/>
          </a:p>
        </p:txBody>
      </p:sp>
      <p:sp>
        <p:nvSpPr>
          <p:cNvPr id="3" name="Content Placeholder 2"/>
          <p:cNvSpPr>
            <a:spLocks noGrp="1"/>
          </p:cNvSpPr>
          <p:nvPr>
            <p:ph idx="1"/>
          </p:nvPr>
        </p:nvSpPr>
        <p:spPr>
          <a:xfrm>
            <a:off x="533400" y="1371601"/>
            <a:ext cx="8534399" cy="5105400"/>
          </a:xfrm>
        </p:spPr>
        <p:txBody>
          <a:bodyPr>
            <a:noAutofit/>
          </a:bodyPr>
          <a:lstStyle/>
          <a:p>
            <a:r>
              <a:rPr lang="en-US" sz="4000" dirty="0" smtClean="0">
                <a:solidFill>
                  <a:schemeClr val="tx1"/>
                </a:solidFill>
              </a:rPr>
              <a:t>Read chapter 1, print out the study guide (this study guide is optional but </a:t>
            </a:r>
            <a:r>
              <a:rPr lang="en-US" sz="4000" i="1" dirty="0" smtClean="0">
                <a:solidFill>
                  <a:schemeClr val="tx1"/>
                </a:solidFill>
              </a:rPr>
              <a:t>highly</a:t>
            </a:r>
            <a:r>
              <a:rPr lang="en-US" sz="4000" dirty="0" smtClean="0">
                <a:solidFill>
                  <a:schemeClr val="tx1"/>
                </a:solidFill>
              </a:rPr>
              <a:t> recommended)</a:t>
            </a:r>
          </a:p>
          <a:p>
            <a:r>
              <a:rPr lang="en-US" sz="4000" dirty="0" smtClean="0">
                <a:solidFill>
                  <a:schemeClr val="tx1"/>
                </a:solidFill>
              </a:rPr>
              <a:t>We will be watching chapter 1 tomorrow, then you will have work time</a:t>
            </a:r>
          </a:p>
        </p:txBody>
      </p:sp>
    </p:spTree>
    <p:extLst>
      <p:ext uri="{BB962C8B-B14F-4D97-AF65-F5344CB8AC3E}">
        <p14:creationId xmlns:p14="http://schemas.microsoft.com/office/powerpoint/2010/main" val="661013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780"/>
            <a:ext cx="7123080" cy="543476"/>
          </a:xfrm>
        </p:spPr>
        <p:txBody>
          <a:bodyPr/>
          <a:lstStyle/>
          <a:p>
            <a:r>
              <a:rPr lang="en-US" dirty="0" smtClean="0"/>
              <a:t>Prohibition and Gangsters</a:t>
            </a:r>
            <a:endParaRPr lang="en-US" dirty="0"/>
          </a:p>
        </p:txBody>
      </p:sp>
      <p:sp>
        <p:nvSpPr>
          <p:cNvPr id="3" name="Content Placeholder 2"/>
          <p:cNvSpPr>
            <a:spLocks noGrp="1"/>
          </p:cNvSpPr>
          <p:nvPr>
            <p:ph sz="half" idx="1"/>
          </p:nvPr>
        </p:nvSpPr>
        <p:spPr>
          <a:xfrm>
            <a:off x="152400" y="1447801"/>
            <a:ext cx="4495800" cy="5181600"/>
          </a:xfrm>
        </p:spPr>
        <p:txBody>
          <a:bodyPr>
            <a:normAutofit lnSpcReduction="10000"/>
          </a:bodyPr>
          <a:lstStyle/>
          <a:p>
            <a:r>
              <a:rPr lang="en-US" sz="2400" dirty="0" smtClean="0">
                <a:solidFill>
                  <a:schemeClr val="tx1"/>
                </a:solidFill>
              </a:rPr>
              <a:t>Prohibition began January 16, 1919, with the ratification of the Eighteenth Amendment of the U.S.Constitution. Ban on alcohol. </a:t>
            </a:r>
          </a:p>
          <a:p>
            <a:r>
              <a:rPr lang="en-US" sz="2400" dirty="0" smtClean="0">
                <a:solidFill>
                  <a:schemeClr val="tx1"/>
                </a:solidFill>
              </a:rPr>
              <a:t>Prohibition was finally repealed in 1933.</a:t>
            </a:r>
          </a:p>
          <a:p>
            <a:r>
              <a:rPr lang="en-US" sz="2400" dirty="0" smtClean="0">
                <a:solidFill>
                  <a:schemeClr val="tx1"/>
                </a:solidFill>
              </a:rPr>
              <a:t>Increase in organized crime with smuggling and bootlegging of liquor</a:t>
            </a:r>
          </a:p>
          <a:p>
            <a:pPr lvl="1"/>
            <a:r>
              <a:rPr lang="en-US" sz="2000" dirty="0" smtClean="0">
                <a:solidFill>
                  <a:schemeClr val="tx1"/>
                </a:solidFill>
              </a:rPr>
              <a:t>Major bosses like Al Capone (Chicago)</a:t>
            </a:r>
          </a:p>
          <a:p>
            <a:pPr lvl="1"/>
            <a:endParaRPr lang="en-US" dirty="0" smtClean="0">
              <a:solidFill>
                <a:schemeClr val="tx1"/>
              </a:solidFill>
            </a:endParaRPr>
          </a:p>
          <a:p>
            <a:endParaRPr lang="en-US" dirty="0"/>
          </a:p>
        </p:txBody>
      </p:sp>
      <p:pic>
        <p:nvPicPr>
          <p:cNvPr id="4" name="Picture 3" descr="AC.jpg"/>
          <p:cNvPicPr>
            <a:picLocks noChangeAspect="1"/>
          </p:cNvPicPr>
          <p:nvPr/>
        </p:nvPicPr>
        <p:blipFill>
          <a:blip r:embed="rId2" cstate="print"/>
          <a:stretch>
            <a:fillRect/>
          </a:stretch>
        </p:blipFill>
        <p:spPr>
          <a:xfrm>
            <a:off x="5256159" y="2819400"/>
            <a:ext cx="2667000" cy="3528646"/>
          </a:xfrm>
          <a:prstGeom prst="rect">
            <a:avLst/>
          </a:prstGeom>
        </p:spPr>
      </p:pic>
      <p:sp>
        <p:nvSpPr>
          <p:cNvPr id="7" name="Content Placeholder 6"/>
          <p:cNvSpPr>
            <a:spLocks noGrp="1"/>
          </p:cNvSpPr>
          <p:nvPr>
            <p:ph sz="half" idx="2"/>
          </p:nvPr>
        </p:nvSpPr>
        <p:spPr>
          <a:xfrm>
            <a:off x="4855038" y="1524000"/>
            <a:ext cx="3469242" cy="4051302"/>
          </a:xfrm>
        </p:spPr>
        <p:txBody>
          <a:bodyPr>
            <a:normAutofit lnSpcReduction="10000"/>
          </a:bodyPr>
          <a:lstStyle/>
          <a:p>
            <a:endParaRPr lang="en-US" dirty="0"/>
          </a:p>
        </p:txBody>
      </p:sp>
      <p:pic>
        <p:nvPicPr>
          <p:cNvPr id="6" name="Picture 5" descr="pr1.jpg"/>
          <p:cNvPicPr>
            <a:picLocks noChangeAspect="1"/>
          </p:cNvPicPr>
          <p:nvPr/>
        </p:nvPicPr>
        <p:blipFill>
          <a:blip r:embed="rId3" cstate="print"/>
          <a:stretch>
            <a:fillRect/>
          </a:stretch>
        </p:blipFill>
        <p:spPr>
          <a:xfrm>
            <a:off x="6022155" y="3928"/>
            <a:ext cx="2811449" cy="2725133"/>
          </a:xfrm>
          <a:prstGeom prst="rect">
            <a:avLst/>
          </a:prstGeom>
        </p:spPr>
      </p:pic>
    </p:spTree>
    <p:extLst>
      <p:ext uri="{BB962C8B-B14F-4D97-AF65-F5344CB8AC3E}">
        <p14:creationId xmlns:p14="http://schemas.microsoft.com/office/powerpoint/2010/main" val="231096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86" y="336861"/>
            <a:ext cx="7123080" cy="924475"/>
          </a:xfrm>
        </p:spPr>
        <p:txBody>
          <a:bodyPr/>
          <a:lstStyle/>
          <a:p>
            <a:r>
              <a:rPr lang="en-US" dirty="0" smtClean="0">
                <a:solidFill>
                  <a:schemeClr val="tx1"/>
                </a:solidFill>
              </a:rPr>
              <a:t>Jazz Age</a:t>
            </a:r>
            <a:endParaRPr lang="en-US" dirty="0">
              <a:solidFill>
                <a:schemeClr val="tx1"/>
              </a:solidFill>
            </a:endParaRPr>
          </a:p>
        </p:txBody>
      </p:sp>
      <p:sp>
        <p:nvSpPr>
          <p:cNvPr id="3" name="Content Placeholder 2"/>
          <p:cNvSpPr>
            <a:spLocks noGrp="1"/>
          </p:cNvSpPr>
          <p:nvPr>
            <p:ph sz="half" idx="1"/>
          </p:nvPr>
        </p:nvSpPr>
        <p:spPr>
          <a:xfrm>
            <a:off x="228600" y="1809749"/>
            <a:ext cx="5410200" cy="4051301"/>
          </a:xfrm>
        </p:spPr>
        <p:txBody>
          <a:bodyPr>
            <a:noAutofit/>
          </a:bodyPr>
          <a:lstStyle/>
          <a:p>
            <a:r>
              <a:rPr lang="en-US" sz="2800" dirty="0" smtClean="0">
                <a:solidFill>
                  <a:schemeClr val="tx1"/>
                </a:solidFill>
              </a:rPr>
              <a:t>Emergence of jazz music and dance</a:t>
            </a:r>
          </a:p>
          <a:p>
            <a:r>
              <a:rPr lang="en-US" sz="2800" dirty="0" smtClean="0">
                <a:solidFill>
                  <a:schemeClr val="tx1"/>
                </a:solidFill>
              </a:rPr>
              <a:t>Jazz music was spread through the introduction of the radio in 1922</a:t>
            </a:r>
          </a:p>
          <a:p>
            <a:r>
              <a:rPr lang="en-US" sz="2800" dirty="0" smtClean="0">
                <a:solidFill>
                  <a:schemeClr val="tx1"/>
                </a:solidFill>
              </a:rPr>
              <a:t>First popular with African Americans</a:t>
            </a:r>
          </a:p>
          <a:p>
            <a:r>
              <a:rPr lang="en-US" sz="2800" dirty="0" smtClean="0">
                <a:solidFill>
                  <a:schemeClr val="tx1"/>
                </a:solidFill>
              </a:rPr>
              <a:t>Billie Holiday, Bessie Smith, Louis Armstrong</a:t>
            </a:r>
            <a:endParaRPr lang="en-US" sz="2800" dirty="0">
              <a:solidFill>
                <a:schemeClr val="tx1"/>
              </a:solidFill>
            </a:endParaRPr>
          </a:p>
        </p:txBody>
      </p:sp>
      <p:pic>
        <p:nvPicPr>
          <p:cNvPr id="6" name="Content Placeholder 5" descr="BS.jpg"/>
          <p:cNvPicPr>
            <a:picLocks noGrp="1" noChangeAspect="1"/>
          </p:cNvPicPr>
          <p:nvPr>
            <p:ph sz="half" idx="2"/>
          </p:nvPr>
        </p:nvPicPr>
        <p:blipFill>
          <a:blip r:embed="rId2" cstate="print"/>
          <a:stretch>
            <a:fillRect/>
          </a:stretch>
        </p:blipFill>
        <p:spPr>
          <a:xfrm>
            <a:off x="6172200" y="3279579"/>
            <a:ext cx="2590800" cy="3397120"/>
          </a:xfrm>
        </p:spPr>
      </p:pic>
      <p:pic>
        <p:nvPicPr>
          <p:cNvPr id="4" name="Picture 3" descr="JA.jpg"/>
          <p:cNvPicPr>
            <a:picLocks noChangeAspect="1"/>
          </p:cNvPicPr>
          <p:nvPr/>
        </p:nvPicPr>
        <p:blipFill>
          <a:blip r:embed="rId3" cstate="print"/>
          <a:stretch>
            <a:fillRect/>
          </a:stretch>
        </p:blipFill>
        <p:spPr>
          <a:xfrm>
            <a:off x="6019800" y="93170"/>
            <a:ext cx="2895600" cy="3014057"/>
          </a:xfrm>
          <a:prstGeom prst="rect">
            <a:avLst/>
          </a:prstGeom>
        </p:spPr>
      </p:pic>
    </p:spTree>
    <p:extLst>
      <p:ext uri="{BB962C8B-B14F-4D97-AF65-F5344CB8AC3E}">
        <p14:creationId xmlns:p14="http://schemas.microsoft.com/office/powerpoint/2010/main" val="4032935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695876"/>
          </a:xfrm>
        </p:spPr>
        <p:txBody>
          <a:bodyPr/>
          <a:lstStyle/>
          <a:p>
            <a:r>
              <a:rPr lang="en-US" dirty="0" smtClean="0">
                <a:solidFill>
                  <a:schemeClr val="tx1"/>
                </a:solidFill>
              </a:rPr>
              <a:t>Flappers (Daisy and Jordan)</a:t>
            </a:r>
            <a:endParaRPr lang="en-US" dirty="0">
              <a:solidFill>
                <a:schemeClr val="tx1"/>
              </a:solidFill>
            </a:endParaRPr>
          </a:p>
        </p:txBody>
      </p:sp>
      <p:sp>
        <p:nvSpPr>
          <p:cNvPr id="3" name="Content Placeholder 2"/>
          <p:cNvSpPr>
            <a:spLocks noGrp="1"/>
          </p:cNvSpPr>
          <p:nvPr>
            <p:ph idx="1"/>
          </p:nvPr>
        </p:nvSpPr>
        <p:spPr>
          <a:xfrm>
            <a:off x="533400" y="1371600"/>
            <a:ext cx="8458200" cy="5257799"/>
          </a:xfrm>
        </p:spPr>
        <p:txBody>
          <a:bodyPr>
            <a:normAutofit fontScale="92500" lnSpcReduction="10000"/>
          </a:bodyPr>
          <a:lstStyle/>
          <a:p>
            <a:r>
              <a:rPr lang="en" sz="3200" dirty="0">
                <a:solidFill>
                  <a:schemeClr val="tx1"/>
                </a:solidFill>
              </a:rPr>
              <a:t>The </a:t>
            </a:r>
            <a:r>
              <a:rPr lang="en" sz="3200" b="1" u="sng" dirty="0">
                <a:solidFill>
                  <a:schemeClr val="tx1"/>
                </a:solidFill>
              </a:rPr>
              <a:t>19th Amendment</a:t>
            </a:r>
            <a:r>
              <a:rPr lang="en" sz="3200" u="sng" dirty="0">
                <a:solidFill>
                  <a:schemeClr val="tx1"/>
                </a:solidFill>
              </a:rPr>
              <a:t> </a:t>
            </a:r>
            <a:r>
              <a:rPr lang="en" sz="3200" dirty="0">
                <a:solidFill>
                  <a:schemeClr val="tx1"/>
                </a:solidFill>
              </a:rPr>
              <a:t>was ratified on August 18, 1920</a:t>
            </a:r>
            <a:endParaRPr lang="en-US" sz="3200" dirty="0" smtClean="0">
              <a:solidFill>
                <a:schemeClr val="tx1"/>
              </a:solidFill>
            </a:endParaRPr>
          </a:p>
          <a:p>
            <a:r>
              <a:rPr lang="en-US" sz="3200" dirty="0" smtClean="0">
                <a:solidFill>
                  <a:schemeClr val="tx1"/>
                </a:solidFill>
              </a:rPr>
              <a:t>Young </a:t>
            </a:r>
            <a:r>
              <a:rPr lang="en-US" sz="3200" dirty="0" smtClean="0">
                <a:solidFill>
                  <a:schemeClr val="tx1"/>
                </a:solidFill>
              </a:rPr>
              <a:t>women’s trend and a social statement, a breaking-off from the rigid Victorian way of life.</a:t>
            </a:r>
          </a:p>
          <a:p>
            <a:r>
              <a:rPr lang="en-US" sz="3200" dirty="0" smtClean="0">
                <a:solidFill>
                  <a:schemeClr val="tx1"/>
                </a:solidFill>
              </a:rPr>
              <a:t>Young women were labeled ‘flappers’ by older generations. </a:t>
            </a:r>
          </a:p>
          <a:p>
            <a:r>
              <a:rPr lang="en-US" sz="3200" dirty="0" smtClean="0">
                <a:solidFill>
                  <a:schemeClr val="tx1"/>
                </a:solidFill>
              </a:rPr>
              <a:t>Increased use of cosmetics, which until the 1920s was not typically accepted in American society because of its association with prostitution. </a:t>
            </a:r>
            <a:endParaRPr lang="en-US" sz="3200" dirty="0">
              <a:solidFill>
                <a:schemeClr val="tx1"/>
              </a:solidFill>
            </a:endParaRPr>
          </a:p>
        </p:txBody>
      </p:sp>
    </p:spTree>
    <p:extLst>
      <p:ext uri="{BB962C8B-B14F-4D97-AF65-F5344CB8AC3E}">
        <p14:creationId xmlns:p14="http://schemas.microsoft.com/office/powerpoint/2010/main" val="10250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jpg"/>
          <p:cNvPicPr>
            <a:picLocks noChangeAspect="1"/>
          </p:cNvPicPr>
          <p:nvPr/>
        </p:nvPicPr>
        <p:blipFill>
          <a:blip r:embed="rId2" cstate="print"/>
          <a:stretch>
            <a:fillRect/>
          </a:stretch>
        </p:blipFill>
        <p:spPr>
          <a:xfrm>
            <a:off x="76200" y="36137"/>
            <a:ext cx="3507794" cy="4154863"/>
          </a:xfrm>
          <a:prstGeom prst="rect">
            <a:avLst/>
          </a:prstGeom>
        </p:spPr>
      </p:pic>
      <p:pic>
        <p:nvPicPr>
          <p:cNvPr id="6" name="Picture 5" descr="f2.jpg"/>
          <p:cNvPicPr>
            <a:picLocks noChangeAspect="1"/>
          </p:cNvPicPr>
          <p:nvPr/>
        </p:nvPicPr>
        <p:blipFill>
          <a:blip r:embed="rId3" cstate="print"/>
          <a:stretch>
            <a:fillRect/>
          </a:stretch>
        </p:blipFill>
        <p:spPr>
          <a:xfrm>
            <a:off x="3886200" y="3810000"/>
            <a:ext cx="4218858" cy="2895600"/>
          </a:xfrm>
          <a:prstGeom prst="rect">
            <a:avLst/>
          </a:prstGeom>
        </p:spPr>
      </p:pic>
      <p:pic>
        <p:nvPicPr>
          <p:cNvPr id="7" name="Picture 6" descr="f1.bmp"/>
          <p:cNvPicPr>
            <a:picLocks noChangeAspect="1"/>
          </p:cNvPicPr>
          <p:nvPr/>
        </p:nvPicPr>
        <p:blipFill>
          <a:blip r:embed="rId4" cstate="print"/>
          <a:stretch>
            <a:fillRect/>
          </a:stretch>
        </p:blipFill>
        <p:spPr>
          <a:xfrm>
            <a:off x="4343400" y="24353"/>
            <a:ext cx="4495800" cy="3596641"/>
          </a:xfrm>
          <a:prstGeom prst="rect">
            <a:avLst/>
          </a:prstGeom>
        </p:spPr>
      </p:pic>
    </p:spTree>
    <p:extLst>
      <p:ext uri="{BB962C8B-B14F-4D97-AF65-F5344CB8AC3E}">
        <p14:creationId xmlns:p14="http://schemas.microsoft.com/office/powerpoint/2010/main" val="212920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04800" y="228600"/>
            <a:ext cx="8520600" cy="686100"/>
          </a:xfrm>
          <a:prstGeom prst="rect">
            <a:avLst/>
          </a:prstGeom>
        </p:spPr>
        <p:txBody>
          <a:bodyPr vert="horz" lIns="91425" tIns="91425" rIns="91425" bIns="91425" rtlCol="0" anchor="t" anchorCtr="0">
            <a:noAutofit/>
          </a:bodyPr>
          <a:lstStyle/>
          <a:p>
            <a:r>
              <a:rPr lang="en" sz="2800" dirty="0" smtClean="0">
                <a:solidFill>
                  <a:schemeClr val="tx1"/>
                </a:solidFill>
                <a:latin typeface="Arial"/>
                <a:ea typeface="Arial"/>
                <a:cs typeface="Arial"/>
                <a:sym typeface="Arial"/>
              </a:rPr>
              <a:t>Alienation </a:t>
            </a:r>
            <a:r>
              <a:rPr lang="en" sz="2800" dirty="0">
                <a:solidFill>
                  <a:schemeClr val="tx1"/>
                </a:solidFill>
                <a:latin typeface="Arial"/>
                <a:ea typeface="Arial"/>
                <a:cs typeface="Arial"/>
                <a:sym typeface="Arial"/>
              </a:rPr>
              <a:t>led to an awareness about one's inner life.</a:t>
            </a:r>
            <a:r>
              <a:rPr lang="en" sz="4000" dirty="0">
                <a:solidFill>
                  <a:schemeClr val="tx1"/>
                </a:solidFill>
                <a:latin typeface="Arial"/>
                <a:ea typeface="Arial"/>
                <a:cs typeface="Arial"/>
                <a:sym typeface="Arial"/>
              </a:rPr>
              <a:t/>
            </a:r>
            <a:br>
              <a:rPr lang="en" sz="4000" dirty="0">
                <a:solidFill>
                  <a:schemeClr val="tx1"/>
                </a:solidFill>
                <a:latin typeface="Arial"/>
                <a:ea typeface="Arial"/>
                <a:cs typeface="Arial"/>
                <a:sym typeface="Arial"/>
              </a:rPr>
            </a:br>
            <a:endParaRPr lang="en" sz="4000" dirty="0">
              <a:solidFill>
                <a:schemeClr val="tx1"/>
              </a:solidFill>
            </a:endParaRPr>
          </a:p>
        </p:txBody>
      </p:sp>
      <p:sp>
        <p:nvSpPr>
          <p:cNvPr id="465" name="Shape 465"/>
          <p:cNvSpPr txBox="1">
            <a:spLocks noGrp="1"/>
          </p:cNvSpPr>
          <p:nvPr>
            <p:ph type="body" idx="1"/>
          </p:nvPr>
        </p:nvSpPr>
        <p:spPr>
          <a:xfrm>
            <a:off x="65950" y="1143300"/>
            <a:ext cx="5444100" cy="5486100"/>
          </a:xfrm>
          <a:prstGeom prst="rect">
            <a:avLst/>
          </a:prstGeom>
        </p:spPr>
        <p:txBody>
          <a:bodyPr vert="horz" lIns="91425" tIns="91425" rIns="91425" bIns="91425" rtlCol="0" anchor="t" anchorCtr="0">
            <a:noAutofit/>
          </a:bodyPr>
          <a:lstStyle/>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Alienation</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Post War soldiers</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belong to a "lost generation" (Gertrude Stein),</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suffers from a "dissociation of sensibility" (T. S. Eliot),</a:t>
            </a:r>
          </a:p>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and have "a Dream deferred" (Langston Hughes). </a:t>
            </a:r>
            <a:r>
              <a:rPr lang="en" sz="2200" dirty="0" smtClean="0">
                <a:solidFill>
                  <a:schemeClr val="tx1"/>
                </a:solidFill>
                <a:latin typeface="Arial"/>
                <a:ea typeface="Arial"/>
                <a:cs typeface="Arial"/>
                <a:sym typeface="Arial"/>
              </a:rPr>
              <a:t>Why </a:t>
            </a:r>
            <a:r>
              <a:rPr lang="en" sz="2200" dirty="0">
                <a:solidFill>
                  <a:schemeClr val="tx1"/>
                </a:solidFill>
                <a:latin typeface="Arial"/>
                <a:ea typeface="Arial"/>
                <a:cs typeface="Arial"/>
                <a:sym typeface="Arial"/>
              </a:rPr>
              <a:t>am I the way I am? Who am I?</a:t>
            </a:r>
          </a:p>
          <a:p>
            <a:pPr marL="514350"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Psychology, Freud, Jung.</a:t>
            </a:r>
          </a:p>
          <a:p>
            <a:pPr marL="457200" indent="-381000">
              <a:spcBef>
                <a:spcPts val="6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Valorization of the despairing individual </a:t>
            </a:r>
            <a:r>
              <a:rPr lang="en" sz="2200" dirty="0" smtClean="0">
                <a:solidFill>
                  <a:schemeClr val="tx1"/>
                </a:solidFill>
                <a:latin typeface="Arial"/>
                <a:ea typeface="Arial"/>
                <a:cs typeface="Arial"/>
                <a:sym typeface="Arial"/>
              </a:rPr>
              <a:t>in </a:t>
            </a:r>
            <a:r>
              <a:rPr lang="en" sz="2200" dirty="0">
                <a:solidFill>
                  <a:schemeClr val="tx1"/>
                </a:solidFill>
                <a:latin typeface="Arial"/>
                <a:ea typeface="Arial"/>
                <a:cs typeface="Arial"/>
                <a:sym typeface="Arial"/>
              </a:rPr>
              <a:t>the face of an unmanageable future</a:t>
            </a:r>
          </a:p>
          <a:p>
            <a:pPr marL="914400" lvl="1" indent="-381000">
              <a:spcBef>
                <a:spcPts val="500"/>
              </a:spcBef>
              <a:spcAft>
                <a:spcPts val="0"/>
              </a:spcAft>
              <a:buClr>
                <a:srgbClr val="404040"/>
              </a:buClr>
              <a:buSzPct val="100000"/>
              <a:buFont typeface="Arial" panose="020B0604020202020204" pitchFamily="34" charset="0"/>
              <a:buChar char="•"/>
            </a:pPr>
            <a:r>
              <a:rPr lang="en" sz="2200" dirty="0">
                <a:solidFill>
                  <a:schemeClr val="tx1"/>
                </a:solidFill>
                <a:latin typeface="Arial"/>
                <a:ea typeface="Arial"/>
                <a:cs typeface="Arial"/>
                <a:sym typeface="Arial"/>
              </a:rPr>
              <a:t>Disillusionment , lack of hope… </a:t>
            </a:r>
          </a:p>
          <a:p>
            <a:pPr marL="914400" lvl="1" indent="-381000">
              <a:spcBef>
                <a:spcPts val="500"/>
              </a:spcBef>
              <a:spcAft>
                <a:spcPts val="0"/>
              </a:spcAft>
              <a:buClr>
                <a:srgbClr val="404040"/>
              </a:buClr>
              <a:buSzPct val="100000"/>
              <a:buFont typeface="Arial"/>
            </a:pPr>
            <a:endParaRPr lang="en" sz="2400" dirty="0">
              <a:solidFill>
                <a:srgbClr val="404040"/>
              </a:solidFill>
              <a:latin typeface="Arial"/>
              <a:ea typeface="Arial"/>
              <a:cs typeface="Arial"/>
              <a:sym typeface="Arial"/>
            </a:endParaRPr>
          </a:p>
          <a:p>
            <a:pPr>
              <a:lnSpc>
                <a:spcPct val="115000"/>
              </a:lnSpc>
              <a:spcBef>
                <a:spcPts val="600"/>
              </a:spcBef>
              <a:spcAft>
                <a:spcPts val="0"/>
              </a:spcAft>
              <a:buNone/>
            </a:pPr>
            <a:endParaRPr sz="2000" dirty="0">
              <a:solidFill>
                <a:srgbClr val="404040"/>
              </a:solidFill>
              <a:latin typeface="Arial"/>
              <a:ea typeface="Arial"/>
              <a:cs typeface="Arial"/>
              <a:sym typeface="Arial"/>
            </a:endParaRPr>
          </a:p>
          <a:p>
            <a:pPr>
              <a:buNone/>
            </a:pPr>
            <a:endParaRPr dirty="0"/>
          </a:p>
        </p:txBody>
      </p:sp>
      <p:pic>
        <p:nvPicPr>
          <p:cNvPr id="466" name="Shape 466"/>
          <p:cNvPicPr preferRelativeResize="0"/>
          <p:nvPr/>
        </p:nvPicPr>
        <p:blipFill>
          <a:blip r:embed="rId3">
            <a:alphaModFix/>
          </a:blip>
          <a:stretch>
            <a:fillRect/>
          </a:stretch>
        </p:blipFill>
        <p:spPr>
          <a:xfrm>
            <a:off x="6172200" y="2133600"/>
            <a:ext cx="2720650" cy="4080975"/>
          </a:xfrm>
          <a:prstGeom prst="rect">
            <a:avLst/>
          </a:prstGeom>
          <a:noFill/>
          <a:ln>
            <a:noFill/>
          </a:ln>
        </p:spPr>
      </p:pic>
    </p:spTree>
    <p:extLst>
      <p:ext uri="{BB962C8B-B14F-4D97-AF65-F5344CB8AC3E}">
        <p14:creationId xmlns:p14="http://schemas.microsoft.com/office/powerpoint/2010/main" val="3441905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76200" y="466177"/>
            <a:ext cx="8520600" cy="572700"/>
          </a:xfrm>
          <a:prstGeom prst="rect">
            <a:avLst/>
          </a:prstGeom>
        </p:spPr>
        <p:txBody>
          <a:bodyPr vert="horz" lIns="91425" tIns="91425" rIns="91425" bIns="91425" rtlCol="0" anchor="t" anchorCtr="0">
            <a:noAutofit/>
          </a:bodyPr>
          <a:lstStyle/>
          <a:p>
            <a:r>
              <a:rPr lang="en" dirty="0">
                <a:solidFill>
                  <a:schemeClr val="tx1"/>
                </a:solidFill>
                <a:latin typeface="Arial"/>
                <a:ea typeface="Arial"/>
                <a:cs typeface="Arial"/>
                <a:sym typeface="Arial"/>
              </a:rPr>
              <a:t>Effect of Industrialization</a:t>
            </a:r>
            <a:r>
              <a:rPr lang="en" dirty="0">
                <a:solidFill>
                  <a:srgbClr val="404040"/>
                </a:solidFill>
                <a:latin typeface="Arial"/>
                <a:ea typeface="Arial"/>
                <a:cs typeface="Arial"/>
                <a:sym typeface="Arial"/>
              </a:rPr>
              <a:t/>
            </a:r>
            <a:br>
              <a:rPr lang="en" dirty="0">
                <a:solidFill>
                  <a:srgbClr val="404040"/>
                </a:solidFill>
                <a:latin typeface="Arial"/>
                <a:ea typeface="Arial"/>
                <a:cs typeface="Arial"/>
                <a:sym typeface="Arial"/>
              </a:rPr>
            </a:br>
            <a:endParaRPr lang="en" dirty="0"/>
          </a:p>
        </p:txBody>
      </p:sp>
      <p:sp>
        <p:nvSpPr>
          <p:cNvPr id="494" name="Shape 494"/>
          <p:cNvSpPr txBox="1">
            <a:spLocks noGrp="1"/>
          </p:cNvSpPr>
          <p:nvPr>
            <p:ph type="body" idx="1"/>
          </p:nvPr>
        </p:nvSpPr>
        <p:spPr>
          <a:xfrm>
            <a:off x="4135275" y="1371600"/>
            <a:ext cx="4870200" cy="5029200"/>
          </a:xfrm>
          <a:prstGeom prst="rect">
            <a:avLst/>
          </a:prstGeom>
        </p:spPr>
        <p:txBody>
          <a:bodyPr vert="horz" lIns="91425" tIns="91425" rIns="91425" bIns="91425" rtlCol="0" anchor="t" anchorCtr="0">
            <a:noAutofit/>
          </a:bodyPr>
          <a:lstStyle/>
          <a:p>
            <a:pPr marL="914400" lvl="1" indent="-381000">
              <a:spcBef>
                <a:spcPts val="600"/>
              </a:spcBef>
              <a:spcAft>
                <a:spcPts val="0"/>
              </a:spcAft>
              <a:buClr>
                <a:srgbClr val="404040"/>
              </a:buClr>
              <a:buSzPct val="100000"/>
              <a:buFont typeface="Wingdings" panose="05000000000000000000" pitchFamily="2" charset="2"/>
              <a:buChar char="§"/>
            </a:pPr>
            <a:r>
              <a:rPr lang="en" sz="3600" dirty="0" smtClean="0">
                <a:solidFill>
                  <a:schemeClr val="tx1"/>
                </a:solidFill>
                <a:latin typeface="Arial"/>
                <a:ea typeface="Arial"/>
                <a:cs typeface="Arial"/>
                <a:sym typeface="Arial"/>
              </a:rPr>
              <a:t>Sense </a:t>
            </a:r>
            <a:r>
              <a:rPr lang="en" sz="3600" dirty="0">
                <a:solidFill>
                  <a:schemeClr val="tx1"/>
                </a:solidFill>
                <a:latin typeface="Arial"/>
                <a:ea typeface="Arial"/>
                <a:cs typeface="Arial"/>
                <a:sym typeface="Arial"/>
              </a:rPr>
              <a:t>of individuality</a:t>
            </a:r>
          </a:p>
          <a:p>
            <a:pPr marL="914400" lvl="1" indent="-381000">
              <a:spcBef>
                <a:spcPts val="600"/>
              </a:spcBef>
              <a:spcAft>
                <a:spcPts val="0"/>
              </a:spcAft>
              <a:buClr>
                <a:srgbClr val="404040"/>
              </a:buClr>
              <a:buSzPct val="100000"/>
              <a:buFont typeface="Wingdings" panose="05000000000000000000" pitchFamily="2" charset="2"/>
              <a:buChar char="§"/>
            </a:pPr>
            <a:r>
              <a:rPr lang="en" sz="3600" dirty="0">
                <a:solidFill>
                  <a:schemeClr val="tx1"/>
                </a:solidFill>
                <a:latin typeface="Arial"/>
                <a:ea typeface="Arial"/>
                <a:cs typeface="Arial"/>
                <a:sym typeface="Arial"/>
              </a:rPr>
              <a:t>Scenes of the metropolis, cities and urbanscapes</a:t>
            </a:r>
          </a:p>
          <a:p>
            <a:pPr marL="914400" lvl="1" indent="-381000">
              <a:spcBef>
                <a:spcPts val="600"/>
              </a:spcBef>
              <a:spcAft>
                <a:spcPts val="0"/>
              </a:spcAft>
              <a:buClr>
                <a:srgbClr val="404040"/>
              </a:buClr>
              <a:buSzPct val="100000"/>
              <a:buFont typeface="Wingdings" panose="05000000000000000000" pitchFamily="2" charset="2"/>
              <a:buChar char="§"/>
            </a:pPr>
            <a:r>
              <a:rPr lang="en" sz="3600" dirty="0">
                <a:solidFill>
                  <a:schemeClr val="tx1"/>
                </a:solidFill>
                <a:latin typeface="Arial"/>
                <a:ea typeface="Arial"/>
                <a:cs typeface="Arial"/>
                <a:sym typeface="Arial"/>
              </a:rPr>
              <a:t>The lowly worker, the </a:t>
            </a:r>
            <a:r>
              <a:rPr lang="en" sz="3600">
                <a:solidFill>
                  <a:schemeClr val="tx1"/>
                </a:solidFill>
                <a:latin typeface="Arial"/>
                <a:ea typeface="Arial"/>
                <a:cs typeface="Arial"/>
                <a:sym typeface="Arial"/>
              </a:rPr>
              <a:t>rich </a:t>
            </a:r>
            <a:r>
              <a:rPr lang="en" sz="3600" smtClean="0">
                <a:solidFill>
                  <a:schemeClr val="tx1"/>
                </a:solidFill>
                <a:latin typeface="Arial"/>
                <a:ea typeface="Arial"/>
                <a:cs typeface="Arial"/>
                <a:sym typeface="Arial"/>
              </a:rPr>
              <a:t>tycoon</a:t>
            </a:r>
            <a:endParaRPr lang="en" sz="3600" dirty="0">
              <a:solidFill>
                <a:schemeClr val="tx1"/>
              </a:solidFill>
              <a:latin typeface="Arial"/>
              <a:ea typeface="Arial"/>
              <a:cs typeface="Arial"/>
              <a:sym typeface="Arial"/>
            </a:endParaRPr>
          </a:p>
          <a:p>
            <a:pPr>
              <a:buNone/>
            </a:pPr>
            <a:endParaRPr dirty="0">
              <a:solidFill>
                <a:srgbClr val="404040"/>
              </a:solidFill>
            </a:endParaRPr>
          </a:p>
        </p:txBody>
      </p:sp>
      <p:pic>
        <p:nvPicPr>
          <p:cNvPr id="495" name="Shape 495"/>
          <p:cNvPicPr preferRelativeResize="0"/>
          <p:nvPr/>
        </p:nvPicPr>
        <p:blipFill>
          <a:blip r:embed="rId3">
            <a:alphaModFix/>
          </a:blip>
          <a:stretch>
            <a:fillRect/>
          </a:stretch>
        </p:blipFill>
        <p:spPr>
          <a:xfrm>
            <a:off x="470201" y="1479284"/>
            <a:ext cx="3314475" cy="2209640"/>
          </a:xfrm>
          <a:prstGeom prst="rect">
            <a:avLst/>
          </a:prstGeom>
          <a:noFill/>
          <a:ln>
            <a:noFill/>
          </a:ln>
        </p:spPr>
      </p:pic>
      <p:pic>
        <p:nvPicPr>
          <p:cNvPr id="496" name="Shape 496"/>
          <p:cNvPicPr preferRelativeResize="0"/>
          <p:nvPr/>
        </p:nvPicPr>
        <p:blipFill>
          <a:blip r:embed="rId4">
            <a:alphaModFix/>
          </a:blip>
          <a:stretch>
            <a:fillRect/>
          </a:stretch>
        </p:blipFill>
        <p:spPr>
          <a:xfrm>
            <a:off x="607176" y="3810000"/>
            <a:ext cx="3352800" cy="2711876"/>
          </a:xfrm>
          <a:prstGeom prst="rect">
            <a:avLst/>
          </a:prstGeom>
          <a:noFill/>
          <a:ln>
            <a:noFill/>
          </a:ln>
        </p:spPr>
      </p:pic>
    </p:spTree>
    <p:extLst>
      <p:ext uri="{BB962C8B-B14F-4D97-AF65-F5344CB8AC3E}">
        <p14:creationId xmlns:p14="http://schemas.microsoft.com/office/powerpoint/2010/main" val="183418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Spring</Template>
  <TotalTime>1850</TotalTime>
  <Words>1567</Words>
  <Application>Microsoft Office PowerPoint</Application>
  <PresentationFormat>On-screen Show (4:3)</PresentationFormat>
  <Paragraphs>199</Paragraphs>
  <Slides>34</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Constantia</vt:lpstr>
      <vt:lpstr>Courier New</vt:lpstr>
      <vt:lpstr>Georgia</vt:lpstr>
      <vt:lpstr>Proxima Nova</vt:lpstr>
      <vt:lpstr>Trebuchet MS</vt:lpstr>
      <vt:lpstr>Verdana</vt:lpstr>
      <vt:lpstr>Wingdings</vt:lpstr>
      <vt:lpstr>Wingdings 2</vt:lpstr>
      <vt:lpstr>Spring</vt:lpstr>
      <vt:lpstr>The Great Gatsby</vt:lpstr>
      <vt:lpstr>Individual Response</vt:lpstr>
      <vt:lpstr>Essential Questions</vt:lpstr>
      <vt:lpstr>Prohibition and Gangsters</vt:lpstr>
      <vt:lpstr>Jazz Age</vt:lpstr>
      <vt:lpstr>Flappers (Daisy and Jordan)</vt:lpstr>
      <vt:lpstr>PowerPoint Presentation</vt:lpstr>
      <vt:lpstr>Alienation led to an awareness about one's inner life. </vt:lpstr>
      <vt:lpstr>Effect of Industrialization </vt:lpstr>
      <vt:lpstr>The haves and the have nots:</vt:lpstr>
      <vt:lpstr>F. Scott Fitzgerald</vt:lpstr>
      <vt:lpstr>Jazz Age, Zelda</vt:lpstr>
      <vt:lpstr>In a 1924 Letter,</vt:lpstr>
      <vt:lpstr>Literary Modernism</vt:lpstr>
      <vt:lpstr>Influences on Modern Authors </vt:lpstr>
      <vt:lpstr>Modernism </vt:lpstr>
      <vt:lpstr>Modernism in Literature</vt:lpstr>
      <vt:lpstr>Characteristics of Modernism in Literature</vt:lpstr>
      <vt:lpstr>Literary Modernism</vt:lpstr>
      <vt:lpstr>Reflect:</vt:lpstr>
      <vt:lpstr>One Sentence Summary</vt:lpstr>
      <vt:lpstr>Setting</vt:lpstr>
      <vt:lpstr>Setting</vt:lpstr>
      <vt:lpstr>Setting</vt:lpstr>
      <vt:lpstr>Characters</vt:lpstr>
      <vt:lpstr>Motifs in The Great Gatsby</vt:lpstr>
      <vt:lpstr>Image Threads Worth Following</vt:lpstr>
      <vt:lpstr>Dr. T. J. Eckleburg</vt:lpstr>
      <vt:lpstr>Themes: The American Dream </vt:lpstr>
      <vt:lpstr>Themes: Corruption of society and morals by the wealthy and careless</vt:lpstr>
      <vt:lpstr>Themes: Consumerism and Materialism leads to decreased morals</vt:lpstr>
      <vt:lpstr>Themes: Hollowness of Wealth</vt:lpstr>
      <vt:lpstr>As you read</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Gatsby</dc:title>
  <dc:creator>Kirsten Woldendorp</dc:creator>
  <cp:lastModifiedBy>Woldendorp, Kirsten    SHS-Staff</cp:lastModifiedBy>
  <cp:revision>87</cp:revision>
  <dcterms:created xsi:type="dcterms:W3CDTF">2010-12-07T18:11:19Z</dcterms:created>
  <dcterms:modified xsi:type="dcterms:W3CDTF">2017-11-27T18:37:36Z</dcterms:modified>
</cp:coreProperties>
</file>