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2004C-84D1-4404-A695-D14EF3F5493C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ABD58-18F5-4BC2-9E1F-B44F09B7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http://www.vulture.com/2013/01/jay-z-great-gatsby-quiz.html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ABD58-18F5-4BC2-9E1F-B44F09B7C6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3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59EC7EB-7EF9-A14C-97E7-572F02747B87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266A8339-2142-D047-A936-9417ACC22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C7EB-7EF9-A14C-97E7-572F02747B87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6A8339-2142-D047-A936-9417ACC22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C7EB-7EF9-A14C-97E7-572F02747B87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6A8339-2142-D047-A936-9417ACC22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C7EB-7EF9-A14C-97E7-572F02747B87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6A8339-2142-D047-A936-9417ACC22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59EC7EB-7EF9-A14C-97E7-572F02747B87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266A8339-2142-D047-A936-9417ACC22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C7EB-7EF9-A14C-97E7-572F02747B87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6A8339-2142-D047-A936-9417ACC22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C7EB-7EF9-A14C-97E7-572F02747B87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6A8339-2142-D047-A936-9417ACC22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C7EB-7EF9-A14C-97E7-572F02747B87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6A8339-2142-D047-A936-9417ACC22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C7EB-7EF9-A14C-97E7-572F02747B87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6A8339-2142-D047-A936-9417ACC22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C7EB-7EF9-A14C-97E7-572F02747B87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6A8339-2142-D047-A936-9417ACC22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C7EB-7EF9-A14C-97E7-572F02747B87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6A8339-2142-D047-A936-9417ACC22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6A8339-2142-D047-A936-9417ACC22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9EC7EB-7EF9-A14C-97E7-572F02747B87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418" y="177800"/>
            <a:ext cx="2819400" cy="558800"/>
          </a:xfrm>
        </p:spPr>
        <p:txBody>
          <a:bodyPr/>
          <a:lstStyle/>
          <a:p>
            <a:r>
              <a:rPr lang="en-US" dirty="0" smtClean="0"/>
              <a:t>Ending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9018"/>
            <a:ext cx="7726218" cy="5714999"/>
          </a:xfrm>
        </p:spPr>
        <p:txBody>
          <a:bodyPr>
            <a:normAutofit/>
          </a:bodyPr>
          <a:lstStyle/>
          <a:p>
            <a:pPr marL="512064" indent="-514350">
              <a:buFont typeface="+mj-lt"/>
              <a:buAutoNum type="arabicPeriod"/>
            </a:pPr>
            <a:r>
              <a:rPr lang="en-US" sz="3600" dirty="0" smtClean="0"/>
              <a:t>To what extent does Gatsby die thinking he achieved his dream?</a:t>
            </a:r>
          </a:p>
          <a:p>
            <a:pPr marL="512064" indent="-514350">
              <a:buFont typeface="+mj-lt"/>
              <a:buAutoNum type="arabicPeriod"/>
            </a:pPr>
            <a:r>
              <a:rPr lang="en-US" sz="3600" dirty="0" smtClean="0"/>
              <a:t>What is an appropriate ending for the novel?</a:t>
            </a:r>
          </a:p>
          <a:p>
            <a:pPr marL="512064" indent="-514350">
              <a:buFont typeface="+mj-lt"/>
              <a:buAutoNum type="arabicPeriod"/>
            </a:pPr>
            <a:r>
              <a:rPr lang="en-US" sz="3600" dirty="0" smtClean="0"/>
              <a:t>What would make it a ‘happy ending’? Why?</a:t>
            </a:r>
          </a:p>
          <a:p>
            <a:pPr marL="512064" indent="-514350">
              <a:buFont typeface="+mj-lt"/>
              <a:buAutoNum type="arabicPeriod"/>
            </a:pPr>
            <a:r>
              <a:rPr lang="en-US" sz="3600" dirty="0" smtClean="0"/>
              <a:t>“So we beat on, boats against the current, borne back ceaselessly into the past”. Explain.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95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7574"/>
            <a:ext cx="8229600" cy="2070426"/>
          </a:xfrm>
        </p:spPr>
        <p:txBody>
          <a:bodyPr numCol="2">
            <a:normAutofit/>
          </a:bodyPr>
          <a:lstStyle/>
          <a:p>
            <a:r>
              <a:rPr lang="en-US" sz="2400" dirty="0" smtClean="0">
                <a:latin typeface="Bookman Old Style" pitchFamily="18" charset="0"/>
                <a:cs typeface="American Typewriter"/>
              </a:rPr>
              <a:t>Pseudonym</a:t>
            </a:r>
          </a:p>
          <a:p>
            <a:r>
              <a:rPr lang="en-US" sz="2400" dirty="0" smtClean="0">
                <a:latin typeface="Bookman Old Style" pitchFamily="18" charset="0"/>
                <a:cs typeface="American Typewriter"/>
              </a:rPr>
              <a:t>Filthy rich</a:t>
            </a:r>
          </a:p>
          <a:p>
            <a:r>
              <a:rPr lang="en-US" sz="2400" dirty="0" smtClean="0">
                <a:latin typeface="Bookman Old Style" pitchFamily="18" charset="0"/>
                <a:cs typeface="American Typewriter"/>
              </a:rPr>
              <a:t>Self-made</a:t>
            </a:r>
          </a:p>
          <a:p>
            <a:r>
              <a:rPr lang="en-US" sz="2400" dirty="0" smtClean="0">
                <a:latin typeface="Bookman Old Style" pitchFamily="18" charset="0"/>
                <a:cs typeface="American Typewriter"/>
              </a:rPr>
              <a:t>School drop-out</a:t>
            </a:r>
          </a:p>
          <a:p>
            <a:r>
              <a:rPr lang="en-US" sz="2400" dirty="0" smtClean="0">
                <a:latin typeface="Bookman Old Style" pitchFamily="18" charset="0"/>
                <a:cs typeface="American Typewriter"/>
              </a:rPr>
              <a:t>Gangster associates</a:t>
            </a:r>
          </a:p>
          <a:p>
            <a:r>
              <a:rPr lang="en-US" sz="2400" dirty="0" smtClean="0">
                <a:latin typeface="Bookman Old Style" pitchFamily="18" charset="0"/>
                <a:cs typeface="American Typewriter"/>
              </a:rPr>
              <a:t>Sports connections</a:t>
            </a:r>
          </a:p>
          <a:p>
            <a:r>
              <a:rPr lang="en-US" sz="2400" dirty="0" smtClean="0">
                <a:latin typeface="Bookman Old Style" pitchFamily="18" charset="0"/>
                <a:cs typeface="American Typewriter"/>
              </a:rPr>
              <a:t>Political connections</a:t>
            </a:r>
          </a:p>
          <a:p>
            <a:r>
              <a:rPr lang="en-US" sz="2400" dirty="0" smtClean="0">
                <a:latin typeface="Bookman Old Style" pitchFamily="18" charset="0"/>
                <a:cs typeface="American Typewriter"/>
              </a:rPr>
              <a:t>Great cars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082"/>
            <a:ext cx="8229600" cy="7581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ookman Old Style" pitchFamily="18" charset="0"/>
                <a:cs typeface="American Typewriter"/>
              </a:rPr>
              <a:t>Jay Gatsby &amp; Jay Z</a:t>
            </a:r>
            <a:endParaRPr lang="en-US" b="1" dirty="0">
              <a:latin typeface="Bookman Old Style" pitchFamily="18" charset="0"/>
              <a:cs typeface="American 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55" y="1189504"/>
            <a:ext cx="7120354" cy="3368404"/>
          </a:xfrm>
        </p:spPr>
        <p:txBody>
          <a:bodyPr/>
          <a:lstStyle/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  <a:cs typeface="American Typewrite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330"/>
            <a:ext cx="6548199" cy="1143000"/>
          </a:xfrm>
        </p:spPr>
        <p:txBody>
          <a:bodyPr/>
          <a:lstStyle/>
          <a:p>
            <a:r>
              <a:rPr lang="en-US" b="1" dirty="0" smtClean="0">
                <a:latin typeface="Bookman Old Style" pitchFamily="18" charset="0"/>
                <a:cs typeface="American Typewriter"/>
              </a:rPr>
              <a:t>Homework...</a:t>
            </a:r>
            <a:endParaRPr lang="en-US" b="1" dirty="0">
              <a:latin typeface="Bookman Old Style" pitchFamily="18" charset="0"/>
              <a:cs typeface="American 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75" y="1037310"/>
            <a:ext cx="8533462" cy="48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3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28789" y="2014076"/>
            <a:ext cx="8424084" cy="4525963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>
                <a:latin typeface="Bookman Old Style" pitchFamily="18" charset="0"/>
                <a:cs typeface="American Typewriter"/>
              </a:rPr>
              <a:t>Find one song </a:t>
            </a:r>
            <a:r>
              <a:rPr lang="en-US" sz="1800" dirty="0">
                <a:latin typeface="Bookman Old Style" pitchFamily="18" charset="0"/>
                <a:cs typeface="American Typewriter"/>
              </a:rPr>
              <a:t>that would be appropriate for the </a:t>
            </a:r>
            <a:r>
              <a:rPr lang="en-US" sz="1800" dirty="0" smtClean="0">
                <a:latin typeface="Bookman Old Style" pitchFamily="18" charset="0"/>
                <a:cs typeface="American Typewriter"/>
              </a:rPr>
              <a:t>soundtrack of your </a:t>
            </a:r>
            <a:r>
              <a:rPr lang="en-US" sz="1800" dirty="0">
                <a:latin typeface="Bookman Old Style" pitchFamily="18" charset="0"/>
                <a:cs typeface="American Typewriter"/>
              </a:rPr>
              <a:t>version of </a:t>
            </a:r>
            <a:r>
              <a:rPr lang="en-US" sz="1800" i="1" dirty="0">
                <a:latin typeface="Bookman Old Style" pitchFamily="18" charset="0"/>
                <a:cs typeface="American Typewriter"/>
              </a:rPr>
              <a:t>The Great Gatsby</a:t>
            </a:r>
            <a:r>
              <a:rPr lang="en-US" sz="1800" dirty="0">
                <a:latin typeface="Bookman Old Style" pitchFamily="18" charset="0"/>
                <a:cs typeface="American Typewriter"/>
              </a:rPr>
              <a:t>.</a:t>
            </a:r>
          </a:p>
          <a:p>
            <a:pPr lvl="1"/>
            <a:r>
              <a:rPr lang="en-US" sz="1800" dirty="0" smtClean="0">
                <a:latin typeface="Bookman Old Style" pitchFamily="18" charset="0"/>
                <a:cs typeface="American Typewriter"/>
              </a:rPr>
              <a:t>May correlate </a:t>
            </a:r>
            <a:r>
              <a:rPr lang="en-US" sz="1800" dirty="0">
                <a:latin typeface="Bookman Old Style" pitchFamily="18" charset="0"/>
                <a:cs typeface="American Typewriter"/>
              </a:rPr>
              <a:t>to any part of </a:t>
            </a:r>
            <a:r>
              <a:rPr lang="en-US" sz="1800" dirty="0" smtClean="0">
                <a:latin typeface="Bookman Old Style" pitchFamily="18" charset="0"/>
                <a:cs typeface="American Typewriter"/>
              </a:rPr>
              <a:t>the novel</a:t>
            </a:r>
            <a:endParaRPr lang="en-US" sz="1800" dirty="0">
              <a:latin typeface="Bookman Old Style" pitchFamily="18" charset="0"/>
              <a:cs typeface="American Typewriter"/>
            </a:endParaRPr>
          </a:p>
          <a:p>
            <a:r>
              <a:rPr lang="en-US" sz="2400" b="1" u="sng" dirty="0">
                <a:solidFill>
                  <a:srgbClr val="FF0000"/>
                </a:solidFill>
                <a:latin typeface="Bookman Old Style" pitchFamily="18" charset="0"/>
                <a:cs typeface="American Typewriter"/>
              </a:rPr>
              <a:t>What you turn in: </a:t>
            </a:r>
            <a:r>
              <a:rPr lang="en-US" sz="2400" dirty="0">
                <a:latin typeface="Bookman Old Style" pitchFamily="18" charset="0"/>
                <a:cs typeface="American Typewriter"/>
              </a:rPr>
              <a:t>Write out your rationalization for the songs, including:</a:t>
            </a:r>
          </a:p>
          <a:p>
            <a:pPr lvl="2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merican Typewriter"/>
              </a:rPr>
              <a:t>Musician &amp; Song Title</a:t>
            </a:r>
          </a:p>
          <a:p>
            <a:pPr lvl="2"/>
            <a:r>
              <a:rPr lang="en-US" sz="1800" dirty="0">
                <a:latin typeface="Bookman Old Style" pitchFamily="18" charset="0"/>
                <a:cs typeface="American Typewriter"/>
              </a:rPr>
              <a:t>Describe the </a:t>
            </a:r>
            <a:r>
              <a:rPr lang="en-US" sz="1800" b="1" dirty="0">
                <a:latin typeface="Bookman Old Style" pitchFamily="18" charset="0"/>
                <a:cs typeface="American Typewriter"/>
              </a:rPr>
              <a:t>song’s connection to Fitzgerald’s </a:t>
            </a:r>
            <a:r>
              <a:rPr lang="en-US" sz="1800" i="1" dirty="0" smtClean="0">
                <a:latin typeface="Bookman Old Style" pitchFamily="18" charset="0"/>
                <a:cs typeface="American Typewriter"/>
              </a:rPr>
              <a:t>The </a:t>
            </a:r>
            <a:r>
              <a:rPr lang="en-US" sz="1800" i="1" dirty="0">
                <a:latin typeface="Bookman Old Style" pitchFamily="18" charset="0"/>
                <a:cs typeface="American Typewriter"/>
              </a:rPr>
              <a:t>Great Gatsby 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merican Typewriter"/>
              </a:rPr>
              <a:t>(thematic, pace, characterization, etc.)</a:t>
            </a:r>
          </a:p>
          <a:p>
            <a:pPr lvl="2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merican Typewriter"/>
              </a:rPr>
              <a:t>Cite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merican Typewriter"/>
              </a:rPr>
              <a:t>specific textual evidence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merican Typewriter"/>
              </a:rPr>
              <a:t>to support your choice</a:t>
            </a:r>
          </a:p>
          <a:p>
            <a:pPr lvl="1"/>
            <a:endParaRPr lang="en-US" dirty="0">
              <a:latin typeface="Constantia" charset="0"/>
            </a:endParaRPr>
          </a:p>
        </p:txBody>
      </p:sp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57200" y="4560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53735"/>
                </a:solidFill>
                <a:latin typeface="Bookman Old Style" pitchFamily="18" charset="0"/>
                <a:cs typeface="American Typewriter"/>
              </a:rPr>
              <a:t>Exit Ticket</a:t>
            </a:r>
            <a:br>
              <a:rPr lang="en-US" dirty="0" smtClean="0">
                <a:solidFill>
                  <a:srgbClr val="953735"/>
                </a:solidFill>
                <a:latin typeface="Bookman Old Style" pitchFamily="18" charset="0"/>
                <a:cs typeface="American Typewriter"/>
              </a:rPr>
            </a:b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cs typeface="American Typewriter"/>
              </a:rPr>
              <a:t>Sound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cs typeface="American Typewriter"/>
              </a:rPr>
              <a:t>Track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cs typeface="American Typewriter"/>
              </a:rPr>
              <a:t>: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cs typeface="American Typewriter"/>
              </a:rPr>
              <a:t>Thematic Connections to Gatsby</a:t>
            </a:r>
          </a:p>
        </p:txBody>
      </p:sp>
    </p:spTree>
    <p:extLst>
      <p:ext uri="{BB962C8B-B14F-4D97-AF65-F5344CB8AC3E}">
        <p14:creationId xmlns:p14="http://schemas.microsoft.com/office/powerpoint/2010/main" val="17610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5140" y="0"/>
            <a:ext cx="10390860" cy="6921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214" y="584541"/>
            <a:ext cx="5193786" cy="2665741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American Typewriter"/>
              </a:rPr>
              <a:t>Jay Z and Jay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American Typewriter"/>
              </a:rPr>
              <a:t>Gatz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American Typewriter"/>
              </a:rPr>
              <a:t>: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American Typewriter"/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American Typewriter"/>
              </a:rPr>
              <a:t>Re-imaging Gatsby for Millennials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5256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218"/>
            <a:ext cx="8229600" cy="29833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Bookman Old Style" pitchFamily="18" charset="0"/>
                <a:cs typeface="American Typewriter"/>
              </a:rPr>
              <a:t>Is </a:t>
            </a:r>
            <a:r>
              <a:rPr lang="en-US" sz="4800" b="1" dirty="0" smtClean="0">
                <a:latin typeface="Bookman Old Style" pitchFamily="18" charset="0"/>
                <a:cs typeface="American Typewriter"/>
              </a:rPr>
              <a:t>2013 hip-hop </a:t>
            </a:r>
            <a:r>
              <a:rPr lang="en-US" sz="4800" dirty="0" smtClean="0">
                <a:latin typeface="Bookman Old Style" pitchFamily="18" charset="0"/>
                <a:cs typeface="American Typewriter"/>
              </a:rPr>
              <a:t>an appropriate choice for the soundtrack of a </a:t>
            </a:r>
            <a:r>
              <a:rPr lang="en-US" sz="4800" b="1" dirty="0" smtClean="0">
                <a:latin typeface="Bookman Old Style" pitchFamily="18" charset="0"/>
                <a:cs typeface="American Typewriter"/>
              </a:rPr>
              <a:t>story about the 1920s</a:t>
            </a:r>
            <a:r>
              <a:rPr lang="en-US" sz="4800" dirty="0" smtClean="0">
                <a:latin typeface="Bookman Old Style" pitchFamily="18" charset="0"/>
                <a:cs typeface="American Typewriter"/>
              </a:rPr>
              <a:t>?</a:t>
            </a:r>
            <a:endParaRPr lang="en-US" sz="4800" dirty="0">
              <a:latin typeface="Bookman Old Style" pitchFamily="18" charset="0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5855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1357"/>
            <a:ext cx="8229600" cy="528048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latin typeface="Bookman Old Style" pitchFamily="18" charset="0"/>
                <a:cs typeface="American Typewriter"/>
              </a:rPr>
              <a:t>Major themes of hip hop?</a:t>
            </a:r>
          </a:p>
          <a:p>
            <a:pPr lvl="1"/>
            <a:r>
              <a:rPr lang="en-US" sz="2400" dirty="0" smtClean="0">
                <a:latin typeface="Bookman Old Style" pitchFamily="18" charset="0"/>
                <a:cs typeface="American Typewriter"/>
              </a:rPr>
              <a:t>Money, status, love, cars (materialism), partying &amp; excess</a:t>
            </a:r>
          </a:p>
          <a:p>
            <a:endParaRPr lang="en-US" sz="3200" dirty="0">
              <a:latin typeface="Bookman Old Style" pitchFamily="18" charset="0"/>
              <a:cs typeface="American Typewriter"/>
            </a:endParaRPr>
          </a:p>
          <a:p>
            <a:r>
              <a:rPr lang="en-US" sz="3200" b="1" i="1" dirty="0" smtClean="0">
                <a:latin typeface="Bookman Old Style" pitchFamily="18" charset="0"/>
                <a:cs typeface="American Typewriter"/>
              </a:rPr>
              <a:t>Major themes of the Jazz Age that Fitzgerald is trying to capture in Gatsby?</a:t>
            </a:r>
          </a:p>
          <a:p>
            <a:pPr lvl="1"/>
            <a:r>
              <a:rPr lang="en-US" sz="2400" dirty="0" smtClean="0">
                <a:latin typeface="Bookman Old Style" pitchFamily="18" charset="0"/>
                <a:cs typeface="American Typewriter"/>
              </a:rPr>
              <a:t>Money, status, love, wealth &amp; materialism, partying &amp; excess</a:t>
            </a:r>
            <a:endParaRPr lang="en-US" sz="2400" dirty="0">
              <a:latin typeface="Bookman Old Style" pitchFamily="18" charset="0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2354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986"/>
            <a:ext cx="8229600" cy="43301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latin typeface="Bookman Old Style" pitchFamily="18" charset="0"/>
                <a:cs typeface="American Typewriter"/>
              </a:rPr>
              <a:t>Baz</a:t>
            </a:r>
            <a:r>
              <a:rPr lang="en-US" sz="3600" dirty="0" smtClean="0">
                <a:latin typeface="Bookman Old Style" pitchFamily="18" charset="0"/>
                <a:cs typeface="American Typewriter"/>
              </a:rPr>
              <a:t> </a:t>
            </a:r>
            <a:r>
              <a:rPr lang="en-US" sz="3600" dirty="0" err="1" smtClean="0">
                <a:latin typeface="Bookman Old Style" pitchFamily="18" charset="0"/>
                <a:cs typeface="American Typewriter"/>
              </a:rPr>
              <a:t>Luhrmann</a:t>
            </a:r>
            <a:r>
              <a:rPr lang="en-US" sz="3600" dirty="0" smtClean="0">
                <a:latin typeface="Bookman Old Style" pitchFamily="18" charset="0"/>
                <a:cs typeface="American Typewriter"/>
              </a:rPr>
              <a:t> (director) draws a </a:t>
            </a:r>
            <a:r>
              <a:rPr lang="en-US" sz="3600" b="1" dirty="0" smtClean="0">
                <a:latin typeface="Bookman Old Style" pitchFamily="18" charset="0"/>
                <a:cs typeface="American Typewriter"/>
              </a:rPr>
              <a:t>parallel</a:t>
            </a:r>
            <a:r>
              <a:rPr lang="en-US" sz="3600" dirty="0" smtClean="0">
                <a:latin typeface="Bookman Old Style" pitchFamily="18" charset="0"/>
                <a:cs typeface="American Typewriter"/>
              </a:rPr>
              <a:t> between the </a:t>
            </a:r>
            <a:r>
              <a:rPr lang="en-US" sz="3600" i="1" dirty="0" smtClean="0">
                <a:solidFill>
                  <a:srgbClr val="31859C"/>
                </a:solidFill>
                <a:latin typeface="Bookman Old Style" pitchFamily="18" charset="0"/>
                <a:cs typeface="American Typewriter"/>
              </a:rPr>
              <a:t>Jazz-era pop songs </a:t>
            </a:r>
            <a:r>
              <a:rPr lang="en-US" sz="3600" dirty="0" smtClean="0">
                <a:latin typeface="Bookman Old Style" pitchFamily="18" charset="0"/>
                <a:cs typeface="American Typewriter"/>
              </a:rPr>
              <a:t>that Fitzgerald references and </a:t>
            </a:r>
            <a:r>
              <a:rPr lang="en-US" sz="3600" i="1" dirty="0" smtClean="0">
                <a:solidFill>
                  <a:srgbClr val="FF0000"/>
                </a:solidFill>
                <a:latin typeface="Bookman Old Style" pitchFamily="18" charset="0"/>
                <a:cs typeface="American Typewriter"/>
              </a:rPr>
              <a:t>his own soundtrack</a:t>
            </a:r>
            <a:r>
              <a:rPr lang="en-US" sz="3600" dirty="0" smtClean="0">
                <a:latin typeface="Bookman Old Style" pitchFamily="18" charset="0"/>
                <a:cs typeface="American Typewriter"/>
              </a:rPr>
              <a:t>, ultimately aiming </a:t>
            </a:r>
            <a:r>
              <a:rPr lang="en-US" sz="3600" u="sng" dirty="0" smtClean="0">
                <a:latin typeface="Bookman Old Style" pitchFamily="18" charset="0"/>
                <a:cs typeface="American Typewriter"/>
              </a:rPr>
              <a:t>to demonstrate how deeply hip-hop has come</a:t>
            </a:r>
            <a:r>
              <a:rPr lang="en-US" sz="3600" dirty="0" smtClean="0">
                <a:latin typeface="Bookman Old Style" pitchFamily="18" charset="0"/>
                <a:cs typeface="American Typewriter"/>
              </a:rPr>
              <a:t> to influence rock, pop, and dance music</a:t>
            </a:r>
            <a:endParaRPr lang="en-US" sz="3600" dirty="0">
              <a:latin typeface="Bookman Old Style" pitchFamily="18" charset="0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2531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963"/>
            <a:ext cx="8229600" cy="557839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ookman Old Style" pitchFamily="18" charset="0"/>
                <a:cs typeface="American Typewriter"/>
              </a:rPr>
              <a:t>Jazz </a:t>
            </a:r>
            <a:r>
              <a:rPr lang="en-US" sz="2800" b="1" i="1" dirty="0" smtClean="0">
                <a:latin typeface="Bookman Old Style" pitchFamily="18" charset="0"/>
                <a:cs typeface="American Typewriter"/>
              </a:rPr>
              <a:t>used to be </a:t>
            </a:r>
            <a:r>
              <a:rPr lang="en-US" sz="2800" dirty="0" smtClean="0">
                <a:solidFill>
                  <a:srgbClr val="FF0000"/>
                </a:solidFill>
                <a:latin typeface="Bookman Old Style" pitchFamily="18" charset="0"/>
                <a:cs typeface="American Typewriter"/>
              </a:rPr>
              <a:t>lewd and provocative dance music</a:t>
            </a:r>
            <a:r>
              <a:rPr lang="en-US" sz="2800" dirty="0" smtClean="0">
                <a:latin typeface="Bookman Old Style" pitchFamily="18" charset="0"/>
                <a:cs typeface="American Typewriter"/>
              </a:rPr>
              <a:t>, now seen as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cs typeface="American Typewriter"/>
              </a:rPr>
              <a:t>refined and sophisticated</a:t>
            </a:r>
          </a:p>
          <a:p>
            <a:r>
              <a:rPr lang="en-US" sz="2800" dirty="0" smtClean="0">
                <a:latin typeface="Bookman Old Style" pitchFamily="18" charset="0"/>
                <a:cs typeface="American Typewriter"/>
              </a:rPr>
              <a:t> The incorporation of hip-hop gives the story a </a:t>
            </a:r>
            <a:r>
              <a:rPr lang="en-US" sz="2800" b="1" dirty="0" smtClean="0">
                <a:latin typeface="Bookman Old Style" pitchFamily="18" charset="0"/>
                <a:cs typeface="American Typewriter"/>
              </a:rPr>
              <a:t>renewed authenticity</a:t>
            </a:r>
          </a:p>
          <a:p>
            <a:r>
              <a:rPr lang="en-US" sz="2800" dirty="0" smtClean="0">
                <a:latin typeface="Bookman Old Style" pitchFamily="18" charset="0"/>
                <a:cs typeface="American Typewriter"/>
              </a:rPr>
              <a:t>Effectively evoked emotion and imagery</a:t>
            </a:r>
          </a:p>
          <a:p>
            <a:endParaRPr lang="en-US" sz="2800" dirty="0" smtClean="0">
              <a:latin typeface="Bookman Old Style" pitchFamily="18" charset="0"/>
              <a:cs typeface="American Typewriter"/>
            </a:endParaRPr>
          </a:p>
          <a:p>
            <a:pPr marL="0" indent="0">
              <a:buNone/>
            </a:pPr>
            <a:r>
              <a:rPr lang="en-US" sz="2800" b="1" i="1" dirty="0" smtClean="0">
                <a:latin typeface="Bookman Old Style" pitchFamily="18" charset="0"/>
                <a:cs typeface="American Typewriter"/>
              </a:rPr>
              <a:t>More than just entertainment:</a:t>
            </a:r>
          </a:p>
          <a:p>
            <a:pPr lvl="1"/>
            <a:r>
              <a:rPr lang="en-US" sz="2000" dirty="0" smtClean="0">
                <a:latin typeface="Bookman Old Style" pitchFamily="18" charset="0"/>
                <a:cs typeface="American Typewriter"/>
              </a:rPr>
              <a:t>Imagine them as messages and images that attempt to transport an old idea to a new audience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9124"/>
            <a:ext cx="3771159" cy="390703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Bookman Old Style" pitchFamily="18" charset="0"/>
                <a:cs typeface="American Typewriter"/>
              </a:rPr>
              <a:t>Tone</a:t>
            </a:r>
          </a:p>
          <a:p>
            <a:r>
              <a:rPr lang="en-US" sz="2800" b="1" dirty="0" smtClean="0">
                <a:latin typeface="Bookman Old Style" pitchFamily="18" charset="0"/>
                <a:cs typeface="American Typewriter"/>
              </a:rPr>
              <a:t>Word Choice</a:t>
            </a:r>
          </a:p>
          <a:p>
            <a:r>
              <a:rPr lang="en-US" sz="2800" b="1" dirty="0" smtClean="0">
                <a:latin typeface="Bookman Old Style" pitchFamily="18" charset="0"/>
                <a:cs typeface="American Typewriter"/>
              </a:rPr>
              <a:t>Point of view</a:t>
            </a:r>
          </a:p>
          <a:p>
            <a:r>
              <a:rPr lang="en-US" sz="2800" b="1" dirty="0" smtClean="0">
                <a:latin typeface="Bookman Old Style" pitchFamily="18" charset="0"/>
                <a:cs typeface="American Typewriter"/>
              </a:rPr>
              <a:t>Repetition</a:t>
            </a:r>
          </a:p>
          <a:p>
            <a:r>
              <a:rPr lang="en-US" sz="2800" b="1" dirty="0" smtClean="0">
                <a:latin typeface="Bookman Old Style" pitchFamily="18" charset="0"/>
                <a:cs typeface="American Typewriter"/>
              </a:rPr>
              <a:t>Metaphor</a:t>
            </a:r>
          </a:p>
          <a:p>
            <a:r>
              <a:rPr lang="en-US" sz="2800" b="1" dirty="0" smtClean="0">
                <a:latin typeface="Bookman Old Style" pitchFamily="18" charset="0"/>
                <a:cs typeface="American Typewriter"/>
              </a:rPr>
              <a:t>Allusions</a:t>
            </a:r>
          </a:p>
          <a:p>
            <a:endParaRPr lang="en-US" b="1" dirty="0">
              <a:latin typeface="Bookman Old Style" pitchFamily="18" charset="0"/>
              <a:cs typeface="American Typewriter"/>
            </a:endParaRPr>
          </a:p>
          <a:p>
            <a:pPr marL="0" indent="0">
              <a:buNone/>
            </a:pPr>
            <a:endParaRPr lang="en-US" b="1" dirty="0">
              <a:latin typeface="Bookman Old Style" pitchFamily="18" charset="0"/>
              <a:cs typeface="American Typewrite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938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Bookman Old Style" pitchFamily="18" charset="0"/>
                <a:cs typeface="American Typewriter"/>
              </a:rPr>
              <a:t>A</a:t>
            </a:r>
            <a:r>
              <a:rPr lang="en-US" b="1" dirty="0" smtClean="0">
                <a:latin typeface="Bookman Old Style" pitchFamily="18" charset="0"/>
                <a:cs typeface="American Typewriter"/>
              </a:rPr>
              <a:t>nnotate</a:t>
            </a:r>
            <a:r>
              <a:rPr lang="en-US" dirty="0" smtClean="0">
                <a:latin typeface="Bookman Old Style" pitchFamily="18" charset="0"/>
                <a:cs typeface="American Typewriter"/>
              </a:rPr>
              <a:t> the lyrics while you listen, paying particular attention to…</a:t>
            </a:r>
            <a:endParaRPr lang="en-US" dirty="0">
              <a:latin typeface="Bookman Old Style" pitchFamily="18" charset="0"/>
              <a:cs typeface="American 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648" y="231616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9403"/>
            <a:ext cx="8229600" cy="3013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200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Is Jazz an example of life imitating art </a:t>
            </a:r>
            <a:r>
              <a:rPr lang="en-US" sz="5200" b="1" i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or</a:t>
            </a:r>
            <a:r>
              <a:rPr lang="en-US" sz="5200" i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5200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art imitating life?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191"/>
            <a:ext cx="8229600" cy="31311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Bookman Old Style" pitchFamily="18" charset="0"/>
                <a:cs typeface="American Typewriter"/>
              </a:rPr>
              <a:t>So, </a:t>
            </a:r>
            <a:r>
              <a:rPr lang="en-US" sz="4400" b="1" i="1" dirty="0" smtClean="0">
                <a:solidFill>
                  <a:srgbClr val="FF0000"/>
                </a:solidFill>
                <a:latin typeface="Bookman Old Style" pitchFamily="18" charset="0"/>
                <a:cs typeface="American Typewriter"/>
              </a:rPr>
              <a:t>why hip hop</a:t>
            </a:r>
            <a:r>
              <a:rPr lang="en-US" sz="4400" dirty="0" smtClean="0">
                <a:latin typeface="Bookman Old Style" pitchFamily="18" charset="0"/>
                <a:cs typeface="American Typewriter"/>
              </a:rPr>
              <a:t>?</a:t>
            </a:r>
          </a:p>
          <a:p>
            <a:pPr marL="0" indent="0" algn="ctr">
              <a:buNone/>
            </a:pPr>
            <a:endParaRPr lang="en-US" sz="4400" dirty="0" smtClean="0">
              <a:latin typeface="Bookman Old Style" pitchFamily="18" charset="0"/>
              <a:cs typeface="American Typewriter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31859C"/>
                </a:solidFill>
                <a:latin typeface="Bookman Old Style" pitchFamily="18" charset="0"/>
                <a:cs typeface="American Typewriter"/>
              </a:rPr>
              <a:t>And why spend time re-imaging an old story like this?</a:t>
            </a:r>
            <a:endParaRPr lang="en-US" sz="4400" b="1" dirty="0">
              <a:solidFill>
                <a:srgbClr val="31859C"/>
              </a:solidFill>
              <a:latin typeface="Bookman Old Style" pitchFamily="18" charset="0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85284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413</TotalTime>
  <Words>365</Words>
  <Application>Microsoft Office PowerPoint</Application>
  <PresentationFormat>On-screen Show (4:3)</PresentationFormat>
  <Paragraphs>49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Composite</vt:lpstr>
      <vt:lpstr>Ending Reflection</vt:lpstr>
      <vt:lpstr>Jay Z and Jay Gatz:  Re-imaging Gatsby for Millennials </vt:lpstr>
      <vt:lpstr>PowerPoint Presentation</vt:lpstr>
      <vt:lpstr>PowerPoint Presentation</vt:lpstr>
      <vt:lpstr>PowerPoint Presentation</vt:lpstr>
      <vt:lpstr>PowerPoint Presentation</vt:lpstr>
      <vt:lpstr>Annotate the lyrics while you listen, paying particular attention to…</vt:lpstr>
      <vt:lpstr>PowerPoint Presentation</vt:lpstr>
      <vt:lpstr>PowerPoint Presentation</vt:lpstr>
      <vt:lpstr>Jay Gatsby &amp; Jay Z</vt:lpstr>
      <vt:lpstr>Homework...</vt:lpstr>
      <vt:lpstr>Exit Ticket Sound Track: Thematic Connections to Gatsby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Fowler</dc:creator>
  <cp:lastModifiedBy>Woldendorp, Kirsten    SHS-Staff</cp:lastModifiedBy>
  <cp:revision>34</cp:revision>
  <dcterms:created xsi:type="dcterms:W3CDTF">2015-01-13T01:40:54Z</dcterms:created>
  <dcterms:modified xsi:type="dcterms:W3CDTF">2016-12-12T16:47:08Z</dcterms:modified>
</cp:coreProperties>
</file>