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83EA-EEC1-4B2C-8672-3728052F6673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191B-B1D0-4C50-B004-F999FB67931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351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83EA-EEC1-4B2C-8672-3728052F6673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191B-B1D0-4C50-B004-F999FB679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57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83EA-EEC1-4B2C-8672-3728052F6673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191B-B1D0-4C50-B004-F999FB679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33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83EA-EEC1-4B2C-8672-3728052F6673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191B-B1D0-4C50-B004-F999FB679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64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83EA-EEC1-4B2C-8672-3728052F6673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191B-B1D0-4C50-B004-F999FB67931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695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83EA-EEC1-4B2C-8672-3728052F6673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191B-B1D0-4C50-B004-F999FB679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4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83EA-EEC1-4B2C-8672-3728052F6673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191B-B1D0-4C50-B004-F999FB679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870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83EA-EEC1-4B2C-8672-3728052F6673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191B-B1D0-4C50-B004-F999FB679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31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83EA-EEC1-4B2C-8672-3728052F6673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191B-B1D0-4C50-B004-F999FB679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38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F8783EA-EEC1-4B2C-8672-3728052F6673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A7191B-B1D0-4C50-B004-F999FB679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4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83EA-EEC1-4B2C-8672-3728052F6673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191B-B1D0-4C50-B004-F999FB679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62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7000"/>
            <a:lum/>
          </a:blip>
          <a:srcRect/>
          <a:stretch>
            <a:fillRect t="-11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F8783EA-EEC1-4B2C-8672-3728052F6673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5A7191B-B1D0-4C50-B004-F999FB67931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587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1500" dirty="0" smtClean="0">
                <a:solidFill>
                  <a:schemeClr val="tx1"/>
                </a:solidFill>
                <a:latin typeface="Edwardian Script ITC" panose="030303020407070D0804" pitchFamily="66" charset="0"/>
              </a:rPr>
              <a:t>Fairytale Archetypes	</a:t>
            </a:r>
            <a:endParaRPr lang="en-US" sz="11500" dirty="0">
              <a:solidFill>
                <a:schemeClr val="tx1"/>
              </a:solidFill>
              <a:latin typeface="Edwardian Script ITC" panose="030303020407070D08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Novel Unit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33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>
                <a:solidFill>
                  <a:schemeClr val="tx1"/>
                </a:solidFill>
                <a:latin typeface="Edwardian Script ITC" panose="030303020407070D0804" pitchFamily="66" charset="0"/>
              </a:rPr>
              <a:t>The Project</a:t>
            </a:r>
            <a:endParaRPr lang="en-US" sz="8800" dirty="0">
              <a:solidFill>
                <a:schemeClr val="tx1"/>
              </a:solidFill>
              <a:latin typeface="Edwardian Script ITC" panose="030303020407070D08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638" y="1639329"/>
            <a:ext cx="10647877" cy="4712044"/>
          </a:xfrm>
        </p:spPr>
        <p:txBody>
          <a:bodyPr>
            <a:normAutofit lnSpcReduction="10000"/>
          </a:bodyPr>
          <a:lstStyle/>
          <a:p>
            <a:r>
              <a:rPr lang="en-US" sz="6000" b="1" dirty="0" smtClean="0">
                <a:solidFill>
                  <a:schemeClr val="tx1"/>
                </a:solidFill>
                <a:effectLst/>
                <a:latin typeface="Edwardian Script ITC" panose="030303020407070D0804" pitchFamily="66" charset="0"/>
              </a:rPr>
              <a:t>You and a partner (or you by yourself) will create a poster analyzing a traditional fairytale for archetypes and how that continues to be portrayed in modern society. </a:t>
            </a:r>
          </a:p>
          <a:p>
            <a:r>
              <a:rPr lang="en-US" sz="6000" b="1" dirty="0">
                <a:solidFill>
                  <a:schemeClr val="tx1"/>
                </a:solidFill>
                <a:latin typeface="Edwardian Script ITC" panose="030303020407070D0804" pitchFamily="66" charset="0"/>
              </a:rPr>
              <a:t>Archetype: a very typical example of a certain person or thing. </a:t>
            </a:r>
            <a:endParaRPr lang="en-US" sz="6000" dirty="0">
              <a:solidFill>
                <a:schemeClr val="tx1"/>
              </a:solidFill>
              <a:latin typeface="Edwardian Script ITC" panose="030303020407070D0804" pitchFamily="66" charset="0"/>
            </a:endParaRPr>
          </a:p>
          <a:p>
            <a:endParaRPr lang="en-US" sz="6000" dirty="0" smtClean="0">
              <a:solidFill>
                <a:schemeClr val="tx1"/>
              </a:solidFill>
              <a:effectLst/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13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7395" y="817124"/>
            <a:ext cx="10058400" cy="1046696"/>
          </a:xfrm>
        </p:spPr>
        <p:txBody>
          <a:bodyPr>
            <a:normAutofit fontScale="90000"/>
          </a:bodyPr>
          <a:lstStyle/>
          <a:p>
            <a:pPr lvl="0"/>
            <a:r>
              <a:rPr lang="en-US" sz="7300" b="1" dirty="0" smtClean="0">
                <a:effectLst/>
                <a:latin typeface="Edwardian Script ITC" panose="030303020407070D0804" pitchFamily="66" charset="0"/>
              </a:rPr>
              <a:t>The Original Tale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7395" y="1771135"/>
            <a:ext cx="10417217" cy="4819135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en-US" sz="3200" dirty="0"/>
              <a:t>Brief note about the author and context/history of the original tale </a:t>
            </a:r>
          </a:p>
          <a:p>
            <a:pPr>
              <a:buBlip>
                <a:blip r:embed="rId3"/>
              </a:buBlip>
            </a:pPr>
            <a:r>
              <a:rPr lang="en-US" sz="3200" dirty="0"/>
              <a:t>Briefly summarize the story with key plot points and characters</a:t>
            </a:r>
          </a:p>
          <a:p>
            <a:pPr>
              <a:buBlip>
                <a:blip r:embed="rId3"/>
              </a:buBlip>
            </a:pPr>
            <a:r>
              <a:rPr lang="en-US" sz="3200" dirty="0"/>
              <a:t>You may choose to do this in a list, a story arch, or any other creative format you wish. </a:t>
            </a:r>
          </a:p>
        </p:txBody>
      </p:sp>
    </p:spTree>
    <p:extLst>
      <p:ext uri="{BB962C8B-B14F-4D97-AF65-F5344CB8AC3E}">
        <p14:creationId xmlns:p14="http://schemas.microsoft.com/office/powerpoint/2010/main" val="141747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6700" b="1" dirty="0" smtClean="0">
                <a:solidFill>
                  <a:schemeClr val="tx1"/>
                </a:solidFill>
                <a:effectLst/>
                <a:latin typeface="Edwardian Script ITC" panose="030303020407070D0804" pitchFamily="66" charset="0"/>
              </a:rPr>
              <a:t>Literary Analysis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943" y="1983382"/>
            <a:ext cx="10733902" cy="5040076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en-US" sz="3200" dirty="0">
                <a:solidFill>
                  <a:schemeClr val="tx1"/>
                </a:solidFill>
              </a:rPr>
              <a:t>Themes (Remember a theme contains a verb: </a:t>
            </a:r>
            <a:r>
              <a:rPr lang="en-US" sz="3200" i="1" dirty="0">
                <a:solidFill>
                  <a:schemeClr val="tx1"/>
                </a:solidFill>
              </a:rPr>
              <a:t>love conquers all</a:t>
            </a:r>
            <a:r>
              <a:rPr lang="en-US" sz="3200" dirty="0">
                <a:solidFill>
                  <a:schemeClr val="tx1"/>
                </a:solidFill>
              </a:rPr>
              <a:t> is a theme; </a:t>
            </a:r>
            <a:r>
              <a:rPr lang="en-US" sz="3200" i="1" dirty="0">
                <a:solidFill>
                  <a:schemeClr val="tx1"/>
                </a:solidFill>
              </a:rPr>
              <a:t>love</a:t>
            </a:r>
            <a:r>
              <a:rPr lang="en-US" sz="3200" dirty="0">
                <a:solidFill>
                  <a:schemeClr val="tx1"/>
                </a:solidFill>
              </a:rPr>
              <a:t> is not.)</a:t>
            </a:r>
          </a:p>
          <a:p>
            <a:pPr>
              <a:buBlip>
                <a:blip r:embed="rId3"/>
              </a:buBlip>
            </a:pPr>
            <a:r>
              <a:rPr lang="en-US" sz="3200" dirty="0">
                <a:solidFill>
                  <a:schemeClr val="tx1"/>
                </a:solidFill>
              </a:rPr>
              <a:t>Symbols</a:t>
            </a:r>
          </a:p>
          <a:p>
            <a:pPr>
              <a:buBlip>
                <a:blip r:embed="rId3"/>
              </a:buBlip>
            </a:pPr>
            <a:r>
              <a:rPr lang="en-US" sz="3200" dirty="0">
                <a:solidFill>
                  <a:schemeClr val="tx1"/>
                </a:solidFill>
              </a:rPr>
              <a:t>Morals (Lessons)</a:t>
            </a:r>
          </a:p>
          <a:p>
            <a:pPr>
              <a:buBlip>
                <a:blip r:embed="rId3"/>
              </a:buBlip>
            </a:pPr>
            <a:r>
              <a:rPr lang="en-US" sz="3200" dirty="0">
                <a:solidFill>
                  <a:schemeClr val="tx1"/>
                </a:solidFill>
              </a:rPr>
              <a:t>Archetypes (Plot &amp; Character)</a:t>
            </a:r>
          </a:p>
          <a:p>
            <a:pPr lvl="1">
              <a:buBlip>
                <a:blip r:embed="rId3"/>
              </a:buBlip>
            </a:pPr>
            <a:r>
              <a:rPr lang="en-US" sz="2800" dirty="0">
                <a:solidFill>
                  <a:schemeClr val="tx1"/>
                </a:solidFill>
              </a:rPr>
              <a:t>Sometimes referred to as Tropes &amp; Stock Characters</a:t>
            </a:r>
          </a:p>
        </p:txBody>
      </p:sp>
    </p:spTree>
    <p:extLst>
      <p:ext uri="{BB962C8B-B14F-4D97-AF65-F5344CB8AC3E}">
        <p14:creationId xmlns:p14="http://schemas.microsoft.com/office/powerpoint/2010/main" val="2655702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t="-98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732" y="957813"/>
            <a:ext cx="10058400" cy="1263950"/>
          </a:xfrm>
        </p:spPr>
        <p:txBody>
          <a:bodyPr>
            <a:noAutofit/>
          </a:bodyPr>
          <a:lstStyle/>
          <a:p>
            <a:pPr lvl="0"/>
            <a:r>
              <a:rPr lang="en-US" sz="6600" b="1" dirty="0" smtClean="0">
                <a:solidFill>
                  <a:schemeClr val="tx1"/>
                </a:solidFill>
                <a:effectLst/>
                <a:latin typeface="Edwardian Script ITC" panose="030303020407070D0804" pitchFamily="66" charset="0"/>
              </a:rPr>
              <a:t>Modern Depictions in Media</a:t>
            </a:r>
            <a:r>
              <a:rPr lang="en-US" sz="6600" dirty="0" smtClean="0">
                <a:solidFill>
                  <a:schemeClr val="tx1"/>
                </a:solidFill>
                <a:effectLst/>
                <a:latin typeface="Edwardian Script ITC" panose="030303020407070D0804" pitchFamily="66" charset="0"/>
              </a:rPr>
              <a:t/>
            </a:r>
            <a:br>
              <a:rPr lang="en-US" sz="6600" dirty="0" smtClean="0">
                <a:solidFill>
                  <a:schemeClr val="tx1"/>
                </a:solidFill>
                <a:effectLst/>
                <a:latin typeface="Edwardian Script ITC" panose="030303020407070D0804" pitchFamily="66" charset="0"/>
              </a:rPr>
            </a:br>
            <a:endParaRPr lang="en-US" sz="6600" dirty="0">
              <a:solidFill>
                <a:schemeClr val="tx1"/>
              </a:solidFill>
              <a:latin typeface="Edwardian Script ITC" panose="030303020407070D08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5341" y="1968843"/>
            <a:ext cx="4684800" cy="447314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effectLst/>
              </a:rPr>
              <a:t>Find TWO modern versions to share and comparatively analyze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Think </a:t>
            </a:r>
            <a:r>
              <a:rPr lang="en-US" i="1" dirty="0" smtClean="0">
                <a:solidFill>
                  <a:schemeClr val="tx1"/>
                </a:solidFill>
              </a:rPr>
              <a:t>Easy A </a:t>
            </a:r>
            <a:r>
              <a:rPr lang="en-US" dirty="0" smtClean="0">
                <a:solidFill>
                  <a:schemeClr val="tx1"/>
                </a:solidFill>
              </a:rPr>
              <a:t>and </a:t>
            </a:r>
            <a:r>
              <a:rPr lang="en-US" i="1" dirty="0" smtClean="0">
                <a:solidFill>
                  <a:schemeClr val="tx1"/>
                </a:solidFill>
              </a:rPr>
              <a:t>The Scarlett Letter</a:t>
            </a:r>
            <a:endParaRPr lang="en-US" dirty="0" smtClean="0">
              <a:solidFill>
                <a:schemeClr val="tx1"/>
              </a:solidFill>
              <a:effectLst/>
            </a:endParaRPr>
          </a:p>
          <a:p>
            <a:r>
              <a:rPr lang="en-US" dirty="0" smtClean="0">
                <a:solidFill>
                  <a:schemeClr val="tx1"/>
                </a:solidFill>
                <a:effectLst/>
              </a:rPr>
              <a:t>Be creative, be thorough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Each faerie tale can only be used by one group though </a:t>
            </a:r>
            <a:endParaRPr lang="en-US" dirty="0" smtClean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effectLst/>
            </a:endParaRPr>
          </a:p>
          <a:p>
            <a:r>
              <a:rPr lang="en-US" dirty="0" smtClean="0">
                <a:solidFill>
                  <a:schemeClr val="tx1"/>
                </a:solidFill>
                <a:effectLst/>
              </a:rPr>
              <a:t>You will have three work days in class for this. </a:t>
            </a:r>
            <a:r>
              <a:rPr lang="en-US" b="1" dirty="0" smtClean="0">
                <a:solidFill>
                  <a:schemeClr val="tx1"/>
                </a:solidFill>
                <a:effectLst/>
              </a:rPr>
              <a:t>This project will be presented on Monday, November 7</a:t>
            </a:r>
            <a:r>
              <a:rPr lang="en-US" b="1" baseline="30000" dirty="0" smtClean="0">
                <a:solidFill>
                  <a:schemeClr val="tx1"/>
                </a:solidFill>
                <a:effectLst/>
              </a:rPr>
              <a:t>th   </a:t>
            </a:r>
            <a:r>
              <a:rPr lang="en-US" b="1" dirty="0" smtClean="0">
                <a:solidFill>
                  <a:schemeClr val="tx1"/>
                </a:solidFill>
                <a:effectLst/>
              </a:rPr>
              <a:t>(gallery walk)</a:t>
            </a:r>
            <a:endParaRPr lang="en-US" b="1" baseline="300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6" y="1754659"/>
            <a:ext cx="4671739" cy="49262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Examples of Classic Faerie Tales:</a:t>
            </a:r>
          </a:p>
          <a:p>
            <a:pPr marL="457200" indent="-457200">
              <a:buFont typeface="+mj-lt"/>
              <a:buAutoNum type="arabicPeriod"/>
            </a:pPr>
            <a:r>
              <a:rPr lang="en-US" i="1" dirty="0">
                <a:solidFill>
                  <a:schemeClr val="tx1"/>
                </a:solidFill>
              </a:rPr>
              <a:t>Red Riding Hood</a:t>
            </a:r>
          </a:p>
          <a:p>
            <a:pPr marL="457200" indent="-457200">
              <a:buFont typeface="+mj-lt"/>
              <a:buAutoNum type="arabicPeriod"/>
            </a:pPr>
            <a:r>
              <a:rPr lang="en-US" i="1" dirty="0">
                <a:solidFill>
                  <a:schemeClr val="tx1"/>
                </a:solidFill>
              </a:rPr>
              <a:t>Rapunzel</a:t>
            </a:r>
          </a:p>
          <a:p>
            <a:pPr marL="457200" indent="-457200">
              <a:buFont typeface="+mj-lt"/>
              <a:buAutoNum type="arabicPeriod"/>
            </a:pPr>
            <a:r>
              <a:rPr lang="en-US" i="1" dirty="0">
                <a:solidFill>
                  <a:schemeClr val="tx1"/>
                </a:solidFill>
              </a:rPr>
              <a:t>Hansel and Gretel</a:t>
            </a:r>
          </a:p>
          <a:p>
            <a:pPr marL="457200" indent="-457200">
              <a:buFont typeface="+mj-lt"/>
              <a:buAutoNum type="arabicPeriod"/>
            </a:pPr>
            <a:r>
              <a:rPr lang="en-US" i="1" dirty="0">
                <a:solidFill>
                  <a:schemeClr val="tx1"/>
                </a:solidFill>
              </a:rPr>
              <a:t>Cinderella</a:t>
            </a:r>
          </a:p>
          <a:p>
            <a:pPr marL="457200" indent="-457200">
              <a:buFont typeface="+mj-lt"/>
              <a:buAutoNum type="arabicPeriod"/>
            </a:pPr>
            <a:r>
              <a:rPr lang="en-US" i="1" dirty="0">
                <a:solidFill>
                  <a:schemeClr val="tx1"/>
                </a:solidFill>
              </a:rPr>
              <a:t>The Brave Little Tailor</a:t>
            </a:r>
          </a:p>
          <a:p>
            <a:pPr marL="457200" indent="-457200">
              <a:buFont typeface="+mj-lt"/>
              <a:buAutoNum type="arabicPeriod"/>
            </a:pPr>
            <a:r>
              <a:rPr lang="en-US" i="1" dirty="0">
                <a:solidFill>
                  <a:schemeClr val="tx1"/>
                </a:solidFill>
              </a:rPr>
              <a:t>Snow White</a:t>
            </a:r>
          </a:p>
          <a:p>
            <a:pPr marL="457200" indent="-457200">
              <a:buFont typeface="+mj-lt"/>
              <a:buAutoNum type="arabicPeriod"/>
            </a:pPr>
            <a:r>
              <a:rPr lang="en-US" i="1" dirty="0">
                <a:solidFill>
                  <a:schemeClr val="tx1"/>
                </a:solidFill>
              </a:rPr>
              <a:t>The Princess and the Pea</a:t>
            </a:r>
          </a:p>
          <a:p>
            <a:pPr marL="457200" indent="-457200">
              <a:buFont typeface="+mj-lt"/>
              <a:buAutoNum type="arabicPeriod"/>
            </a:pPr>
            <a:r>
              <a:rPr lang="en-US" i="1" dirty="0">
                <a:solidFill>
                  <a:schemeClr val="tx1"/>
                </a:solidFill>
              </a:rPr>
              <a:t>The Little Mermaid</a:t>
            </a:r>
          </a:p>
          <a:p>
            <a:pPr marL="457200" indent="-457200">
              <a:buFont typeface="+mj-lt"/>
              <a:buAutoNum type="arabicPeriod"/>
            </a:pPr>
            <a:r>
              <a:rPr lang="en-US" i="1" dirty="0">
                <a:solidFill>
                  <a:schemeClr val="tx1"/>
                </a:solidFill>
              </a:rPr>
              <a:t>Thumbelina</a:t>
            </a:r>
          </a:p>
          <a:p>
            <a:pPr marL="0" indent="0">
              <a:buNone/>
            </a:pPr>
            <a:r>
              <a:rPr lang="en-US" i="1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162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Comparative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400" dirty="0" smtClean="0"/>
              <a:t>Find similarities and differences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 smtClean="0"/>
              <a:t>Develop a thesis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 smtClean="0"/>
              <a:t>Write a few paragraphs (with evidence) supporting your thesis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81268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Selections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Cooper, Bryce: Little Mermaid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Emily, Sarah, Elaine: Rapunzel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Drew, Ryan: Snow White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Annie, Alex, CJ: Cinderella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Sarah, Madison: Little Red Riding Hood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Izzy, Alex: Hansel and Gretel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Emily, </a:t>
            </a:r>
            <a:r>
              <a:rPr lang="en-US" dirty="0" err="1" smtClean="0"/>
              <a:t>Alysse</a:t>
            </a:r>
            <a:r>
              <a:rPr lang="en-US" dirty="0" smtClean="0"/>
              <a:t>: Sleeping Beauty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Tyler, Jack: Jack and the Bean Stalk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9"/>
            </a:pPr>
            <a:r>
              <a:rPr lang="en-US" dirty="0" smtClean="0"/>
              <a:t>Jack</a:t>
            </a:r>
            <a:r>
              <a:rPr lang="en-US" dirty="0"/>
              <a:t>, Luke: Goldilocks and Three Bears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n-US" dirty="0"/>
              <a:t>Claire, Sara: Beauty and the Beast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n-US" dirty="0"/>
              <a:t>Paul,  Spencer: Thumbelina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n-US" dirty="0"/>
              <a:t>Gina, Olivia: Pinocchio 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n-US" dirty="0"/>
              <a:t>Noelle: Snow Queen 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n-US" dirty="0"/>
              <a:t>Dustin, Lily: </a:t>
            </a:r>
            <a:r>
              <a:rPr lang="en-US" dirty="0" smtClean="0"/>
              <a:t>Rumpelstiltskin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n-US" dirty="0" smtClean="0"/>
              <a:t>KC, Trevor, Sophia: Peter Pan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11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37</TotalTime>
  <Words>349</Words>
  <Application>Microsoft Office PowerPoint</Application>
  <PresentationFormat>Widescreen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Calibri Light</vt:lpstr>
      <vt:lpstr>Edwardian Script ITC</vt:lpstr>
      <vt:lpstr>Retrospect</vt:lpstr>
      <vt:lpstr>Fairytale Archetypes </vt:lpstr>
      <vt:lpstr>The Project</vt:lpstr>
      <vt:lpstr>The Original Tale </vt:lpstr>
      <vt:lpstr>Literary Analysis </vt:lpstr>
      <vt:lpstr>Modern Depictions in Media </vt:lpstr>
      <vt:lpstr>Comparative Analysis</vt:lpstr>
      <vt:lpstr>Group Selections </vt:lpstr>
    </vt:vector>
  </TitlesOfParts>
  <Company>Issaquah School District 411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Fairytale Archetypes</dc:title>
  <dc:creator>Woldendorp, Kirsten    SHS-Staff</dc:creator>
  <cp:lastModifiedBy>Woldendorp, Kirsten    SHS-Staff</cp:lastModifiedBy>
  <cp:revision>12</cp:revision>
  <dcterms:created xsi:type="dcterms:W3CDTF">2016-10-25T17:03:55Z</dcterms:created>
  <dcterms:modified xsi:type="dcterms:W3CDTF">2016-11-01T14:45:14Z</dcterms:modified>
</cp:coreProperties>
</file>