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4" r:id="rId9"/>
    <p:sldId id="263" r:id="rId10"/>
    <p:sldId id="265"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3135A53-7B77-45CA-BE8D-1CFF12E95132}" type="datetimeFigureOut">
              <a:rPr lang="en-US" smtClean="0"/>
              <a:pPr/>
              <a:t>4/17/2017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4EC327B-1CC4-40BD-AF07-FC6DABAC9B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35A53-7B77-45CA-BE8D-1CFF12E95132}"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C327B-1CC4-40BD-AF07-FC6DABAC9B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3135A53-7B77-45CA-BE8D-1CFF12E95132}" type="datetimeFigureOut">
              <a:rPr lang="en-US" smtClean="0"/>
              <a:pPr/>
              <a:t>4/17/2017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4EC327B-1CC4-40BD-AF07-FC6DABAC9B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135A53-7B77-45CA-BE8D-1CFF12E95132}" type="datetimeFigureOut">
              <a:rPr lang="en-US" smtClean="0"/>
              <a:pPr/>
              <a:t>4/17/2017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4EC327B-1CC4-40BD-AF07-FC6DABAC9B2E}"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3135A53-7B77-45CA-BE8D-1CFF12E95132}" type="datetimeFigureOut">
              <a:rPr lang="en-US" smtClean="0"/>
              <a:pPr/>
              <a:t>4/17/2017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4EC327B-1CC4-40BD-AF07-FC6DABAC9B2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3135A53-7B77-45CA-BE8D-1CFF12E95132}" type="datetimeFigureOut">
              <a:rPr lang="en-US" smtClean="0"/>
              <a:pPr/>
              <a:t>4/17/2017</a:t>
            </a:fld>
            <a:endParaRPr lang="en-US"/>
          </a:p>
        </p:txBody>
      </p:sp>
      <p:sp>
        <p:nvSpPr>
          <p:cNvPr id="10" name="Slide Number Placeholder 9"/>
          <p:cNvSpPr>
            <a:spLocks noGrp="1"/>
          </p:cNvSpPr>
          <p:nvPr>
            <p:ph type="sldNum" sz="quarter" idx="16"/>
          </p:nvPr>
        </p:nvSpPr>
        <p:spPr/>
        <p:txBody>
          <a:bodyPr rtlCol="0"/>
          <a:lstStyle/>
          <a:p>
            <a:fld id="{24EC327B-1CC4-40BD-AF07-FC6DABAC9B2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3135A53-7B77-45CA-BE8D-1CFF12E95132}" type="datetimeFigureOut">
              <a:rPr lang="en-US" smtClean="0"/>
              <a:pPr/>
              <a:t>4/17/2017</a:t>
            </a:fld>
            <a:endParaRPr lang="en-US"/>
          </a:p>
        </p:txBody>
      </p:sp>
      <p:sp>
        <p:nvSpPr>
          <p:cNvPr id="12" name="Slide Number Placeholder 11"/>
          <p:cNvSpPr>
            <a:spLocks noGrp="1"/>
          </p:cNvSpPr>
          <p:nvPr>
            <p:ph type="sldNum" sz="quarter" idx="16"/>
          </p:nvPr>
        </p:nvSpPr>
        <p:spPr/>
        <p:txBody>
          <a:bodyPr rtlCol="0"/>
          <a:lstStyle/>
          <a:p>
            <a:fld id="{24EC327B-1CC4-40BD-AF07-FC6DABAC9B2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135A53-7B77-45CA-BE8D-1CFF12E95132}" type="datetimeFigureOut">
              <a:rPr lang="en-US" smtClean="0"/>
              <a:pPr/>
              <a:t>4/17/2017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4EC327B-1CC4-40BD-AF07-FC6DABAC9B2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35A53-7B77-45CA-BE8D-1CFF12E95132}" type="datetimeFigureOut">
              <a:rPr lang="en-US" smtClean="0"/>
              <a:pPr/>
              <a:t>4/17/2017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4EC327B-1CC4-40BD-AF07-FC6DABAC9B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3135A53-7B77-45CA-BE8D-1CFF12E95132}" type="datetimeFigureOut">
              <a:rPr lang="en-US" smtClean="0"/>
              <a:pPr/>
              <a:t>4/17/2017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4EC327B-1CC4-40BD-AF07-FC6DABAC9B2E}"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3135A53-7B77-45CA-BE8D-1CFF12E95132}" type="datetimeFigureOut">
              <a:rPr lang="en-US" smtClean="0"/>
              <a:pPr/>
              <a:t>4/17/2017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4EC327B-1CC4-40BD-AF07-FC6DABAC9B2E}"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3135A53-7B77-45CA-BE8D-1CFF12E95132}" type="datetimeFigureOut">
              <a:rPr lang="en-US" smtClean="0"/>
              <a:pPr/>
              <a:t>4/17/2017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4EC327B-1CC4-40BD-AF07-FC6DABAC9B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Compare &amp; Contrast Writing</a:t>
            </a:r>
            <a:endParaRPr lang="en-US" dirty="0"/>
          </a:p>
        </p:txBody>
      </p:sp>
      <p:sp>
        <p:nvSpPr>
          <p:cNvPr id="3" name="Subtitle 2"/>
          <p:cNvSpPr>
            <a:spLocks noGrp="1"/>
          </p:cNvSpPr>
          <p:nvPr>
            <p:ph type="subTitle" idx="1"/>
          </p:nvPr>
        </p:nvSpPr>
        <p:spPr/>
        <p:txBody>
          <a:bodyPr>
            <a:normAutofit/>
          </a:bodyPr>
          <a:lstStyle/>
          <a:p>
            <a:r>
              <a:rPr lang="en-US" dirty="0" smtClean="0"/>
              <a:t>Steps towards a successful essay</a:t>
            </a:r>
            <a:endParaRPr lang="en-US" dirty="0"/>
          </a:p>
        </p:txBody>
      </p:sp>
    </p:spTree>
    <p:extLst>
      <p:ext uri="{BB962C8B-B14F-4D97-AF65-F5344CB8AC3E}">
        <p14:creationId xmlns:p14="http://schemas.microsoft.com/office/powerpoint/2010/main" val="2136929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Review. Revise. Repeat.</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smtClean="0"/>
              <a:t>7) </a:t>
            </a:r>
            <a:r>
              <a:rPr lang="en-US" b="1" dirty="0"/>
              <a:t>Review. Revise. Repeat. </a:t>
            </a:r>
            <a:endParaRPr lang="en-US" b="1" dirty="0" smtClean="0"/>
          </a:p>
          <a:p>
            <a:r>
              <a:rPr lang="en-US" dirty="0" smtClean="0"/>
              <a:t>Compare-and-contrast </a:t>
            </a:r>
            <a:r>
              <a:rPr lang="en-US" dirty="0"/>
              <a:t>essays can often become convoluted if a tight check is not kept on your writing. </a:t>
            </a:r>
            <a:endParaRPr lang="en-US" dirty="0" smtClean="0"/>
          </a:p>
          <a:p>
            <a:pPr lvl="1"/>
            <a:r>
              <a:rPr lang="en-US" dirty="0" smtClean="0"/>
              <a:t>Review </a:t>
            </a:r>
            <a:r>
              <a:rPr lang="en-US" dirty="0"/>
              <a:t>your work often to </a:t>
            </a:r>
            <a:r>
              <a:rPr lang="en-US" b="1" u="sng" dirty="0"/>
              <a:t>make sure you have not </a:t>
            </a:r>
            <a:r>
              <a:rPr lang="en-US" dirty="0"/>
              <a:t>suffered the sins of </a:t>
            </a:r>
            <a:endParaRPr lang="en-US" dirty="0" smtClean="0"/>
          </a:p>
          <a:p>
            <a:pPr lvl="2"/>
            <a:r>
              <a:rPr lang="en-US" dirty="0" smtClean="0"/>
              <a:t>summarizing </a:t>
            </a:r>
            <a:r>
              <a:rPr lang="en-US" dirty="0"/>
              <a:t>plot, </a:t>
            </a:r>
          </a:p>
          <a:p>
            <a:pPr lvl="2"/>
            <a:r>
              <a:rPr lang="en-US" dirty="0" smtClean="0"/>
              <a:t>soapboxing</a:t>
            </a:r>
            <a:r>
              <a:rPr lang="en-US" dirty="0"/>
              <a:t>, </a:t>
            </a:r>
            <a:endParaRPr lang="en-US" dirty="0" smtClean="0"/>
          </a:p>
          <a:p>
            <a:pPr lvl="2"/>
            <a:r>
              <a:rPr lang="en-US" dirty="0" smtClean="0"/>
              <a:t>or </a:t>
            </a:r>
            <a:r>
              <a:rPr lang="en-US" dirty="0"/>
              <a:t>wandering pointlessly in the literary woods. </a:t>
            </a:r>
            <a:endParaRPr lang="en-US" dirty="0" smtClean="0"/>
          </a:p>
          <a:p>
            <a:pPr lvl="1"/>
            <a:r>
              <a:rPr lang="en-US" dirty="0" smtClean="0"/>
              <a:t>Move </a:t>
            </a:r>
            <a:r>
              <a:rPr lang="en-US" dirty="0"/>
              <a:t>or delete text if you have to: don’t keep trying to pound a piece into the puzzle if it clearly doesn’t fit.</a:t>
            </a:r>
          </a:p>
          <a:p>
            <a:endParaRPr lang="en-US" dirty="0"/>
          </a:p>
        </p:txBody>
      </p:sp>
    </p:spTree>
    <p:extLst>
      <p:ext uri="{BB962C8B-B14F-4D97-AF65-F5344CB8AC3E}">
        <p14:creationId xmlns:p14="http://schemas.microsoft.com/office/powerpoint/2010/main" val="321838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edge">
                                      <p:cBhvr>
                                        <p:cTn id="12" dur="2000"/>
                                        <p:tgtEl>
                                          <p:spTgt spid="3">
                                            <p:txEl>
                                              <p:pRg st="2" end="2"/>
                                            </p:txEl>
                                          </p:spTgt>
                                        </p:tgtEl>
                                      </p:cBhvr>
                                    </p:animEffect>
                                  </p:childTnLst>
                                </p:cTn>
                              </p:par>
                              <p:par>
                                <p:cTn id="13" presetID="2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edge">
                                      <p:cBhvr>
                                        <p:cTn id="15" dur="2000"/>
                                        <p:tgtEl>
                                          <p:spTgt spid="3">
                                            <p:txEl>
                                              <p:pRg st="3" end="3"/>
                                            </p:txEl>
                                          </p:spTgt>
                                        </p:tgtEl>
                                      </p:cBhvr>
                                    </p:animEffect>
                                  </p:childTnLst>
                                </p:cTn>
                              </p:par>
                              <p:par>
                                <p:cTn id="16" presetID="2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edge">
                                      <p:cBhvr>
                                        <p:cTn id="18" dur="2000"/>
                                        <p:tgtEl>
                                          <p:spTgt spid="3">
                                            <p:txEl>
                                              <p:pRg st="4" end="4"/>
                                            </p:txEl>
                                          </p:spTgt>
                                        </p:tgtEl>
                                      </p:cBhvr>
                                    </p:animEffect>
                                  </p:childTnLst>
                                </p:cTn>
                              </p:par>
                              <p:par>
                                <p:cTn id="19" presetID="2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edge">
                                      <p:cBhvr>
                                        <p:cTn id="21" dur="2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Comparative Analysis Essay</a:t>
            </a:r>
            <a:endParaRPr lang="en-US" dirty="0"/>
          </a:p>
        </p:txBody>
      </p:sp>
    </p:spTree>
    <p:extLst>
      <p:ext uri="{BB962C8B-B14F-4D97-AF65-F5344CB8AC3E}">
        <p14:creationId xmlns:p14="http://schemas.microsoft.com/office/powerpoint/2010/main" val="2608187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3999"/>
            <a:ext cx="8458200" cy="4876801"/>
          </a:xfrm>
        </p:spPr>
        <p:txBody>
          <a:bodyPr>
            <a:normAutofit fontScale="92500"/>
          </a:bodyPr>
          <a:lstStyle/>
          <a:p>
            <a:r>
              <a:rPr lang="en-US" sz="3200" dirty="0"/>
              <a:t>A common essay task you will be asked to write in higher education will be comparative analysis papers. </a:t>
            </a:r>
            <a:endParaRPr lang="en-US" sz="3200" dirty="0" smtClean="0"/>
          </a:p>
          <a:p>
            <a:r>
              <a:rPr lang="en-US" sz="3200" dirty="0" smtClean="0"/>
              <a:t>The </a:t>
            </a:r>
            <a:r>
              <a:rPr lang="en-US" sz="3200" dirty="0"/>
              <a:t>intent of a comparative analysis essay is to examine two subjects (pieces of literature, writings styles, characters, etc.) and their similarities and differences in relation to one another. </a:t>
            </a:r>
            <a:endParaRPr lang="en-US" sz="3200" dirty="0" smtClean="0"/>
          </a:p>
          <a:p>
            <a:r>
              <a:rPr lang="en-US" sz="3200" dirty="0" smtClean="0"/>
              <a:t>The </a:t>
            </a:r>
            <a:r>
              <a:rPr lang="en-US" sz="3200" dirty="0"/>
              <a:t>purpose of these essays is not just to find the differences and similarities, but to </a:t>
            </a:r>
            <a:r>
              <a:rPr lang="en-US" sz="3200" u="sng" dirty="0"/>
              <a:t>analyze these aspects in order to find deeper meaning</a:t>
            </a:r>
            <a:r>
              <a:rPr lang="en-US" sz="3200" dirty="0"/>
              <a:t>. </a:t>
            </a:r>
          </a:p>
          <a:p>
            <a:endParaRPr lang="en-US" sz="2000" dirty="0"/>
          </a:p>
          <a:p>
            <a:pPr marL="0" indent="0">
              <a:buNone/>
            </a:pPr>
            <a:endParaRPr lang="en-US" dirty="0"/>
          </a:p>
        </p:txBody>
      </p:sp>
      <p:sp>
        <p:nvSpPr>
          <p:cNvPr id="2" name="Title 1"/>
          <p:cNvSpPr>
            <a:spLocks noGrp="1"/>
          </p:cNvSpPr>
          <p:nvPr>
            <p:ph type="title"/>
          </p:nvPr>
        </p:nvSpPr>
        <p:spPr>
          <a:xfrm>
            <a:off x="152400" y="304801"/>
            <a:ext cx="8534400" cy="533400"/>
          </a:xfrm>
        </p:spPr>
        <p:txBody>
          <a:bodyPr>
            <a:noAutofit/>
          </a:bodyPr>
          <a:lstStyle/>
          <a:p>
            <a:r>
              <a:rPr lang="en-US" sz="3600" dirty="0" smtClean="0"/>
              <a:t>Creative Writing Comparative Analysis Essay </a:t>
            </a:r>
            <a:endParaRPr lang="en-US" sz="3600" dirty="0"/>
          </a:p>
        </p:txBody>
      </p:sp>
    </p:spTree>
    <p:extLst>
      <p:ext uri="{BB962C8B-B14F-4D97-AF65-F5344CB8AC3E}">
        <p14:creationId xmlns:p14="http://schemas.microsoft.com/office/powerpoint/2010/main" val="3564959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This Essay</a:t>
            </a:r>
            <a:endParaRPr lang="en-US" dirty="0"/>
          </a:p>
        </p:txBody>
      </p:sp>
      <p:sp>
        <p:nvSpPr>
          <p:cNvPr id="3" name="Content Placeholder 2"/>
          <p:cNvSpPr>
            <a:spLocks noGrp="1"/>
          </p:cNvSpPr>
          <p:nvPr>
            <p:ph sz="quarter" idx="1"/>
          </p:nvPr>
        </p:nvSpPr>
        <p:spPr>
          <a:prstGeom prst="rect">
            <a:avLst/>
          </a:prstGeom>
        </p:spPr>
        <p:txBody>
          <a:bodyPr>
            <a:normAutofit/>
          </a:bodyPr>
          <a:lstStyle/>
          <a:p>
            <a:pPr marL="285750" indent="-285750" algn="l">
              <a:buFont typeface="Arial" panose="020B0604020202020204" pitchFamily="34" charset="0"/>
              <a:buChar char="•"/>
            </a:pPr>
            <a:r>
              <a:rPr lang="en-US" sz="2400" dirty="0" smtClean="0">
                <a:solidFill>
                  <a:schemeClr val="tx1"/>
                </a:solidFill>
              </a:rPr>
              <a:t>For this paper, you will be developing a thesis driven comparative analysis on </a:t>
            </a:r>
            <a:r>
              <a:rPr lang="en-US" sz="2400" u="sng" dirty="0" smtClean="0"/>
              <a:t>two things </a:t>
            </a:r>
            <a:r>
              <a:rPr lang="en-US" sz="2400" dirty="0" smtClean="0">
                <a:solidFill>
                  <a:schemeClr val="tx1"/>
                </a:solidFill>
              </a:rPr>
              <a:t>of your choosing. </a:t>
            </a:r>
          </a:p>
          <a:p>
            <a:pPr marL="285750" indent="-285750" algn="l">
              <a:buFont typeface="Arial" panose="020B0604020202020204" pitchFamily="34" charset="0"/>
              <a:buChar char="•"/>
            </a:pPr>
            <a:r>
              <a:rPr lang="en-US" sz="2400" dirty="0" smtClean="0">
                <a:solidFill>
                  <a:schemeClr val="tx1"/>
                </a:solidFill>
              </a:rPr>
              <a:t>You can choose any two characters, events, movies, books, teams, animals, etc.</a:t>
            </a:r>
          </a:p>
          <a:p>
            <a:pPr marL="285750" indent="-285750" algn="l">
              <a:buFont typeface="Arial" panose="020B0604020202020204" pitchFamily="34" charset="0"/>
              <a:buChar char="•"/>
            </a:pPr>
            <a:r>
              <a:rPr lang="en-US" sz="2400" dirty="0" smtClean="0">
                <a:solidFill>
                  <a:schemeClr val="tx1"/>
                </a:solidFill>
              </a:rPr>
              <a:t>The key is that </a:t>
            </a:r>
            <a:r>
              <a:rPr lang="en-US" sz="2400" b="1" i="1" dirty="0" smtClean="0">
                <a:solidFill>
                  <a:schemeClr val="tx1"/>
                </a:solidFill>
              </a:rPr>
              <a:t>you must be able to support your in depth analysis with quotes</a:t>
            </a:r>
            <a:r>
              <a:rPr lang="en-US" sz="2400" dirty="0" smtClean="0">
                <a:solidFill>
                  <a:schemeClr val="tx1"/>
                </a:solidFill>
              </a:rPr>
              <a:t> and specificity. </a:t>
            </a:r>
          </a:p>
          <a:p>
            <a:pPr marL="285750" indent="-285750" algn="l">
              <a:buFont typeface="Arial" panose="020B0604020202020204" pitchFamily="34" charset="0"/>
              <a:buChar char="•"/>
            </a:pPr>
            <a:r>
              <a:rPr lang="en-US" sz="2400" dirty="0" smtClean="0">
                <a:solidFill>
                  <a:schemeClr val="tx1"/>
                </a:solidFill>
              </a:rPr>
              <a:t>In order to ensure that you are on the right track, you must have your comparative topic approved</a:t>
            </a:r>
            <a:r>
              <a:rPr lang="en-US" sz="2400" dirty="0"/>
              <a:t> </a:t>
            </a:r>
            <a:r>
              <a:rPr lang="en-US" sz="2400" dirty="0" smtClean="0"/>
              <a:t>by me</a:t>
            </a:r>
            <a:endParaRPr lang="en-US" sz="2400" dirty="0" smtClean="0">
              <a:solidFill>
                <a:schemeClr val="tx1"/>
              </a:solidFill>
            </a:endParaRPr>
          </a:p>
          <a:p>
            <a:pPr marL="285750" indent="-285750" algn="l">
              <a:buFont typeface="Arial" panose="020B0604020202020204" pitchFamily="34" charset="0"/>
              <a:buChar char="•"/>
            </a:pPr>
            <a:endParaRPr lang="en-US" sz="2400" dirty="0"/>
          </a:p>
        </p:txBody>
      </p:sp>
    </p:spTree>
    <p:extLst>
      <p:ext uri="{BB962C8B-B14F-4D97-AF65-F5344CB8AC3E}">
        <p14:creationId xmlns:p14="http://schemas.microsoft.com/office/powerpoint/2010/main" val="1480899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10600" cy="5334000"/>
          </a:xfrm>
        </p:spPr>
        <p:txBody>
          <a:bodyPr>
            <a:normAutofit fontScale="55000" lnSpcReduction="20000"/>
          </a:bodyPr>
          <a:lstStyle/>
          <a:p>
            <a:pPr marL="0" indent="0">
              <a:buNone/>
            </a:pPr>
            <a:endParaRPr lang="en-US" b="1" dirty="0" smtClean="0">
              <a:effectLst/>
              <a:latin typeface="Cambria"/>
              <a:ea typeface="Calibri"/>
              <a:cs typeface="Times New Roman"/>
            </a:endParaRPr>
          </a:p>
          <a:p>
            <a:pPr marL="0" indent="0">
              <a:buNone/>
            </a:pPr>
            <a:r>
              <a:rPr lang="en-US" b="1" dirty="0" smtClean="0">
                <a:effectLst/>
                <a:latin typeface="Cambria"/>
                <a:ea typeface="Calibri"/>
                <a:cs typeface="Times New Roman"/>
              </a:rPr>
              <a:t>Topic Approval~ Tuesday 4/18</a:t>
            </a:r>
          </a:p>
          <a:p>
            <a:pPr marL="0" indent="0">
              <a:buNone/>
            </a:pPr>
            <a:r>
              <a:rPr lang="en-US" b="1" dirty="0" smtClean="0">
                <a:latin typeface="Cambria"/>
                <a:ea typeface="Calibri"/>
                <a:cs typeface="Times New Roman"/>
              </a:rPr>
              <a:t>Work time: 4//17, 4/18, 4/24, 5/1</a:t>
            </a:r>
            <a:endParaRPr lang="en-US" dirty="0">
              <a:ea typeface="Calibri"/>
              <a:cs typeface="Times New Roman"/>
            </a:endParaRPr>
          </a:p>
          <a:p>
            <a:pPr marL="0" marR="0" indent="0">
              <a:lnSpc>
                <a:spcPct val="115000"/>
              </a:lnSpc>
              <a:spcBef>
                <a:spcPts val="0"/>
              </a:spcBef>
              <a:spcAft>
                <a:spcPts val="0"/>
              </a:spcAft>
              <a:buNone/>
            </a:pPr>
            <a:endParaRPr lang="en-US" dirty="0"/>
          </a:p>
          <a:p>
            <a:pPr marL="0" marR="0" indent="0">
              <a:lnSpc>
                <a:spcPct val="115000"/>
              </a:lnSpc>
              <a:spcBef>
                <a:spcPts val="0"/>
              </a:spcBef>
              <a:spcAft>
                <a:spcPts val="0"/>
              </a:spcAft>
              <a:buNone/>
            </a:pPr>
            <a:r>
              <a:rPr lang="en-US" b="1" dirty="0" smtClean="0">
                <a:effectLst/>
                <a:latin typeface="Cambria"/>
                <a:ea typeface="Calibri"/>
                <a:cs typeface="Times New Roman"/>
              </a:rPr>
              <a:t>Outline~ </a:t>
            </a:r>
            <a:r>
              <a:rPr lang="en-US" b="1" smtClean="0">
                <a:effectLst/>
                <a:latin typeface="Cambria"/>
                <a:ea typeface="Calibri"/>
                <a:cs typeface="Times New Roman"/>
              </a:rPr>
              <a:t>DUE </a:t>
            </a:r>
            <a:r>
              <a:rPr lang="en-US" b="1" smtClean="0">
                <a:latin typeface="Cambria"/>
                <a:ea typeface="Calibri"/>
                <a:cs typeface="Times New Roman"/>
              </a:rPr>
              <a:t>Friday </a:t>
            </a:r>
            <a:r>
              <a:rPr lang="en-US" b="1" dirty="0" smtClean="0">
                <a:latin typeface="Cambria"/>
                <a:ea typeface="Calibri"/>
                <a:cs typeface="Times New Roman"/>
              </a:rPr>
              <a:t>4/21 </a:t>
            </a:r>
            <a:r>
              <a:rPr lang="en-US" b="1" dirty="0" smtClean="0">
                <a:effectLst/>
                <a:latin typeface="Cambria"/>
                <a:ea typeface="Calibri"/>
                <a:cs typeface="Times New Roman"/>
              </a:rPr>
              <a:t>by 10pm on turnitin.com </a:t>
            </a:r>
            <a:endParaRPr lang="en-US" dirty="0">
              <a:ea typeface="Calibri"/>
              <a:cs typeface="Times New Roman"/>
            </a:endParaRPr>
          </a:p>
          <a:p>
            <a:pPr>
              <a:lnSpc>
                <a:spcPct val="115000"/>
              </a:lnSpc>
              <a:spcBef>
                <a:spcPts val="0"/>
              </a:spcBef>
            </a:pPr>
            <a:r>
              <a:rPr lang="en-US" dirty="0" smtClean="0">
                <a:effectLst/>
                <a:latin typeface="Cambria"/>
                <a:ea typeface="Calibri"/>
                <a:cs typeface="Times New Roman"/>
              </a:rPr>
              <a:t>Working Thesis Included 		</a:t>
            </a:r>
            <a:endParaRPr lang="en-US" dirty="0">
              <a:ea typeface="Calibri"/>
              <a:cs typeface="Times New Roman"/>
            </a:endParaRPr>
          </a:p>
          <a:p>
            <a:pPr>
              <a:lnSpc>
                <a:spcPct val="115000"/>
              </a:lnSpc>
              <a:spcBef>
                <a:spcPts val="0"/>
              </a:spcBef>
            </a:pPr>
            <a:r>
              <a:rPr lang="en-US" dirty="0" smtClean="0">
                <a:effectLst/>
                <a:latin typeface="Cambria"/>
                <a:ea typeface="Calibri"/>
                <a:cs typeface="Times New Roman"/>
              </a:rPr>
              <a:t>3 part outline (I, II, III)</a:t>
            </a:r>
            <a:endParaRPr lang="en-US" dirty="0">
              <a:ea typeface="Calibri"/>
              <a:cs typeface="Times New Roman"/>
            </a:endParaRPr>
          </a:p>
          <a:p>
            <a:pPr>
              <a:lnSpc>
                <a:spcPct val="115000"/>
              </a:lnSpc>
              <a:spcBef>
                <a:spcPts val="0"/>
              </a:spcBef>
            </a:pPr>
            <a:r>
              <a:rPr lang="en-US" dirty="0" smtClean="0">
                <a:effectLst/>
                <a:latin typeface="Cambria"/>
                <a:ea typeface="Calibri"/>
                <a:cs typeface="Times New Roman"/>
              </a:rPr>
              <a:t>3 level outline (I, A, 1.) </a:t>
            </a:r>
            <a:endParaRPr lang="en-US" dirty="0">
              <a:ea typeface="Calibri"/>
              <a:cs typeface="Times New Roman"/>
            </a:endParaRPr>
          </a:p>
          <a:p>
            <a:pPr>
              <a:lnSpc>
                <a:spcPct val="115000"/>
              </a:lnSpc>
              <a:spcBef>
                <a:spcPts val="0"/>
              </a:spcBef>
            </a:pPr>
            <a:r>
              <a:rPr lang="en-US" dirty="0" smtClean="0">
                <a:effectLst/>
                <a:latin typeface="Cambria"/>
                <a:ea typeface="Calibri"/>
                <a:cs typeface="Times New Roman"/>
              </a:rPr>
              <a:t>Must include quotes</a:t>
            </a:r>
            <a:endParaRPr lang="en-US" dirty="0">
              <a:ea typeface="Calibri"/>
              <a:cs typeface="Times New Roman"/>
            </a:endParaRPr>
          </a:p>
          <a:p>
            <a:pPr marL="0" marR="0" indent="0">
              <a:lnSpc>
                <a:spcPct val="115000"/>
              </a:lnSpc>
              <a:spcBef>
                <a:spcPts val="0"/>
              </a:spcBef>
              <a:spcAft>
                <a:spcPts val="0"/>
              </a:spcAft>
              <a:buNone/>
            </a:pPr>
            <a:endParaRPr lang="en-US" dirty="0">
              <a:ea typeface="Calibri"/>
              <a:cs typeface="Times New Roman"/>
            </a:endParaRPr>
          </a:p>
          <a:p>
            <a:pPr marL="0" marR="0" indent="0">
              <a:lnSpc>
                <a:spcPct val="115000"/>
              </a:lnSpc>
              <a:spcBef>
                <a:spcPts val="0"/>
              </a:spcBef>
              <a:spcAft>
                <a:spcPts val="0"/>
              </a:spcAft>
              <a:buNone/>
            </a:pPr>
            <a:r>
              <a:rPr lang="en-US" b="1" dirty="0" smtClean="0">
                <a:effectLst/>
                <a:latin typeface="Cambria"/>
                <a:ea typeface="Calibri"/>
                <a:cs typeface="Times New Roman"/>
              </a:rPr>
              <a:t>Rough Draft~ DUE </a:t>
            </a:r>
            <a:r>
              <a:rPr lang="en-US" b="1" dirty="0" smtClean="0">
                <a:latin typeface="Cambria"/>
                <a:ea typeface="Calibri"/>
                <a:cs typeface="Times New Roman"/>
              </a:rPr>
              <a:t>Wednesday 4/26 </a:t>
            </a:r>
            <a:r>
              <a:rPr lang="en-US" b="1" dirty="0" smtClean="0">
                <a:effectLst/>
                <a:latin typeface="Cambria"/>
                <a:ea typeface="Calibri"/>
                <a:cs typeface="Times New Roman"/>
              </a:rPr>
              <a:t>by 10pm on turnitin.com AND hard copy to class on Thursday 4/27</a:t>
            </a:r>
          </a:p>
          <a:p>
            <a:pPr marL="0" marR="0" indent="0">
              <a:lnSpc>
                <a:spcPct val="115000"/>
              </a:lnSpc>
              <a:spcBef>
                <a:spcPts val="0"/>
              </a:spcBef>
              <a:spcAft>
                <a:spcPts val="0"/>
              </a:spcAft>
              <a:buNone/>
            </a:pPr>
            <a:r>
              <a:rPr lang="en-US" b="1" dirty="0">
                <a:latin typeface="Cambria"/>
                <a:ea typeface="Calibri"/>
                <a:cs typeface="Times New Roman"/>
              </a:rPr>
              <a:t>	</a:t>
            </a:r>
            <a:endParaRPr lang="en-US" dirty="0">
              <a:ea typeface="Calibri"/>
              <a:cs typeface="Times New Roman"/>
            </a:endParaRPr>
          </a:p>
          <a:p>
            <a:pPr marL="0" marR="0" indent="0">
              <a:lnSpc>
                <a:spcPct val="115000"/>
              </a:lnSpc>
              <a:spcBef>
                <a:spcPts val="0"/>
              </a:spcBef>
              <a:spcAft>
                <a:spcPts val="0"/>
              </a:spcAft>
              <a:buNone/>
            </a:pPr>
            <a:r>
              <a:rPr lang="en-US" b="1" dirty="0" smtClean="0">
                <a:effectLst/>
                <a:latin typeface="Cambria"/>
                <a:ea typeface="Calibri"/>
                <a:cs typeface="Times New Roman"/>
              </a:rPr>
              <a:t>Peer editing </a:t>
            </a:r>
            <a:r>
              <a:rPr lang="en-US" b="1" dirty="0" smtClean="0">
                <a:latin typeface="Cambria"/>
                <a:ea typeface="Calibri"/>
                <a:cs typeface="Times New Roman"/>
              </a:rPr>
              <a:t>Friday 4/28</a:t>
            </a:r>
            <a:endParaRPr lang="en-US" dirty="0">
              <a:ea typeface="Calibri"/>
              <a:cs typeface="Times New Roman"/>
            </a:endParaRPr>
          </a:p>
          <a:p>
            <a:pPr>
              <a:lnSpc>
                <a:spcPct val="115000"/>
              </a:lnSpc>
              <a:spcBef>
                <a:spcPts val="0"/>
              </a:spcBef>
            </a:pPr>
            <a:r>
              <a:rPr lang="en-US" dirty="0" smtClean="0">
                <a:effectLst/>
                <a:latin typeface="Cambria"/>
                <a:ea typeface="Calibri"/>
                <a:cs typeface="Times New Roman"/>
              </a:rPr>
              <a:t>3-5 Pages</a:t>
            </a:r>
            <a:endParaRPr lang="en-US" dirty="0">
              <a:ea typeface="Calibri"/>
              <a:cs typeface="Times New Roman"/>
            </a:endParaRPr>
          </a:p>
          <a:p>
            <a:pPr>
              <a:lnSpc>
                <a:spcPct val="115000"/>
              </a:lnSpc>
              <a:spcBef>
                <a:spcPts val="0"/>
              </a:spcBef>
            </a:pPr>
            <a:r>
              <a:rPr lang="en-US" dirty="0" smtClean="0">
                <a:effectLst/>
                <a:latin typeface="Cambria"/>
                <a:ea typeface="Calibri"/>
                <a:cs typeface="Times New Roman"/>
              </a:rPr>
              <a:t>Typed, 1” margins, double-spaced, 12 pt. Times font, heading, header w/ page numbers</a:t>
            </a:r>
            <a:endParaRPr lang="en-US" dirty="0">
              <a:ea typeface="Calibri"/>
              <a:cs typeface="Times New Roman"/>
            </a:endParaRPr>
          </a:p>
          <a:p>
            <a:pPr>
              <a:lnSpc>
                <a:spcPct val="115000"/>
              </a:lnSpc>
              <a:spcBef>
                <a:spcPts val="0"/>
              </a:spcBef>
            </a:pPr>
            <a:r>
              <a:rPr lang="en-US" dirty="0" smtClean="0">
                <a:effectLst/>
                <a:latin typeface="Cambria"/>
                <a:ea typeface="Calibri"/>
                <a:cs typeface="Times New Roman"/>
              </a:rPr>
              <a:t>In-text citations and Works Cited page. (Must follow MLA format)</a:t>
            </a:r>
            <a:endParaRPr lang="en-US" dirty="0">
              <a:ea typeface="Calibri"/>
              <a:cs typeface="Times New Roman"/>
            </a:endParaRPr>
          </a:p>
          <a:p>
            <a:pPr marL="0" marR="0" indent="0">
              <a:lnSpc>
                <a:spcPct val="115000"/>
              </a:lnSpc>
              <a:spcBef>
                <a:spcPts val="0"/>
              </a:spcBef>
              <a:spcAft>
                <a:spcPts val="0"/>
              </a:spcAft>
              <a:buNone/>
            </a:pPr>
            <a:endParaRPr lang="en-US" dirty="0">
              <a:ea typeface="Calibri"/>
              <a:cs typeface="Times New Roman"/>
            </a:endParaRPr>
          </a:p>
          <a:p>
            <a:pPr marL="0" marR="0" indent="0">
              <a:lnSpc>
                <a:spcPct val="115000"/>
              </a:lnSpc>
              <a:spcBef>
                <a:spcPts val="0"/>
              </a:spcBef>
              <a:spcAft>
                <a:spcPts val="0"/>
              </a:spcAft>
              <a:buNone/>
            </a:pPr>
            <a:r>
              <a:rPr lang="en-US" b="1" dirty="0" smtClean="0">
                <a:effectLst/>
                <a:latin typeface="Cambria"/>
                <a:ea typeface="Calibri"/>
                <a:cs typeface="Times New Roman"/>
              </a:rPr>
              <a:t>Final Paper ~ DUE between Monday 5/1 and F</a:t>
            </a:r>
            <a:r>
              <a:rPr lang="en-US" b="1" dirty="0" smtClean="0">
                <a:latin typeface="Cambria"/>
                <a:ea typeface="Calibri"/>
                <a:cs typeface="Times New Roman"/>
              </a:rPr>
              <a:t>riday 5/5 </a:t>
            </a:r>
            <a:r>
              <a:rPr lang="en-US" b="1" dirty="0" smtClean="0">
                <a:effectLst/>
                <a:latin typeface="Cambria"/>
                <a:ea typeface="Calibri"/>
                <a:cs typeface="Times New Roman"/>
              </a:rPr>
              <a:t>by 10pm to turnitin.com (no hard copy needed)</a:t>
            </a:r>
          </a:p>
          <a:p>
            <a:pPr marL="0" marR="0" indent="0">
              <a:lnSpc>
                <a:spcPct val="115000"/>
              </a:lnSpc>
              <a:spcBef>
                <a:spcPts val="0"/>
              </a:spcBef>
              <a:spcAft>
                <a:spcPts val="0"/>
              </a:spcAft>
              <a:buNone/>
            </a:pPr>
            <a:r>
              <a:rPr lang="en-US" b="1" dirty="0">
                <a:latin typeface="Cambria"/>
                <a:ea typeface="Calibri"/>
                <a:cs typeface="Times New Roman"/>
              </a:rPr>
              <a:t>	</a:t>
            </a:r>
            <a:r>
              <a:rPr lang="en-US" b="1" dirty="0" smtClean="0">
                <a:latin typeface="Cambria"/>
                <a:ea typeface="Calibri"/>
                <a:cs typeface="Times New Roman"/>
              </a:rPr>
              <a:t>Work period Monday 5/1</a:t>
            </a:r>
            <a:endParaRPr lang="en-US" b="1" dirty="0" smtClean="0">
              <a:effectLst/>
              <a:latin typeface="Cambria"/>
              <a:ea typeface="Calibri"/>
              <a:cs typeface="Times New Roman"/>
            </a:endParaRPr>
          </a:p>
          <a:p>
            <a:pPr marL="0" marR="0" indent="0">
              <a:lnSpc>
                <a:spcPct val="115000"/>
              </a:lnSpc>
              <a:spcBef>
                <a:spcPts val="0"/>
              </a:spcBef>
              <a:spcAft>
                <a:spcPts val="0"/>
              </a:spcAft>
              <a:buNone/>
            </a:pPr>
            <a:r>
              <a:rPr lang="en-US" b="1" dirty="0" smtClean="0">
                <a:latin typeface="Cambria"/>
                <a:ea typeface="Calibri"/>
                <a:cs typeface="Times New Roman"/>
              </a:rPr>
              <a:t>	</a:t>
            </a:r>
            <a:endParaRPr lang="en-US" dirty="0" smtClean="0">
              <a:ea typeface="Calibri"/>
              <a:cs typeface="Times New Roman"/>
            </a:endParaRPr>
          </a:p>
          <a:p>
            <a:pPr marL="0" marR="0" indent="0">
              <a:lnSpc>
                <a:spcPct val="115000"/>
              </a:lnSpc>
              <a:spcBef>
                <a:spcPts val="0"/>
              </a:spcBef>
              <a:spcAft>
                <a:spcPts val="0"/>
              </a:spcAft>
              <a:buNone/>
            </a:pPr>
            <a:endParaRPr lang="en-US" dirty="0">
              <a:ea typeface="Calibri"/>
              <a:cs typeface="Times New Roman"/>
            </a:endParaRPr>
          </a:p>
          <a:p>
            <a:endParaRPr lang="en-US" dirty="0"/>
          </a:p>
          <a:p>
            <a:endParaRPr lang="en-US" dirty="0"/>
          </a:p>
        </p:txBody>
      </p:sp>
      <p:sp>
        <p:nvSpPr>
          <p:cNvPr id="2" name="Title 1"/>
          <p:cNvSpPr>
            <a:spLocks noGrp="1"/>
          </p:cNvSpPr>
          <p:nvPr>
            <p:ph type="title"/>
          </p:nvPr>
        </p:nvSpPr>
        <p:spPr>
          <a:xfrm>
            <a:off x="1009442" y="675725"/>
            <a:ext cx="7125113" cy="391076"/>
          </a:xfrm>
        </p:spPr>
        <p:txBody>
          <a:bodyPr>
            <a:normAutofit fontScale="90000"/>
          </a:bodyPr>
          <a:lstStyle/>
          <a:p>
            <a:r>
              <a:rPr lang="en-US" dirty="0" smtClean="0"/>
              <a:t>Due Dates</a:t>
            </a:r>
            <a:endParaRPr lang="en-US" dirty="0"/>
          </a:p>
        </p:txBody>
      </p:sp>
    </p:spTree>
    <p:extLst>
      <p:ext uri="{BB962C8B-B14F-4D97-AF65-F5344CB8AC3E}">
        <p14:creationId xmlns:p14="http://schemas.microsoft.com/office/powerpoint/2010/main" val="322898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 what?</a:t>
            </a:r>
            <a:endParaRPr lang="en-US" dirty="0"/>
          </a:p>
        </p:txBody>
      </p:sp>
      <p:sp>
        <p:nvSpPr>
          <p:cNvPr id="3" name="Content Placeholder 2"/>
          <p:cNvSpPr>
            <a:spLocks noGrp="1"/>
          </p:cNvSpPr>
          <p:nvPr>
            <p:ph sz="quarter" idx="1"/>
          </p:nvPr>
        </p:nvSpPr>
        <p:spPr/>
        <p:txBody>
          <a:bodyPr/>
          <a:lstStyle/>
          <a:p>
            <a:pPr marL="0" indent="0">
              <a:buNone/>
            </a:pPr>
            <a:r>
              <a:rPr lang="en-US" b="1" dirty="0" smtClean="0"/>
              <a:t>1) So </a:t>
            </a:r>
            <a:r>
              <a:rPr lang="en-US" b="1" dirty="0"/>
              <a:t>they’re alike and they’re different. So what? </a:t>
            </a:r>
            <a:endParaRPr lang="en-US" b="1" dirty="0" smtClean="0"/>
          </a:p>
          <a:p>
            <a:pPr lvl="1"/>
            <a:r>
              <a:rPr lang="en-US" dirty="0" smtClean="0"/>
              <a:t>A </a:t>
            </a:r>
            <a:r>
              <a:rPr lang="en-US" dirty="0"/>
              <a:t>good paper will not simply offer a summary of themes, characters, or plot. </a:t>
            </a:r>
            <a:r>
              <a:rPr lang="en-US" u="sng" dirty="0"/>
              <a:t>Your job is to think about how these comparisons and contrasts create meaningful connections to a larger issue. </a:t>
            </a:r>
            <a:endParaRPr lang="en-US" u="sng" dirty="0" smtClean="0"/>
          </a:p>
          <a:p>
            <a:pPr marL="0" indent="0">
              <a:buNone/>
            </a:pPr>
            <a:r>
              <a:rPr lang="en-US" dirty="0" smtClean="0"/>
              <a:t>I will not be giving you a prompt, rather you will be creating a so what/thesis driven argument</a:t>
            </a:r>
            <a:endParaRPr lang="en-US" b="1" dirty="0"/>
          </a:p>
        </p:txBody>
      </p:sp>
    </p:spTree>
    <p:extLst>
      <p:ext uri="{BB962C8B-B14F-4D97-AF65-F5344CB8AC3E}">
        <p14:creationId xmlns:p14="http://schemas.microsoft.com/office/powerpoint/2010/main" val="1068214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 Effective Thesis Statement</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b="1" dirty="0"/>
              <a:t>2) Create an effective thesis statement</a:t>
            </a:r>
            <a:r>
              <a:rPr lang="en-US" dirty="0"/>
              <a:t>. </a:t>
            </a:r>
            <a:endParaRPr lang="en-US" dirty="0" smtClean="0"/>
          </a:p>
          <a:p>
            <a:pPr marL="0" indent="0">
              <a:buNone/>
            </a:pPr>
            <a:endParaRPr lang="en-US" dirty="0" smtClean="0"/>
          </a:p>
          <a:p>
            <a:r>
              <a:rPr lang="en-US" dirty="0" smtClean="0"/>
              <a:t>Again</a:t>
            </a:r>
            <a:r>
              <a:rPr lang="en-US" dirty="0"/>
              <a:t>, you need to say </a:t>
            </a:r>
            <a:r>
              <a:rPr lang="en-US" i="1" dirty="0"/>
              <a:t>why</a:t>
            </a:r>
            <a:r>
              <a:rPr lang="en-US" dirty="0"/>
              <a:t> the comparison and contrast is worthy of note. </a:t>
            </a:r>
            <a:endParaRPr lang="en-US" dirty="0" smtClean="0"/>
          </a:p>
          <a:p>
            <a:pPr lvl="1"/>
            <a:r>
              <a:rPr lang="en-US" dirty="0" smtClean="0"/>
              <a:t>Let’s </a:t>
            </a:r>
            <a:r>
              <a:rPr lang="en-US" dirty="0"/>
              <a:t>say you want to compare and contrast the heroines of </a:t>
            </a:r>
            <a:r>
              <a:rPr lang="en-US" i="1" dirty="0" smtClean="0"/>
              <a:t>To Kill a Mockingbird </a:t>
            </a:r>
            <a:r>
              <a:rPr lang="en-US" dirty="0" smtClean="0"/>
              <a:t>and </a:t>
            </a:r>
            <a:r>
              <a:rPr lang="en-US" i="1" dirty="0" smtClean="0"/>
              <a:t>The Glass Castle. </a:t>
            </a:r>
            <a:r>
              <a:rPr lang="en-US" dirty="0"/>
              <a:t>Your thesis might be this: </a:t>
            </a:r>
            <a:r>
              <a:rPr lang="en-US" u="sng" dirty="0"/>
              <a:t>“Although </a:t>
            </a:r>
            <a:r>
              <a:rPr lang="en-US" u="sng" dirty="0" smtClean="0"/>
              <a:t>Scout and Jeannette are </a:t>
            </a:r>
            <a:r>
              <a:rPr lang="en-US" u="sng" dirty="0"/>
              <a:t>very different on the outside, their shared internal </a:t>
            </a:r>
            <a:r>
              <a:rPr lang="en-US" u="sng" dirty="0" smtClean="0"/>
              <a:t>struggles </a:t>
            </a:r>
            <a:r>
              <a:rPr lang="en-US" u="sng" dirty="0"/>
              <a:t>connect them in literary history and in the fight for </a:t>
            </a:r>
            <a:r>
              <a:rPr lang="en-US" u="sng" dirty="0" smtClean="0"/>
              <a:t>equality.”</a:t>
            </a:r>
            <a:r>
              <a:rPr lang="en-US" dirty="0" smtClean="0"/>
              <a:t> </a:t>
            </a:r>
          </a:p>
          <a:p>
            <a:pPr lvl="1"/>
            <a:r>
              <a:rPr lang="en-US" dirty="0" smtClean="0"/>
              <a:t>Now </a:t>
            </a:r>
            <a:r>
              <a:rPr lang="en-US" dirty="0"/>
              <a:t>you have a reason for your efforts and a compelling case for your audience’s attention.</a:t>
            </a:r>
          </a:p>
          <a:p>
            <a:endParaRPr lang="en-US" dirty="0"/>
          </a:p>
        </p:txBody>
      </p:sp>
    </p:spTree>
    <p:extLst>
      <p:ext uri="{BB962C8B-B14F-4D97-AF65-F5344CB8AC3E}">
        <p14:creationId xmlns:p14="http://schemas.microsoft.com/office/powerpoint/2010/main" val="134405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Select a Pattern</a:t>
            </a:r>
            <a:endParaRPr lang="en-US" dirty="0"/>
          </a:p>
        </p:txBody>
      </p:sp>
      <p:sp>
        <p:nvSpPr>
          <p:cNvPr id="3" name="Content Placeholder 2"/>
          <p:cNvSpPr>
            <a:spLocks noGrp="1"/>
          </p:cNvSpPr>
          <p:nvPr>
            <p:ph sz="quarter" idx="1"/>
          </p:nvPr>
        </p:nvSpPr>
        <p:spPr/>
        <p:txBody>
          <a:bodyPr/>
          <a:lstStyle/>
          <a:p>
            <a:pPr marL="0" indent="0">
              <a:buNone/>
            </a:pPr>
            <a:r>
              <a:rPr lang="en-US" b="1" dirty="0"/>
              <a:t>3) Select a pattern. </a:t>
            </a:r>
            <a:endParaRPr lang="en-US" b="1" dirty="0" smtClean="0"/>
          </a:p>
          <a:p>
            <a:r>
              <a:rPr lang="en-US" dirty="0" smtClean="0"/>
              <a:t>There </a:t>
            </a:r>
            <a:r>
              <a:rPr lang="en-US" dirty="0"/>
              <a:t>are two ways you can write a compare-and-contrast paper. You can present your arguments in a "tandem" pattern or an "alternating" pattern.  </a:t>
            </a:r>
          </a:p>
          <a:p>
            <a:endParaRPr lang="en-US" dirty="0"/>
          </a:p>
        </p:txBody>
      </p:sp>
    </p:spTree>
    <p:extLst>
      <p:ext uri="{BB962C8B-B14F-4D97-AF65-F5344CB8AC3E}">
        <p14:creationId xmlns:p14="http://schemas.microsoft.com/office/powerpoint/2010/main" val="267261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Tandem</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sz="2400" b="1" dirty="0"/>
              <a:t>Tandem. </a:t>
            </a:r>
            <a:endParaRPr lang="en-US" sz="2400" b="1" dirty="0" smtClean="0"/>
          </a:p>
          <a:p>
            <a:pPr lvl="1"/>
            <a:r>
              <a:rPr lang="en-US" sz="2100" dirty="0" smtClean="0"/>
              <a:t>Separate </a:t>
            </a:r>
            <a:r>
              <a:rPr lang="en-US" sz="2100" dirty="0"/>
              <a:t>your pros and cons into two camps. For example, if you are comparing </a:t>
            </a:r>
            <a:r>
              <a:rPr lang="en-US" sz="2100" dirty="0" smtClean="0"/>
              <a:t>Harper Lee’s Scout in </a:t>
            </a:r>
            <a:r>
              <a:rPr lang="en-US" sz="2100" i="1" dirty="0" smtClean="0"/>
              <a:t>To Kill a Mockingbird </a:t>
            </a:r>
            <a:r>
              <a:rPr lang="en-US" sz="2100" dirty="0" smtClean="0"/>
              <a:t>to </a:t>
            </a:r>
            <a:r>
              <a:rPr lang="en-US" sz="2100" dirty="0"/>
              <a:t>the heroine of </a:t>
            </a:r>
            <a:r>
              <a:rPr lang="en-US" sz="2100" dirty="0" smtClean="0"/>
              <a:t>Jeannette Walls Jeannette </a:t>
            </a:r>
            <a:r>
              <a:rPr lang="en-US" sz="2100" i="1" dirty="0" smtClean="0"/>
              <a:t>The Glass Castle,</a:t>
            </a:r>
            <a:r>
              <a:rPr lang="en-US" sz="2100" dirty="0" smtClean="0"/>
              <a:t> </a:t>
            </a:r>
            <a:r>
              <a:rPr lang="en-US" sz="2100" dirty="0"/>
              <a:t>you would list all the ways in which the protagonists are similar and different. A rough list might </a:t>
            </a:r>
            <a:r>
              <a:rPr lang="en-US" sz="2100" dirty="0" smtClean="0"/>
              <a:t>look </a:t>
            </a:r>
            <a:r>
              <a:rPr lang="en-US" sz="2100" dirty="0"/>
              <a:t>something like this</a:t>
            </a:r>
            <a:r>
              <a:rPr lang="en-US" sz="2100" dirty="0" smtClean="0"/>
              <a:t>:</a:t>
            </a:r>
          </a:p>
          <a:p>
            <a:pPr lvl="1"/>
            <a:endParaRPr lang="en-US" sz="2100" dirty="0"/>
          </a:p>
          <a:p>
            <a:pPr lvl="1"/>
            <a:endParaRPr lang="en-US" sz="2100" dirty="0" smtClean="0"/>
          </a:p>
          <a:p>
            <a:pPr lvl="1"/>
            <a:endParaRPr lang="en-US" sz="6500" dirty="0"/>
          </a:p>
          <a:p>
            <a:pPr lvl="1"/>
            <a:r>
              <a:rPr lang="en-US" sz="2100" dirty="0"/>
              <a:t>Once you have your list, the body of your paper will address everything you have discovered about one character, then everything about the other character.</a:t>
            </a:r>
          </a:p>
          <a:p>
            <a:pPr lvl="0"/>
            <a:endParaRPr lang="en-US" sz="2400" dirty="0" smtClean="0"/>
          </a:p>
          <a:p>
            <a:pPr lvl="0"/>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46131143"/>
              </p:ext>
            </p:extLst>
          </p:nvPr>
        </p:nvGraphicFramePr>
        <p:xfrm>
          <a:off x="1143000" y="1981199"/>
          <a:ext cx="7772400" cy="4343402"/>
        </p:xfrm>
        <a:graphic>
          <a:graphicData uri="http://schemas.openxmlformats.org/drawingml/2006/table">
            <a:tbl>
              <a:tblPr firstRow="1" firstCol="1" bandRow="1">
                <a:tableStyleId>{5C22544A-7EE6-4342-B048-85BDC9FD1C3A}</a:tableStyleId>
              </a:tblPr>
              <a:tblGrid>
                <a:gridCol w="3242300">
                  <a:extLst>
                    <a:ext uri="{9D8B030D-6E8A-4147-A177-3AD203B41FA5}">
                      <a16:colId xmlns="" xmlns:a16="http://schemas.microsoft.com/office/drawing/2014/main" val="20000"/>
                    </a:ext>
                  </a:extLst>
                </a:gridCol>
                <a:gridCol w="4530100">
                  <a:extLst>
                    <a:ext uri="{9D8B030D-6E8A-4147-A177-3AD203B41FA5}">
                      <a16:colId xmlns="" xmlns:a16="http://schemas.microsoft.com/office/drawing/2014/main" val="20001"/>
                    </a:ext>
                  </a:extLst>
                </a:gridCol>
              </a:tblGrid>
              <a:tr h="620486">
                <a:tc>
                  <a:txBody>
                    <a:bodyPr/>
                    <a:lstStyle/>
                    <a:p>
                      <a:pPr marL="0" marR="0">
                        <a:spcBef>
                          <a:spcPts val="0"/>
                        </a:spcBef>
                        <a:spcAft>
                          <a:spcPts val="0"/>
                        </a:spcAft>
                      </a:pPr>
                      <a:r>
                        <a:rPr lang="en-US" sz="1200" dirty="0" smtClean="0">
                          <a:effectLst/>
                        </a:rPr>
                        <a:t>Scout</a:t>
                      </a:r>
                      <a:endParaRPr lang="en-US" sz="1100" dirty="0">
                        <a:effectLst/>
                        <a:latin typeface="Calibri"/>
                        <a:ea typeface="Calibri"/>
                        <a:cs typeface="Times New Roman"/>
                      </a:endParaRPr>
                    </a:p>
                  </a:txBody>
                  <a:tcPr marL="9525" marR="9525" marT="9525" marB="9525" anchor="ctr"/>
                </a:tc>
                <a:tc>
                  <a:txBody>
                    <a:bodyPr/>
                    <a:lstStyle/>
                    <a:p>
                      <a:pPr marL="0" marR="0">
                        <a:spcBef>
                          <a:spcPts val="0"/>
                        </a:spcBef>
                        <a:spcAft>
                          <a:spcPts val="0"/>
                        </a:spcAft>
                      </a:pPr>
                      <a:r>
                        <a:rPr lang="en-US" sz="1200" dirty="0" smtClean="0">
                          <a:effectLst/>
                        </a:rPr>
                        <a:t>Jeannette</a:t>
                      </a:r>
                      <a:endParaRPr lang="en-US" sz="1100" dirty="0">
                        <a:effectLst/>
                        <a:latin typeface="Calibri"/>
                        <a:ea typeface="Calibri"/>
                        <a:cs typeface="Times New Roman"/>
                      </a:endParaRPr>
                    </a:p>
                  </a:txBody>
                  <a:tcPr marL="9525" marR="9525" marT="9525" marB="9525" anchor="ctr"/>
                </a:tc>
                <a:extLst>
                  <a:ext uri="{0D108BD9-81ED-4DB2-BD59-A6C34878D82A}">
                    <a16:rowId xmlns="" xmlns:a16="http://schemas.microsoft.com/office/drawing/2014/main" val="10000"/>
                  </a:ext>
                </a:extLst>
              </a:tr>
              <a:tr h="620486">
                <a:tc>
                  <a:txBody>
                    <a:bodyPr/>
                    <a:lstStyle/>
                    <a:p>
                      <a:pPr marL="0" marR="0">
                        <a:spcBef>
                          <a:spcPts val="0"/>
                        </a:spcBef>
                        <a:spcAft>
                          <a:spcPts val="0"/>
                        </a:spcAft>
                      </a:pPr>
                      <a:r>
                        <a:rPr lang="en-US" sz="1200" dirty="0" smtClean="0">
                          <a:effectLst/>
                        </a:rPr>
                        <a:t>Poor,</a:t>
                      </a:r>
                      <a:r>
                        <a:rPr lang="en-US" sz="1200" baseline="0" dirty="0" smtClean="0">
                          <a:effectLst/>
                        </a:rPr>
                        <a:t> single dad</a:t>
                      </a:r>
                      <a:endParaRPr lang="en-US" sz="1100" dirty="0">
                        <a:effectLst/>
                        <a:latin typeface="Calibri"/>
                        <a:ea typeface="Calibri"/>
                        <a:cs typeface="Times New Roman"/>
                      </a:endParaRPr>
                    </a:p>
                  </a:txBody>
                  <a:tcPr marL="9525" marR="9525" marT="9525" marB="9525" anchor="ctr"/>
                </a:tc>
                <a:tc>
                  <a:txBody>
                    <a:bodyPr/>
                    <a:lstStyle/>
                    <a:p>
                      <a:pPr marL="0" marR="0">
                        <a:spcBef>
                          <a:spcPts val="0"/>
                        </a:spcBef>
                        <a:spcAft>
                          <a:spcPts val="0"/>
                        </a:spcAft>
                      </a:pPr>
                      <a:r>
                        <a:rPr lang="en-US" sz="1200" dirty="0">
                          <a:effectLst/>
                        </a:rPr>
                        <a:t>Dirt poor, </a:t>
                      </a:r>
                      <a:r>
                        <a:rPr lang="en-US" sz="1200" dirty="0" smtClean="0">
                          <a:effectLst/>
                        </a:rPr>
                        <a:t>family unit</a:t>
                      </a:r>
                      <a:endParaRPr lang="en-US" sz="1100" dirty="0">
                        <a:effectLst/>
                        <a:latin typeface="Calibri"/>
                        <a:ea typeface="Calibri"/>
                        <a:cs typeface="Times New Roman"/>
                      </a:endParaRPr>
                    </a:p>
                  </a:txBody>
                  <a:tcPr marL="9525" marR="9525" marT="9525" marB="9525" anchor="ctr"/>
                </a:tc>
                <a:extLst>
                  <a:ext uri="{0D108BD9-81ED-4DB2-BD59-A6C34878D82A}">
                    <a16:rowId xmlns="" xmlns:a16="http://schemas.microsoft.com/office/drawing/2014/main" val="10001"/>
                  </a:ext>
                </a:extLst>
              </a:tr>
              <a:tr h="620486">
                <a:tc>
                  <a:txBody>
                    <a:bodyPr/>
                    <a:lstStyle/>
                    <a:p>
                      <a:pPr marL="0" marR="0">
                        <a:spcBef>
                          <a:spcPts val="0"/>
                        </a:spcBef>
                        <a:spcAft>
                          <a:spcPts val="0"/>
                        </a:spcAft>
                      </a:pPr>
                      <a:r>
                        <a:rPr lang="en-US" sz="1200" dirty="0" smtClean="0">
                          <a:effectLst/>
                        </a:rPr>
                        <a:t>Young</a:t>
                      </a:r>
                      <a:endParaRPr lang="en-US" sz="1100" dirty="0">
                        <a:effectLst/>
                        <a:latin typeface="Calibri"/>
                        <a:ea typeface="Calibri"/>
                        <a:cs typeface="Times New Roman"/>
                      </a:endParaRPr>
                    </a:p>
                  </a:txBody>
                  <a:tcPr marL="9525" marR="9525" marT="9525" marB="9525" anchor="ctr"/>
                </a:tc>
                <a:tc>
                  <a:txBody>
                    <a:bodyPr/>
                    <a:lstStyle/>
                    <a:p>
                      <a:pPr marL="0" marR="0">
                        <a:spcBef>
                          <a:spcPts val="0"/>
                        </a:spcBef>
                        <a:spcAft>
                          <a:spcPts val="0"/>
                        </a:spcAft>
                      </a:pPr>
                      <a:r>
                        <a:rPr lang="en-US" sz="1200" dirty="0" smtClean="0">
                          <a:effectLst/>
                        </a:rPr>
                        <a:t>Young to older </a:t>
                      </a:r>
                      <a:endParaRPr lang="en-US" sz="1100" dirty="0">
                        <a:effectLst/>
                        <a:latin typeface="Calibri"/>
                        <a:ea typeface="Calibri"/>
                        <a:cs typeface="Times New Roman"/>
                      </a:endParaRPr>
                    </a:p>
                  </a:txBody>
                  <a:tcPr marL="9525" marR="9525" marT="9525" marB="9525" anchor="ctr"/>
                </a:tc>
                <a:extLst>
                  <a:ext uri="{0D108BD9-81ED-4DB2-BD59-A6C34878D82A}">
                    <a16:rowId xmlns="" xmlns:a16="http://schemas.microsoft.com/office/drawing/2014/main" val="10002"/>
                  </a:ext>
                </a:extLst>
              </a:tr>
              <a:tr h="620486">
                <a:tc>
                  <a:txBody>
                    <a:bodyPr/>
                    <a:lstStyle/>
                    <a:p>
                      <a:pPr marL="0" marR="0">
                        <a:spcBef>
                          <a:spcPts val="0"/>
                        </a:spcBef>
                        <a:spcAft>
                          <a:spcPts val="0"/>
                        </a:spcAft>
                      </a:pPr>
                      <a:r>
                        <a:rPr lang="en-US" sz="1200" dirty="0">
                          <a:effectLst/>
                        </a:rPr>
                        <a:t>Outspoken</a:t>
                      </a:r>
                      <a:endParaRPr lang="en-US" sz="1100" dirty="0">
                        <a:effectLst/>
                        <a:latin typeface="Calibri"/>
                        <a:ea typeface="Calibri"/>
                        <a:cs typeface="Times New Roman"/>
                      </a:endParaRPr>
                    </a:p>
                  </a:txBody>
                  <a:tcPr marL="9525" marR="9525" marT="9525" marB="9525" anchor="ctr"/>
                </a:tc>
                <a:tc>
                  <a:txBody>
                    <a:bodyPr/>
                    <a:lstStyle/>
                    <a:p>
                      <a:pPr marL="0" marR="0">
                        <a:spcBef>
                          <a:spcPts val="0"/>
                        </a:spcBef>
                        <a:spcAft>
                          <a:spcPts val="0"/>
                        </a:spcAft>
                      </a:pPr>
                      <a:r>
                        <a:rPr lang="en-US" sz="1200">
                          <a:effectLst/>
                        </a:rPr>
                        <a:t>Outspoken</a:t>
                      </a:r>
                      <a:endParaRPr lang="en-US" sz="1100">
                        <a:effectLst/>
                        <a:latin typeface="Calibri"/>
                        <a:ea typeface="Calibri"/>
                        <a:cs typeface="Times New Roman"/>
                      </a:endParaRPr>
                    </a:p>
                  </a:txBody>
                  <a:tcPr marL="9525" marR="9525" marT="9525" marB="9525" anchor="ctr"/>
                </a:tc>
                <a:extLst>
                  <a:ext uri="{0D108BD9-81ED-4DB2-BD59-A6C34878D82A}">
                    <a16:rowId xmlns="" xmlns:a16="http://schemas.microsoft.com/office/drawing/2014/main" val="10003"/>
                  </a:ext>
                </a:extLst>
              </a:tr>
              <a:tr h="620486">
                <a:tc>
                  <a:txBody>
                    <a:bodyPr/>
                    <a:lstStyle/>
                    <a:p>
                      <a:pPr marL="0" marR="0">
                        <a:spcBef>
                          <a:spcPts val="0"/>
                        </a:spcBef>
                        <a:spcAft>
                          <a:spcPts val="0"/>
                        </a:spcAft>
                      </a:pPr>
                      <a:r>
                        <a:rPr lang="en-US" sz="1200" dirty="0">
                          <a:effectLst/>
                        </a:rPr>
                        <a:t>Resists </a:t>
                      </a:r>
                      <a:r>
                        <a:rPr lang="en-US" sz="1200" dirty="0" smtClean="0">
                          <a:effectLst/>
                        </a:rPr>
                        <a:t>racism</a:t>
                      </a:r>
                      <a:r>
                        <a:rPr lang="en-US" sz="1200" baseline="0" dirty="0" smtClean="0">
                          <a:effectLst/>
                        </a:rPr>
                        <a:t> </a:t>
                      </a:r>
                      <a:endParaRPr lang="en-US" sz="1100" dirty="0">
                        <a:effectLst/>
                        <a:latin typeface="Calibri"/>
                        <a:ea typeface="Calibri"/>
                        <a:cs typeface="Times New Roman"/>
                      </a:endParaRPr>
                    </a:p>
                  </a:txBody>
                  <a:tcPr marL="9525" marR="9525" marT="9525" marB="9525" anchor="ctr"/>
                </a:tc>
                <a:tc>
                  <a:txBody>
                    <a:bodyPr/>
                    <a:lstStyle/>
                    <a:p>
                      <a:pPr marL="0" marR="0">
                        <a:spcBef>
                          <a:spcPts val="0"/>
                        </a:spcBef>
                        <a:spcAft>
                          <a:spcPts val="0"/>
                        </a:spcAft>
                      </a:pPr>
                      <a:r>
                        <a:rPr lang="en-US" sz="1200" dirty="0">
                          <a:effectLst/>
                        </a:rPr>
                        <a:t>Resists </a:t>
                      </a:r>
                      <a:r>
                        <a:rPr lang="en-US" sz="1200" dirty="0" smtClean="0">
                          <a:effectLst/>
                        </a:rPr>
                        <a:t>poverty defining her</a:t>
                      </a:r>
                      <a:endParaRPr lang="en-US" sz="1100" dirty="0">
                        <a:effectLst/>
                        <a:latin typeface="Calibri"/>
                        <a:ea typeface="Calibri"/>
                        <a:cs typeface="Times New Roman"/>
                      </a:endParaRPr>
                    </a:p>
                  </a:txBody>
                  <a:tcPr marL="9525" marR="9525" marT="9525" marB="9525" anchor="ctr"/>
                </a:tc>
                <a:extLst>
                  <a:ext uri="{0D108BD9-81ED-4DB2-BD59-A6C34878D82A}">
                    <a16:rowId xmlns="" xmlns:a16="http://schemas.microsoft.com/office/drawing/2014/main" val="10004"/>
                  </a:ext>
                </a:extLst>
              </a:tr>
              <a:tr h="620486">
                <a:tc>
                  <a:txBody>
                    <a:bodyPr/>
                    <a:lstStyle/>
                    <a:p>
                      <a:pPr marL="0" marR="0">
                        <a:spcBef>
                          <a:spcPts val="0"/>
                        </a:spcBef>
                        <a:spcAft>
                          <a:spcPts val="0"/>
                        </a:spcAft>
                      </a:pPr>
                      <a:r>
                        <a:rPr lang="en-US" sz="1200" dirty="0">
                          <a:effectLst/>
                        </a:rPr>
                        <a:t>Socially inappropriate</a:t>
                      </a:r>
                      <a:endParaRPr lang="en-US" sz="1100" dirty="0">
                        <a:effectLst/>
                        <a:latin typeface="Calibri"/>
                        <a:ea typeface="Calibri"/>
                        <a:cs typeface="Times New Roman"/>
                      </a:endParaRPr>
                    </a:p>
                  </a:txBody>
                  <a:tcPr marL="9525" marR="9525" marT="9525" marB="9525" anchor="ctr"/>
                </a:tc>
                <a:tc>
                  <a:txBody>
                    <a:bodyPr/>
                    <a:lstStyle/>
                    <a:p>
                      <a:pPr marL="0" marR="0">
                        <a:spcBef>
                          <a:spcPts val="0"/>
                        </a:spcBef>
                        <a:spcAft>
                          <a:spcPts val="0"/>
                        </a:spcAft>
                      </a:pPr>
                      <a:r>
                        <a:rPr lang="en-US" sz="1200" dirty="0">
                          <a:effectLst/>
                        </a:rPr>
                        <a:t>Socially </a:t>
                      </a:r>
                      <a:r>
                        <a:rPr lang="en-US" sz="1200" dirty="0" smtClean="0">
                          <a:effectLst/>
                        </a:rPr>
                        <a:t>awkward/not accepted</a:t>
                      </a:r>
                      <a:endParaRPr lang="en-US" sz="1100" dirty="0">
                        <a:effectLst/>
                        <a:latin typeface="Calibri"/>
                        <a:ea typeface="Calibri"/>
                        <a:cs typeface="Times New Roman"/>
                      </a:endParaRPr>
                    </a:p>
                  </a:txBody>
                  <a:tcPr marL="9525" marR="9525" marT="9525" marB="9525" anchor="ctr"/>
                </a:tc>
                <a:extLst>
                  <a:ext uri="{0D108BD9-81ED-4DB2-BD59-A6C34878D82A}">
                    <a16:rowId xmlns="" xmlns:a16="http://schemas.microsoft.com/office/drawing/2014/main" val="10005"/>
                  </a:ext>
                </a:extLst>
              </a:tr>
              <a:tr h="620486">
                <a:tc>
                  <a:txBody>
                    <a:bodyPr/>
                    <a:lstStyle/>
                    <a:p>
                      <a:pPr marL="0" marR="0">
                        <a:spcBef>
                          <a:spcPts val="0"/>
                        </a:spcBef>
                        <a:spcAft>
                          <a:spcPts val="0"/>
                        </a:spcAft>
                      </a:pPr>
                      <a:r>
                        <a:rPr lang="en-US" sz="1200" dirty="0" smtClean="0">
                          <a:effectLst/>
                        </a:rPr>
                        <a:t>Life lesson: society is racist</a:t>
                      </a:r>
                      <a:r>
                        <a:rPr lang="en-US" sz="1200" baseline="0" dirty="0" smtClean="0">
                          <a:effectLst/>
                        </a:rPr>
                        <a:t> and unfair</a:t>
                      </a:r>
                      <a:endParaRPr lang="en-US" sz="1100" dirty="0">
                        <a:effectLst/>
                        <a:latin typeface="Calibri"/>
                        <a:ea typeface="Calibri"/>
                        <a:cs typeface="Times New Roman"/>
                      </a:endParaRPr>
                    </a:p>
                  </a:txBody>
                  <a:tcPr marL="9525" marR="9525" marT="9525" marB="9525" anchor="ctr"/>
                </a:tc>
                <a:tc>
                  <a:txBody>
                    <a:bodyPr/>
                    <a:lstStyle/>
                    <a:p>
                      <a:pPr marL="0" marR="0">
                        <a:spcBef>
                          <a:spcPts val="0"/>
                        </a:spcBef>
                        <a:spcAft>
                          <a:spcPts val="0"/>
                        </a:spcAft>
                      </a:pPr>
                      <a:r>
                        <a:rPr lang="en-US" sz="1200" dirty="0" smtClean="0">
                          <a:effectLst/>
                        </a:rPr>
                        <a:t>Life lesson:</a:t>
                      </a:r>
                      <a:r>
                        <a:rPr lang="en-US" sz="1200" baseline="0" dirty="0" smtClean="0">
                          <a:effectLst/>
                        </a:rPr>
                        <a:t> one can succeed despite their family</a:t>
                      </a:r>
                      <a:endParaRPr lang="en-US" sz="1100" dirty="0">
                        <a:effectLst/>
                        <a:latin typeface="Calibri"/>
                        <a:ea typeface="Calibri"/>
                        <a:cs typeface="Times New Roman"/>
                      </a:endParaRPr>
                    </a:p>
                  </a:txBody>
                  <a:tcPr marL="9525" marR="9525" marT="9525" marB="9525" anchor="ct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265991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4)">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nodeType="clickEffect">
                                  <p:stCondLst>
                                    <p:cond delay="0"/>
                                  </p:stCondLst>
                                  <p:childTnLst>
                                    <p:animEffect transition="out" filter="checkerboard(across)">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heckerboard(across)">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Alternating</a:t>
            </a:r>
            <a:endParaRPr lang="en-US" dirty="0"/>
          </a:p>
        </p:txBody>
      </p:sp>
      <p:sp>
        <p:nvSpPr>
          <p:cNvPr id="3" name="Content Placeholder 2"/>
          <p:cNvSpPr>
            <a:spLocks noGrp="1"/>
          </p:cNvSpPr>
          <p:nvPr>
            <p:ph sz="quarter" idx="1"/>
          </p:nvPr>
        </p:nvSpPr>
        <p:spPr/>
        <p:txBody>
          <a:bodyPr/>
          <a:lstStyle/>
          <a:p>
            <a:pPr lvl="0"/>
            <a:r>
              <a:rPr lang="en-US" b="1" dirty="0"/>
              <a:t>Alternating. </a:t>
            </a:r>
            <a:endParaRPr lang="en-US" b="1" dirty="0" smtClean="0"/>
          </a:p>
          <a:p>
            <a:pPr lvl="1"/>
            <a:r>
              <a:rPr lang="en-US" dirty="0" smtClean="0"/>
              <a:t>If </a:t>
            </a:r>
            <a:r>
              <a:rPr lang="en-US" dirty="0"/>
              <a:t>you opt for this choice, you will be juxtaposing </a:t>
            </a:r>
            <a:r>
              <a:rPr lang="en-US" dirty="0" smtClean="0"/>
              <a:t>Scout </a:t>
            </a:r>
            <a:r>
              <a:rPr lang="en-US" dirty="0"/>
              <a:t>and </a:t>
            </a:r>
            <a:r>
              <a:rPr lang="en-US" dirty="0" smtClean="0"/>
              <a:t>Jeannette’s </a:t>
            </a:r>
            <a:r>
              <a:rPr lang="en-US" dirty="0"/>
              <a:t>pros and </a:t>
            </a:r>
            <a:r>
              <a:rPr lang="en-US" dirty="0" smtClean="0"/>
              <a:t>cons.</a:t>
            </a:r>
          </a:p>
          <a:p>
            <a:pPr lvl="2"/>
            <a:r>
              <a:rPr lang="en-US" dirty="0" smtClean="0"/>
              <a:t>Creating </a:t>
            </a:r>
            <a:r>
              <a:rPr lang="en-US" dirty="0"/>
              <a:t>the list of likeness and differences will be handy here as well, but in using this method, you will continually address the two characters “back and forth” as you compose the body of your paper. </a:t>
            </a:r>
            <a:endParaRPr lang="en-US" dirty="0" smtClean="0"/>
          </a:p>
          <a:p>
            <a:pPr lvl="2"/>
            <a:r>
              <a:rPr lang="en-US" dirty="0" smtClean="0"/>
              <a:t>For example, you might say, “Scout is constantly challenging the role of race in society, while Jeannette...”</a:t>
            </a:r>
          </a:p>
          <a:p>
            <a:endParaRPr lang="en-US" dirty="0"/>
          </a:p>
        </p:txBody>
      </p:sp>
    </p:spTree>
    <p:extLst>
      <p:ext uri="{BB962C8B-B14F-4D97-AF65-F5344CB8AC3E}">
        <p14:creationId xmlns:p14="http://schemas.microsoft.com/office/powerpoint/2010/main" val="234414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13"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4"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dissolve">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a:t>
            </a:r>
            <a:r>
              <a:rPr lang="en-US" b="1" dirty="0" smtClean="0"/>
              <a:t>Decide</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b="1" dirty="0"/>
              <a:t>4) How to decide on a pattern. </a:t>
            </a:r>
            <a:endParaRPr lang="en-US" b="1" dirty="0" smtClean="0"/>
          </a:p>
          <a:p>
            <a:r>
              <a:rPr lang="en-US" dirty="0" smtClean="0"/>
              <a:t>While </a:t>
            </a:r>
            <a:r>
              <a:rPr lang="en-US" dirty="0"/>
              <a:t>there is no rule about selecting one method over another, for longer papers (those that exceed five or six pages) you should probably go with the alternating pattern. </a:t>
            </a:r>
            <a:endParaRPr lang="en-US" dirty="0" smtClean="0"/>
          </a:p>
          <a:p>
            <a:pPr lvl="1"/>
            <a:r>
              <a:rPr lang="en-US" dirty="0" smtClean="0"/>
              <a:t>It </a:t>
            </a:r>
            <a:r>
              <a:rPr lang="en-US" dirty="0"/>
              <a:t>is hard for the reader to retain all the pertinent information about each side of your argument in lengthier discussions. </a:t>
            </a:r>
            <a:endParaRPr lang="en-US" dirty="0" smtClean="0"/>
          </a:p>
          <a:p>
            <a:r>
              <a:rPr lang="en-US" dirty="0" smtClean="0"/>
              <a:t>For </a:t>
            </a:r>
            <a:r>
              <a:rPr lang="en-US" dirty="0"/>
              <a:t>shorter papers, the tandem pattern will probably be the best bet.</a:t>
            </a:r>
          </a:p>
          <a:p>
            <a:endParaRPr lang="en-US" dirty="0"/>
          </a:p>
        </p:txBody>
      </p:sp>
    </p:spTree>
    <p:extLst>
      <p:ext uri="{BB962C8B-B14F-4D97-AF65-F5344CB8AC3E}">
        <p14:creationId xmlns:p14="http://schemas.microsoft.com/office/powerpoint/2010/main" val="3347424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Your Own Voice</a:t>
            </a:r>
            <a:endParaRPr lang="en-US" dirty="0"/>
          </a:p>
        </p:txBody>
      </p:sp>
      <p:sp>
        <p:nvSpPr>
          <p:cNvPr id="3" name="Content Placeholder 2"/>
          <p:cNvSpPr>
            <a:spLocks noGrp="1"/>
          </p:cNvSpPr>
          <p:nvPr>
            <p:ph sz="quarter" idx="1"/>
          </p:nvPr>
        </p:nvSpPr>
        <p:spPr/>
        <p:txBody>
          <a:bodyPr/>
          <a:lstStyle/>
          <a:p>
            <a:pPr marL="0" indent="0">
              <a:buNone/>
            </a:pPr>
            <a:r>
              <a:rPr lang="en-US" b="1" dirty="0" smtClean="0"/>
              <a:t>5) </a:t>
            </a:r>
            <a:r>
              <a:rPr lang="en-US" b="1" dirty="0"/>
              <a:t>Include your own voice</a:t>
            </a:r>
            <a:r>
              <a:rPr lang="en-US" dirty="0"/>
              <a:t>. </a:t>
            </a:r>
            <a:endParaRPr lang="en-US" dirty="0" smtClean="0"/>
          </a:p>
          <a:p>
            <a:r>
              <a:rPr lang="en-US" dirty="0" smtClean="0"/>
              <a:t>One </a:t>
            </a:r>
            <a:r>
              <a:rPr lang="en-US" dirty="0"/>
              <a:t>of the biggest challenges for a writer is to offer his or her own take on a topic. </a:t>
            </a:r>
            <a:endParaRPr lang="en-US" dirty="0" smtClean="0"/>
          </a:p>
          <a:p>
            <a:r>
              <a:rPr lang="en-US" dirty="0" smtClean="0"/>
              <a:t>You </a:t>
            </a:r>
            <a:r>
              <a:rPr lang="en-US" dirty="0"/>
              <a:t>may feel that everyone else has already said everything there is to say about your subject. Don’t be discouraged! </a:t>
            </a:r>
            <a:endParaRPr lang="en-US" dirty="0" smtClean="0"/>
          </a:p>
          <a:p>
            <a:r>
              <a:rPr lang="en-US" dirty="0" smtClean="0"/>
              <a:t>Your </a:t>
            </a:r>
            <a:r>
              <a:rPr lang="en-US" dirty="0"/>
              <a:t>own interpretation is what is most valuable in the end. </a:t>
            </a:r>
          </a:p>
        </p:txBody>
      </p:sp>
    </p:spTree>
    <p:extLst>
      <p:ext uri="{BB962C8B-B14F-4D97-AF65-F5344CB8AC3E}">
        <p14:creationId xmlns:p14="http://schemas.microsoft.com/office/powerpoint/2010/main" val="105512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plus(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Support</a:t>
            </a:r>
            <a:endParaRPr lang="en-US" dirty="0"/>
          </a:p>
        </p:txBody>
      </p:sp>
      <p:sp>
        <p:nvSpPr>
          <p:cNvPr id="3" name="Content Placeholder 2"/>
          <p:cNvSpPr>
            <a:spLocks noGrp="1"/>
          </p:cNvSpPr>
          <p:nvPr>
            <p:ph sz="quarter" idx="1"/>
          </p:nvPr>
        </p:nvSpPr>
        <p:spPr/>
        <p:txBody>
          <a:bodyPr/>
          <a:lstStyle/>
          <a:p>
            <a:pPr marL="0" indent="0">
              <a:buNone/>
            </a:pPr>
            <a:r>
              <a:rPr lang="en-US" b="1" dirty="0" smtClean="0"/>
              <a:t>6) </a:t>
            </a:r>
            <a:r>
              <a:rPr lang="en-US" b="1" dirty="0"/>
              <a:t>Support with primary text. </a:t>
            </a:r>
            <a:endParaRPr lang="en-US" b="1" dirty="0" smtClean="0"/>
          </a:p>
          <a:p>
            <a:pPr lvl="1"/>
            <a:r>
              <a:rPr lang="en-US" dirty="0" smtClean="0"/>
              <a:t>Support </a:t>
            </a:r>
            <a:r>
              <a:rPr lang="en-US" dirty="0"/>
              <a:t>your analysis by providing primary textual support; in this case, the primary sources are the novels </a:t>
            </a:r>
            <a:r>
              <a:rPr lang="en-US" i="1" dirty="0" smtClean="0"/>
              <a:t>To Kill a Mockingbird </a:t>
            </a:r>
            <a:r>
              <a:rPr lang="en-US" dirty="0" smtClean="0"/>
              <a:t>and </a:t>
            </a:r>
            <a:r>
              <a:rPr lang="en-US" i="1" dirty="0" smtClean="0"/>
              <a:t>The Glass Castle</a:t>
            </a:r>
            <a:r>
              <a:rPr lang="en-US" dirty="0" smtClean="0"/>
              <a:t>. </a:t>
            </a:r>
          </a:p>
          <a:p>
            <a:pPr lvl="2"/>
            <a:r>
              <a:rPr lang="en-US" dirty="0" smtClean="0"/>
              <a:t>For </a:t>
            </a:r>
            <a:r>
              <a:rPr lang="en-US" dirty="0"/>
              <a:t>each point you address, whether in a tandem or an alternating pattern, offer textual evidence for your positions either by directly quoting from the text or by </a:t>
            </a:r>
            <a:r>
              <a:rPr lang="en-US" dirty="0" smtClean="0"/>
              <a:t>paraphrasing.</a:t>
            </a:r>
          </a:p>
          <a:p>
            <a:pPr lvl="1"/>
            <a:r>
              <a:rPr lang="en-US" dirty="0" smtClean="0"/>
              <a:t>Be </a:t>
            </a:r>
            <a:r>
              <a:rPr lang="en-US" dirty="0"/>
              <a:t>sure to properly cite each quote or </a:t>
            </a:r>
            <a:r>
              <a:rPr lang="en-US" dirty="0" smtClean="0"/>
              <a:t>paraphrase.</a:t>
            </a:r>
            <a:endParaRPr lang="en-US" dirty="0"/>
          </a:p>
        </p:txBody>
      </p:sp>
    </p:spTree>
    <p:extLst>
      <p:ext uri="{BB962C8B-B14F-4D97-AF65-F5344CB8AC3E}">
        <p14:creationId xmlns:p14="http://schemas.microsoft.com/office/powerpoint/2010/main" val="414481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8"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9"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0"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edge">
                                      <p:cBhvr>
                                        <p:cTn id="16" dur="2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edge">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181</TotalTime>
  <Words>942</Words>
  <Application>Microsoft Office PowerPoint</Application>
  <PresentationFormat>On-screen Show (4:3)</PresentationFormat>
  <Paragraphs>96</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Cambria</vt:lpstr>
      <vt:lpstr>Times New Roman</vt:lpstr>
      <vt:lpstr>Tw Cen MT</vt:lpstr>
      <vt:lpstr>Wingdings</vt:lpstr>
      <vt:lpstr>Wingdings 2</vt:lpstr>
      <vt:lpstr>Median</vt:lpstr>
      <vt:lpstr>Compare &amp; Contrast Writing</vt:lpstr>
      <vt:lpstr>So what?</vt:lpstr>
      <vt:lpstr>An Effective Thesis Statement</vt:lpstr>
      <vt:lpstr>Select a Pattern</vt:lpstr>
      <vt:lpstr>Tandem</vt:lpstr>
      <vt:lpstr>Alternating</vt:lpstr>
      <vt:lpstr>How to Decide</vt:lpstr>
      <vt:lpstr>Your Own Voice</vt:lpstr>
      <vt:lpstr>Support</vt:lpstr>
      <vt:lpstr>Review. Revise. Repeat.</vt:lpstr>
      <vt:lpstr>Comparative Analysis Essay</vt:lpstr>
      <vt:lpstr>Creative Writing Comparative Analysis Essay </vt:lpstr>
      <vt:lpstr>This Essay</vt:lpstr>
      <vt:lpstr>Due Dates</vt:lpstr>
    </vt:vector>
  </TitlesOfParts>
  <Company>Issaquah School District 411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Woldendorp, Kirsten    SHS-Staff</cp:lastModifiedBy>
  <cp:revision>23</cp:revision>
  <dcterms:created xsi:type="dcterms:W3CDTF">2012-04-23T22:29:04Z</dcterms:created>
  <dcterms:modified xsi:type="dcterms:W3CDTF">2017-04-17T19:48:10Z</dcterms:modified>
</cp:coreProperties>
</file>