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7" r:id="rId2"/>
    <p:sldId id="258" r:id="rId3"/>
    <p:sldId id="261" r:id="rId4"/>
    <p:sldId id="259" r:id="rId5"/>
    <p:sldId id="263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8B9EBBA-996F-894A-B54A-D6246ED52CEA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55789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402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73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859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DFA1846-DA80-1C48-A609-854EA85C59AD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793144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69775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21883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32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199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0DF5E60-9974-AC48-9591-99C2BB44B7CF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109095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20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8816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Comparative Analysis Essay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1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1" y="304801"/>
            <a:ext cx="10347157" cy="5334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Journalism Comparative </a:t>
            </a:r>
            <a:r>
              <a:rPr lang="en-US" sz="3600" dirty="0"/>
              <a:t>Analysis Essay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6778" y="1524000"/>
            <a:ext cx="10593860" cy="4876801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A common essay task you will be asked to write in higher education will be comparative analysis papers. </a:t>
            </a:r>
          </a:p>
          <a:p>
            <a:r>
              <a:rPr lang="en-US" sz="3200" dirty="0">
                <a:solidFill>
                  <a:schemeClr val="tx1"/>
                </a:solidFill>
              </a:rPr>
              <a:t>The intent of a comparative analysis essay is to examine two subjects (pieces of literature, writings styles, characters, etc.) and their similarities and differences in relation to one another. </a:t>
            </a:r>
          </a:p>
          <a:p>
            <a:r>
              <a:rPr lang="en-US" sz="3200" dirty="0">
                <a:solidFill>
                  <a:schemeClr val="tx1"/>
                </a:solidFill>
              </a:rPr>
              <a:t>The purpose of these essays is not just to find the differences and similarities, but to </a:t>
            </a:r>
            <a:r>
              <a:rPr lang="en-US" sz="3200" u="sng" dirty="0">
                <a:solidFill>
                  <a:schemeClr val="tx1"/>
                </a:solidFill>
              </a:rPr>
              <a:t>analyze these aspects in order to find deeper meaning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</a:p>
          <a:p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2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51678" y="1400433"/>
            <a:ext cx="10178322" cy="447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So </a:t>
            </a:r>
            <a:r>
              <a:rPr lang="en-US" sz="3600" b="1" dirty="0">
                <a:solidFill>
                  <a:schemeClr val="tx1"/>
                </a:solidFill>
              </a:rPr>
              <a:t>they’re alike and they’re different. So what? 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A </a:t>
            </a:r>
            <a:r>
              <a:rPr lang="en-US" sz="3200" dirty="0">
                <a:solidFill>
                  <a:schemeClr val="tx1"/>
                </a:solidFill>
              </a:rPr>
              <a:t>good paper will not simply offer a summary of themes, characters, or plot. </a:t>
            </a:r>
            <a:r>
              <a:rPr lang="en-US" sz="3200" u="sng" dirty="0">
                <a:solidFill>
                  <a:schemeClr val="tx1"/>
                </a:solidFill>
              </a:rPr>
              <a:t>Your job is to think about how these comparisons and contrasts create meaningful connections to a larger issue. </a:t>
            </a:r>
            <a:endParaRPr lang="en-US" sz="32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I will not be giving you a prompt, rather you will be creating a so what/thesis driven argument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78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76865"/>
            <a:ext cx="10178322" cy="537930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For this paper, you will be developing a thesis driven comparative analysis on </a:t>
            </a:r>
            <a:r>
              <a:rPr lang="en-US" sz="3200" u="sng" dirty="0">
                <a:solidFill>
                  <a:schemeClr val="tx1"/>
                </a:solidFill>
              </a:rPr>
              <a:t>two things </a:t>
            </a:r>
            <a:r>
              <a:rPr lang="en-US" sz="3200" dirty="0">
                <a:solidFill>
                  <a:schemeClr val="tx1"/>
                </a:solidFill>
              </a:rPr>
              <a:t>of from your independent </a:t>
            </a:r>
            <a:r>
              <a:rPr lang="en-US" sz="3200" dirty="0" smtClean="0">
                <a:solidFill>
                  <a:schemeClr val="tx1"/>
                </a:solidFill>
              </a:rPr>
              <a:t>novels and films. </a:t>
            </a:r>
            <a:endParaRPr lang="en-US" sz="32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You can choose any two characters, events, conflicts, themes, or overall story.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The key is that </a:t>
            </a:r>
            <a:r>
              <a:rPr lang="en-US" sz="3200" b="1" i="1" dirty="0">
                <a:solidFill>
                  <a:schemeClr val="tx1"/>
                </a:solidFill>
              </a:rPr>
              <a:t>you must be able to support your in depth analysis with quotes</a:t>
            </a:r>
            <a:r>
              <a:rPr lang="en-US" sz="3200" dirty="0">
                <a:solidFill>
                  <a:schemeClr val="tx1"/>
                </a:solidFill>
              </a:rPr>
              <a:t> and specificity.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In order to ensure that you are on the right track, you must have your comparative topic approved by 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512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69766"/>
          </a:xfrm>
        </p:spPr>
        <p:txBody>
          <a:bodyPr/>
          <a:lstStyle/>
          <a:p>
            <a:r>
              <a:rPr lang="en-US" dirty="0" smtClean="0"/>
              <a:t>Essay requirements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92195"/>
            <a:ext cx="10178322" cy="5247501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1200-1500 Words</a:t>
            </a:r>
            <a:endParaRPr lang="en-US" sz="4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Typed, 1” margins, double-spaced, 12 pt. Times font, heading, header w/ page numbers</a:t>
            </a:r>
            <a:endParaRPr lang="en-US" sz="4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In-text citations and Works Cited page. (Must follow MLA format</a:t>
            </a:r>
            <a:r>
              <a:rPr lang="en-US" sz="4000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)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Final due: </a:t>
            </a:r>
            <a:r>
              <a:rPr lang="en-US" sz="4000" b="1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1/13 </a:t>
            </a:r>
            <a:r>
              <a:rPr lang="en-US" sz="4000" b="1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by 10pm</a:t>
            </a:r>
            <a:endParaRPr lang="en-US" sz="4000" b="1" dirty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01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6622" y="305022"/>
            <a:ext cx="7125113" cy="3910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Due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3826" y="1046205"/>
            <a:ext cx="9926595" cy="55193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sz="2600" b="1" dirty="0" smtClean="0">
              <a:effectLst/>
              <a:latin typeface="Cambria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en-US" sz="29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Topic Approval~ </a:t>
            </a:r>
            <a:r>
              <a:rPr lang="en-US" sz="29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Wednesday 12/11</a:t>
            </a:r>
            <a:endParaRPr lang="en-US" sz="2900" b="1" dirty="0" smtClean="0">
              <a:solidFill>
                <a:schemeClr val="tx1"/>
              </a:solidFill>
              <a:effectLst/>
              <a:latin typeface="Cambria"/>
              <a:ea typeface="Calibri"/>
              <a:cs typeface="Times New Roman"/>
            </a:endParaRPr>
          </a:p>
          <a:p>
            <a:pPr marL="0" indent="0">
              <a:buNone/>
            </a:pPr>
            <a:endParaRPr lang="en-US" sz="2900" dirty="0">
              <a:solidFill>
                <a:schemeClr val="tx1"/>
              </a:solidFill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Outline~ DUE </a:t>
            </a:r>
            <a:r>
              <a:rPr lang="en-US" sz="2900" b="1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Tuesday 12/17 </a:t>
            </a:r>
            <a:r>
              <a:rPr lang="en-US" sz="29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by </a:t>
            </a:r>
            <a:r>
              <a:rPr lang="en-US" sz="29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10pm on turnitin.com </a:t>
            </a:r>
            <a:endParaRPr lang="en-US" sz="29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900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Working Thesis Included 		</a:t>
            </a:r>
            <a:endParaRPr lang="en-US" sz="29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900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3 part outline (I, II, III)</a:t>
            </a:r>
            <a:endParaRPr lang="en-US" sz="29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900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3 level outline (I, A, 1.) </a:t>
            </a:r>
            <a:endParaRPr lang="en-US" sz="29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900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Must include quotes</a:t>
            </a:r>
            <a:endParaRPr lang="en-US" sz="29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9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Rough Draft~ DUE </a:t>
            </a:r>
            <a:r>
              <a:rPr lang="en-US" sz="2900" b="1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Wednesday 1/8 </a:t>
            </a:r>
            <a:r>
              <a:rPr lang="en-US" sz="29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by </a:t>
            </a:r>
            <a:r>
              <a:rPr lang="en-US" sz="29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10pm on turnitin.com AND hard copy to class on </a:t>
            </a:r>
            <a:r>
              <a:rPr lang="en-US" sz="29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Thursday 1/9</a:t>
            </a:r>
            <a:endParaRPr lang="en-US" sz="2900" b="1" dirty="0" smtClean="0">
              <a:solidFill>
                <a:schemeClr val="tx1"/>
              </a:solidFill>
              <a:effectLst/>
              <a:latin typeface="Cambria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	</a:t>
            </a:r>
            <a:endParaRPr lang="en-US" sz="29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Peer editing </a:t>
            </a:r>
            <a:r>
              <a:rPr lang="en-US" sz="2900" b="1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Thursday 1/9</a:t>
            </a:r>
            <a:endParaRPr lang="en-US" sz="29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900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1200-1500 Words</a:t>
            </a:r>
            <a:endParaRPr lang="en-US" sz="29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900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Typed, 1” margins, double-spaced, 12 pt. Times font, heading, header w/ page numbers</a:t>
            </a:r>
            <a:endParaRPr lang="en-US" sz="29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900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In-text citations and Works Cited page. (Must follow MLA format)</a:t>
            </a:r>
            <a:endParaRPr lang="en-US" sz="29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9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Final Paper ~ </a:t>
            </a:r>
            <a:r>
              <a:rPr lang="en-US" sz="2900" b="1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DUE </a:t>
            </a:r>
            <a:r>
              <a:rPr lang="en-US" sz="2900" b="1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Monday 1/13 </a:t>
            </a:r>
            <a:r>
              <a:rPr lang="en-US" sz="29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by 10pm to turnitin.com (no hard copy needed)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	</a:t>
            </a:r>
            <a:r>
              <a:rPr lang="en-US" b="1" dirty="0" smtClean="0">
                <a:latin typeface="Cambria"/>
                <a:ea typeface="Calibri"/>
                <a:cs typeface="Times New Roman"/>
              </a:rPr>
              <a:t>	</a:t>
            </a:r>
            <a:endParaRPr lang="en-US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a typeface="Calibri"/>
              <a:cs typeface="Times New Roman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57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00433"/>
            <a:ext cx="10178322" cy="5049794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Figure out what you are going to compare from your novel and film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Write a working thesis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Give me a rough outline of what you are going to argue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Best format to you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BTS 1: similarities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BTS 2: differences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BTS 3: so what</a:t>
            </a:r>
          </a:p>
        </p:txBody>
      </p:sp>
    </p:spTree>
    <p:extLst>
      <p:ext uri="{BB962C8B-B14F-4D97-AF65-F5344CB8AC3E}">
        <p14:creationId xmlns:p14="http://schemas.microsoft.com/office/powerpoint/2010/main" val="173051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99</TotalTime>
  <Words>350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</vt:lpstr>
      <vt:lpstr>Gill Sans MT</vt:lpstr>
      <vt:lpstr>Impact</vt:lpstr>
      <vt:lpstr>Times New Roman</vt:lpstr>
      <vt:lpstr>Badge</vt:lpstr>
      <vt:lpstr>Comparative Analysis Essay</vt:lpstr>
      <vt:lpstr>Journalism Comparative Analysis Essay </vt:lpstr>
      <vt:lpstr>So what?</vt:lpstr>
      <vt:lpstr>This Essay</vt:lpstr>
      <vt:lpstr>Essay requirements </vt:lpstr>
      <vt:lpstr>Due Dates</vt:lpstr>
      <vt:lpstr>Task Today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Analysis Essay</dc:title>
  <dc:creator>Woldendorp, Kirsten    SHS-Staff</dc:creator>
  <cp:lastModifiedBy>Woldendorp, Kirsten    SHS-Staff</cp:lastModifiedBy>
  <cp:revision>14</cp:revision>
  <dcterms:created xsi:type="dcterms:W3CDTF">2017-05-09T21:04:12Z</dcterms:created>
  <dcterms:modified xsi:type="dcterms:W3CDTF">2019-10-22T15:44:40Z</dcterms:modified>
</cp:coreProperties>
</file>