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256" r:id="rId2"/>
    <p:sldId id="272" r:id="rId3"/>
    <p:sldId id="262" r:id="rId4"/>
    <p:sldId id="281" r:id="rId5"/>
    <p:sldId id="332" r:id="rId6"/>
    <p:sldId id="314" r:id="rId7"/>
    <p:sldId id="333" r:id="rId8"/>
    <p:sldId id="286" r:id="rId9"/>
    <p:sldId id="287" r:id="rId10"/>
    <p:sldId id="289" r:id="rId11"/>
    <p:sldId id="338" r:id="rId12"/>
    <p:sldId id="340" r:id="rId13"/>
    <p:sldId id="339" r:id="rId14"/>
    <p:sldId id="334" r:id="rId15"/>
    <p:sldId id="322" r:id="rId16"/>
    <p:sldId id="344" r:id="rId17"/>
    <p:sldId id="329" r:id="rId18"/>
    <p:sldId id="335" r:id="rId19"/>
    <p:sldId id="330" r:id="rId20"/>
    <p:sldId id="331" r:id="rId21"/>
    <p:sldId id="328" r:id="rId22"/>
    <p:sldId id="319" r:id="rId23"/>
    <p:sldId id="323" r:id="rId24"/>
    <p:sldId id="324" r:id="rId25"/>
    <p:sldId id="325" r:id="rId26"/>
    <p:sldId id="326" r:id="rId27"/>
    <p:sldId id="341" r:id="rId28"/>
    <p:sldId id="342" r:id="rId29"/>
    <p:sldId id="343" r:id="rId30"/>
    <p:sldId id="317" r:id="rId31"/>
    <p:sldId id="304" r:id="rId32"/>
    <p:sldId id="305" r:id="rId33"/>
    <p:sldId id="306" r:id="rId34"/>
    <p:sldId id="311" r:id="rId35"/>
    <p:sldId id="307" r:id="rId36"/>
    <p:sldId id="316" r:id="rId37"/>
    <p:sldId id="308" r:id="rId38"/>
    <p:sldId id="313" r:id="rId39"/>
    <p:sldId id="310" r:id="rId40"/>
    <p:sldId id="260" r:id="rId41"/>
    <p:sldId id="257" r:id="rId42"/>
    <p:sldId id="258" r:id="rId43"/>
    <p:sldId id="293" r:id="rId44"/>
    <p:sldId id="296" r:id="rId45"/>
    <p:sldId id="297" r:id="rId46"/>
    <p:sldId id="298" r:id="rId47"/>
    <p:sldId id="295" r:id="rId48"/>
    <p:sldId id="29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E1FC8-99E0-4DFB-985C-793D04C263F6}" type="datetimeFigureOut">
              <a:rPr lang="en-US" smtClean="0"/>
              <a:t>4/18/2019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E8285-58CF-4D79-9695-2B890106D7C4}" type="slidenum">
              <a:rPr lang="en-US" smtClean="0"/>
              <a:t>‹#›</a:t>
            </a:fld>
            <a:endParaRPr lang="en-US"/>
          </a:p>
        </p:txBody>
      </p:sp>
    </p:spTree>
    <p:extLst>
      <p:ext uri="{BB962C8B-B14F-4D97-AF65-F5344CB8AC3E}">
        <p14:creationId xmlns:p14="http://schemas.microsoft.com/office/powerpoint/2010/main" val="2413665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E8285-58CF-4D79-9695-2B890106D7C4}" type="slidenum">
              <a:rPr lang="en-US" smtClean="0"/>
              <a:t>31</a:t>
            </a:fld>
            <a:endParaRPr lang="en-US"/>
          </a:p>
        </p:txBody>
      </p:sp>
    </p:spTree>
    <p:extLst>
      <p:ext uri="{BB962C8B-B14F-4D97-AF65-F5344CB8AC3E}">
        <p14:creationId xmlns:p14="http://schemas.microsoft.com/office/powerpoint/2010/main" val="4253962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390FD8B3-DC44-4EC7-BFF6-C3270204E658}" type="datetimeFigureOut">
              <a:rPr lang="en-US" smtClean="0"/>
              <a:pPr/>
              <a:t>4/18/2019</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02B92103-FE2A-4669-A280-45A663E16FD0}"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0FD8B3-DC44-4EC7-BFF6-C3270204E658}"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92103-FE2A-4669-A280-45A663E16F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0FD8B3-DC44-4EC7-BFF6-C3270204E658}"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92103-FE2A-4669-A280-45A663E16FD0}"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90FD8B3-DC44-4EC7-BFF6-C3270204E658}"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92103-FE2A-4669-A280-45A663E16FD0}"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390FD8B3-DC44-4EC7-BFF6-C3270204E658}" type="datetimeFigureOut">
              <a:rPr lang="en-US" smtClean="0"/>
              <a:pPr/>
              <a:t>4/18/2019</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02B92103-FE2A-4669-A280-45A663E16FD0}"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90FD8B3-DC44-4EC7-BFF6-C3270204E658}"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92103-FE2A-4669-A280-45A663E16FD0}"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90FD8B3-DC44-4EC7-BFF6-C3270204E658}" type="datetimeFigureOut">
              <a:rPr lang="en-US" smtClean="0"/>
              <a:pPr/>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92103-FE2A-4669-A280-45A663E16FD0}"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0FD8B3-DC44-4EC7-BFF6-C3270204E658}" type="datetimeFigureOut">
              <a:rPr lang="en-US" smtClean="0"/>
              <a:pPr/>
              <a:t>4/18/2019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92103-FE2A-4669-A280-45A663E16FD0}"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FD8B3-DC44-4EC7-BFF6-C3270204E658}" type="datetimeFigureOut">
              <a:rPr lang="en-US" smtClean="0"/>
              <a:pPr/>
              <a:t>4/18/2019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92103-FE2A-4669-A280-45A663E16FD0}"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0FD8B3-DC44-4EC7-BFF6-C3270204E658}"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92103-FE2A-4669-A280-45A663E16FD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0FD8B3-DC44-4EC7-BFF6-C3270204E658}"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92103-FE2A-4669-A280-45A663E16FD0}"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90FD8B3-DC44-4EC7-BFF6-C3270204E658}" type="datetimeFigureOut">
              <a:rPr lang="en-US" smtClean="0"/>
              <a:pPr/>
              <a:t>4/18/2019</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2B92103-FE2A-4669-A280-45A663E16FD0}"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poetryfoundation.org/collections/146367/poetry-and-the-civil-rights-moveme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Civil Rights Movement</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131" t="9537" r="7287"/>
          <a:stretch/>
        </p:blipFill>
        <p:spPr>
          <a:xfrm>
            <a:off x="0" y="0"/>
            <a:ext cx="3657600" cy="21777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15" y="4990627"/>
            <a:ext cx="3731204" cy="20894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421022"/>
            <a:ext cx="3276600" cy="24765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819" y="533400"/>
            <a:ext cx="5296181" cy="273351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0819" y="4488218"/>
            <a:ext cx="3888796" cy="25918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715962"/>
          </a:xfrm>
        </p:spPr>
        <p:txBody>
          <a:bodyPr>
            <a:normAutofit fontScale="90000"/>
          </a:bodyPr>
          <a:lstStyle/>
          <a:p>
            <a:r>
              <a:rPr lang="en-US" dirty="0" smtClean="0"/>
              <a:t>“Ballad of Birmingham” Table Questions</a:t>
            </a:r>
            <a:endParaRPr lang="en-US" dirty="0"/>
          </a:p>
        </p:txBody>
      </p:sp>
      <p:sp>
        <p:nvSpPr>
          <p:cNvPr id="3" name="Content Placeholder 2"/>
          <p:cNvSpPr>
            <a:spLocks noGrp="1"/>
          </p:cNvSpPr>
          <p:nvPr>
            <p:ph sz="quarter" idx="1"/>
          </p:nvPr>
        </p:nvSpPr>
        <p:spPr>
          <a:xfrm>
            <a:off x="457200" y="1066800"/>
            <a:ext cx="7467600" cy="5407152"/>
          </a:xfrm>
        </p:spPr>
        <p:txBody>
          <a:bodyPr>
            <a:normAutofit/>
          </a:bodyPr>
          <a:lstStyle/>
          <a:p>
            <a:pPr marL="742950" indent="-742950">
              <a:buFont typeface="+mj-lt"/>
              <a:buAutoNum type="arabicPeriod"/>
            </a:pPr>
            <a:r>
              <a:rPr lang="en-US" sz="2800" dirty="0" smtClean="0"/>
              <a:t>To what extent would this poem help the civil rights movement?</a:t>
            </a:r>
          </a:p>
          <a:p>
            <a:pPr marL="742950" indent="-742950">
              <a:buFont typeface="+mj-lt"/>
              <a:buAutoNum type="arabicPeriod"/>
            </a:pPr>
            <a:r>
              <a:rPr lang="en-US" sz="2800" dirty="0" smtClean="0"/>
              <a:t>Is </a:t>
            </a:r>
            <a:r>
              <a:rPr lang="en-US" sz="2800" dirty="0"/>
              <a:t>the </a:t>
            </a:r>
            <a:r>
              <a:rPr lang="en-US" sz="2800" dirty="0" smtClean="0"/>
              <a:t>child in the poem </a:t>
            </a:r>
            <a:r>
              <a:rPr lang="en-US" sz="2800" dirty="0"/>
              <a:t>one of the South’s heroes? </a:t>
            </a:r>
            <a:r>
              <a:rPr lang="en-US" sz="2800" dirty="0" smtClean="0"/>
              <a:t>Why or why not?</a:t>
            </a:r>
            <a:endParaRPr lang="en-US" sz="2800" dirty="0"/>
          </a:p>
          <a:p>
            <a:pPr marL="742950" indent="-742950">
              <a:buFont typeface="+mj-lt"/>
              <a:buAutoNum type="arabicPeriod"/>
            </a:pPr>
            <a:r>
              <a:rPr lang="en-US" sz="2800" dirty="0" smtClean="0"/>
              <a:t>Assess when action </a:t>
            </a:r>
            <a:r>
              <a:rPr lang="en-US" sz="2800" dirty="0"/>
              <a:t>speak louder than </a:t>
            </a:r>
            <a:r>
              <a:rPr lang="en-US" sz="2800" dirty="0" smtClean="0"/>
              <a:t>words.  Assess when words are </a:t>
            </a:r>
            <a:r>
              <a:rPr lang="en-US" sz="2800" dirty="0"/>
              <a:t>better than </a:t>
            </a:r>
            <a:r>
              <a:rPr lang="en-US" sz="2800" dirty="0" smtClean="0"/>
              <a:t>action.</a:t>
            </a:r>
          </a:p>
          <a:p>
            <a:pPr marL="742950" indent="-742950">
              <a:buFont typeface="+mj-lt"/>
              <a:buAutoNum type="arabicPeriod"/>
            </a:pPr>
            <a:r>
              <a:rPr lang="en-US" sz="2800" dirty="0" smtClean="0"/>
              <a:t>Determine what </a:t>
            </a:r>
            <a:r>
              <a:rPr lang="en-US" sz="2800" dirty="0"/>
              <a:t>message </a:t>
            </a:r>
            <a:r>
              <a:rPr lang="en-US" sz="2800" dirty="0" smtClean="0"/>
              <a:t>inaction sends. When </a:t>
            </a:r>
            <a:r>
              <a:rPr lang="en-US" sz="2800" dirty="0"/>
              <a:t>it is time to take action?</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043" y="4343400"/>
            <a:ext cx="3267958" cy="2438400"/>
          </a:xfrm>
          <a:prstGeom prst="rect">
            <a:avLst/>
          </a:prstGeom>
        </p:spPr>
      </p:pic>
    </p:spTree>
    <p:extLst>
      <p:ext uri="{BB962C8B-B14F-4D97-AF65-F5344CB8AC3E}">
        <p14:creationId xmlns:p14="http://schemas.microsoft.com/office/powerpoint/2010/main" val="2420221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sz="quarter" idx="1"/>
          </p:nvPr>
        </p:nvSpPr>
        <p:spPr/>
        <p:txBody>
          <a:bodyPr>
            <a:noAutofit/>
          </a:bodyPr>
          <a:lstStyle/>
          <a:p>
            <a:pPr marL="514350" indent="-514350">
              <a:buFont typeface="+mj-lt"/>
              <a:buAutoNum type="arabicPeriod"/>
            </a:pPr>
            <a:r>
              <a:rPr lang="en-US" sz="5400" dirty="0" smtClean="0"/>
              <a:t>I can analyze a poem to determine the value during the Civil Rights Movement.</a:t>
            </a:r>
          </a:p>
          <a:p>
            <a:pPr marL="514350" indent="-514350">
              <a:buFont typeface="+mj-lt"/>
              <a:buAutoNum type="arabicPeriod"/>
            </a:pPr>
            <a:r>
              <a:rPr lang="en-US" sz="5400" dirty="0" smtClean="0"/>
              <a:t>I can determine author intent in poetry. </a:t>
            </a:r>
            <a:endParaRPr lang="en-US" sz="5400" dirty="0"/>
          </a:p>
        </p:txBody>
      </p:sp>
    </p:spTree>
    <p:extLst>
      <p:ext uri="{BB962C8B-B14F-4D97-AF65-F5344CB8AC3E}">
        <p14:creationId xmlns:p14="http://schemas.microsoft.com/office/powerpoint/2010/main" val="2141223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sz="quarter" idx="1"/>
          </p:nvPr>
        </p:nvSpPr>
        <p:spPr>
          <a:xfrm>
            <a:off x="381000" y="1219200"/>
            <a:ext cx="8534400" cy="5181600"/>
          </a:xfrm>
        </p:spPr>
        <p:txBody>
          <a:bodyPr/>
          <a:lstStyle/>
          <a:p>
            <a:r>
              <a:rPr lang="en-US" dirty="0" smtClean="0"/>
              <a:t>You and a partner will visit the </a:t>
            </a:r>
            <a:r>
              <a:rPr lang="en-US" dirty="0" smtClean="0">
                <a:hlinkClick r:id="rId2"/>
              </a:rPr>
              <a:t>Poetry Foundation </a:t>
            </a:r>
            <a:r>
              <a:rPr lang="en-US" dirty="0" smtClean="0"/>
              <a:t>website (Civil Rights section)</a:t>
            </a:r>
          </a:p>
          <a:p>
            <a:r>
              <a:rPr lang="en-US" dirty="0" smtClean="0"/>
              <a:t>Pick one of the poems (broken down by years)</a:t>
            </a:r>
          </a:p>
          <a:p>
            <a:r>
              <a:rPr lang="en-US" dirty="0" smtClean="0"/>
              <a:t>For your poem (you may also use a pre-approved song):</a:t>
            </a:r>
          </a:p>
          <a:p>
            <a:pPr lvl="1"/>
            <a:r>
              <a:rPr lang="en-US" dirty="0" smtClean="0"/>
              <a:t>Include the original poem (copy and paste it)</a:t>
            </a:r>
          </a:p>
          <a:p>
            <a:pPr lvl="1"/>
            <a:r>
              <a:rPr lang="en-US" dirty="0" smtClean="0"/>
              <a:t>What is the meaning/message of the poem</a:t>
            </a:r>
          </a:p>
          <a:p>
            <a:pPr lvl="1"/>
            <a:r>
              <a:rPr lang="en-US" dirty="0" smtClean="0"/>
              <a:t>Determine the value of this poem in the Civil Rights Movement</a:t>
            </a:r>
          </a:p>
          <a:p>
            <a:pPr lvl="1"/>
            <a:r>
              <a:rPr lang="en-US" dirty="0" smtClean="0"/>
              <a:t>Who is the author (brief background)</a:t>
            </a:r>
          </a:p>
          <a:p>
            <a:pPr lvl="1"/>
            <a:r>
              <a:rPr lang="en-US" dirty="0" smtClean="0"/>
              <a:t>Write two discussion questions</a:t>
            </a:r>
          </a:p>
          <a:p>
            <a:pPr marL="274320" lvl="1" indent="0">
              <a:buNone/>
            </a:pPr>
            <a:endParaRPr lang="en-US" dirty="0" smtClean="0"/>
          </a:p>
          <a:p>
            <a:r>
              <a:rPr lang="en-US" dirty="0" smtClean="0"/>
              <a:t>https</a:t>
            </a:r>
            <a:r>
              <a:rPr lang="en-US" dirty="0"/>
              <a:t>://www.poetryfoundation.org/collections/146367/poetry-and-the-civil-rights-movement</a:t>
            </a:r>
          </a:p>
        </p:txBody>
      </p:sp>
    </p:spTree>
    <p:extLst>
      <p:ext uri="{BB962C8B-B14F-4D97-AF65-F5344CB8AC3E}">
        <p14:creationId xmlns:p14="http://schemas.microsoft.com/office/powerpoint/2010/main" val="1092032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collage </a:t>
            </a:r>
            <a:endParaRPr lang="en-US" dirty="0"/>
          </a:p>
        </p:txBody>
      </p:sp>
      <p:sp>
        <p:nvSpPr>
          <p:cNvPr id="3" name="Content Placeholder 2"/>
          <p:cNvSpPr>
            <a:spLocks noGrp="1"/>
          </p:cNvSpPr>
          <p:nvPr>
            <p:ph sz="quarter" idx="1"/>
          </p:nvPr>
        </p:nvSpPr>
        <p:spPr/>
        <p:txBody>
          <a:bodyPr>
            <a:normAutofit/>
          </a:bodyPr>
          <a:lstStyle/>
          <a:p>
            <a:r>
              <a:rPr lang="en-US" dirty="0" smtClean="0"/>
              <a:t>Touching on ethos, pathos, and logos</a:t>
            </a:r>
          </a:p>
          <a:p>
            <a:r>
              <a:rPr lang="en-US" dirty="0" smtClean="0"/>
              <a:t>Create a collage of the most powerful imagery and words from the civil rights speeches, events, and people that we have studied</a:t>
            </a:r>
          </a:p>
          <a:p>
            <a:pPr lvl="1"/>
            <a:r>
              <a:rPr lang="en-US" dirty="0" smtClean="0"/>
              <a:t>Words: think of buzz words or phrases</a:t>
            </a:r>
          </a:p>
          <a:p>
            <a:pPr lvl="1"/>
            <a:r>
              <a:rPr lang="en-US" dirty="0" smtClean="0"/>
              <a:t>Images: what imagery are the speakers using to convey their message</a:t>
            </a:r>
          </a:p>
          <a:p>
            <a:r>
              <a:rPr lang="en-US" u="sng" dirty="0" smtClean="0"/>
              <a:t>The collage should be a visual representation of the message of the Civil Rights Movement</a:t>
            </a:r>
          </a:p>
          <a:p>
            <a:pPr lvl="1"/>
            <a:r>
              <a:rPr lang="en-US" dirty="0" smtClean="0"/>
              <a:t>Think about what the leaders were trying to achieve</a:t>
            </a:r>
          </a:p>
          <a:p>
            <a:r>
              <a:rPr lang="en-US" dirty="0" smtClean="0"/>
              <a:t>Due Friday,  April 26</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963957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4000" dirty="0" smtClean="0"/>
              <a:t>I can analyze Angela Davis’ “The Liberation of our People” speech. </a:t>
            </a:r>
          </a:p>
          <a:p>
            <a:pPr marL="514350" indent="-514350">
              <a:buFont typeface="+mj-lt"/>
              <a:buAutoNum type="arabicPeriod"/>
            </a:pPr>
            <a:r>
              <a:rPr lang="en-US" sz="4000" dirty="0" smtClean="0"/>
              <a:t>I can determine the impact of the speech on the Civil Rights Movement.</a:t>
            </a:r>
          </a:p>
          <a:p>
            <a:pPr marL="514350" indent="-514350">
              <a:buFont typeface="+mj-lt"/>
              <a:buAutoNum type="arabicPeriod"/>
            </a:pPr>
            <a:r>
              <a:rPr lang="en-US" sz="4000" dirty="0" smtClean="0"/>
              <a:t>I can examine Davis and her value in the Civil Rights Movement. </a:t>
            </a:r>
            <a:endParaRPr lang="en-US" sz="4000" dirty="0"/>
          </a:p>
        </p:txBody>
      </p:sp>
    </p:spTree>
    <p:extLst>
      <p:ext uri="{BB962C8B-B14F-4D97-AF65-F5344CB8AC3E}">
        <p14:creationId xmlns:p14="http://schemas.microsoft.com/office/powerpoint/2010/main" val="2712543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Ethos, pathos, logos reminder…</a:t>
            </a:r>
            <a:endParaRPr lang="en-US" dirty="0"/>
          </a:p>
        </p:txBody>
      </p:sp>
      <p:sp>
        <p:nvSpPr>
          <p:cNvPr id="3" name="Content Placeholder 2"/>
          <p:cNvSpPr>
            <a:spLocks noGrp="1"/>
          </p:cNvSpPr>
          <p:nvPr>
            <p:ph sz="quarter" idx="1"/>
          </p:nvPr>
        </p:nvSpPr>
        <p:spPr/>
        <p:txBody>
          <a:bodyPr>
            <a:noAutofit/>
          </a:bodyPr>
          <a:lstStyle/>
          <a:p>
            <a:r>
              <a:rPr lang="en-US" sz="3600" u="sng" dirty="0" smtClean="0"/>
              <a:t>Ethos</a:t>
            </a:r>
            <a:r>
              <a:rPr lang="en-US" sz="3600" dirty="0" smtClean="0"/>
              <a:t>: trustworthiness, reputation or credibility of the writer or speaker. Convincing by the character of the author</a:t>
            </a:r>
          </a:p>
          <a:p>
            <a:r>
              <a:rPr lang="en-US" sz="3600" u="sng" dirty="0" smtClean="0"/>
              <a:t>Pathos</a:t>
            </a:r>
            <a:r>
              <a:rPr lang="en-US" sz="3600" dirty="0" smtClean="0"/>
              <a:t>: emotional appeal. Appeal to the audience's sympathies and imagination.</a:t>
            </a:r>
          </a:p>
          <a:p>
            <a:r>
              <a:rPr lang="en-US" sz="3600" u="sng" dirty="0" smtClean="0"/>
              <a:t>Logos</a:t>
            </a:r>
            <a:r>
              <a:rPr lang="en-US" sz="3600" dirty="0" smtClean="0"/>
              <a:t>: the clarity of the claim, the logic of its reasons, and the effectiveness of its supporting evidence </a:t>
            </a:r>
          </a:p>
        </p:txBody>
      </p:sp>
    </p:spTree>
    <p:extLst>
      <p:ext uri="{BB962C8B-B14F-4D97-AF65-F5344CB8AC3E}">
        <p14:creationId xmlns:p14="http://schemas.microsoft.com/office/powerpoint/2010/main" val="3155757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Angela Davis biography</a:t>
            </a:r>
            <a:endParaRPr lang="en-US" dirty="0"/>
          </a:p>
        </p:txBody>
      </p:sp>
      <p:sp>
        <p:nvSpPr>
          <p:cNvPr id="3" name="Content Placeholder 2"/>
          <p:cNvSpPr>
            <a:spLocks noGrp="1"/>
          </p:cNvSpPr>
          <p:nvPr>
            <p:ph sz="quarter" idx="1"/>
          </p:nvPr>
        </p:nvSpPr>
        <p:spPr>
          <a:xfrm>
            <a:off x="228600" y="1447800"/>
            <a:ext cx="8763000" cy="4953000"/>
          </a:xfrm>
        </p:spPr>
        <p:txBody>
          <a:bodyPr>
            <a:normAutofit fontScale="92500" lnSpcReduction="10000"/>
          </a:bodyPr>
          <a:lstStyle/>
          <a:p>
            <a:r>
              <a:rPr lang="en-US" dirty="0" smtClean="0"/>
              <a:t>Activist, scholar, and write who works to bring a voice to the oppressed</a:t>
            </a:r>
          </a:p>
          <a:p>
            <a:r>
              <a:rPr lang="en-US" dirty="0" smtClean="0"/>
              <a:t>Born January 26, 1944 in Birmingham, Alabama</a:t>
            </a:r>
          </a:p>
          <a:p>
            <a:pPr lvl="1"/>
            <a:r>
              <a:rPr lang="en-US" dirty="0" smtClean="0"/>
              <a:t>Grew up in Dynamite Hill (called that because of multiple bombings by KKK)</a:t>
            </a:r>
          </a:p>
          <a:p>
            <a:pPr lvl="1"/>
            <a:r>
              <a:rPr lang="en-US" dirty="0" smtClean="0"/>
              <a:t>Grew up around prejudice and discrimination </a:t>
            </a:r>
          </a:p>
          <a:p>
            <a:pPr lvl="1"/>
            <a:r>
              <a:rPr lang="en-US" dirty="0" smtClean="0"/>
              <a:t>Knew the four girls killed in Birmingham church bombing of 1963</a:t>
            </a:r>
          </a:p>
          <a:p>
            <a:r>
              <a:rPr lang="en-US" dirty="0" smtClean="0"/>
              <a:t>Member of the US Communist Party until 1991</a:t>
            </a:r>
          </a:p>
          <a:p>
            <a:r>
              <a:rPr lang="en-US" dirty="0" smtClean="0"/>
              <a:t>Briefly a member of the Black Panthers during Civil Rights Movement</a:t>
            </a:r>
          </a:p>
          <a:p>
            <a:r>
              <a:rPr lang="en-US" dirty="0" smtClean="0"/>
              <a:t>Taught at University of California, Santa Cruz until 2008</a:t>
            </a:r>
          </a:p>
          <a:p>
            <a:r>
              <a:rPr lang="en-US" dirty="0" smtClean="0"/>
              <a:t>Continues to lecture: race, criminal justice system, women’s rights</a:t>
            </a:r>
          </a:p>
          <a:p>
            <a:r>
              <a:rPr lang="en-US" dirty="0" smtClean="0"/>
              <a:t>Co-chair of Women’s March in DC after Trump’s inauguration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4180" y="121920"/>
            <a:ext cx="1988820" cy="1325880"/>
          </a:xfrm>
          <a:prstGeom prst="rect">
            <a:avLst/>
          </a:prstGeom>
        </p:spPr>
      </p:pic>
    </p:spTree>
    <p:extLst>
      <p:ext uri="{BB962C8B-B14F-4D97-AF65-F5344CB8AC3E}">
        <p14:creationId xmlns:p14="http://schemas.microsoft.com/office/powerpoint/2010/main" val="73047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Angela </a:t>
            </a:r>
            <a:r>
              <a:rPr lang="en-US" smtClean="0"/>
              <a:t>Davis </a:t>
            </a:r>
            <a:endParaRPr lang="en-US" dirty="0"/>
          </a:p>
        </p:txBody>
      </p:sp>
      <p:sp>
        <p:nvSpPr>
          <p:cNvPr id="3" name="Content Placeholder 2"/>
          <p:cNvSpPr>
            <a:spLocks noGrp="1"/>
          </p:cNvSpPr>
          <p:nvPr>
            <p:ph sz="quarter" idx="1"/>
          </p:nvPr>
        </p:nvSpPr>
        <p:spPr>
          <a:xfrm>
            <a:off x="381000" y="1600200"/>
            <a:ext cx="8305800" cy="4755360"/>
          </a:xfrm>
        </p:spPr>
        <p:txBody>
          <a:bodyPr>
            <a:normAutofit lnSpcReduction="10000"/>
          </a:bodyPr>
          <a:lstStyle/>
          <a:p>
            <a:pPr>
              <a:buNone/>
            </a:pPr>
            <a:r>
              <a:rPr lang="en-US" sz="2200" b="1" dirty="0" smtClean="0"/>
              <a:t>“The Liberation of our People” speech </a:t>
            </a:r>
          </a:p>
          <a:p>
            <a:pPr>
              <a:buNone/>
            </a:pPr>
            <a:r>
              <a:rPr lang="en-US" sz="2800" dirty="0" smtClean="0"/>
              <a:t>Need specifics from the speech to </a:t>
            </a:r>
          </a:p>
          <a:p>
            <a:pPr>
              <a:buNone/>
            </a:pPr>
            <a:r>
              <a:rPr lang="en-US" sz="2800" dirty="0" smtClean="0"/>
              <a:t>answer each topic.</a:t>
            </a:r>
          </a:p>
          <a:p>
            <a:pPr marL="457200" indent="-457200">
              <a:buFont typeface="+mj-lt"/>
              <a:buAutoNum type="arabicPeriod"/>
            </a:pPr>
            <a:r>
              <a:rPr lang="en-US" sz="2400" dirty="0" smtClean="0"/>
              <a:t>Determine the tone and style.</a:t>
            </a:r>
          </a:p>
          <a:p>
            <a:pPr marL="457200" indent="-457200">
              <a:buFont typeface="+mj-lt"/>
              <a:buAutoNum type="arabicPeriod"/>
            </a:pPr>
            <a:r>
              <a:rPr lang="en-US" sz="2400" dirty="0" smtClean="0"/>
              <a:t>Explain how she uses ethos, pathos, logos. </a:t>
            </a:r>
          </a:p>
          <a:p>
            <a:pPr marL="457200" indent="-457200">
              <a:buFont typeface="+mj-lt"/>
              <a:buAutoNum type="arabicPeriod"/>
            </a:pPr>
            <a:r>
              <a:rPr lang="en-US" sz="2400" dirty="0" smtClean="0"/>
              <a:t>Find five powerful words. Find five powerful phrases. What makes them powerful?</a:t>
            </a:r>
          </a:p>
          <a:p>
            <a:pPr marL="514350" indent="-514350">
              <a:buFont typeface="+mj-lt"/>
              <a:buAutoNum type="arabicPeriod"/>
            </a:pPr>
            <a:r>
              <a:rPr lang="en-US" dirty="0" smtClean="0"/>
              <a:t>Determine Davis’ opinions </a:t>
            </a:r>
            <a:r>
              <a:rPr lang="en-US" dirty="0"/>
              <a:t>of America (specifically white America</a:t>
            </a:r>
            <a:r>
              <a:rPr lang="en-US" dirty="0" smtClean="0"/>
              <a:t>).</a:t>
            </a:r>
            <a:endParaRPr lang="en-US" dirty="0"/>
          </a:p>
          <a:p>
            <a:pPr marL="457200" indent="-457200">
              <a:buFont typeface="+mj-lt"/>
              <a:buAutoNum type="arabicPeriod"/>
            </a:pPr>
            <a:r>
              <a:rPr lang="en-US" sz="2400" dirty="0" smtClean="0"/>
              <a:t>What is her message and goal?</a:t>
            </a:r>
          </a:p>
          <a:p>
            <a:pPr marL="457200" indent="-457200">
              <a:buFont typeface="+mj-lt"/>
              <a:buAutoNum type="arabicPeriod"/>
            </a:pPr>
            <a:r>
              <a:rPr lang="en-US" sz="2400" dirty="0" smtClean="0"/>
              <a:t>How can people achieve her goal? </a:t>
            </a:r>
          </a:p>
          <a:p>
            <a:pPr>
              <a:buNone/>
            </a:pPr>
            <a:endParaRPr lang="en-US" dirty="0"/>
          </a:p>
        </p:txBody>
      </p:sp>
      <p:pic>
        <p:nvPicPr>
          <p:cNvPr id="4" name="Picture 3" descr="AD.jpg"/>
          <p:cNvPicPr>
            <a:picLocks noChangeAspect="1"/>
          </p:cNvPicPr>
          <p:nvPr/>
        </p:nvPicPr>
        <p:blipFill>
          <a:blip r:embed="rId2" cstate="print"/>
          <a:stretch>
            <a:fillRect/>
          </a:stretch>
        </p:blipFill>
        <p:spPr>
          <a:xfrm>
            <a:off x="6463622" y="0"/>
            <a:ext cx="2680378" cy="3352800"/>
          </a:xfrm>
          <a:prstGeom prst="rect">
            <a:avLst/>
          </a:prstGeom>
        </p:spPr>
      </p:pic>
    </p:spTree>
    <p:extLst>
      <p:ext uri="{BB962C8B-B14F-4D97-AF65-F5344CB8AC3E}">
        <p14:creationId xmlns:p14="http://schemas.microsoft.com/office/powerpoint/2010/main" val="210110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sz="quarter" idx="1"/>
          </p:nvPr>
        </p:nvSpPr>
        <p:spPr/>
        <p:txBody>
          <a:bodyPr>
            <a:normAutofit lnSpcReduction="10000"/>
          </a:bodyPr>
          <a:lstStyle/>
          <a:p>
            <a:pPr marL="514350" indent="-514350">
              <a:buFont typeface="+mj-lt"/>
              <a:buAutoNum type="arabicPeriod"/>
            </a:pPr>
            <a:r>
              <a:rPr lang="en-US" sz="4000" dirty="0" smtClean="0"/>
              <a:t>I can analyze speeches for ethos, pathos, and logos</a:t>
            </a:r>
          </a:p>
          <a:p>
            <a:pPr marL="514350" indent="-514350">
              <a:buFont typeface="+mj-lt"/>
              <a:buAutoNum type="arabicPeriod"/>
            </a:pPr>
            <a:r>
              <a:rPr lang="en-US" sz="4000" dirty="0" smtClean="0"/>
              <a:t>I can determine the impact of the speeches on the Civil Rights Movement.</a:t>
            </a:r>
          </a:p>
          <a:p>
            <a:pPr marL="514350" indent="-514350">
              <a:buFont typeface="+mj-lt"/>
              <a:buAutoNum type="arabicPeriod"/>
            </a:pPr>
            <a:r>
              <a:rPr lang="en-US" sz="4000" dirty="0" smtClean="0"/>
              <a:t>I can examine whether King or Malcolm X had a larger impact on the Civil Rights Movement. </a:t>
            </a:r>
            <a:endParaRPr lang="en-US" sz="4000" dirty="0"/>
          </a:p>
        </p:txBody>
      </p:sp>
    </p:spTree>
    <p:extLst>
      <p:ext uri="{BB962C8B-B14F-4D97-AF65-F5344CB8AC3E}">
        <p14:creationId xmlns:p14="http://schemas.microsoft.com/office/powerpoint/2010/main" val="3453221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vs. Malcolm Debate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You will be reading MLK, </a:t>
            </a:r>
            <a:r>
              <a:rPr lang="en-US" dirty="0" err="1" smtClean="0"/>
              <a:t>Jr.s</a:t>
            </a:r>
            <a:r>
              <a:rPr lang="en-US" dirty="0" smtClean="0"/>
              <a:t> “I Have a Dream” speech, or Malcolm X’s “Ballot or the Bullet” speech as a way to:</a:t>
            </a:r>
          </a:p>
          <a:p>
            <a:pPr lvl="1"/>
            <a:r>
              <a:rPr lang="en-US" dirty="0" smtClean="0"/>
              <a:t>Determine the message and technique of the speaker and leader</a:t>
            </a:r>
          </a:p>
          <a:p>
            <a:pPr lvl="1"/>
            <a:r>
              <a:rPr lang="en-US" dirty="0" smtClean="0"/>
              <a:t>Determine which man was the more effective civil rights leader</a:t>
            </a:r>
          </a:p>
          <a:p>
            <a:r>
              <a:rPr lang="en-US" dirty="0" smtClean="0"/>
              <a:t>Task:</a:t>
            </a:r>
          </a:p>
          <a:p>
            <a:pPr lvl="1"/>
            <a:r>
              <a:rPr lang="en-US" dirty="0" smtClean="0"/>
              <a:t>Read the assigned speech, writing down what the message is, and what Malcolm X or MLK want African Americans and the general American population to do</a:t>
            </a:r>
          </a:p>
          <a:p>
            <a:pPr lvl="1"/>
            <a:r>
              <a:rPr lang="en-US" dirty="0" smtClean="0"/>
              <a:t>On Friday: we will be having small group debates about which Civil Rights leader was more effective in using their speech to promote their message. </a:t>
            </a:r>
          </a:p>
          <a:p>
            <a:pPr lvl="1"/>
            <a:r>
              <a:rPr lang="en-US" dirty="0" smtClean="0"/>
              <a:t>This is a speech analysis assignment, so take notes on their word choice, message, and ethos/pathos/logos. </a:t>
            </a:r>
            <a:endParaRPr lang="en-US" dirty="0"/>
          </a:p>
          <a:p>
            <a:pPr lvl="1"/>
            <a:r>
              <a:rPr lang="en-US" dirty="0" smtClean="0"/>
              <a:t>You must have </a:t>
            </a:r>
            <a:r>
              <a:rPr lang="en-US" u="sng" dirty="0" smtClean="0"/>
              <a:t>cited evidence</a:t>
            </a:r>
            <a:r>
              <a:rPr lang="en-US" dirty="0" smtClean="0"/>
              <a:t>! </a:t>
            </a:r>
            <a:endParaRPr lang="en-US" dirty="0"/>
          </a:p>
        </p:txBody>
      </p:sp>
    </p:spTree>
    <p:extLst>
      <p:ext uri="{BB962C8B-B14F-4D97-AF65-F5344CB8AC3E}">
        <p14:creationId xmlns:p14="http://schemas.microsoft.com/office/powerpoint/2010/main" val="2131759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sz="quarter" idx="1"/>
          </p:nvPr>
        </p:nvSpPr>
        <p:spPr/>
        <p:txBody>
          <a:bodyPr>
            <a:normAutofit/>
          </a:bodyPr>
          <a:lstStyle/>
          <a:p>
            <a:pPr marL="514350" lvl="0" indent="-514350">
              <a:buFont typeface="+mj-lt"/>
              <a:buAutoNum type="arabicPeriod"/>
            </a:pPr>
            <a:r>
              <a:rPr lang="en-US" sz="3200" dirty="0" smtClean="0"/>
              <a:t>Appraise how speeches empower people. (power of words?)</a:t>
            </a:r>
          </a:p>
          <a:p>
            <a:pPr marL="514350" lvl="0" indent="-514350">
              <a:buFont typeface="+mj-lt"/>
              <a:buAutoNum type="arabicPeriod"/>
            </a:pPr>
            <a:r>
              <a:rPr lang="en-US" sz="3200" dirty="0" smtClean="0"/>
              <a:t>Rank and defend the most effective form of protest.</a:t>
            </a:r>
          </a:p>
          <a:p>
            <a:pPr marL="514350" lvl="0" indent="-514350">
              <a:buFont typeface="+mj-lt"/>
              <a:buAutoNum type="arabicPeriod"/>
            </a:pPr>
            <a:r>
              <a:rPr lang="en-US" sz="3200" dirty="0" smtClean="0"/>
              <a:t>Decide the message that inaction sends.</a:t>
            </a:r>
          </a:p>
          <a:p>
            <a:pPr marL="514350" lvl="0" indent="-514350">
              <a:buFont typeface="+mj-lt"/>
              <a:buAutoNum type="arabicPeriod"/>
            </a:pPr>
            <a:r>
              <a:rPr lang="en-US" sz="3200" dirty="0" smtClean="0"/>
              <a:t>Conclude when it is time to take action.</a:t>
            </a:r>
          </a:p>
          <a:p>
            <a:pPr marL="514350" lvl="0" indent="-514350">
              <a:buFont typeface="+mj-lt"/>
              <a:buAutoNum type="arabicPeriod"/>
            </a:pPr>
            <a:r>
              <a:rPr lang="en-US" sz="3200" dirty="0" smtClean="0"/>
              <a:t>Decide the power/role of the media.</a:t>
            </a:r>
          </a:p>
          <a:p>
            <a:pPr marL="514350" lvl="0" indent="-514350">
              <a:buFont typeface="+mj-lt"/>
              <a:buAutoNum type="arabicPeriod"/>
            </a:pPr>
            <a:r>
              <a:rPr lang="en-US" sz="3200" dirty="0"/>
              <a:t>To what extent did </a:t>
            </a:r>
            <a:r>
              <a:rPr lang="en-US" sz="3200" dirty="0" smtClean="0"/>
              <a:t>images/imagery change or help protests?</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timeline</a:t>
            </a:r>
            <a:endParaRPr lang="en-US" dirty="0"/>
          </a:p>
        </p:txBody>
      </p:sp>
      <p:sp>
        <p:nvSpPr>
          <p:cNvPr id="3" name="Content Placeholder 2"/>
          <p:cNvSpPr>
            <a:spLocks noGrp="1"/>
          </p:cNvSpPr>
          <p:nvPr>
            <p:ph sz="quarter" idx="1"/>
          </p:nvPr>
        </p:nvSpPr>
        <p:spPr>
          <a:xfrm>
            <a:off x="457200" y="1219200"/>
            <a:ext cx="4041648" cy="5257800"/>
          </a:xfrm>
        </p:spPr>
        <p:txBody>
          <a:bodyPr>
            <a:normAutofit fontScale="92500" lnSpcReduction="20000"/>
          </a:bodyPr>
          <a:lstStyle/>
          <a:p>
            <a:r>
              <a:rPr lang="en-US" sz="3000" dirty="0" smtClean="0"/>
              <a:t>Much like Martin Luther King Jr.’s march on Selma, the Civil Rights Movement was a long and arduous journey</a:t>
            </a:r>
          </a:p>
          <a:p>
            <a:r>
              <a:rPr lang="en-US" sz="3000" dirty="0" smtClean="0"/>
              <a:t>Your group will be creating a timeline to track this journey</a:t>
            </a:r>
          </a:p>
          <a:p>
            <a:r>
              <a:rPr lang="en-US" sz="3000" dirty="0" smtClean="0"/>
              <a:t>Things you need to include</a:t>
            </a:r>
          </a:p>
          <a:p>
            <a:pPr lvl="1"/>
            <a:r>
              <a:rPr lang="en-US" sz="2600" dirty="0" smtClean="0">
                <a:solidFill>
                  <a:schemeClr val="tx1"/>
                </a:solidFill>
              </a:rPr>
              <a:t>Event/speech/person, etc.</a:t>
            </a:r>
          </a:p>
          <a:p>
            <a:pPr lvl="1"/>
            <a:r>
              <a:rPr lang="en-US" sz="2600" dirty="0" smtClean="0">
                <a:solidFill>
                  <a:schemeClr val="tx1"/>
                </a:solidFill>
              </a:rPr>
              <a:t>Brief description of event (2-3 sentences max</a:t>
            </a:r>
            <a:r>
              <a:rPr lang="en-US" sz="2600" dirty="0" smtClean="0">
                <a:solidFill>
                  <a:schemeClr val="tx1"/>
                </a:solidFill>
              </a:rPr>
              <a:t>) and how it impacted the Civil Rights Movement</a:t>
            </a:r>
            <a:endParaRPr lang="en-US" sz="2600" dirty="0" smtClean="0">
              <a:solidFill>
                <a:schemeClr val="tx1"/>
              </a:solidFill>
            </a:endParaRPr>
          </a:p>
          <a:p>
            <a:pPr marL="731520" lvl="1" indent="-457200">
              <a:buFont typeface="+mj-lt"/>
              <a:buAutoNum type="arabicPeriod"/>
            </a:pPr>
            <a:endParaRPr lang="en-US" sz="1400" dirty="0" smtClean="0"/>
          </a:p>
          <a:p>
            <a:pPr marL="274320" lvl="1" indent="0">
              <a:buNone/>
            </a:pPr>
            <a:endParaRPr lang="en-US" dirty="0" smtClean="0"/>
          </a:p>
        </p:txBody>
      </p:sp>
      <p:sp>
        <p:nvSpPr>
          <p:cNvPr id="4" name="Content Placeholder 3"/>
          <p:cNvSpPr>
            <a:spLocks noGrp="1"/>
          </p:cNvSpPr>
          <p:nvPr>
            <p:ph sz="quarter" idx="2"/>
          </p:nvPr>
        </p:nvSpPr>
        <p:spPr>
          <a:xfrm>
            <a:off x="4632198" y="1216152"/>
            <a:ext cx="4283202" cy="5337048"/>
          </a:xfrm>
        </p:spPr>
        <p:txBody>
          <a:bodyPr>
            <a:normAutofit fontScale="92500" lnSpcReduction="20000"/>
          </a:bodyPr>
          <a:lstStyle/>
          <a:p>
            <a:pPr marL="788670" lvl="1" indent="-514350" fontAlgn="ctr">
              <a:buFont typeface="+mj-lt"/>
              <a:buAutoNum type="arabicPeriod"/>
            </a:pPr>
            <a:r>
              <a:rPr lang="en-US" sz="2000" dirty="0">
                <a:solidFill>
                  <a:schemeClr val="tx1"/>
                </a:solidFill>
              </a:rPr>
              <a:t>Angela Davis “The Liberation of Our People” speech</a:t>
            </a:r>
            <a:endParaRPr lang="en-US" sz="2400" dirty="0">
              <a:solidFill>
                <a:schemeClr val="tx1"/>
              </a:solidFill>
            </a:endParaRPr>
          </a:p>
          <a:p>
            <a:pPr marL="788670" lvl="1" indent="-514350" fontAlgn="ctr">
              <a:buFont typeface="+mj-lt"/>
              <a:buAutoNum type="arabicPeriod"/>
            </a:pPr>
            <a:r>
              <a:rPr lang="en-US" sz="2000" dirty="0">
                <a:solidFill>
                  <a:schemeClr val="tx1"/>
                </a:solidFill>
              </a:rPr>
              <a:t>Malcolm X “Ballot or the Bullet” speech</a:t>
            </a:r>
            <a:endParaRPr lang="en-US" sz="2400" dirty="0">
              <a:solidFill>
                <a:schemeClr val="tx1"/>
              </a:solidFill>
            </a:endParaRPr>
          </a:p>
          <a:p>
            <a:pPr marL="788670" lvl="1" indent="-514350" fontAlgn="ctr">
              <a:buFont typeface="+mj-lt"/>
              <a:buAutoNum type="arabicPeriod"/>
            </a:pPr>
            <a:r>
              <a:rPr lang="en-US" sz="2000" dirty="0">
                <a:solidFill>
                  <a:schemeClr val="tx1"/>
                </a:solidFill>
              </a:rPr>
              <a:t>Martin Luther King, Jr. “I Have a Dream” speech</a:t>
            </a:r>
            <a:endParaRPr lang="en-US" sz="2400" dirty="0">
              <a:solidFill>
                <a:schemeClr val="tx1"/>
              </a:solidFill>
            </a:endParaRPr>
          </a:p>
          <a:p>
            <a:pPr marL="788670" lvl="1" indent="-514350" fontAlgn="ctr">
              <a:buFont typeface="+mj-lt"/>
              <a:buAutoNum type="arabicPeriod"/>
            </a:pPr>
            <a:r>
              <a:rPr lang="en-US" sz="2000" dirty="0" smtClean="0">
                <a:solidFill>
                  <a:schemeClr val="tx1"/>
                </a:solidFill>
              </a:rPr>
              <a:t>Brown vs. Board of Education</a:t>
            </a:r>
            <a:endParaRPr lang="en-US" sz="2400" dirty="0">
              <a:solidFill>
                <a:schemeClr val="tx1"/>
              </a:solidFill>
            </a:endParaRPr>
          </a:p>
          <a:p>
            <a:pPr marL="788670" lvl="1" indent="-514350" fontAlgn="ctr">
              <a:buFont typeface="+mj-lt"/>
              <a:buAutoNum type="arabicPeriod"/>
            </a:pPr>
            <a:r>
              <a:rPr lang="en-US" sz="2000" dirty="0">
                <a:solidFill>
                  <a:schemeClr val="tx1"/>
                </a:solidFill>
              </a:rPr>
              <a:t>Rosa Parks and refusing to move</a:t>
            </a:r>
            <a:endParaRPr lang="en-US" sz="2400" dirty="0">
              <a:solidFill>
                <a:schemeClr val="tx1"/>
              </a:solidFill>
            </a:endParaRPr>
          </a:p>
          <a:p>
            <a:pPr marL="788670" lvl="1" indent="-514350" fontAlgn="ctr">
              <a:buFont typeface="+mj-lt"/>
              <a:buAutoNum type="arabicPeriod"/>
            </a:pPr>
            <a:r>
              <a:rPr lang="en-US" sz="2000" dirty="0">
                <a:solidFill>
                  <a:schemeClr val="tx1"/>
                </a:solidFill>
              </a:rPr>
              <a:t>Sit-ins at lunch counters and freedom riders</a:t>
            </a:r>
            <a:endParaRPr lang="en-US" sz="2400" dirty="0">
              <a:solidFill>
                <a:schemeClr val="tx1"/>
              </a:solidFill>
            </a:endParaRPr>
          </a:p>
          <a:p>
            <a:pPr marL="788670" lvl="1" indent="-514350" fontAlgn="ctr">
              <a:buFont typeface="+mj-lt"/>
              <a:buAutoNum type="arabicPeriod"/>
            </a:pPr>
            <a:r>
              <a:rPr lang="en-US" sz="2000" dirty="0" smtClean="0">
                <a:solidFill>
                  <a:schemeClr val="tx1"/>
                </a:solidFill>
              </a:rPr>
              <a:t>Selma </a:t>
            </a:r>
            <a:r>
              <a:rPr lang="en-US" sz="2000" dirty="0">
                <a:solidFill>
                  <a:schemeClr val="tx1"/>
                </a:solidFill>
              </a:rPr>
              <a:t>marches</a:t>
            </a:r>
            <a:endParaRPr lang="en-US" sz="2400" dirty="0">
              <a:solidFill>
                <a:schemeClr val="tx1"/>
              </a:solidFill>
            </a:endParaRPr>
          </a:p>
          <a:p>
            <a:pPr marL="788670" lvl="1" indent="-514350" fontAlgn="ctr">
              <a:buFont typeface="+mj-lt"/>
              <a:buAutoNum type="arabicPeriod"/>
            </a:pPr>
            <a:r>
              <a:rPr lang="en-US" sz="2000" dirty="0" smtClean="0">
                <a:solidFill>
                  <a:schemeClr val="tx1"/>
                </a:solidFill>
              </a:rPr>
              <a:t>1963 MLK, Jr. church bombing </a:t>
            </a:r>
          </a:p>
          <a:p>
            <a:pPr marL="788670" lvl="1" indent="-514350" fontAlgn="ctr">
              <a:buFont typeface="+mj-lt"/>
              <a:buAutoNum type="arabicPeriod"/>
            </a:pPr>
            <a:r>
              <a:rPr lang="en-US" sz="2000" dirty="0" smtClean="0">
                <a:solidFill>
                  <a:schemeClr val="tx1"/>
                </a:solidFill>
              </a:rPr>
              <a:t>Civil </a:t>
            </a:r>
            <a:r>
              <a:rPr lang="en-US" sz="2000" dirty="0">
                <a:solidFill>
                  <a:schemeClr val="tx1"/>
                </a:solidFill>
              </a:rPr>
              <a:t>Rights Act of 1964</a:t>
            </a:r>
            <a:endParaRPr lang="en-US" sz="2400" dirty="0">
              <a:solidFill>
                <a:schemeClr val="tx1"/>
              </a:solidFill>
            </a:endParaRPr>
          </a:p>
          <a:p>
            <a:pPr marL="788670" lvl="1" indent="-514350" fontAlgn="ctr">
              <a:buFont typeface="+mj-lt"/>
              <a:buAutoNum type="arabicPeriod"/>
            </a:pPr>
            <a:r>
              <a:rPr lang="en-US" sz="2000" dirty="0">
                <a:solidFill>
                  <a:schemeClr val="tx1"/>
                </a:solidFill>
              </a:rPr>
              <a:t>Voting Rights Act of </a:t>
            </a:r>
            <a:r>
              <a:rPr lang="en-US" sz="2000" dirty="0" smtClean="0">
                <a:solidFill>
                  <a:schemeClr val="tx1"/>
                </a:solidFill>
              </a:rPr>
              <a:t>1965</a:t>
            </a:r>
          </a:p>
          <a:p>
            <a:pPr marL="788670" lvl="1" indent="-514350" fontAlgn="ctr">
              <a:buFont typeface="+mj-lt"/>
              <a:buAutoNum type="arabicPeriod"/>
            </a:pPr>
            <a:r>
              <a:rPr lang="en-US" sz="2000" dirty="0" smtClean="0">
                <a:solidFill>
                  <a:schemeClr val="tx1"/>
                </a:solidFill>
              </a:rPr>
              <a:t>MLK, Jr. assassination </a:t>
            </a:r>
          </a:p>
          <a:p>
            <a:pPr marL="788670" lvl="1" indent="-514350" fontAlgn="ctr">
              <a:buFont typeface="+mj-lt"/>
              <a:buAutoNum type="arabicPeriod"/>
            </a:pPr>
            <a:r>
              <a:rPr lang="en-US" sz="2000" dirty="0" smtClean="0">
                <a:solidFill>
                  <a:schemeClr val="tx1"/>
                </a:solidFill>
              </a:rPr>
              <a:t>JFK assassination</a:t>
            </a:r>
            <a:endParaRPr lang="en-US" sz="2000" dirty="0" smtClean="0">
              <a:solidFill>
                <a:schemeClr val="tx1"/>
              </a:solidFill>
            </a:endParaRPr>
          </a:p>
          <a:p>
            <a:pPr marL="788670" lvl="1" indent="-514350" fontAlgn="ctr">
              <a:buFont typeface="+mj-lt"/>
              <a:buAutoNum type="arabicPeriod"/>
            </a:pPr>
            <a:r>
              <a:rPr lang="en-US" sz="2000" dirty="0" smtClean="0">
                <a:solidFill>
                  <a:schemeClr val="tx1"/>
                </a:solidFill>
              </a:rPr>
              <a:t>John Lewis and SNCC</a:t>
            </a:r>
          </a:p>
          <a:p>
            <a:pPr marL="788670" lvl="1" indent="-514350" fontAlgn="ctr">
              <a:buFont typeface="+mj-lt"/>
              <a:buAutoNum type="arabicPeriod"/>
            </a:pPr>
            <a:r>
              <a:rPr lang="en-US" sz="2000" dirty="0" smtClean="0">
                <a:solidFill>
                  <a:schemeClr val="tx1"/>
                </a:solidFill>
              </a:rPr>
              <a:t>Any poem/song of your choice</a:t>
            </a:r>
            <a:endParaRPr lang="en-US" sz="2400" dirty="0">
              <a:solidFill>
                <a:schemeClr val="tx1"/>
              </a:solidFill>
            </a:endParaRPr>
          </a:p>
          <a:p>
            <a:endParaRPr lang="en-US" dirty="0"/>
          </a:p>
        </p:txBody>
      </p:sp>
    </p:spTree>
    <p:extLst>
      <p:ext uri="{BB962C8B-B14F-4D97-AF65-F5344CB8AC3E}">
        <p14:creationId xmlns:p14="http://schemas.microsoft.com/office/powerpoint/2010/main" val="21471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Alice Walker </a:t>
            </a:r>
            <a:endParaRPr lang="en-US" dirty="0"/>
          </a:p>
        </p:txBody>
      </p:sp>
      <p:sp>
        <p:nvSpPr>
          <p:cNvPr id="3" name="Content Placeholder 2"/>
          <p:cNvSpPr>
            <a:spLocks noGrp="1"/>
          </p:cNvSpPr>
          <p:nvPr>
            <p:ph sz="quarter" idx="1"/>
          </p:nvPr>
        </p:nvSpPr>
        <p:spPr>
          <a:xfrm>
            <a:off x="457200" y="1219200"/>
            <a:ext cx="5486400" cy="4937760"/>
          </a:xfrm>
        </p:spPr>
        <p:txBody>
          <a:bodyPr>
            <a:normAutofit fontScale="92500"/>
          </a:bodyPr>
          <a:lstStyle/>
          <a:p>
            <a:r>
              <a:rPr lang="en-US" dirty="0" smtClean="0"/>
              <a:t>Pulitzer </a:t>
            </a:r>
            <a:r>
              <a:rPr lang="en-US" dirty="0"/>
              <a:t>Prize-winning, African-American novelist and poet most famous for authoring </a:t>
            </a:r>
            <a:r>
              <a:rPr lang="en-US" i="1" dirty="0" smtClean="0"/>
              <a:t>The </a:t>
            </a:r>
            <a:r>
              <a:rPr lang="en-US" i="1" dirty="0"/>
              <a:t>Color Purple</a:t>
            </a:r>
            <a:r>
              <a:rPr lang="en-US" dirty="0" smtClean="0"/>
              <a:t>.</a:t>
            </a:r>
            <a:endParaRPr lang="en-US" dirty="0"/>
          </a:p>
          <a:p>
            <a:r>
              <a:rPr lang="en-US" dirty="0" smtClean="0"/>
              <a:t>Walker </a:t>
            </a:r>
            <a:r>
              <a:rPr lang="en-US" dirty="0"/>
              <a:t>was able to attend Spelman College in </a:t>
            </a:r>
            <a:r>
              <a:rPr lang="en-US" dirty="0" smtClean="0"/>
              <a:t>Atlanta (through scholarship), later </a:t>
            </a:r>
            <a:r>
              <a:rPr lang="en-US" dirty="0"/>
              <a:t>switched to Sarah Lawrence College in New </a:t>
            </a:r>
            <a:r>
              <a:rPr lang="en-US" dirty="0" smtClean="0"/>
              <a:t>York.</a:t>
            </a:r>
          </a:p>
          <a:p>
            <a:r>
              <a:rPr lang="en-US" dirty="0" smtClean="0"/>
              <a:t>Walker </a:t>
            </a:r>
            <a:r>
              <a:rPr lang="en-US" dirty="0"/>
              <a:t>visited Africa as part of a study-abroad program. She graduated in </a:t>
            </a:r>
            <a:r>
              <a:rPr lang="en-US" dirty="0" smtClean="0"/>
              <a:t>1965.</a:t>
            </a:r>
          </a:p>
          <a:p>
            <a:r>
              <a:rPr lang="en-US" dirty="0" smtClean="0"/>
              <a:t>Very active during Civil Rights Movement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495800"/>
            <a:ext cx="3200400" cy="21491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418" y="635508"/>
            <a:ext cx="2976563" cy="2976563"/>
          </a:xfrm>
          <a:prstGeom prst="rect">
            <a:avLst/>
          </a:prstGeom>
        </p:spPr>
      </p:pic>
    </p:spTree>
    <p:extLst>
      <p:ext uri="{BB962C8B-B14F-4D97-AF65-F5344CB8AC3E}">
        <p14:creationId xmlns:p14="http://schemas.microsoft.com/office/powerpoint/2010/main" val="834415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Good was the Civil Rights Movement? –Alice Walker</a:t>
            </a:r>
            <a:endParaRPr lang="en-US" dirty="0"/>
          </a:p>
        </p:txBody>
      </p:sp>
      <p:sp>
        <p:nvSpPr>
          <p:cNvPr id="3" name="Content Placeholder 2"/>
          <p:cNvSpPr>
            <a:spLocks noGrp="1"/>
          </p:cNvSpPr>
          <p:nvPr>
            <p:ph idx="1"/>
          </p:nvPr>
        </p:nvSpPr>
        <p:spPr/>
        <p:txBody>
          <a:bodyPr>
            <a:normAutofit/>
          </a:bodyPr>
          <a:lstStyle/>
          <a:p>
            <a:r>
              <a:rPr lang="en-US" sz="4000" dirty="0" smtClean="0"/>
              <a:t>“The </a:t>
            </a:r>
            <a:r>
              <a:rPr lang="en-US" sz="4000" dirty="0" smtClean="0"/>
              <a:t>Civil Rights Movement: What Good Was </a:t>
            </a:r>
            <a:r>
              <a:rPr lang="en-US" sz="4000" smtClean="0"/>
              <a:t>It?” </a:t>
            </a:r>
            <a:r>
              <a:rPr lang="en-US" sz="4000" smtClean="0"/>
              <a:t>paragraph </a:t>
            </a:r>
            <a:r>
              <a:rPr lang="en-US" sz="4000" dirty="0" smtClean="0"/>
              <a:t>reflection </a:t>
            </a:r>
          </a:p>
          <a:p>
            <a:pPr lvl="1"/>
            <a:r>
              <a:rPr lang="en-US" sz="3600" dirty="0" smtClean="0"/>
              <a:t>Use evidence from Walker’s essay</a:t>
            </a:r>
          </a:p>
          <a:p>
            <a:pPr lvl="1"/>
            <a:r>
              <a:rPr lang="en-US" sz="3600" dirty="0" smtClean="0"/>
              <a:t>Must integrate at least one quote</a:t>
            </a:r>
          </a:p>
          <a:p>
            <a:pPr lvl="1"/>
            <a:r>
              <a:rPr lang="en-US" sz="3600" dirty="0" smtClean="0"/>
              <a:t>Keep in mind focus on the “good” for African-Americans</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333" y="4419600"/>
            <a:ext cx="4064001" cy="2286000"/>
          </a:xfrm>
          <a:prstGeom prst="rect">
            <a:avLst/>
          </a:prstGeom>
        </p:spPr>
      </p:pic>
    </p:spTree>
    <p:extLst>
      <p:ext uri="{BB962C8B-B14F-4D97-AF65-F5344CB8AC3E}">
        <p14:creationId xmlns:p14="http://schemas.microsoft.com/office/powerpoint/2010/main" val="88001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Civil Rights Essay</a:t>
            </a:r>
            <a:endParaRPr lang="en-US" dirty="0"/>
          </a:p>
        </p:txBody>
      </p:sp>
      <p:sp>
        <p:nvSpPr>
          <p:cNvPr id="3" name="Subtitle 2"/>
          <p:cNvSpPr>
            <a:spLocks noGrp="1"/>
          </p:cNvSpPr>
          <p:nvPr>
            <p:ph type="subTitle" idx="1"/>
          </p:nvPr>
        </p:nvSpPr>
        <p:spPr/>
        <p:txBody>
          <a:bodyPr/>
          <a:lstStyle/>
          <a:p>
            <a:r>
              <a:rPr lang="en-US" dirty="0" smtClean="0"/>
              <a:t>Final assessment</a:t>
            </a:r>
            <a:endParaRPr lang="en-US" dirty="0"/>
          </a:p>
        </p:txBody>
      </p:sp>
    </p:spTree>
    <p:extLst>
      <p:ext uri="{BB962C8B-B14F-4D97-AF65-F5344CB8AC3E}">
        <p14:creationId xmlns:p14="http://schemas.microsoft.com/office/powerpoint/2010/main" val="893493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Sentence Essay</a:t>
            </a:r>
            <a:endParaRPr lang="en-US" dirty="0"/>
          </a:p>
        </p:txBody>
      </p:sp>
      <p:sp>
        <p:nvSpPr>
          <p:cNvPr id="3" name="Content Placeholder 2"/>
          <p:cNvSpPr>
            <a:spLocks noGrp="1"/>
          </p:cNvSpPr>
          <p:nvPr>
            <p:ph idx="1"/>
          </p:nvPr>
        </p:nvSpPr>
        <p:spPr/>
        <p:txBody>
          <a:bodyPr>
            <a:normAutofit/>
          </a:bodyPr>
          <a:lstStyle/>
          <a:p>
            <a:pPr marL="731520" lvl="1" indent="-457200">
              <a:buFont typeface="+mj-lt"/>
              <a:buAutoNum type="arabicPeriod"/>
            </a:pPr>
            <a:r>
              <a:rPr lang="en-US" sz="2400" dirty="0" smtClean="0">
                <a:solidFill>
                  <a:schemeClr val="tx1"/>
                </a:solidFill>
              </a:rPr>
              <a:t>Thesis statement sentence</a:t>
            </a:r>
          </a:p>
          <a:p>
            <a:pPr marL="731520" lvl="1" indent="-457200">
              <a:buFont typeface="+mj-lt"/>
              <a:buAutoNum type="arabicPeriod"/>
            </a:pPr>
            <a:r>
              <a:rPr lang="en-US" sz="2400" dirty="0" smtClean="0">
                <a:solidFill>
                  <a:schemeClr val="tx1"/>
                </a:solidFill>
              </a:rPr>
              <a:t>BTS</a:t>
            </a:r>
          </a:p>
          <a:p>
            <a:pPr marL="731520" lvl="1" indent="-457200">
              <a:buFont typeface="+mj-lt"/>
              <a:buAutoNum type="arabicPeriod"/>
            </a:pPr>
            <a:r>
              <a:rPr lang="en-US" sz="2400" dirty="0" smtClean="0">
                <a:solidFill>
                  <a:schemeClr val="tx1"/>
                </a:solidFill>
              </a:rPr>
              <a:t>One quote/fact</a:t>
            </a:r>
          </a:p>
          <a:p>
            <a:pPr marL="731520" lvl="1" indent="-457200">
              <a:buFont typeface="+mj-lt"/>
              <a:buAutoNum type="arabicPeriod"/>
            </a:pPr>
            <a:r>
              <a:rPr lang="en-US" sz="2400" dirty="0" smtClean="0">
                <a:solidFill>
                  <a:schemeClr val="tx1"/>
                </a:solidFill>
              </a:rPr>
              <a:t>One analysis</a:t>
            </a:r>
          </a:p>
          <a:p>
            <a:pPr marL="731520" lvl="1" indent="-457200">
              <a:buFont typeface="+mj-lt"/>
              <a:buAutoNum type="arabicPeriod"/>
            </a:pPr>
            <a:r>
              <a:rPr lang="en-US" sz="2400" dirty="0" smtClean="0">
                <a:solidFill>
                  <a:schemeClr val="tx1"/>
                </a:solidFill>
              </a:rPr>
              <a:t>BTS</a:t>
            </a:r>
          </a:p>
          <a:p>
            <a:pPr marL="731520" lvl="1" indent="-457200">
              <a:buFont typeface="+mj-lt"/>
              <a:buAutoNum type="arabicPeriod"/>
            </a:pPr>
            <a:r>
              <a:rPr lang="en-US" sz="2400" dirty="0" smtClean="0">
                <a:solidFill>
                  <a:schemeClr val="tx1"/>
                </a:solidFill>
              </a:rPr>
              <a:t>One quote/fact </a:t>
            </a:r>
          </a:p>
          <a:p>
            <a:pPr marL="731520" lvl="1" indent="-457200">
              <a:buFont typeface="+mj-lt"/>
              <a:buAutoNum type="arabicPeriod"/>
            </a:pPr>
            <a:r>
              <a:rPr lang="en-US" sz="2400" dirty="0" smtClean="0">
                <a:solidFill>
                  <a:schemeClr val="tx1"/>
                </a:solidFill>
              </a:rPr>
              <a:t>One analysis </a:t>
            </a:r>
          </a:p>
          <a:p>
            <a:pPr marL="731520" lvl="1" indent="-457200">
              <a:buFont typeface="+mj-lt"/>
              <a:buAutoNum type="arabicPeriod"/>
            </a:pPr>
            <a:r>
              <a:rPr lang="en-US" sz="2400" dirty="0" smtClean="0">
                <a:solidFill>
                  <a:schemeClr val="tx1"/>
                </a:solidFill>
              </a:rPr>
              <a:t>BTS</a:t>
            </a:r>
          </a:p>
          <a:p>
            <a:pPr marL="731520" lvl="1" indent="-457200">
              <a:buFont typeface="+mj-lt"/>
              <a:buAutoNum type="arabicPeriod"/>
            </a:pPr>
            <a:r>
              <a:rPr lang="en-US" sz="2400" dirty="0" smtClean="0">
                <a:solidFill>
                  <a:schemeClr val="tx1"/>
                </a:solidFill>
              </a:rPr>
              <a:t>One quote/fact</a:t>
            </a:r>
          </a:p>
          <a:p>
            <a:pPr marL="731520" lvl="1" indent="-457200">
              <a:buFont typeface="+mj-lt"/>
              <a:buAutoNum type="arabicPeriod"/>
            </a:pPr>
            <a:r>
              <a:rPr lang="en-US" sz="2400" dirty="0" smtClean="0">
                <a:solidFill>
                  <a:schemeClr val="tx1"/>
                </a:solidFill>
              </a:rPr>
              <a:t>One analysis</a:t>
            </a:r>
          </a:p>
          <a:p>
            <a:pPr marL="731520" lvl="1" indent="-457200">
              <a:buFont typeface="+mj-lt"/>
              <a:buAutoNum type="arabicPeriod"/>
            </a:pPr>
            <a:r>
              <a:rPr lang="en-US" sz="2400" dirty="0" smtClean="0">
                <a:solidFill>
                  <a:schemeClr val="tx1"/>
                </a:solidFill>
              </a:rPr>
              <a:t>One sentence conclusion</a:t>
            </a:r>
          </a:p>
          <a:p>
            <a:endParaRPr lang="en-US" dirty="0"/>
          </a:p>
        </p:txBody>
      </p:sp>
    </p:spTree>
    <p:extLst>
      <p:ext uri="{BB962C8B-B14F-4D97-AF65-F5344CB8AC3E}">
        <p14:creationId xmlns:p14="http://schemas.microsoft.com/office/powerpoint/2010/main" val="747688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normAutofit/>
          </a:bodyPr>
          <a:lstStyle/>
          <a:p>
            <a:r>
              <a:rPr lang="en-US" sz="4800" dirty="0" smtClean="0"/>
              <a:t>Conclude who or what had the biggest impact on the Civil Rights Movement using evidence from the unit.</a:t>
            </a:r>
          </a:p>
        </p:txBody>
      </p:sp>
    </p:spTree>
    <p:extLst>
      <p:ext uri="{BB962C8B-B14F-4D97-AF65-F5344CB8AC3E}">
        <p14:creationId xmlns:p14="http://schemas.microsoft.com/office/powerpoint/2010/main" val="1854712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Sentence Essay</a:t>
            </a:r>
            <a:endParaRPr lang="en-US" dirty="0"/>
          </a:p>
        </p:txBody>
      </p:sp>
      <p:sp>
        <p:nvSpPr>
          <p:cNvPr id="3" name="Content Placeholder 2"/>
          <p:cNvSpPr>
            <a:spLocks noGrp="1"/>
          </p:cNvSpPr>
          <p:nvPr>
            <p:ph sz="half" idx="1"/>
          </p:nvPr>
        </p:nvSpPr>
        <p:spPr/>
        <p:txBody>
          <a:bodyPr>
            <a:normAutofit lnSpcReduction="10000"/>
          </a:bodyPr>
          <a:lstStyle/>
          <a:p>
            <a:pPr marL="731520" lvl="1" indent="-457200">
              <a:buFont typeface="+mj-lt"/>
              <a:buAutoNum type="arabicPeriod"/>
            </a:pPr>
            <a:r>
              <a:rPr lang="en-US" sz="2400" dirty="0" smtClean="0">
                <a:solidFill>
                  <a:schemeClr val="tx1"/>
                </a:solidFill>
              </a:rPr>
              <a:t>Thesis statement sentence</a:t>
            </a:r>
          </a:p>
          <a:p>
            <a:pPr marL="731520" lvl="1" indent="-457200">
              <a:buFont typeface="+mj-lt"/>
              <a:buAutoNum type="arabicPeriod"/>
            </a:pPr>
            <a:r>
              <a:rPr lang="en-US" sz="2400" dirty="0" smtClean="0">
                <a:solidFill>
                  <a:schemeClr val="tx1"/>
                </a:solidFill>
              </a:rPr>
              <a:t>BTS</a:t>
            </a:r>
          </a:p>
          <a:p>
            <a:pPr marL="731520" lvl="1" indent="-457200">
              <a:buFont typeface="+mj-lt"/>
              <a:buAutoNum type="arabicPeriod"/>
            </a:pPr>
            <a:r>
              <a:rPr lang="en-US" sz="2400" dirty="0" smtClean="0">
                <a:solidFill>
                  <a:schemeClr val="tx1"/>
                </a:solidFill>
              </a:rPr>
              <a:t>One quote/fact</a:t>
            </a:r>
          </a:p>
          <a:p>
            <a:pPr marL="731520" lvl="1" indent="-457200">
              <a:buFont typeface="+mj-lt"/>
              <a:buAutoNum type="arabicPeriod"/>
            </a:pPr>
            <a:r>
              <a:rPr lang="en-US" sz="2400" dirty="0" smtClean="0">
                <a:solidFill>
                  <a:schemeClr val="tx1"/>
                </a:solidFill>
              </a:rPr>
              <a:t>One sentence analysis</a:t>
            </a:r>
          </a:p>
          <a:p>
            <a:pPr marL="731520" lvl="1" indent="-457200">
              <a:buFont typeface="+mj-lt"/>
              <a:buAutoNum type="arabicPeriod"/>
            </a:pPr>
            <a:r>
              <a:rPr lang="en-US" sz="2400" dirty="0" smtClean="0">
                <a:solidFill>
                  <a:schemeClr val="tx1"/>
                </a:solidFill>
              </a:rPr>
              <a:t>BTS</a:t>
            </a:r>
          </a:p>
          <a:p>
            <a:pPr marL="731520" lvl="1" indent="-457200">
              <a:buFont typeface="+mj-lt"/>
              <a:buAutoNum type="arabicPeriod"/>
            </a:pPr>
            <a:r>
              <a:rPr lang="en-US" sz="2400" dirty="0" smtClean="0">
                <a:solidFill>
                  <a:schemeClr val="tx1"/>
                </a:solidFill>
              </a:rPr>
              <a:t>One quote/fact </a:t>
            </a:r>
          </a:p>
          <a:p>
            <a:pPr marL="731520" lvl="1" indent="-457200">
              <a:buFont typeface="+mj-lt"/>
              <a:buAutoNum type="arabicPeriod"/>
            </a:pPr>
            <a:r>
              <a:rPr lang="en-US" sz="2400" dirty="0" smtClean="0">
                <a:solidFill>
                  <a:schemeClr val="tx1"/>
                </a:solidFill>
              </a:rPr>
              <a:t>One </a:t>
            </a:r>
            <a:r>
              <a:rPr lang="en-US" sz="2400" dirty="0">
                <a:solidFill>
                  <a:schemeClr val="tx1"/>
                </a:solidFill>
              </a:rPr>
              <a:t>sentence </a:t>
            </a:r>
            <a:r>
              <a:rPr lang="en-US" sz="2400" dirty="0" smtClean="0">
                <a:solidFill>
                  <a:schemeClr val="tx1"/>
                </a:solidFill>
              </a:rPr>
              <a:t>analysis </a:t>
            </a:r>
          </a:p>
          <a:p>
            <a:pPr marL="731520" lvl="1" indent="-457200">
              <a:buFont typeface="+mj-lt"/>
              <a:buAutoNum type="arabicPeriod"/>
            </a:pPr>
            <a:r>
              <a:rPr lang="en-US" sz="2400" dirty="0" smtClean="0">
                <a:solidFill>
                  <a:schemeClr val="tx1"/>
                </a:solidFill>
              </a:rPr>
              <a:t>BTS</a:t>
            </a:r>
          </a:p>
          <a:p>
            <a:pPr marL="731520" lvl="1" indent="-457200">
              <a:buFont typeface="+mj-lt"/>
              <a:buAutoNum type="arabicPeriod"/>
            </a:pPr>
            <a:r>
              <a:rPr lang="en-US" sz="2400" dirty="0" smtClean="0">
                <a:solidFill>
                  <a:schemeClr val="tx1"/>
                </a:solidFill>
              </a:rPr>
              <a:t>One quote/fact</a:t>
            </a:r>
          </a:p>
          <a:p>
            <a:pPr marL="731520" lvl="1" indent="-457200">
              <a:buFont typeface="+mj-lt"/>
              <a:buAutoNum type="arabicPeriod"/>
            </a:pPr>
            <a:r>
              <a:rPr lang="en-US" sz="2400" dirty="0" smtClean="0">
                <a:solidFill>
                  <a:schemeClr val="tx1"/>
                </a:solidFill>
              </a:rPr>
              <a:t>One </a:t>
            </a:r>
            <a:r>
              <a:rPr lang="en-US" sz="2400" dirty="0">
                <a:solidFill>
                  <a:schemeClr val="tx1"/>
                </a:solidFill>
              </a:rPr>
              <a:t>sentence </a:t>
            </a:r>
            <a:r>
              <a:rPr lang="en-US" sz="2400" dirty="0" smtClean="0">
                <a:solidFill>
                  <a:schemeClr val="tx1"/>
                </a:solidFill>
              </a:rPr>
              <a:t>analysis</a:t>
            </a:r>
          </a:p>
          <a:p>
            <a:pPr marL="731520" lvl="1" indent="-457200">
              <a:buFont typeface="+mj-lt"/>
              <a:buAutoNum type="arabicPeriod"/>
            </a:pPr>
            <a:r>
              <a:rPr lang="en-US" sz="2400" dirty="0" smtClean="0">
                <a:solidFill>
                  <a:schemeClr val="tx1"/>
                </a:solidFill>
              </a:rPr>
              <a:t>One sentence conclusion</a:t>
            </a:r>
          </a:p>
          <a:p>
            <a:endParaRPr lang="en-US" dirty="0"/>
          </a:p>
        </p:txBody>
      </p:sp>
      <p:sp>
        <p:nvSpPr>
          <p:cNvPr id="4" name="Content Placeholder 3"/>
          <p:cNvSpPr>
            <a:spLocks noGrp="1"/>
          </p:cNvSpPr>
          <p:nvPr>
            <p:ph sz="half" idx="2"/>
          </p:nvPr>
        </p:nvSpPr>
        <p:spPr>
          <a:xfrm>
            <a:off x="4663280" y="1809748"/>
            <a:ext cx="4099719" cy="4743451"/>
          </a:xfrm>
        </p:spPr>
        <p:txBody>
          <a:bodyPr>
            <a:normAutofit lnSpcReduction="10000"/>
          </a:bodyPr>
          <a:lstStyle/>
          <a:p>
            <a:r>
              <a:rPr lang="en-US" sz="3600" dirty="0"/>
              <a:t>Conclude who or what had the biggest impact on the Civil Rights Movement using evidence from the unit.</a:t>
            </a:r>
          </a:p>
          <a:p>
            <a:endParaRPr lang="en-US" dirty="0"/>
          </a:p>
        </p:txBody>
      </p:sp>
    </p:spTree>
    <p:extLst>
      <p:ext uri="{BB962C8B-B14F-4D97-AF65-F5344CB8AC3E}">
        <p14:creationId xmlns:p14="http://schemas.microsoft.com/office/powerpoint/2010/main" val="2711297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Older files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97036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Gwendolyn Brooks</a:t>
            </a:r>
            <a:endParaRPr lang="en-US" dirty="0"/>
          </a:p>
        </p:txBody>
      </p:sp>
      <p:sp>
        <p:nvSpPr>
          <p:cNvPr id="3" name="Content Placeholder 2"/>
          <p:cNvSpPr>
            <a:spLocks noGrp="1"/>
          </p:cNvSpPr>
          <p:nvPr>
            <p:ph sz="quarter" idx="1"/>
          </p:nvPr>
        </p:nvSpPr>
        <p:spPr/>
        <p:txBody>
          <a:bodyPr>
            <a:normAutofit/>
          </a:bodyPr>
          <a:lstStyle/>
          <a:p>
            <a:r>
              <a:rPr lang="en-US" sz="2800" dirty="0" smtClean="0"/>
              <a:t>Read Brooks’ poem “Riot!”</a:t>
            </a:r>
          </a:p>
          <a:p>
            <a:r>
              <a:rPr lang="en-US" sz="2800" dirty="0" smtClean="0"/>
              <a:t>Investigate the meaning of the poem</a:t>
            </a:r>
          </a:p>
          <a:p>
            <a:r>
              <a:rPr lang="en-US" sz="2800" dirty="0" smtClean="0"/>
              <a:t>Define the allusions/references</a:t>
            </a:r>
          </a:p>
          <a:p>
            <a:r>
              <a:rPr lang="en-US" sz="2800" dirty="0" smtClean="0"/>
              <a:t>Determine the emotions that she is conveying</a:t>
            </a:r>
            <a:endParaRPr lang="en-US" sz="2800" dirty="0"/>
          </a:p>
        </p:txBody>
      </p:sp>
      <p:pic>
        <p:nvPicPr>
          <p:cNvPr id="4" name="Picture 3" descr="GB.bmp"/>
          <p:cNvPicPr>
            <a:picLocks noChangeAspect="1"/>
          </p:cNvPicPr>
          <p:nvPr/>
        </p:nvPicPr>
        <p:blipFill>
          <a:blip r:embed="rId2" cstate="print"/>
          <a:stretch>
            <a:fillRect/>
          </a:stretch>
        </p:blipFill>
        <p:spPr>
          <a:xfrm>
            <a:off x="4419600" y="3428999"/>
            <a:ext cx="4267200" cy="3356985"/>
          </a:xfrm>
          <a:prstGeom prst="rect">
            <a:avLst/>
          </a:prstGeom>
        </p:spPr>
      </p:pic>
    </p:spTree>
    <p:extLst>
      <p:ext uri="{BB962C8B-B14F-4D97-AF65-F5344CB8AC3E}">
        <p14:creationId xmlns:p14="http://schemas.microsoft.com/office/powerpoint/2010/main" val="421672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sz="2400" dirty="0" smtClean="0"/>
              <a:t>Focus Questions</a:t>
            </a:r>
            <a:endParaRPr lang="en-US" sz="2400" dirty="0"/>
          </a:p>
        </p:txBody>
      </p:sp>
      <p:sp>
        <p:nvSpPr>
          <p:cNvPr id="3" name="Content Placeholder 2"/>
          <p:cNvSpPr>
            <a:spLocks noGrp="1"/>
          </p:cNvSpPr>
          <p:nvPr>
            <p:ph sz="quarter" idx="1"/>
          </p:nvPr>
        </p:nvSpPr>
        <p:spPr>
          <a:xfrm>
            <a:off x="304800" y="1295400"/>
            <a:ext cx="8686800" cy="5486400"/>
          </a:xfrm>
        </p:spPr>
        <p:txBody>
          <a:bodyPr>
            <a:normAutofit fontScale="77500" lnSpcReduction="20000"/>
          </a:bodyPr>
          <a:lstStyle/>
          <a:p>
            <a:pPr lvl="0"/>
            <a:r>
              <a:rPr lang="en-US" sz="2800" dirty="0" smtClean="0"/>
              <a:t>John </a:t>
            </a:r>
            <a:r>
              <a:rPr lang="en-US" sz="2800" dirty="0"/>
              <a:t>Cabot: (Italian explorer, discovered parts of America) but also white man killed during Chicago riots. John Wycliffe: fought for separation of church and state in 1330s.</a:t>
            </a:r>
          </a:p>
          <a:p>
            <a:pPr lvl="1"/>
            <a:r>
              <a:rPr lang="en-US" sz="2400" dirty="0"/>
              <a:t>Determine why Gwendolyn Brooks uses these white figures? What is Brooks saying about white people?</a:t>
            </a:r>
          </a:p>
          <a:p>
            <a:pPr lvl="0"/>
            <a:r>
              <a:rPr lang="en-US" sz="2800" dirty="0" smtClean="0"/>
              <a:t>Jaguar</a:t>
            </a:r>
            <a:r>
              <a:rPr lang="en-US" sz="2800" dirty="0"/>
              <a:t>, </a:t>
            </a:r>
            <a:r>
              <a:rPr lang="en-US" sz="2800" dirty="0" err="1"/>
              <a:t>Grandtully</a:t>
            </a:r>
            <a:r>
              <a:rPr lang="en-US" sz="2800" dirty="0"/>
              <a:t>, Richard Gray, </a:t>
            </a:r>
            <a:r>
              <a:rPr lang="en-US" sz="2800" dirty="0" err="1"/>
              <a:t>Distelheim</a:t>
            </a:r>
            <a:r>
              <a:rPr lang="en-US" sz="2800" dirty="0"/>
              <a:t>, Maxim’s, </a:t>
            </a:r>
            <a:r>
              <a:rPr lang="en-US" sz="2800" dirty="0" err="1"/>
              <a:t>Maison</a:t>
            </a:r>
            <a:r>
              <a:rPr lang="en-US" sz="2800" dirty="0"/>
              <a:t> Henri.</a:t>
            </a:r>
          </a:p>
          <a:p>
            <a:pPr lvl="1"/>
            <a:r>
              <a:rPr lang="en-US" sz="2400" dirty="0"/>
              <a:t>What are they?</a:t>
            </a:r>
          </a:p>
          <a:p>
            <a:pPr lvl="1"/>
            <a:r>
              <a:rPr lang="en-US" sz="2400" dirty="0" smtClean="0"/>
              <a:t>Investigate </a:t>
            </a:r>
            <a:r>
              <a:rPr lang="en-US" sz="2400" dirty="0"/>
              <a:t>what including these says about white society?</a:t>
            </a:r>
          </a:p>
          <a:p>
            <a:r>
              <a:rPr lang="en-US" sz="2800" dirty="0"/>
              <a:t> </a:t>
            </a:r>
            <a:r>
              <a:rPr lang="en-US" sz="2800" dirty="0" smtClean="0"/>
              <a:t>Conclude </a:t>
            </a:r>
            <a:r>
              <a:rPr lang="en-US" sz="2800" dirty="0"/>
              <a:t>how Cabot (main character) describes black society and the riots</a:t>
            </a:r>
            <a:r>
              <a:rPr lang="en-US" sz="2800" dirty="0" smtClean="0"/>
              <a:t>.</a:t>
            </a:r>
            <a:endParaRPr lang="en-US" sz="2800" dirty="0"/>
          </a:p>
          <a:p>
            <a:pPr lvl="1"/>
            <a:r>
              <a:rPr lang="en-US" sz="2400" dirty="0"/>
              <a:t>Why “It” and “blackness”? </a:t>
            </a:r>
          </a:p>
          <a:p>
            <a:pPr lvl="1"/>
            <a:r>
              <a:rPr lang="en-US" sz="2500" dirty="0"/>
              <a:t> </a:t>
            </a:r>
            <a:r>
              <a:rPr lang="en-US" sz="2100" dirty="0" smtClean="0"/>
              <a:t>Meaning </a:t>
            </a:r>
            <a:r>
              <a:rPr lang="en-US" sz="2100" dirty="0"/>
              <a:t>of “que </a:t>
            </a:r>
            <a:r>
              <a:rPr lang="en-US" sz="2100" dirty="0" err="1"/>
              <a:t>tu</a:t>
            </a:r>
            <a:r>
              <a:rPr lang="en-US" sz="2100" dirty="0"/>
              <a:t> </a:t>
            </a:r>
            <a:r>
              <a:rPr lang="en-US" sz="2100" dirty="0" err="1"/>
              <a:t>es</a:t>
            </a:r>
            <a:r>
              <a:rPr lang="en-US" sz="2100" dirty="0"/>
              <a:t> </a:t>
            </a:r>
            <a:r>
              <a:rPr lang="en-US" sz="2100" dirty="0" err="1"/>
              <a:t>grossier</a:t>
            </a:r>
            <a:r>
              <a:rPr lang="en-US" sz="2100" dirty="0"/>
              <a:t>”?</a:t>
            </a:r>
          </a:p>
          <a:p>
            <a:pPr lvl="0"/>
            <a:r>
              <a:rPr lang="en-US" sz="2800" dirty="0" smtClean="0"/>
              <a:t>To </a:t>
            </a:r>
            <a:r>
              <a:rPr lang="en-US" sz="2800" dirty="0"/>
              <a:t>what extent is John Cabot a desperate man, and how would he “die expensively? </a:t>
            </a:r>
          </a:p>
          <a:p>
            <a:pPr lvl="1"/>
            <a:r>
              <a:rPr lang="en-US" sz="2500" dirty="0"/>
              <a:t> </a:t>
            </a:r>
            <a:r>
              <a:rPr lang="en-US" sz="2100" dirty="0" smtClean="0"/>
              <a:t>What </a:t>
            </a:r>
            <a:r>
              <a:rPr lang="en-US" sz="2100" dirty="0"/>
              <a:t>is the “old averted doubt jerked forward”?</a:t>
            </a:r>
          </a:p>
          <a:p>
            <a:r>
              <a:rPr lang="en-US" sz="2800" dirty="0"/>
              <a:t> </a:t>
            </a:r>
            <a:r>
              <a:rPr lang="en-US" sz="2800" dirty="0" smtClean="0"/>
              <a:t>Meaning/significance </a:t>
            </a:r>
            <a:r>
              <a:rPr lang="en-US" sz="2800" dirty="0"/>
              <a:t>of the last line? (“Lord….they do”)</a:t>
            </a:r>
          </a:p>
          <a:p>
            <a:r>
              <a:rPr lang="en-US" sz="2800" dirty="0"/>
              <a:t> </a:t>
            </a:r>
            <a:r>
              <a:rPr lang="en-US" sz="2400" dirty="0" smtClean="0"/>
              <a:t>What </a:t>
            </a:r>
            <a:r>
              <a:rPr lang="en-US" sz="2400" dirty="0"/>
              <a:t>is the reference? </a:t>
            </a:r>
          </a:p>
        </p:txBody>
      </p:sp>
    </p:spTree>
    <p:extLst>
      <p:ext uri="{BB962C8B-B14F-4D97-AF65-F5344CB8AC3E}">
        <p14:creationId xmlns:p14="http://schemas.microsoft.com/office/powerpoint/2010/main" val="171941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What are civil rights? </a:t>
            </a:r>
            <a:br>
              <a:rPr lang="en-US" sz="3600" dirty="0" smtClean="0"/>
            </a:br>
            <a:r>
              <a:rPr lang="en-US" sz="3600" dirty="0" smtClean="0"/>
              <a:t>“rights of citizens”</a:t>
            </a:r>
            <a:endParaRPr lang="en-US" sz="3600" dirty="0"/>
          </a:p>
        </p:txBody>
      </p:sp>
      <p:sp>
        <p:nvSpPr>
          <p:cNvPr id="3" name="Content Placeholder 2"/>
          <p:cNvSpPr>
            <a:spLocks noGrp="1"/>
          </p:cNvSpPr>
          <p:nvPr>
            <p:ph sz="quarter" idx="1"/>
          </p:nvPr>
        </p:nvSpPr>
        <p:spPr/>
        <p:txBody>
          <a:bodyPr>
            <a:normAutofit/>
          </a:bodyPr>
          <a:lstStyle/>
          <a:p>
            <a:r>
              <a:rPr lang="en-US" dirty="0" smtClean="0"/>
              <a:t>Protect individuals' freedom from unwarranted intrusion by governments/private organizations</a:t>
            </a:r>
          </a:p>
          <a:p>
            <a:r>
              <a:rPr lang="en-US" dirty="0" smtClean="0"/>
              <a:t>Ensure one's ability to participate in the civil life of the state without discrimination or repression</a:t>
            </a:r>
          </a:p>
          <a:p>
            <a:r>
              <a:rPr lang="en-US" dirty="0" smtClean="0"/>
              <a:t>Civil rights include:</a:t>
            </a:r>
          </a:p>
          <a:p>
            <a:pPr lvl="1"/>
            <a:r>
              <a:rPr lang="en-US" dirty="0" smtClean="0"/>
              <a:t>The ensuring of peoples' physical integrity and safety</a:t>
            </a:r>
          </a:p>
          <a:p>
            <a:pPr lvl="1"/>
            <a:r>
              <a:rPr lang="en-US" dirty="0" smtClean="0"/>
              <a:t>Protection from discrimination on grounds such as physical or mental disability, gender, religion, race, national origin, age, uniformed services, sexual orientation, or gender identity</a:t>
            </a:r>
          </a:p>
          <a:p>
            <a:pPr lvl="1"/>
            <a:r>
              <a:rPr lang="en-US" dirty="0" smtClean="0"/>
              <a:t>Privacy, the freedoms of thought and conscience, speech and expression, religion, the press, and movement.</a:t>
            </a:r>
          </a:p>
          <a:p>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amond(in)">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Selma</a:t>
            </a:r>
            <a:endParaRPr lang="en-US" i="1" dirty="0"/>
          </a:p>
        </p:txBody>
      </p:sp>
      <p:sp>
        <p:nvSpPr>
          <p:cNvPr id="3" name="Content Placeholder 2"/>
          <p:cNvSpPr>
            <a:spLocks noGrp="1"/>
          </p:cNvSpPr>
          <p:nvPr>
            <p:ph sz="quarter" idx="1"/>
          </p:nvPr>
        </p:nvSpPr>
        <p:spPr/>
        <p:txBody>
          <a:bodyPr>
            <a:normAutofit/>
          </a:bodyPr>
          <a:lstStyle/>
          <a:p>
            <a:r>
              <a:rPr lang="en-US" sz="2000" dirty="0" smtClean="0"/>
              <a:t>“Although </a:t>
            </a:r>
            <a:r>
              <a:rPr lang="en-US" sz="2000" dirty="0"/>
              <a:t>the Civil Rights Act of 1964 legally desegregated the South, discrimination was still rampant in certain areas, making it very difficult for blacks to register to vote. In 1965, an Alabama city became the battleground in the fight for suffrage. Despite violent opposition, Dr. Martin Luther King Jr. </a:t>
            </a:r>
            <a:r>
              <a:rPr lang="en-US" sz="2000" dirty="0" smtClean="0"/>
              <a:t>and </a:t>
            </a:r>
            <a:r>
              <a:rPr lang="en-US" sz="2000" dirty="0"/>
              <a:t>his followers pressed forward on an epic march from Selma to Montgomery, and their efforts culminated in President Lyndon Johnson signing the Voting Rights Act of 1965</a:t>
            </a:r>
            <a:r>
              <a:rPr lang="en-US" sz="2000" dirty="0" smtClean="0"/>
              <a:t>.”</a:t>
            </a:r>
          </a:p>
          <a:p>
            <a:r>
              <a:rPr lang="en-US" sz="2000" dirty="0" smtClean="0"/>
              <a:t>Stars: </a:t>
            </a:r>
          </a:p>
          <a:p>
            <a:pPr lvl="1"/>
            <a:r>
              <a:rPr lang="en-US" sz="1700" dirty="0" smtClean="0"/>
              <a:t>David </a:t>
            </a:r>
            <a:r>
              <a:rPr lang="en-US" sz="1700" dirty="0" err="1" smtClean="0"/>
              <a:t>Oyelowo</a:t>
            </a:r>
            <a:r>
              <a:rPr lang="en-US" sz="1700" dirty="0" smtClean="0"/>
              <a:t> (MLK), Carmen </a:t>
            </a:r>
            <a:r>
              <a:rPr lang="en-US" sz="1700" dirty="0" err="1" smtClean="0"/>
              <a:t>Ejogo</a:t>
            </a:r>
            <a:r>
              <a:rPr lang="en-US" sz="1700" dirty="0" smtClean="0"/>
              <a:t> (Coretta Scott King)</a:t>
            </a:r>
          </a:p>
          <a:p>
            <a:pPr lvl="1"/>
            <a:r>
              <a:rPr lang="en-US" sz="1700" dirty="0" smtClean="0"/>
              <a:t>Oprah Winfrey (Annie Lee Cooper) </a:t>
            </a:r>
          </a:p>
          <a:p>
            <a:pPr lvl="1"/>
            <a:r>
              <a:rPr lang="en-US" sz="1700" dirty="0" smtClean="0"/>
              <a:t>Tom Wilkinson (President Johnson)</a:t>
            </a:r>
          </a:p>
          <a:p>
            <a:pPr lvl="1"/>
            <a:r>
              <a:rPr lang="en-US" sz="1700" dirty="0" smtClean="0"/>
              <a:t>Common (James </a:t>
            </a:r>
            <a:r>
              <a:rPr lang="en-US" sz="1700" dirty="0" err="1" smtClean="0"/>
              <a:t>Beval</a:t>
            </a:r>
            <a:r>
              <a:rPr lang="en-US" sz="1700" dirty="0" smtClean="0"/>
              <a:t>) </a:t>
            </a:r>
          </a:p>
          <a:p>
            <a:pPr lvl="1"/>
            <a:r>
              <a:rPr lang="en-US" sz="1700" dirty="0" smtClean="0"/>
              <a:t>Dylan Baker (J. Edgar Hoover)</a:t>
            </a:r>
          </a:p>
          <a:p>
            <a:pPr lvl="1"/>
            <a:r>
              <a:rPr lang="en-US" sz="1700" dirty="0" smtClean="0"/>
              <a:t>Tim Roth (Gov. George Wallace)</a:t>
            </a:r>
          </a:p>
          <a:p>
            <a:pPr lvl="1"/>
            <a:r>
              <a:rPr lang="en-US" sz="1700" dirty="0" smtClean="0"/>
              <a:t>Nigel Thatch (Malcolm X)</a:t>
            </a:r>
            <a:endParaRPr lang="en-US" sz="17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4191000"/>
            <a:ext cx="4495800" cy="2393868"/>
          </a:xfrm>
          <a:prstGeom prst="rect">
            <a:avLst/>
          </a:prstGeom>
        </p:spPr>
      </p:pic>
    </p:spTree>
    <p:extLst>
      <p:ext uri="{BB962C8B-B14F-4D97-AF65-F5344CB8AC3E}">
        <p14:creationId xmlns:p14="http://schemas.microsoft.com/office/powerpoint/2010/main" val="2148735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Jigsaw</a:t>
            </a:r>
            <a:endParaRPr lang="en-US" dirty="0"/>
          </a:p>
        </p:txBody>
      </p:sp>
      <p:sp>
        <p:nvSpPr>
          <p:cNvPr id="3" name="Content Placeholder 2"/>
          <p:cNvSpPr>
            <a:spLocks noGrp="1"/>
          </p:cNvSpPr>
          <p:nvPr>
            <p:ph sz="quarter" idx="1"/>
          </p:nvPr>
        </p:nvSpPr>
        <p:spPr/>
        <p:txBody>
          <a:bodyPr/>
          <a:lstStyle/>
          <a:p>
            <a:r>
              <a:rPr lang="en-US" dirty="0" smtClean="0"/>
              <a:t>So many African Americans impacted the fight for civil rights in America, but we do not have time to analyze every person or event</a:t>
            </a:r>
          </a:p>
          <a:p>
            <a:r>
              <a:rPr lang="en-US" dirty="0" smtClean="0"/>
              <a:t>You will be reading about certain events, reading speeches, and analyzing the impact on the movement</a:t>
            </a:r>
          </a:p>
          <a:p>
            <a:r>
              <a:rPr lang="en-US" dirty="0" smtClean="0"/>
              <a:t>You will each be assigned something different, and then will teach your group about your topic, focusing on the impact on the Civil Rights Movement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867" y="4437562"/>
            <a:ext cx="3184904" cy="23856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724400"/>
            <a:ext cx="5173925" cy="1981200"/>
          </a:xfrm>
          <a:prstGeom prst="rect">
            <a:avLst/>
          </a:prstGeom>
        </p:spPr>
      </p:pic>
    </p:spTree>
    <p:extLst>
      <p:ext uri="{BB962C8B-B14F-4D97-AF65-F5344CB8AC3E}">
        <p14:creationId xmlns:p14="http://schemas.microsoft.com/office/powerpoint/2010/main" val="62707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Angela Davis “The Liberation of Our People” speech</a:t>
            </a:r>
          </a:p>
          <a:p>
            <a:pPr marL="514350" indent="-514350">
              <a:buFont typeface="+mj-lt"/>
              <a:buAutoNum type="arabicPeriod"/>
            </a:pPr>
            <a:r>
              <a:rPr lang="en-US" dirty="0" smtClean="0"/>
              <a:t>Malcolm X “Ballot or the Bullet” speech</a:t>
            </a:r>
          </a:p>
          <a:p>
            <a:pPr marL="514350" indent="-514350">
              <a:buFont typeface="+mj-lt"/>
              <a:buAutoNum type="arabicPeriod"/>
            </a:pPr>
            <a:r>
              <a:rPr lang="en-US" dirty="0" smtClean="0"/>
              <a:t>Martin Luther King, Jr. “I Have a Dream” speech</a:t>
            </a:r>
          </a:p>
          <a:p>
            <a:pPr marL="514350" indent="-514350">
              <a:buFont typeface="+mj-lt"/>
              <a:buAutoNum type="arabicPeriod"/>
            </a:pPr>
            <a:r>
              <a:rPr lang="en-US" dirty="0" smtClean="0"/>
              <a:t>Gwendolyn Brooks “Riot” poem</a:t>
            </a:r>
          </a:p>
          <a:p>
            <a:pPr marL="514350" indent="-514350">
              <a:buFont typeface="+mj-lt"/>
              <a:buAutoNum type="arabicPeriod"/>
            </a:pPr>
            <a:r>
              <a:rPr lang="en-US" dirty="0" smtClean="0"/>
              <a:t>Rosa Parks and refusing to move</a:t>
            </a:r>
          </a:p>
          <a:p>
            <a:pPr marL="514350" indent="-514350">
              <a:buFont typeface="+mj-lt"/>
              <a:buAutoNum type="arabicPeriod"/>
            </a:pPr>
            <a:r>
              <a:rPr lang="en-US" dirty="0" smtClean="0"/>
              <a:t>Sit-ins at lunch counters and freedom riders</a:t>
            </a:r>
          </a:p>
          <a:p>
            <a:pPr marL="514350" indent="-514350">
              <a:buFont typeface="+mj-lt"/>
              <a:buAutoNum type="arabicPeriod"/>
            </a:pPr>
            <a:r>
              <a:rPr lang="en-US" dirty="0" smtClean="0"/>
              <a:t>Ruby Bridges and Brown </a:t>
            </a:r>
            <a:r>
              <a:rPr lang="en-US" dirty="0"/>
              <a:t>vs. Board of Education </a:t>
            </a:r>
            <a:endParaRPr lang="en-US" dirty="0" smtClean="0"/>
          </a:p>
          <a:p>
            <a:pPr marL="514350" indent="-514350">
              <a:buFont typeface="+mj-lt"/>
              <a:buAutoNum type="arabicPeriod"/>
            </a:pPr>
            <a:r>
              <a:rPr lang="en-US" dirty="0" smtClean="0"/>
              <a:t>Selma marches</a:t>
            </a:r>
          </a:p>
          <a:p>
            <a:pPr marL="514350" indent="-514350">
              <a:buFont typeface="+mj-lt"/>
              <a:buAutoNum type="arabicPeriod"/>
            </a:pPr>
            <a:r>
              <a:rPr lang="en-US" dirty="0" smtClean="0"/>
              <a:t>Civil Rights Act of 1964</a:t>
            </a:r>
          </a:p>
          <a:p>
            <a:pPr marL="514350" indent="-514350">
              <a:buFont typeface="+mj-lt"/>
              <a:buAutoNum type="arabicPeriod"/>
            </a:pPr>
            <a:r>
              <a:rPr lang="en-US" dirty="0" smtClean="0"/>
              <a:t>Voting Rights Act of 1965</a:t>
            </a:r>
            <a:endParaRPr lang="en-US" dirty="0"/>
          </a:p>
          <a:p>
            <a:pPr marL="514350" indent="-514350">
              <a:buFont typeface="+mj-lt"/>
              <a:buAutoNum type="arabicPeriod"/>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572000"/>
            <a:ext cx="3333750" cy="2308931"/>
          </a:xfrm>
          <a:prstGeom prst="rect">
            <a:avLst/>
          </a:prstGeom>
        </p:spPr>
      </p:pic>
    </p:spTree>
    <p:extLst>
      <p:ext uri="{BB962C8B-B14F-4D97-AF65-F5344CB8AC3E}">
        <p14:creationId xmlns:p14="http://schemas.microsoft.com/office/powerpoint/2010/main" val="1329306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work</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3200" dirty="0" smtClean="0"/>
              <a:t>Brief summary of event/person/literature/speech</a:t>
            </a:r>
          </a:p>
          <a:p>
            <a:pPr marL="514350" indent="-514350">
              <a:buFont typeface="+mj-lt"/>
              <a:buAutoNum type="arabicPeriod"/>
            </a:pPr>
            <a:r>
              <a:rPr lang="en-US" sz="3200" dirty="0" smtClean="0"/>
              <a:t>Highlight key phrases, key things that happened during event, key rulings in court cases, etc.</a:t>
            </a:r>
          </a:p>
          <a:p>
            <a:pPr marL="514350" indent="-514350">
              <a:buFont typeface="+mj-lt"/>
              <a:buAutoNum type="arabicPeriod"/>
            </a:pPr>
            <a:r>
              <a:rPr lang="en-US" sz="3200" dirty="0" smtClean="0"/>
              <a:t>Choose the key people. Brief biography of important figures.</a:t>
            </a:r>
          </a:p>
          <a:p>
            <a:pPr marL="514350" indent="-514350">
              <a:buFont typeface="+mj-lt"/>
              <a:buAutoNum type="arabicPeriod"/>
            </a:pPr>
            <a:r>
              <a:rPr lang="en-US" sz="3200" dirty="0" smtClean="0"/>
              <a:t>Conclude the impact (MOST IMPORTANT PIECE)</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012" y="-228600"/>
            <a:ext cx="3328988" cy="2040536"/>
          </a:xfrm>
          <a:prstGeom prst="rect">
            <a:avLst/>
          </a:prstGeom>
        </p:spPr>
      </p:pic>
    </p:spTree>
    <p:extLst>
      <p:ext uri="{BB962C8B-B14F-4D97-AF65-F5344CB8AC3E}">
        <p14:creationId xmlns:p14="http://schemas.microsoft.com/office/powerpoint/2010/main" val="63271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buNone/>
            </a:pPr>
            <a:r>
              <a:rPr lang="en-US" b="1" dirty="0"/>
              <a:t>	</a:t>
            </a:r>
          </a:p>
          <a:p>
            <a:pPr marL="0" indent="0">
              <a:buNone/>
            </a:pPr>
            <a:r>
              <a:rPr lang="en-US" b="1" dirty="0"/>
              <a:t>	</a:t>
            </a:r>
          </a:p>
          <a:p>
            <a:pPr marL="0" indent="0">
              <a:buNone/>
            </a:pPr>
            <a:r>
              <a:rPr lang="sv-SE" b="1" dirty="0"/>
              <a:t>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03374107"/>
              </p:ext>
            </p:extLst>
          </p:nvPr>
        </p:nvGraphicFramePr>
        <p:xfrm>
          <a:off x="228597" y="304800"/>
          <a:ext cx="8686802" cy="6019800"/>
        </p:xfrm>
        <a:graphic>
          <a:graphicData uri="http://schemas.openxmlformats.org/drawingml/2006/table">
            <a:tbl>
              <a:tblPr>
                <a:tableStyleId>{5C22544A-7EE6-4342-B048-85BDC9FD1C3A}</a:tableStyleId>
              </a:tblPr>
              <a:tblGrid>
                <a:gridCol w="3412674">
                  <a:extLst>
                    <a:ext uri="{9D8B030D-6E8A-4147-A177-3AD203B41FA5}">
                      <a16:colId xmlns:a16="http://schemas.microsoft.com/office/drawing/2014/main" val="20000"/>
                    </a:ext>
                  </a:extLst>
                </a:gridCol>
                <a:gridCol w="775607">
                  <a:extLst>
                    <a:ext uri="{9D8B030D-6E8A-4147-A177-3AD203B41FA5}">
                      <a16:colId xmlns:a16="http://schemas.microsoft.com/office/drawing/2014/main" val="20001"/>
                    </a:ext>
                  </a:extLst>
                </a:gridCol>
                <a:gridCol w="994601">
                  <a:extLst>
                    <a:ext uri="{9D8B030D-6E8A-4147-A177-3AD203B41FA5}">
                      <a16:colId xmlns:a16="http://schemas.microsoft.com/office/drawing/2014/main" val="20002"/>
                    </a:ext>
                  </a:extLst>
                </a:gridCol>
                <a:gridCol w="700784">
                  <a:extLst>
                    <a:ext uri="{9D8B030D-6E8A-4147-A177-3AD203B41FA5}">
                      <a16:colId xmlns:a16="http://schemas.microsoft.com/office/drawing/2014/main" val="20003"/>
                    </a:ext>
                  </a:extLst>
                </a:gridCol>
                <a:gridCol w="700784">
                  <a:extLst>
                    <a:ext uri="{9D8B030D-6E8A-4147-A177-3AD203B41FA5}">
                      <a16:colId xmlns:a16="http://schemas.microsoft.com/office/drawing/2014/main" val="20004"/>
                    </a:ext>
                  </a:extLst>
                </a:gridCol>
                <a:gridCol w="700784">
                  <a:extLst>
                    <a:ext uri="{9D8B030D-6E8A-4147-A177-3AD203B41FA5}">
                      <a16:colId xmlns:a16="http://schemas.microsoft.com/office/drawing/2014/main" val="20005"/>
                    </a:ext>
                  </a:extLst>
                </a:gridCol>
                <a:gridCol w="700784">
                  <a:extLst>
                    <a:ext uri="{9D8B030D-6E8A-4147-A177-3AD203B41FA5}">
                      <a16:colId xmlns:a16="http://schemas.microsoft.com/office/drawing/2014/main" val="20006"/>
                    </a:ext>
                  </a:extLst>
                </a:gridCol>
                <a:gridCol w="700784">
                  <a:extLst>
                    <a:ext uri="{9D8B030D-6E8A-4147-A177-3AD203B41FA5}">
                      <a16:colId xmlns:a16="http://schemas.microsoft.com/office/drawing/2014/main" val="20007"/>
                    </a:ext>
                  </a:extLst>
                </a:gridCol>
              </a:tblGrid>
              <a:tr h="601980">
                <a:tc>
                  <a:txBody>
                    <a:bodyPr/>
                    <a:lstStyle/>
                    <a:p>
                      <a:pPr algn="l" rtl="0" fontAlgn="ctr"/>
                      <a:r>
                        <a:rPr lang="en-US" sz="1600" u="none" strike="noStrike" dirty="0">
                          <a:solidFill>
                            <a:schemeClr val="tx1"/>
                          </a:solidFill>
                          <a:effectLst/>
                        </a:rPr>
                        <a:t>1.Angela Davis “The Liberation of Our People” speech</a:t>
                      </a:r>
                      <a:endParaRPr lang="en-US" sz="1600" b="1" i="0" u="none" strike="noStrike" dirty="0">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4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0000"/>
                  </a:ext>
                </a:extLst>
              </a:tr>
              <a:tr h="601980">
                <a:tc>
                  <a:txBody>
                    <a:bodyPr/>
                    <a:lstStyle/>
                    <a:p>
                      <a:pPr algn="l" rtl="0" fontAlgn="ctr"/>
                      <a:r>
                        <a:rPr lang="en-US" sz="1600" u="none" strike="noStrike" dirty="0">
                          <a:solidFill>
                            <a:schemeClr val="tx1"/>
                          </a:solidFill>
                          <a:effectLst/>
                        </a:rPr>
                        <a:t>2.Malcolm X “Ballot or the Bullet” speech</a:t>
                      </a:r>
                      <a:endParaRPr lang="en-US" sz="1600" b="1" i="0" u="none" strike="noStrike" dirty="0">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0001"/>
                  </a:ext>
                </a:extLst>
              </a:tr>
              <a:tr h="601980">
                <a:tc>
                  <a:txBody>
                    <a:bodyPr/>
                    <a:lstStyle/>
                    <a:p>
                      <a:pPr algn="l" rtl="0" fontAlgn="ctr"/>
                      <a:r>
                        <a:rPr lang="en-US" sz="1600" u="none" strike="noStrike" dirty="0">
                          <a:solidFill>
                            <a:schemeClr val="tx1"/>
                          </a:solidFill>
                          <a:effectLst/>
                        </a:rPr>
                        <a:t>3.Martin Luther King, Jr. “I Have a Dream” speech</a:t>
                      </a:r>
                      <a:endParaRPr lang="en-US" sz="1600" b="1" i="0" u="none" strike="noStrike" dirty="0">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0002"/>
                  </a:ext>
                </a:extLst>
              </a:tr>
              <a:tr h="601980">
                <a:tc>
                  <a:txBody>
                    <a:bodyPr/>
                    <a:lstStyle/>
                    <a:p>
                      <a:pPr algn="l" rtl="0" fontAlgn="ctr"/>
                      <a:r>
                        <a:rPr lang="en-US" sz="1600" u="none" strike="noStrike">
                          <a:solidFill>
                            <a:schemeClr val="tx1"/>
                          </a:solidFill>
                          <a:effectLst/>
                        </a:rPr>
                        <a:t>4.Gwendolyn Brooks “Riot” poem</a:t>
                      </a:r>
                      <a:endParaRPr lang="en-US" sz="1600" b="1" i="0" u="none" strike="noStrike">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0003"/>
                  </a:ext>
                </a:extLst>
              </a:tr>
              <a:tr h="601980">
                <a:tc>
                  <a:txBody>
                    <a:bodyPr/>
                    <a:lstStyle/>
                    <a:p>
                      <a:pPr algn="l" rtl="0" fontAlgn="ctr"/>
                      <a:r>
                        <a:rPr lang="en-US" sz="1600" u="none" strike="noStrike">
                          <a:solidFill>
                            <a:schemeClr val="tx1"/>
                          </a:solidFill>
                          <a:effectLst/>
                        </a:rPr>
                        <a:t>5.Rosa Parks and refusing to move</a:t>
                      </a:r>
                      <a:endParaRPr lang="en-US" sz="1600" b="1" i="0" u="none" strike="noStrike">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0004"/>
                  </a:ext>
                </a:extLst>
              </a:tr>
              <a:tr h="601980">
                <a:tc>
                  <a:txBody>
                    <a:bodyPr/>
                    <a:lstStyle/>
                    <a:p>
                      <a:pPr algn="l" rtl="0" fontAlgn="ctr"/>
                      <a:r>
                        <a:rPr lang="en-US" sz="1600" u="none" strike="noStrike">
                          <a:solidFill>
                            <a:schemeClr val="tx1"/>
                          </a:solidFill>
                          <a:effectLst/>
                        </a:rPr>
                        <a:t>6.Sit-ins at lunch counters and freedom riders</a:t>
                      </a:r>
                      <a:endParaRPr lang="en-US" sz="1600" b="1" i="0" u="none" strike="noStrike">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0005"/>
                  </a:ext>
                </a:extLst>
              </a:tr>
              <a:tr h="601980">
                <a:tc>
                  <a:txBody>
                    <a:bodyPr/>
                    <a:lstStyle/>
                    <a:p>
                      <a:pPr algn="l" rtl="0" fontAlgn="ctr"/>
                      <a:r>
                        <a:rPr lang="en-US" sz="1600" u="none" strike="noStrike">
                          <a:solidFill>
                            <a:schemeClr val="tx1"/>
                          </a:solidFill>
                          <a:effectLst/>
                        </a:rPr>
                        <a:t>7.Ruby Bridges and Brown vs. Board of Education </a:t>
                      </a:r>
                      <a:endParaRPr lang="en-US" sz="1600" b="1" i="0" u="none" strike="noStrike">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4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0006"/>
                  </a:ext>
                </a:extLst>
              </a:tr>
              <a:tr h="601980">
                <a:tc>
                  <a:txBody>
                    <a:bodyPr/>
                    <a:lstStyle/>
                    <a:p>
                      <a:pPr algn="l" rtl="0" fontAlgn="ctr"/>
                      <a:r>
                        <a:rPr lang="en-US" sz="1600" u="none" strike="noStrike">
                          <a:solidFill>
                            <a:schemeClr val="tx1"/>
                          </a:solidFill>
                          <a:effectLst/>
                        </a:rPr>
                        <a:t>8.Selma marches</a:t>
                      </a:r>
                      <a:endParaRPr lang="en-US" sz="1600" b="1" i="0" u="none" strike="noStrike">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0007"/>
                  </a:ext>
                </a:extLst>
              </a:tr>
              <a:tr h="601980">
                <a:tc>
                  <a:txBody>
                    <a:bodyPr/>
                    <a:lstStyle/>
                    <a:p>
                      <a:pPr algn="l" rtl="0" fontAlgn="ctr"/>
                      <a:r>
                        <a:rPr lang="en-US" sz="1600" u="none" strike="noStrike">
                          <a:solidFill>
                            <a:schemeClr val="tx1"/>
                          </a:solidFill>
                          <a:effectLst/>
                        </a:rPr>
                        <a:t>9.Civil Rights Act of 1964</a:t>
                      </a:r>
                      <a:endParaRPr lang="en-US" sz="1600" b="1" i="0" u="none" strike="noStrike">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4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0008"/>
                  </a:ext>
                </a:extLst>
              </a:tr>
              <a:tr h="601980">
                <a:tc>
                  <a:txBody>
                    <a:bodyPr/>
                    <a:lstStyle/>
                    <a:p>
                      <a:pPr algn="l" rtl="0" fontAlgn="ctr"/>
                      <a:r>
                        <a:rPr lang="en-US" sz="1600" u="none" strike="noStrike" dirty="0">
                          <a:solidFill>
                            <a:schemeClr val="tx1"/>
                          </a:solidFill>
                          <a:effectLst/>
                        </a:rPr>
                        <a:t>10.Voting Rights Act of 1965</a:t>
                      </a:r>
                      <a:endParaRPr lang="en-US" sz="1600" b="1" i="0" u="none" strike="noStrike" dirty="0">
                        <a:solidFill>
                          <a:schemeClr val="tx1"/>
                        </a:solidFill>
                        <a:effectLst/>
                        <a:latin typeface="Calibri"/>
                      </a:endParaRPr>
                    </a:p>
                  </a:txBody>
                  <a:tcPr marL="9525" marR="9525" marT="9525" marB="0" anchor="ctr">
                    <a:solidFill>
                      <a:schemeClr val="accent2">
                        <a:lumMod val="20000"/>
                        <a:lumOff val="80000"/>
                      </a:schemeClr>
                    </a:solidFill>
                  </a:tcPr>
                </a:tc>
                <a:tc>
                  <a:txBody>
                    <a:bodyPr/>
                    <a:lstStyle/>
                    <a:p>
                      <a:pPr algn="l" fontAlgn="b"/>
                      <a:endParaRPr lang="en-US" sz="1600" b="0"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tc>
                  <a:txBody>
                    <a:bodyPr/>
                    <a:lstStyle/>
                    <a:p>
                      <a:pPr algn="l" fontAlgn="b"/>
                      <a:endParaRPr lang="en-US" sz="1600" b="1" i="0" u="none" strike="noStrike" dirty="0">
                        <a:solidFill>
                          <a:schemeClr val="tx1"/>
                        </a:solidFill>
                        <a:effectLst/>
                        <a:latin typeface="Calibri"/>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34945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Jigsaw</a:t>
            </a:r>
            <a:endParaRPr lang="en-US" dirty="0"/>
          </a:p>
        </p:txBody>
      </p:sp>
      <p:sp>
        <p:nvSpPr>
          <p:cNvPr id="3" name="Content Placeholder 2"/>
          <p:cNvSpPr>
            <a:spLocks noGrp="1"/>
          </p:cNvSpPr>
          <p:nvPr>
            <p:ph sz="quarter" idx="1"/>
          </p:nvPr>
        </p:nvSpPr>
        <p:spPr>
          <a:xfrm>
            <a:off x="457200" y="1295400"/>
            <a:ext cx="8229600" cy="4861560"/>
          </a:xfrm>
        </p:spPr>
        <p:txBody>
          <a:bodyPr>
            <a:normAutofit/>
          </a:bodyPr>
          <a:lstStyle/>
          <a:p>
            <a:r>
              <a:rPr lang="en-US" sz="3200" dirty="0" smtClean="0"/>
              <a:t>Meet with groups, and share </a:t>
            </a:r>
          </a:p>
          <a:p>
            <a:pPr marL="0" indent="0">
              <a:buNone/>
            </a:pPr>
            <a:r>
              <a:rPr lang="en-US" sz="3200" dirty="0" smtClean="0"/>
              <a:t>your information on your topic</a:t>
            </a:r>
          </a:p>
          <a:p>
            <a:r>
              <a:rPr lang="en-US" sz="3200" dirty="0" smtClean="0"/>
              <a:t>At the end:</a:t>
            </a:r>
          </a:p>
          <a:p>
            <a:pPr lvl="1"/>
            <a:r>
              <a:rPr lang="en-US" sz="2800" dirty="0" smtClean="0"/>
              <a:t>Your group must decide who or what had the biggest impact on the Civil Rights Movement, what the impact was, and why they had the biggest impact.</a:t>
            </a:r>
          </a:p>
          <a:p>
            <a:pPr lvl="1"/>
            <a:r>
              <a:rPr lang="en-US" sz="2800" dirty="0" smtClean="0"/>
              <a:t>You will submit a paragraph explanation justifying your chosen event or person with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3949"/>
            <a:ext cx="3276600" cy="2498886"/>
          </a:xfrm>
          <a:prstGeom prst="rect">
            <a:avLst/>
          </a:prstGeom>
        </p:spPr>
      </p:pic>
    </p:spTree>
    <p:extLst>
      <p:ext uri="{BB962C8B-B14F-4D97-AF65-F5344CB8AC3E}">
        <p14:creationId xmlns:p14="http://schemas.microsoft.com/office/powerpoint/2010/main" val="352370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Task</a:t>
            </a:r>
            <a:endParaRPr lang="en-US" dirty="0"/>
          </a:p>
        </p:txBody>
      </p:sp>
      <p:sp>
        <p:nvSpPr>
          <p:cNvPr id="3" name="Content Placeholder 2"/>
          <p:cNvSpPr>
            <a:spLocks noGrp="1"/>
          </p:cNvSpPr>
          <p:nvPr>
            <p:ph sz="quarter" idx="1"/>
          </p:nvPr>
        </p:nvSpPr>
        <p:spPr/>
        <p:txBody>
          <a:bodyPr>
            <a:normAutofit/>
          </a:bodyPr>
          <a:lstStyle/>
          <a:p>
            <a:r>
              <a:rPr lang="en-US" sz="3200" dirty="0" smtClean="0"/>
              <a:t>Write down everything you know about the Civil Rights Movement</a:t>
            </a:r>
          </a:p>
          <a:p>
            <a:pPr lvl="1"/>
            <a:r>
              <a:rPr lang="en-US" sz="2800" dirty="0" smtClean="0"/>
              <a:t>People</a:t>
            </a:r>
          </a:p>
          <a:p>
            <a:pPr lvl="1"/>
            <a:r>
              <a:rPr lang="en-US" sz="2800" dirty="0" smtClean="0"/>
              <a:t>Events</a:t>
            </a:r>
          </a:p>
          <a:p>
            <a:pPr lvl="1"/>
            <a:r>
              <a:rPr lang="en-US" sz="2800" dirty="0" smtClean="0"/>
              <a:t>Places</a:t>
            </a:r>
          </a:p>
          <a:p>
            <a:pPr lvl="1"/>
            <a:r>
              <a:rPr lang="en-US" sz="2800" dirty="0" smtClean="0"/>
              <a:t>Results</a:t>
            </a:r>
          </a:p>
          <a:p>
            <a:pPr lvl="1"/>
            <a:r>
              <a:rPr lang="en-US" sz="2800" dirty="0" smtClean="0"/>
              <a:t>Laws</a:t>
            </a:r>
          </a:p>
          <a:p>
            <a:pPr lvl="1"/>
            <a:r>
              <a:rPr lang="en-US" sz="2800" dirty="0" smtClean="0"/>
              <a:t>EVERYTHING</a:t>
            </a:r>
            <a:endParaRPr lang="en-US" sz="2800" dirty="0"/>
          </a:p>
        </p:txBody>
      </p:sp>
    </p:spTree>
    <p:extLst>
      <p:ext uri="{BB962C8B-B14F-4D97-AF65-F5344CB8AC3E}">
        <p14:creationId xmlns:p14="http://schemas.microsoft.com/office/powerpoint/2010/main" val="3944969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speech strong?</a:t>
            </a:r>
            <a:endParaRPr lang="en-US" dirty="0"/>
          </a:p>
        </p:txBody>
      </p:sp>
      <p:sp>
        <p:nvSpPr>
          <p:cNvPr id="3" name="Content Placeholder 2"/>
          <p:cNvSpPr>
            <a:spLocks noGrp="1"/>
          </p:cNvSpPr>
          <p:nvPr>
            <p:ph sz="quarter" idx="1"/>
          </p:nvPr>
        </p:nvSpPr>
        <p:spPr/>
        <p:txBody>
          <a:bodyPr>
            <a:normAutofit/>
          </a:bodyPr>
          <a:lstStyle/>
          <a:p>
            <a:r>
              <a:rPr lang="en-US" dirty="0" smtClean="0"/>
              <a:t>Know your audience; catch their attention, don’t let it go</a:t>
            </a:r>
          </a:p>
          <a:p>
            <a:r>
              <a:rPr lang="en-US" dirty="0" smtClean="0"/>
              <a:t>No ‘</a:t>
            </a:r>
            <a:r>
              <a:rPr lang="en-US" dirty="0" err="1" smtClean="0"/>
              <a:t>aah</a:t>
            </a:r>
            <a:r>
              <a:rPr lang="en-US" dirty="0" smtClean="0"/>
              <a:t>’ and ‘</a:t>
            </a:r>
            <a:r>
              <a:rPr lang="en-US" dirty="0" err="1" smtClean="0"/>
              <a:t>umms</a:t>
            </a:r>
            <a:r>
              <a:rPr lang="en-US" dirty="0" smtClean="0"/>
              <a:t>’ (fillers) </a:t>
            </a:r>
          </a:p>
          <a:p>
            <a:r>
              <a:rPr lang="en-US" dirty="0" smtClean="0"/>
              <a:t>Message: clear, concise, helpful</a:t>
            </a:r>
          </a:p>
          <a:p>
            <a:r>
              <a:rPr lang="en-US" dirty="0" smtClean="0"/>
              <a:t>Speaker cares about message, makes audience care about message</a:t>
            </a:r>
          </a:p>
          <a:p>
            <a:r>
              <a:rPr lang="en-US" dirty="0" smtClean="0"/>
              <a:t>Repeat crucial points, buzzwords</a:t>
            </a:r>
          </a:p>
          <a:p>
            <a:r>
              <a:rPr lang="en-US" dirty="0" smtClean="0"/>
              <a:t>Use previews and summaries</a:t>
            </a:r>
          </a:p>
          <a:p>
            <a:r>
              <a:rPr lang="en-US" dirty="0" smtClean="0"/>
              <a:t>Short, simple sentences</a:t>
            </a:r>
          </a:p>
          <a:p>
            <a:r>
              <a:rPr lang="en-US" dirty="0" smtClean="0"/>
              <a:t>Call to action</a:t>
            </a:r>
          </a:p>
          <a:p>
            <a:r>
              <a:rPr lang="en-US" dirty="0" smtClean="0"/>
              <a:t>Touch on ethos, pathos, logos</a:t>
            </a:r>
          </a:p>
          <a:p>
            <a:endParaRPr lang="en-US" dirty="0"/>
          </a:p>
        </p:txBody>
      </p:sp>
    </p:spTree>
    <p:extLst>
      <p:ext uri="{BB962C8B-B14F-4D97-AF65-F5344CB8AC3E}">
        <p14:creationId xmlns:p14="http://schemas.microsoft.com/office/powerpoint/2010/main" val="106542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Silent board talk</a:t>
            </a:r>
            <a:endParaRPr lang="en-US" dirty="0"/>
          </a:p>
        </p:txBody>
      </p:sp>
      <p:sp>
        <p:nvSpPr>
          <p:cNvPr id="3" name="Content Placeholder 2"/>
          <p:cNvSpPr>
            <a:spLocks noGrp="1"/>
          </p:cNvSpPr>
          <p:nvPr>
            <p:ph sz="quarter" idx="1"/>
          </p:nvPr>
        </p:nvSpPr>
        <p:spPr/>
        <p:txBody>
          <a:bodyPr>
            <a:normAutofit/>
          </a:bodyPr>
          <a:lstStyle/>
          <a:p>
            <a:r>
              <a:rPr lang="en-US" sz="3200" dirty="0" smtClean="0"/>
              <a:t>You will have 10 minutes to prepare your answers on the table posters</a:t>
            </a:r>
          </a:p>
          <a:p>
            <a:pPr lvl="1"/>
            <a:r>
              <a:rPr lang="en-US" sz="2900" dirty="0" smtClean="0"/>
              <a:t>Need cited evidence from the poem</a:t>
            </a:r>
          </a:p>
          <a:p>
            <a:r>
              <a:rPr lang="en-US" sz="3200" dirty="0" smtClean="0"/>
              <a:t>You will then have 10 minutes to respond to the questions on the boards around the room.</a:t>
            </a:r>
          </a:p>
          <a:p>
            <a:r>
              <a:rPr lang="en-US" sz="3200" dirty="0" smtClean="0"/>
              <a:t>Remember: this is a table group board talk…no talking or socializing with other groups </a:t>
            </a:r>
            <a:endParaRPr lang="en-US" sz="3200" dirty="0"/>
          </a:p>
        </p:txBody>
      </p:sp>
    </p:spTree>
    <p:extLst>
      <p:ext uri="{BB962C8B-B14F-4D97-AF65-F5344CB8AC3E}">
        <p14:creationId xmlns:p14="http://schemas.microsoft.com/office/powerpoint/2010/main" val="811448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vs. Malcolm</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You will be reading MLK, </a:t>
            </a:r>
            <a:r>
              <a:rPr lang="en-US" dirty="0" err="1" smtClean="0"/>
              <a:t>Jr.s</a:t>
            </a:r>
            <a:r>
              <a:rPr lang="en-US" dirty="0" smtClean="0"/>
              <a:t> “I Have a Dream” speech, and Malcolm X’s “Ballot or the Bullet” speech as a way to:</a:t>
            </a:r>
          </a:p>
          <a:p>
            <a:pPr lvl="1"/>
            <a:r>
              <a:rPr lang="en-US" dirty="0" smtClean="0"/>
              <a:t>Determine the message and technique of each speaker and leader</a:t>
            </a:r>
          </a:p>
          <a:p>
            <a:pPr lvl="1"/>
            <a:r>
              <a:rPr lang="en-US" dirty="0" smtClean="0"/>
              <a:t>Determine which man was the more effective civil rights leader</a:t>
            </a:r>
          </a:p>
          <a:p>
            <a:r>
              <a:rPr lang="en-US" dirty="0" smtClean="0"/>
              <a:t>Task:</a:t>
            </a:r>
          </a:p>
          <a:p>
            <a:pPr lvl="1"/>
            <a:r>
              <a:rPr lang="en-US" dirty="0" smtClean="0"/>
              <a:t>Read each speech, writing down what the message is, and what each man wants African Americans and the general American population to do</a:t>
            </a:r>
          </a:p>
          <a:p>
            <a:pPr lvl="1"/>
            <a:r>
              <a:rPr lang="en-US" dirty="0" smtClean="0"/>
              <a:t>On Tuesday:  we will be having a graded class discussion about each leader, which is more effective, and their overall contribution to the movement (you can use DBQ as a resource too)</a:t>
            </a:r>
            <a:endParaRPr lang="en-US" dirty="0"/>
          </a:p>
        </p:txBody>
      </p:sp>
    </p:spTree>
    <p:extLst>
      <p:ext uri="{BB962C8B-B14F-4D97-AF65-F5344CB8AC3E}">
        <p14:creationId xmlns:p14="http://schemas.microsoft.com/office/powerpoint/2010/main" val="2051045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a:t>
            </a:r>
            <a:endParaRPr lang="en-US" dirty="0"/>
          </a:p>
        </p:txBody>
      </p:sp>
      <p:sp>
        <p:nvSpPr>
          <p:cNvPr id="3" name="Content Placeholder 2"/>
          <p:cNvSpPr>
            <a:spLocks noGrp="1"/>
          </p:cNvSpPr>
          <p:nvPr>
            <p:ph sz="quarter" idx="1"/>
          </p:nvPr>
        </p:nvSpPr>
        <p:spPr/>
        <p:txBody>
          <a:bodyPr>
            <a:normAutofit fontScale="92500"/>
          </a:bodyPr>
          <a:lstStyle/>
          <a:p>
            <a:r>
              <a:rPr lang="en-US" dirty="0" smtClean="0"/>
              <a:t>MLK, Jr: brotherhood, uniting America, forgive white people, let go of bitterness and hate; bank of justice is not bankrupt</a:t>
            </a:r>
          </a:p>
          <a:p>
            <a:r>
              <a:rPr lang="en-US" dirty="0" smtClean="0"/>
              <a:t>Angela Davis: unite all those oppressed by white Imperialism/American government,  America is a war economy</a:t>
            </a:r>
          </a:p>
          <a:p>
            <a:r>
              <a:rPr lang="en-US" dirty="0" smtClean="0"/>
              <a:t>Malcolm X: speaking to all African Americans (need to unite), 1964 is election year (ballot), blames government for oppression, civil rights to human rights, black Nationalism, any means necessary (bullet…could turn violent)</a:t>
            </a:r>
          </a:p>
          <a:p>
            <a:r>
              <a:rPr lang="en-US" dirty="0" smtClean="0"/>
              <a:t>SPLC, NAACP, freedom riders, Rosa Parks, sit-ins, boycotts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800600"/>
            <a:ext cx="6030852" cy="2057400"/>
          </a:xfrm>
          <a:prstGeom prst="rect">
            <a:avLst/>
          </a:prstGeom>
        </p:spPr>
      </p:pic>
    </p:spTree>
    <p:extLst>
      <p:ext uri="{BB962C8B-B14F-4D97-AF65-F5344CB8AC3E}">
        <p14:creationId xmlns:p14="http://schemas.microsoft.com/office/powerpoint/2010/main" val="114932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Angela </a:t>
            </a:r>
            <a:r>
              <a:rPr lang="en-US" smtClean="0"/>
              <a:t>Davis </a:t>
            </a:r>
            <a:endParaRPr lang="en-US" dirty="0"/>
          </a:p>
        </p:txBody>
      </p:sp>
      <p:sp>
        <p:nvSpPr>
          <p:cNvPr id="3" name="Content Placeholder 2"/>
          <p:cNvSpPr>
            <a:spLocks noGrp="1"/>
          </p:cNvSpPr>
          <p:nvPr>
            <p:ph sz="quarter" idx="1"/>
          </p:nvPr>
        </p:nvSpPr>
        <p:spPr>
          <a:xfrm>
            <a:off x="381000" y="1600200"/>
            <a:ext cx="8305800" cy="4755360"/>
          </a:xfrm>
        </p:spPr>
        <p:txBody>
          <a:bodyPr>
            <a:normAutofit lnSpcReduction="10000"/>
          </a:bodyPr>
          <a:lstStyle/>
          <a:p>
            <a:pPr>
              <a:buNone/>
            </a:pPr>
            <a:r>
              <a:rPr lang="en-US" sz="2200" b="1" i="1" dirty="0" smtClean="0"/>
              <a:t>The Liberation of our  People </a:t>
            </a:r>
            <a:r>
              <a:rPr lang="en-US" sz="2200" b="1" dirty="0" smtClean="0"/>
              <a:t>speech </a:t>
            </a:r>
          </a:p>
          <a:p>
            <a:pPr>
              <a:buNone/>
            </a:pPr>
            <a:r>
              <a:rPr lang="en-US" sz="2800" dirty="0" smtClean="0"/>
              <a:t>Need specifics from the speech to </a:t>
            </a:r>
          </a:p>
          <a:p>
            <a:pPr>
              <a:buNone/>
            </a:pPr>
            <a:r>
              <a:rPr lang="en-US" sz="2800" dirty="0" smtClean="0"/>
              <a:t>answer each topic!</a:t>
            </a:r>
          </a:p>
          <a:p>
            <a:pPr marL="457200" indent="-457200">
              <a:buFont typeface="+mj-lt"/>
              <a:buAutoNum type="arabicPeriod"/>
            </a:pPr>
            <a:r>
              <a:rPr lang="en-US" sz="2400" dirty="0" smtClean="0"/>
              <a:t>Tone and style? </a:t>
            </a:r>
          </a:p>
          <a:p>
            <a:pPr marL="457200" indent="-457200">
              <a:buFont typeface="+mj-lt"/>
              <a:buAutoNum type="arabicPeriod"/>
            </a:pPr>
            <a:r>
              <a:rPr lang="en-US" sz="2400" dirty="0" smtClean="0"/>
              <a:t>Explain how she uses ethos, pathos, logos. </a:t>
            </a:r>
          </a:p>
          <a:p>
            <a:pPr marL="457200" indent="-457200">
              <a:buFont typeface="+mj-lt"/>
              <a:buAutoNum type="arabicPeriod"/>
            </a:pPr>
            <a:r>
              <a:rPr lang="en-US" sz="2400" dirty="0" smtClean="0"/>
              <a:t>Find five powerful words. Find five powerful phrases. What makes them powerful?</a:t>
            </a:r>
          </a:p>
          <a:p>
            <a:pPr marL="514350" indent="-514350">
              <a:buFont typeface="+mj-lt"/>
              <a:buAutoNum type="arabicPeriod"/>
            </a:pPr>
            <a:r>
              <a:rPr lang="en-US" dirty="0"/>
              <a:t>What are her opinions of America (specifically white America)?</a:t>
            </a:r>
          </a:p>
          <a:p>
            <a:pPr marL="457200" indent="-457200">
              <a:buFont typeface="+mj-lt"/>
              <a:buAutoNum type="arabicPeriod"/>
            </a:pPr>
            <a:r>
              <a:rPr lang="en-US" sz="2400" dirty="0" smtClean="0"/>
              <a:t>What is her message and goal?</a:t>
            </a:r>
          </a:p>
          <a:p>
            <a:pPr marL="457200" indent="-457200">
              <a:buFont typeface="+mj-lt"/>
              <a:buAutoNum type="arabicPeriod"/>
            </a:pPr>
            <a:r>
              <a:rPr lang="en-US" sz="2400" dirty="0" smtClean="0"/>
              <a:t>How can people achieve her goal? </a:t>
            </a:r>
          </a:p>
          <a:p>
            <a:pPr>
              <a:buNone/>
            </a:pPr>
            <a:endParaRPr lang="en-US" dirty="0"/>
          </a:p>
        </p:txBody>
      </p:sp>
      <p:pic>
        <p:nvPicPr>
          <p:cNvPr id="4" name="Picture 3" descr="AD.jpg"/>
          <p:cNvPicPr>
            <a:picLocks noChangeAspect="1"/>
          </p:cNvPicPr>
          <p:nvPr/>
        </p:nvPicPr>
        <p:blipFill>
          <a:blip r:embed="rId2" cstate="print"/>
          <a:stretch>
            <a:fillRect/>
          </a:stretch>
        </p:blipFill>
        <p:spPr>
          <a:xfrm>
            <a:off x="6463622" y="0"/>
            <a:ext cx="2680378"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Luther King, Jr.</a:t>
            </a:r>
            <a:endParaRPr lang="en-US" dirty="0"/>
          </a:p>
        </p:txBody>
      </p:sp>
      <p:sp>
        <p:nvSpPr>
          <p:cNvPr id="3" name="Content Placeholder 2"/>
          <p:cNvSpPr>
            <a:spLocks noGrp="1"/>
          </p:cNvSpPr>
          <p:nvPr>
            <p:ph sz="quarter" idx="1"/>
          </p:nvPr>
        </p:nvSpPr>
        <p:spPr/>
        <p:txBody>
          <a:bodyPr>
            <a:normAutofit/>
          </a:bodyPr>
          <a:lstStyle/>
          <a:p>
            <a:pPr>
              <a:buNone/>
            </a:pPr>
            <a:r>
              <a:rPr lang="en-US" sz="4000" b="1" i="1" dirty="0" smtClean="0"/>
              <a:t>I Have a Dream </a:t>
            </a:r>
            <a:r>
              <a:rPr lang="en-US" sz="4000" b="1" dirty="0" smtClean="0"/>
              <a:t>speech</a:t>
            </a:r>
          </a:p>
          <a:p>
            <a:pPr>
              <a:buNone/>
            </a:pPr>
            <a:r>
              <a:rPr lang="en-US" sz="2800" dirty="0" smtClean="0"/>
              <a:t>Need specifics from the speech to answer each topic!</a:t>
            </a:r>
          </a:p>
          <a:p>
            <a:pPr marL="514350" indent="-514350">
              <a:buFont typeface="+mj-lt"/>
              <a:buAutoNum type="arabicPeriod"/>
            </a:pPr>
            <a:r>
              <a:rPr lang="en-US" dirty="0" smtClean="0"/>
              <a:t>Find five powerful words AND find five powerful phrases. What makes them powerful?</a:t>
            </a:r>
          </a:p>
          <a:p>
            <a:pPr marL="514350" indent="-514350">
              <a:buFont typeface="+mj-lt"/>
              <a:buAutoNum type="arabicPeriod"/>
            </a:pPr>
            <a:r>
              <a:rPr lang="en-US" dirty="0" smtClean="0"/>
              <a:t>Characteristics of his speech?</a:t>
            </a:r>
          </a:p>
          <a:p>
            <a:pPr marL="514350" indent="-514350">
              <a:buFont typeface="+mj-lt"/>
              <a:buAutoNum type="arabicPeriod"/>
            </a:pPr>
            <a:r>
              <a:rPr lang="en-US" dirty="0" smtClean="0"/>
              <a:t>Tone and style?</a:t>
            </a:r>
          </a:p>
          <a:p>
            <a:pPr marL="514350" indent="-514350">
              <a:buFont typeface="+mj-lt"/>
              <a:buAutoNum type="arabicPeriod"/>
            </a:pPr>
            <a:r>
              <a:rPr lang="en-US" dirty="0" smtClean="0"/>
              <a:t>What is his message and goal?</a:t>
            </a:r>
          </a:p>
          <a:p>
            <a:pPr marL="514350" indent="-514350">
              <a:buFont typeface="+mj-lt"/>
              <a:buAutoNum type="arabicPeriod"/>
            </a:pPr>
            <a:r>
              <a:rPr lang="en-US" dirty="0" smtClean="0"/>
              <a:t>How does he believe people can</a:t>
            </a:r>
          </a:p>
          <a:p>
            <a:pPr marL="0" indent="0">
              <a:buNone/>
            </a:pPr>
            <a:r>
              <a:rPr lang="en-US" dirty="0" smtClean="0"/>
              <a:t>      achieve his goal? </a:t>
            </a:r>
            <a:endParaRPr lang="en-US" dirty="0"/>
          </a:p>
        </p:txBody>
      </p:sp>
      <p:pic>
        <p:nvPicPr>
          <p:cNvPr id="4" name="Picture 3" descr="MLK Jr.bmp"/>
          <p:cNvPicPr>
            <a:picLocks noChangeAspect="1"/>
          </p:cNvPicPr>
          <p:nvPr/>
        </p:nvPicPr>
        <p:blipFill>
          <a:blip r:embed="rId2" cstate="print"/>
          <a:stretch>
            <a:fillRect/>
          </a:stretch>
        </p:blipFill>
        <p:spPr>
          <a:xfrm>
            <a:off x="5943600" y="3962400"/>
            <a:ext cx="3338946"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Malcolm X</a:t>
            </a:r>
            <a:endParaRPr lang="en-US" dirty="0"/>
          </a:p>
        </p:txBody>
      </p:sp>
      <p:sp>
        <p:nvSpPr>
          <p:cNvPr id="3" name="Content Placeholder 2"/>
          <p:cNvSpPr>
            <a:spLocks noGrp="1"/>
          </p:cNvSpPr>
          <p:nvPr>
            <p:ph sz="quarter" idx="1"/>
          </p:nvPr>
        </p:nvSpPr>
        <p:spPr/>
        <p:txBody>
          <a:bodyPr>
            <a:normAutofit/>
          </a:bodyPr>
          <a:lstStyle/>
          <a:p>
            <a:pPr>
              <a:buNone/>
            </a:pPr>
            <a:r>
              <a:rPr lang="en-US" sz="4000" b="1" i="1" dirty="0" smtClean="0"/>
              <a:t>Ballot or the Bullet</a:t>
            </a:r>
          </a:p>
          <a:p>
            <a:pPr>
              <a:buNone/>
            </a:pPr>
            <a:r>
              <a:rPr lang="en-US" sz="3200" dirty="0" smtClean="0"/>
              <a:t>Need specifics from the speech to answer each topic!</a:t>
            </a:r>
          </a:p>
          <a:p>
            <a:pPr marL="514350" indent="-514350">
              <a:buFont typeface="+mj-lt"/>
              <a:buAutoNum type="arabicPeriod"/>
            </a:pPr>
            <a:r>
              <a:rPr lang="en-US" dirty="0" smtClean="0"/>
              <a:t>Tone </a:t>
            </a:r>
            <a:r>
              <a:rPr lang="en-US" dirty="0"/>
              <a:t>and style?</a:t>
            </a:r>
          </a:p>
          <a:p>
            <a:pPr marL="514350" indent="-514350">
              <a:buFont typeface="+mj-lt"/>
              <a:buAutoNum type="arabicPeriod"/>
            </a:pPr>
            <a:r>
              <a:rPr lang="en-US" dirty="0"/>
              <a:t>Find five powerful words AND find five powerful phrases. What makes them powerful?</a:t>
            </a:r>
          </a:p>
          <a:p>
            <a:pPr marL="514350" indent="-514350">
              <a:buFont typeface="+mj-lt"/>
              <a:buAutoNum type="arabicPeriod"/>
            </a:pPr>
            <a:r>
              <a:rPr lang="en-US" dirty="0"/>
              <a:t>What is his vision for America? For the African American community? </a:t>
            </a:r>
          </a:p>
          <a:p>
            <a:pPr marL="514350" indent="-514350">
              <a:buFont typeface="+mj-lt"/>
              <a:buAutoNum type="arabicPeriod"/>
            </a:pPr>
            <a:r>
              <a:rPr lang="en-US" dirty="0"/>
              <a:t>What is his message and goal?</a:t>
            </a:r>
          </a:p>
          <a:p>
            <a:pPr marL="514350" indent="-514350">
              <a:buFont typeface="+mj-lt"/>
              <a:buAutoNum type="arabicPeriod"/>
            </a:pPr>
            <a:r>
              <a:rPr lang="en-US" dirty="0"/>
              <a:t>How can people achieve his goal? </a:t>
            </a:r>
          </a:p>
          <a:p>
            <a:endParaRPr lang="en-US" b="1" i="1" dirty="0"/>
          </a:p>
        </p:txBody>
      </p:sp>
      <p:pic>
        <p:nvPicPr>
          <p:cNvPr id="4" name="Picture 3" descr="MX.jpg"/>
          <p:cNvPicPr>
            <a:picLocks noChangeAspect="1"/>
          </p:cNvPicPr>
          <p:nvPr/>
        </p:nvPicPr>
        <p:blipFill>
          <a:blip r:embed="rId2" cstate="print"/>
          <a:stretch>
            <a:fillRect/>
          </a:stretch>
        </p:blipFill>
        <p:spPr>
          <a:xfrm>
            <a:off x="5888611" y="0"/>
            <a:ext cx="325539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down)">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Socratic Seminar	</a:t>
            </a:r>
            <a:endParaRPr lang="en-US" dirty="0"/>
          </a:p>
        </p:txBody>
      </p:sp>
      <p:sp>
        <p:nvSpPr>
          <p:cNvPr id="3" name="Content Placeholder 2"/>
          <p:cNvSpPr>
            <a:spLocks noGrp="1"/>
          </p:cNvSpPr>
          <p:nvPr>
            <p:ph sz="quarter" idx="1"/>
          </p:nvPr>
        </p:nvSpPr>
        <p:spPr/>
        <p:txBody>
          <a:bodyPr/>
          <a:lstStyle/>
          <a:p>
            <a:r>
              <a:rPr lang="en-US" dirty="0" smtClean="0"/>
              <a:t>We will be having a Socratic Seminar on March 24</a:t>
            </a:r>
            <a:r>
              <a:rPr lang="en-US" baseline="30000" dirty="0" smtClean="0"/>
              <a:t>th</a:t>
            </a:r>
            <a:r>
              <a:rPr lang="en-US" dirty="0" smtClean="0"/>
              <a:t> as your assessment for the Civil Rights unit</a:t>
            </a:r>
            <a:r>
              <a:rPr lang="en-US" i="1" dirty="0" smtClean="0"/>
              <a:t>. </a:t>
            </a:r>
          </a:p>
          <a:p>
            <a:r>
              <a:rPr lang="en-US" dirty="0" smtClean="0"/>
              <a:t>You will be creating the potential questions.</a:t>
            </a:r>
          </a:p>
          <a:p>
            <a:r>
              <a:rPr lang="en-US" dirty="0" smtClean="0"/>
              <a:t>Go to google form link on my website (home page) and list at least two potential Socratic seminar </a:t>
            </a:r>
            <a:r>
              <a:rPr lang="en-US" smtClean="0"/>
              <a:t>discussion questions (put your name too)</a:t>
            </a:r>
          </a:p>
          <a:p>
            <a:pPr marL="0" indent="0">
              <a:buNone/>
            </a:pPr>
            <a:endParaRPr lang="en-US" dirty="0" smtClean="0"/>
          </a:p>
          <a:p>
            <a:r>
              <a:rPr lang="en-US" dirty="0" smtClean="0"/>
              <a:t>https</a:t>
            </a:r>
            <a:r>
              <a:rPr lang="en-US" dirty="0"/>
              <a:t>://</a:t>
            </a:r>
            <a:r>
              <a:rPr lang="en-US" dirty="0" smtClean="0"/>
              <a:t>docs.google.com/spreadsheets/d/1XDqch_y02IOmT46VP2_xFrt3gb9XrHfSMNYHbmOXDrE/edit?usp=sharing</a:t>
            </a:r>
          </a:p>
          <a:p>
            <a:endParaRPr lang="en-US" dirty="0"/>
          </a:p>
        </p:txBody>
      </p:sp>
    </p:spTree>
    <p:extLst>
      <p:ext uri="{BB962C8B-B14F-4D97-AF65-F5344CB8AC3E}">
        <p14:creationId xmlns:p14="http://schemas.microsoft.com/office/powerpoint/2010/main" val="1455713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Socratic seminar questions</a:t>
            </a:r>
            <a:endParaRPr lang="en-US" dirty="0"/>
          </a:p>
        </p:txBody>
      </p:sp>
      <p:sp>
        <p:nvSpPr>
          <p:cNvPr id="3" name="Content Placeholder 2"/>
          <p:cNvSpPr>
            <a:spLocks noGrp="1"/>
          </p:cNvSpPr>
          <p:nvPr>
            <p:ph sz="quarter" idx="1"/>
          </p:nvPr>
        </p:nvSpPr>
        <p:spPr/>
        <p:txBody>
          <a:bodyPr>
            <a:normAutofit fontScale="92500" lnSpcReduction="20000"/>
          </a:bodyPr>
          <a:lstStyle/>
          <a:p>
            <a:pPr marL="514350" indent="-514350">
              <a:buFont typeface="+mj-lt"/>
              <a:buAutoNum type="arabicPeriod"/>
            </a:pPr>
            <a:r>
              <a:rPr lang="en-US" dirty="0"/>
              <a:t>Was the civil rights movement a result of the culture of the time or specific individuals in society</a:t>
            </a:r>
            <a:r>
              <a:rPr lang="en-US" dirty="0" smtClean="0"/>
              <a:t>?</a:t>
            </a:r>
          </a:p>
          <a:p>
            <a:pPr marL="514350" indent="-514350">
              <a:buFont typeface="+mj-lt"/>
              <a:buAutoNum type="arabicPeriod"/>
            </a:pPr>
            <a:r>
              <a:rPr lang="en-US" dirty="0"/>
              <a:t>Who or what events do you think made the greatest contribution towards the Civil Rights Movement</a:t>
            </a:r>
            <a:r>
              <a:rPr lang="en-US" dirty="0" smtClean="0"/>
              <a:t>?</a:t>
            </a:r>
          </a:p>
          <a:p>
            <a:pPr marL="514350" indent="-514350">
              <a:buFont typeface="+mj-lt"/>
              <a:buAutoNum type="arabicPeriod"/>
            </a:pPr>
            <a:r>
              <a:rPr lang="en-US"/>
              <a:t>Was </a:t>
            </a:r>
            <a:r>
              <a:rPr lang="en-US" smtClean="0"/>
              <a:t>Malcolm </a:t>
            </a:r>
            <a:r>
              <a:rPr lang="en-US" dirty="0"/>
              <a:t>X right in preaching a violent approach to the Civil Rights movement</a:t>
            </a:r>
            <a:r>
              <a:rPr lang="en-US" dirty="0" smtClean="0"/>
              <a:t>? Was non-violence the best approach?</a:t>
            </a:r>
          </a:p>
          <a:p>
            <a:pPr marL="514350" indent="-514350">
              <a:buFont typeface="+mj-lt"/>
              <a:buAutoNum type="arabicPeriod"/>
            </a:pPr>
            <a:r>
              <a:rPr lang="en-US" dirty="0"/>
              <a:t>With everything that is happening in the media lately (Black Lives Matter), are we seeing a new Civil Rights movement emerging today</a:t>
            </a:r>
            <a:r>
              <a:rPr lang="en-US" dirty="0" smtClean="0"/>
              <a:t>?</a:t>
            </a:r>
          </a:p>
          <a:p>
            <a:pPr marL="514350" indent="-514350">
              <a:buFont typeface="+mj-lt"/>
              <a:buAutoNum type="arabicPeriod"/>
            </a:pPr>
            <a:r>
              <a:rPr lang="en-US" dirty="0"/>
              <a:t>What does "injustice anywhere is a threat to justice everywhere" mean</a:t>
            </a:r>
            <a:r>
              <a:rPr lang="en-US" dirty="0" smtClean="0"/>
              <a:t>? How could this be used to inspire the Civil Rights Movement? </a:t>
            </a:r>
          </a:p>
          <a:p>
            <a:pPr marL="514350" indent="-514350">
              <a:buFont typeface="+mj-lt"/>
              <a:buAutoNum type="arabicPeriod"/>
            </a:pPr>
            <a:r>
              <a:rPr lang="en-US" dirty="0"/>
              <a:t>What good was the Civil Rights Movement</a:t>
            </a:r>
            <a:r>
              <a:rPr lang="en-US" dirty="0" smtClean="0"/>
              <a:t>? Be specific. </a:t>
            </a:r>
            <a:endParaRPr lang="en-US" dirty="0"/>
          </a:p>
        </p:txBody>
      </p:sp>
    </p:spTree>
    <p:extLst>
      <p:ext uri="{BB962C8B-B14F-4D97-AF65-F5344CB8AC3E}">
        <p14:creationId xmlns:p14="http://schemas.microsoft.com/office/powerpoint/2010/main" val="4078195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Seminar Online Discussion Board</a:t>
            </a:r>
            <a:endParaRPr lang="en-US" dirty="0"/>
          </a:p>
        </p:txBody>
      </p:sp>
      <p:sp>
        <p:nvSpPr>
          <p:cNvPr id="3" name="Content Placeholder 2"/>
          <p:cNvSpPr>
            <a:spLocks noGrp="1"/>
          </p:cNvSpPr>
          <p:nvPr>
            <p:ph sz="quarter" idx="1"/>
          </p:nvPr>
        </p:nvSpPr>
        <p:spPr>
          <a:xfrm>
            <a:off x="457200" y="1219200"/>
            <a:ext cx="8534400" cy="4937760"/>
          </a:xfrm>
        </p:spPr>
        <p:txBody>
          <a:bodyPr>
            <a:noAutofit/>
          </a:bodyPr>
          <a:lstStyle/>
          <a:p>
            <a:pPr marL="514350" indent="-514350">
              <a:buFont typeface="+mj-lt"/>
              <a:buAutoNum type="arabicPeriod"/>
            </a:pPr>
            <a:r>
              <a:rPr lang="en-US" sz="3200" dirty="0"/>
              <a:t>Why would people follow MLK vs. Malcom X</a:t>
            </a:r>
            <a:r>
              <a:rPr lang="en-US" sz="3200" dirty="0" smtClean="0"/>
              <a:t>?</a:t>
            </a:r>
          </a:p>
          <a:p>
            <a:pPr marL="514350" indent="-514350">
              <a:buFont typeface="+mj-lt"/>
              <a:buAutoNum type="arabicPeriod"/>
            </a:pPr>
            <a:r>
              <a:rPr lang="en-US" sz="3200" dirty="0"/>
              <a:t>What was the greatest impact of the Civil Rights Movement</a:t>
            </a:r>
            <a:r>
              <a:rPr lang="en-US" sz="3200" dirty="0" smtClean="0"/>
              <a:t>?</a:t>
            </a:r>
          </a:p>
          <a:p>
            <a:pPr marL="514350" indent="-514350">
              <a:buFont typeface="+mj-lt"/>
              <a:buAutoNum type="arabicPeriod"/>
            </a:pPr>
            <a:r>
              <a:rPr lang="en-US" sz="3200" dirty="0"/>
              <a:t>What situations call for violent protest over peaceful protest</a:t>
            </a:r>
            <a:r>
              <a:rPr lang="en-US" sz="3200" dirty="0" smtClean="0"/>
              <a:t>?</a:t>
            </a:r>
          </a:p>
          <a:p>
            <a:pPr marL="514350" indent="-514350">
              <a:buFont typeface="+mj-lt"/>
              <a:buAutoNum type="arabicPeriod"/>
            </a:pPr>
            <a:r>
              <a:rPr lang="en-US" sz="3200" dirty="0"/>
              <a:t>What was the most impactful civil rights movement group/person</a:t>
            </a:r>
            <a:r>
              <a:rPr lang="en-US" sz="3200" dirty="0" smtClean="0"/>
              <a:t>?</a:t>
            </a:r>
          </a:p>
          <a:p>
            <a:pPr marL="514350" indent="-514350">
              <a:buFont typeface="+mj-lt"/>
              <a:buAutoNum type="arabicPeriod"/>
            </a:pPr>
            <a:r>
              <a:rPr lang="en-US" sz="3200" dirty="0"/>
              <a:t>What was the most effective way to end </a:t>
            </a:r>
            <a:r>
              <a:rPr lang="en-US" sz="3200" dirty="0" smtClean="0"/>
              <a:t>segregation?</a:t>
            </a:r>
            <a:endParaRPr lang="en-US" sz="3200" dirty="0"/>
          </a:p>
        </p:txBody>
      </p:sp>
    </p:spTree>
    <p:extLst>
      <p:ext uri="{BB962C8B-B14F-4D97-AF65-F5344CB8AC3E}">
        <p14:creationId xmlns:p14="http://schemas.microsoft.com/office/powerpoint/2010/main" val="2616565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Socratic seminar reflection	</a:t>
            </a:r>
            <a:endParaRPr lang="en-US" dirty="0"/>
          </a:p>
        </p:txBody>
      </p:sp>
      <p:sp>
        <p:nvSpPr>
          <p:cNvPr id="3" name="Content Placeholder 2"/>
          <p:cNvSpPr>
            <a:spLocks noGrp="1"/>
          </p:cNvSpPr>
          <p:nvPr>
            <p:ph sz="quarter" idx="1"/>
          </p:nvPr>
        </p:nvSpPr>
        <p:spPr/>
        <p:txBody>
          <a:bodyPr>
            <a:normAutofit/>
          </a:bodyPr>
          <a:lstStyle/>
          <a:p>
            <a:r>
              <a:rPr lang="en-US" sz="3200" dirty="0" smtClean="0"/>
              <a:t>After reading and analyzing speeches, poetry, and historical documents, studying figures and protests, and watching </a:t>
            </a:r>
            <a:r>
              <a:rPr lang="en-US" sz="3200" i="1" dirty="0" smtClean="0"/>
              <a:t>Selma; </a:t>
            </a:r>
            <a:r>
              <a:rPr lang="en-US" sz="3200" dirty="0" smtClean="0"/>
              <a:t>answer the following reflection question:</a:t>
            </a:r>
          </a:p>
          <a:p>
            <a:r>
              <a:rPr lang="en-US" sz="3200" b="1" i="1" u="sng" dirty="0" smtClean="0"/>
              <a:t>Was the Civil Rights Movement actually successful? Did the participants achieve their goals? Explain your reasoning.</a:t>
            </a:r>
          </a:p>
          <a:p>
            <a:r>
              <a:rPr lang="en-US" sz="3200" dirty="0" smtClean="0"/>
              <a:t>This will go in the homework packet due Monday!</a:t>
            </a:r>
            <a:endParaRPr lang="en-US" sz="3200" dirty="0"/>
          </a:p>
        </p:txBody>
      </p:sp>
    </p:spTree>
    <p:extLst>
      <p:ext uri="{BB962C8B-B14F-4D97-AF65-F5344CB8AC3E}">
        <p14:creationId xmlns:p14="http://schemas.microsoft.com/office/powerpoint/2010/main" val="4093813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work and homework</a:t>
            </a:r>
            <a:endParaRPr lang="en-US" dirty="0"/>
          </a:p>
        </p:txBody>
      </p:sp>
      <p:sp>
        <p:nvSpPr>
          <p:cNvPr id="3" name="Content Placeholder 2"/>
          <p:cNvSpPr>
            <a:spLocks noGrp="1"/>
          </p:cNvSpPr>
          <p:nvPr>
            <p:ph sz="quarter" idx="1"/>
          </p:nvPr>
        </p:nvSpPr>
        <p:spPr/>
        <p:txBody>
          <a:bodyPr>
            <a:normAutofit/>
          </a:bodyPr>
          <a:lstStyle/>
          <a:p>
            <a:r>
              <a:rPr lang="en-US" sz="2800" dirty="0" smtClean="0"/>
              <a:t>Read </a:t>
            </a:r>
            <a:r>
              <a:rPr lang="en-US" sz="2800" i="1" dirty="0" smtClean="0"/>
              <a:t>The Civil Right Movement: What Good Was It? </a:t>
            </a:r>
            <a:r>
              <a:rPr lang="en-US" sz="2800" dirty="0" smtClean="0"/>
              <a:t>by Alice Walker (under Civil Rights tab)</a:t>
            </a:r>
          </a:p>
          <a:p>
            <a:r>
              <a:rPr lang="en-US" sz="2800" dirty="0" smtClean="0"/>
              <a:t>Answer in </a:t>
            </a:r>
            <a:r>
              <a:rPr lang="en-US" sz="2800" smtClean="0"/>
              <a:t>a paragraph:  </a:t>
            </a:r>
            <a:r>
              <a:rPr lang="en-US" sz="2800" dirty="0" smtClean="0"/>
              <a:t>“What good was the Civil Rights Movement?” using evidence from </a:t>
            </a:r>
            <a:r>
              <a:rPr lang="en-US" sz="2800" smtClean="0"/>
              <a:t>the essay</a:t>
            </a:r>
          </a:p>
          <a:p>
            <a:pPr marL="0" indent="0">
              <a:buNone/>
            </a:pPr>
            <a:endParaRPr lang="en-US" sz="2800" dirty="0"/>
          </a:p>
          <a:p>
            <a:r>
              <a:rPr lang="en-US" sz="2800" u="sng" dirty="0" smtClean="0"/>
              <a:t>Homework</a:t>
            </a:r>
            <a:r>
              <a:rPr lang="en-US" sz="2800" dirty="0" smtClean="0"/>
              <a:t>: Read </a:t>
            </a:r>
            <a:r>
              <a:rPr lang="en-US" sz="2800" i="1" dirty="0" smtClean="0"/>
              <a:t>Letters from a Birmingham Jail</a:t>
            </a:r>
            <a:r>
              <a:rPr lang="en-US" sz="2800" dirty="0" smtClean="0"/>
              <a:t> in English textbook (my.hrw.com, usernames are under my Forms and Docs tab) on pages 1204-1213</a:t>
            </a:r>
          </a:p>
        </p:txBody>
      </p:sp>
    </p:spTree>
    <p:extLst>
      <p:ext uri="{BB962C8B-B14F-4D97-AF65-F5344CB8AC3E}">
        <p14:creationId xmlns:p14="http://schemas.microsoft.com/office/powerpoint/2010/main" val="25669786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1950s/Civil Rights Homework Packet</a:t>
            </a:r>
            <a:br>
              <a:rPr lang="en-US" dirty="0"/>
            </a:br>
            <a:endParaRPr lang="en-US" dirty="0"/>
          </a:p>
        </p:txBody>
      </p:sp>
      <p:sp>
        <p:nvSpPr>
          <p:cNvPr id="3" name="Content Placeholder 2"/>
          <p:cNvSpPr>
            <a:spLocks noGrp="1"/>
          </p:cNvSpPr>
          <p:nvPr>
            <p:ph sz="quarter" idx="1"/>
          </p:nvPr>
        </p:nvSpPr>
        <p:spPr/>
        <p:txBody>
          <a:bodyPr>
            <a:normAutofit/>
          </a:bodyPr>
          <a:lstStyle/>
          <a:p>
            <a:pPr marL="617220" lvl="1" indent="-342900">
              <a:buFont typeface="+mj-lt"/>
              <a:buAutoNum type="arabicPeriod"/>
            </a:pPr>
            <a:r>
              <a:rPr lang="en-US" sz="1800" i="1" dirty="0" smtClean="0"/>
              <a:t>Pleasantville</a:t>
            </a:r>
            <a:r>
              <a:rPr lang="en-US" sz="1800" dirty="0" smtClean="0"/>
              <a:t> viewing guide </a:t>
            </a:r>
          </a:p>
          <a:p>
            <a:pPr marL="617220" lvl="1" indent="-342900">
              <a:buFont typeface="+mj-lt"/>
              <a:buAutoNum type="arabicPeriod"/>
            </a:pPr>
            <a:r>
              <a:rPr lang="en-US" sz="1800" i="1" dirty="0" smtClean="0"/>
              <a:t>American </a:t>
            </a:r>
            <a:r>
              <a:rPr lang="en-US" sz="1800" dirty="0" smtClean="0"/>
              <a:t>terms/critical reading (stamped) </a:t>
            </a:r>
          </a:p>
          <a:p>
            <a:pPr marL="617220" lvl="1" indent="-342900">
              <a:buFont typeface="+mj-lt"/>
              <a:buAutoNum type="arabicPeriod"/>
            </a:pPr>
            <a:r>
              <a:rPr lang="en-US" sz="1800" dirty="0" smtClean="0"/>
              <a:t>McCarthyism prep work (stamped)</a:t>
            </a:r>
          </a:p>
          <a:p>
            <a:pPr marL="617220" lvl="1" indent="-342900">
              <a:buFont typeface="+mj-lt"/>
              <a:buAutoNum type="arabicPeriod"/>
            </a:pPr>
            <a:r>
              <a:rPr lang="en-US" sz="1800" dirty="0" smtClean="0"/>
              <a:t>“What good was the Civil Rights Movement?” response (stamped)</a:t>
            </a:r>
          </a:p>
          <a:p>
            <a:pPr marL="617220" lvl="1" indent="-342900">
              <a:buFont typeface="+mj-lt"/>
              <a:buAutoNum type="arabicPeriod"/>
            </a:pPr>
            <a:r>
              <a:rPr lang="en-US" sz="1800" dirty="0" smtClean="0"/>
              <a:t>MLK,, Jr./Malcolm X graded discussion prep work (stamped)</a:t>
            </a:r>
          </a:p>
          <a:p>
            <a:pPr marL="617220" lvl="1" indent="-342900">
              <a:buFont typeface="+mj-lt"/>
              <a:buAutoNum type="arabicPeriod"/>
            </a:pPr>
            <a:r>
              <a:rPr lang="en-US" sz="1800" dirty="0"/>
              <a:t>Black Panther paragraph </a:t>
            </a:r>
            <a:r>
              <a:rPr lang="en-US" sz="1800" dirty="0" smtClean="0"/>
              <a:t>(stamped)</a:t>
            </a:r>
            <a:endParaRPr lang="en-US" sz="1800" dirty="0"/>
          </a:p>
          <a:p>
            <a:pPr marL="617220" lvl="1" indent="-342900">
              <a:buFont typeface="+mj-lt"/>
              <a:buAutoNum type="arabicPeriod"/>
            </a:pPr>
            <a:r>
              <a:rPr lang="en-US" sz="1800" dirty="0" smtClean="0"/>
              <a:t>Angela Davis </a:t>
            </a:r>
            <a:r>
              <a:rPr lang="en-US" sz="1800" i="1" dirty="0" smtClean="0"/>
              <a:t>Liberation </a:t>
            </a:r>
            <a:r>
              <a:rPr lang="en-US" sz="1800" dirty="0" smtClean="0"/>
              <a:t>speech notes and questions</a:t>
            </a:r>
          </a:p>
          <a:p>
            <a:pPr marL="617220" lvl="1" indent="-342900">
              <a:buFont typeface="+mj-lt"/>
              <a:buAutoNum type="arabicPeriod"/>
            </a:pPr>
            <a:r>
              <a:rPr lang="en-US" sz="1800" i="1" dirty="0" smtClean="0"/>
              <a:t>Selma </a:t>
            </a:r>
            <a:r>
              <a:rPr lang="en-US" sz="1800" dirty="0" smtClean="0"/>
              <a:t>viewing guide</a:t>
            </a:r>
            <a:endParaRPr lang="en-US" sz="1800" i="1" dirty="0" smtClean="0"/>
          </a:p>
          <a:p>
            <a:pPr>
              <a:buNone/>
            </a:pPr>
            <a:endParaRPr lang="en-US" dirty="0"/>
          </a:p>
        </p:txBody>
      </p:sp>
    </p:spTree>
    <p:extLst>
      <p:ext uri="{BB962C8B-B14F-4D97-AF65-F5344CB8AC3E}">
        <p14:creationId xmlns:p14="http://schemas.microsoft.com/office/powerpoint/2010/main" val="95550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4000" dirty="0" smtClean="0"/>
              <a:t>I can analyze Martin Luther King Jr.’s “Letter from a Birmingham Jail”.</a:t>
            </a:r>
          </a:p>
          <a:p>
            <a:pPr marL="514350" indent="-514350">
              <a:buFont typeface="+mj-lt"/>
              <a:buAutoNum type="arabicPeriod"/>
            </a:pPr>
            <a:r>
              <a:rPr lang="en-US" sz="4000" dirty="0" smtClean="0"/>
              <a:t>I can determine the impact of the “Letter” on the Civil Rights Movement.</a:t>
            </a:r>
          </a:p>
          <a:p>
            <a:pPr marL="514350" indent="-514350">
              <a:buFont typeface="+mj-lt"/>
              <a:buAutoNum type="arabicPeriod"/>
            </a:pPr>
            <a:r>
              <a:rPr lang="en-US" sz="4000" dirty="0" smtClean="0"/>
              <a:t>I can examine King’s value in the Civil Rights Movement. </a:t>
            </a:r>
            <a:endParaRPr lang="en-US" sz="4000" dirty="0"/>
          </a:p>
        </p:txBody>
      </p:sp>
    </p:spTree>
    <p:extLst>
      <p:ext uri="{BB962C8B-B14F-4D97-AF65-F5344CB8AC3E}">
        <p14:creationId xmlns:p14="http://schemas.microsoft.com/office/powerpoint/2010/main" val="3779635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from a Birmingham Jail” </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2250" dirty="0" smtClean="0"/>
              <a:t>Recall what lead to the decision to start the protests in Birmingham.</a:t>
            </a:r>
          </a:p>
          <a:p>
            <a:pPr marL="514350" indent="-514350">
              <a:buFont typeface="+mj-lt"/>
              <a:buAutoNum type="arabicPeriod"/>
            </a:pPr>
            <a:r>
              <a:rPr lang="en-US" sz="2250" dirty="0" smtClean="0"/>
              <a:t>Determine the four steps involved in King’s nonviolent campaigns.</a:t>
            </a:r>
          </a:p>
          <a:p>
            <a:pPr marL="514350" indent="-514350">
              <a:buFont typeface="+mj-lt"/>
              <a:buAutoNum type="arabicPeriod"/>
            </a:pPr>
            <a:r>
              <a:rPr lang="en-US" sz="2250" dirty="0" smtClean="0"/>
              <a:t>Conclude what exactly King means by “nonviolent direct action”.</a:t>
            </a:r>
          </a:p>
          <a:p>
            <a:pPr marL="514350" indent="-514350">
              <a:buFont typeface="+mj-lt"/>
              <a:buAutoNum type="arabicPeriod"/>
            </a:pPr>
            <a:r>
              <a:rPr lang="en-US" sz="2250" dirty="0" smtClean="0"/>
              <a:t>In King’s view, what is the difference between defying the law and breaking an ‘unjust’ law?</a:t>
            </a:r>
          </a:p>
          <a:p>
            <a:pPr marL="514350" indent="-514350">
              <a:buFont typeface="+mj-lt"/>
              <a:buAutoNum type="arabicPeriod"/>
            </a:pPr>
            <a:r>
              <a:rPr lang="en-US" sz="2250" dirty="0" smtClean="0"/>
              <a:t>In what ways does King criticize the Church? What does he believe they are doing well? Could be doing better? </a:t>
            </a:r>
            <a:endParaRPr lang="en-US" sz="225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900" y="4756484"/>
            <a:ext cx="4991100" cy="2101516"/>
          </a:xfrm>
          <a:prstGeom prst="rect">
            <a:avLst/>
          </a:prstGeom>
        </p:spPr>
      </p:pic>
    </p:spTree>
    <p:extLst>
      <p:ext uri="{BB962C8B-B14F-4D97-AF65-F5344CB8AC3E}">
        <p14:creationId xmlns:p14="http://schemas.microsoft.com/office/powerpoint/2010/main" val="1764601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sz="quarter" idx="1"/>
          </p:nvPr>
        </p:nvSpPr>
        <p:spPr/>
        <p:txBody>
          <a:bodyPr>
            <a:noAutofit/>
          </a:bodyPr>
          <a:lstStyle/>
          <a:p>
            <a:pPr marL="514350" indent="-514350">
              <a:buFont typeface="+mj-lt"/>
              <a:buAutoNum type="arabicPeriod"/>
            </a:pPr>
            <a:r>
              <a:rPr lang="en-US" sz="5400" dirty="0" smtClean="0"/>
              <a:t>I can analyze a poem to determine the value during the Civil Rights Movement.</a:t>
            </a:r>
          </a:p>
          <a:p>
            <a:pPr marL="514350" indent="-514350">
              <a:buFont typeface="+mj-lt"/>
              <a:buAutoNum type="arabicPeriod"/>
            </a:pPr>
            <a:r>
              <a:rPr lang="en-US" sz="5400" dirty="0" smtClean="0"/>
              <a:t>I can determine author intent in poetry. </a:t>
            </a:r>
            <a:endParaRPr lang="en-US" sz="5400" dirty="0"/>
          </a:p>
        </p:txBody>
      </p:sp>
    </p:spTree>
    <p:extLst>
      <p:ext uri="{BB962C8B-B14F-4D97-AF65-F5344CB8AC3E}">
        <p14:creationId xmlns:p14="http://schemas.microsoft.com/office/powerpoint/2010/main" val="2904731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Dudley Randall</a:t>
            </a:r>
            <a:endParaRPr lang="en-US" dirty="0"/>
          </a:p>
        </p:txBody>
      </p:sp>
      <p:sp>
        <p:nvSpPr>
          <p:cNvPr id="3" name="Content Placeholder 2"/>
          <p:cNvSpPr>
            <a:spLocks noGrp="1"/>
          </p:cNvSpPr>
          <p:nvPr>
            <p:ph sz="quarter" idx="1"/>
          </p:nvPr>
        </p:nvSpPr>
        <p:spPr/>
        <p:txBody>
          <a:bodyPr>
            <a:normAutofit/>
          </a:bodyPr>
          <a:lstStyle/>
          <a:p>
            <a:pPr>
              <a:buNone/>
            </a:pPr>
            <a:r>
              <a:rPr lang="en-US" sz="2800" dirty="0" smtClean="0"/>
              <a:t>“Ballad of Birmingham” (1969)</a:t>
            </a:r>
            <a:r>
              <a:rPr lang="en-US" sz="2800" i="1" dirty="0" smtClean="0"/>
              <a:t> </a:t>
            </a:r>
            <a:r>
              <a:rPr lang="en-US" sz="2800" dirty="0" smtClean="0"/>
              <a:t>(Lit Book:1214-1215)</a:t>
            </a:r>
          </a:p>
          <a:p>
            <a:pPr marL="514350" indent="-514350">
              <a:buFont typeface="+mj-lt"/>
              <a:buAutoNum type="arabicPeriod"/>
            </a:pPr>
            <a:r>
              <a:rPr lang="en-US" sz="2800" dirty="0" smtClean="0"/>
              <a:t>What happens to the child in the poem?</a:t>
            </a:r>
          </a:p>
          <a:p>
            <a:pPr marL="514350" indent="-514350">
              <a:buFont typeface="+mj-lt"/>
              <a:buAutoNum type="arabicPeriod"/>
            </a:pPr>
            <a:r>
              <a:rPr lang="en-US" sz="2800" dirty="0" smtClean="0"/>
              <a:t>What is the mother’s primary interest or motivation? What is the child’s primary interest or motivation?</a:t>
            </a:r>
          </a:p>
          <a:p>
            <a:pPr marL="0" indent="0">
              <a:buNone/>
            </a:pPr>
            <a:r>
              <a:rPr lang="en-US" sz="2800" dirty="0"/>
              <a:t>True story of 1963 bombing of MLK, Jr.’s church by white terrorists. </a:t>
            </a:r>
          </a:p>
          <a:p>
            <a:pPr marL="0" indent="0">
              <a:buNone/>
            </a:pPr>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114800"/>
            <a:ext cx="5257800" cy="2961536"/>
          </a:xfrm>
          <a:prstGeom prst="rect">
            <a:avLst/>
          </a:prstGeom>
        </p:spPr>
      </p:pic>
    </p:spTree>
    <p:extLst>
      <p:ext uri="{BB962C8B-B14F-4D97-AF65-F5344CB8AC3E}">
        <p14:creationId xmlns:p14="http://schemas.microsoft.com/office/powerpoint/2010/main" val="405636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10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45719"/>
          </a:xfrm>
        </p:spPr>
        <p:txBody>
          <a:bodyPr>
            <a:normAutofit fontScale="90000"/>
          </a:bodyPr>
          <a:lstStyle/>
          <a:p>
            <a:endParaRPr lang="en-US" dirty="0"/>
          </a:p>
        </p:txBody>
      </p:sp>
      <p:sp>
        <p:nvSpPr>
          <p:cNvPr id="3" name="Content Placeholder 2"/>
          <p:cNvSpPr>
            <a:spLocks noGrp="1"/>
          </p:cNvSpPr>
          <p:nvPr>
            <p:ph sz="quarter" idx="1"/>
          </p:nvPr>
        </p:nvSpPr>
        <p:spPr>
          <a:xfrm>
            <a:off x="457200" y="118653"/>
            <a:ext cx="4041648" cy="6248400"/>
          </a:xfrm>
        </p:spPr>
        <p:txBody>
          <a:bodyPr>
            <a:normAutofit fontScale="40000" lnSpcReduction="20000"/>
          </a:bodyPr>
          <a:lstStyle/>
          <a:p>
            <a:pPr>
              <a:buNone/>
            </a:pPr>
            <a:r>
              <a:rPr lang="en-US" sz="4300" dirty="0" smtClean="0"/>
              <a:t>“Mother dear, may I go downtown</a:t>
            </a:r>
          </a:p>
          <a:p>
            <a:pPr>
              <a:buNone/>
            </a:pPr>
            <a:r>
              <a:rPr lang="en-US" sz="4300" dirty="0" smtClean="0"/>
              <a:t>Instead of out to play,</a:t>
            </a:r>
          </a:p>
          <a:p>
            <a:pPr>
              <a:buNone/>
            </a:pPr>
            <a:r>
              <a:rPr lang="en-US" sz="4300" dirty="0" smtClean="0"/>
              <a:t>And march the streets of Birmingham</a:t>
            </a:r>
          </a:p>
          <a:p>
            <a:pPr>
              <a:buNone/>
            </a:pPr>
            <a:r>
              <a:rPr lang="en-US" sz="4300" dirty="0" smtClean="0"/>
              <a:t>In a Freedom March today?”</a:t>
            </a:r>
          </a:p>
          <a:p>
            <a:pPr>
              <a:buNone/>
            </a:pPr>
            <a:r>
              <a:rPr lang="en-US" sz="4300" dirty="0" smtClean="0"/>
              <a:t/>
            </a:r>
            <a:br>
              <a:rPr lang="en-US" sz="4300" dirty="0" smtClean="0"/>
            </a:br>
            <a:r>
              <a:rPr lang="en-US" sz="4300" dirty="0" smtClean="0"/>
              <a:t>“No, baby, no, you may not go,</a:t>
            </a:r>
          </a:p>
          <a:p>
            <a:pPr>
              <a:buNone/>
            </a:pPr>
            <a:r>
              <a:rPr lang="en-US" sz="4300" dirty="0" smtClean="0"/>
              <a:t>For the dogs are fierce and wild,</a:t>
            </a:r>
          </a:p>
          <a:p>
            <a:pPr>
              <a:buNone/>
            </a:pPr>
            <a:r>
              <a:rPr lang="en-US" sz="4300" dirty="0" smtClean="0"/>
              <a:t>And clubs and hoses, guns and jails</a:t>
            </a:r>
          </a:p>
          <a:p>
            <a:pPr>
              <a:buNone/>
            </a:pPr>
            <a:r>
              <a:rPr lang="en-US" sz="4300" dirty="0" smtClean="0"/>
              <a:t>Aren’t good for a little child.”</a:t>
            </a:r>
          </a:p>
          <a:p>
            <a:pPr>
              <a:buNone/>
            </a:pPr>
            <a:r>
              <a:rPr lang="en-US" sz="4300" dirty="0" smtClean="0"/>
              <a:t/>
            </a:r>
            <a:br>
              <a:rPr lang="en-US" sz="4300" dirty="0" smtClean="0"/>
            </a:br>
            <a:r>
              <a:rPr lang="en-US" sz="4300" dirty="0" smtClean="0"/>
              <a:t>“But, mother, I won’t be alone.</a:t>
            </a:r>
          </a:p>
          <a:p>
            <a:pPr>
              <a:buNone/>
            </a:pPr>
            <a:r>
              <a:rPr lang="en-US" sz="4300" dirty="0" smtClean="0"/>
              <a:t>Other children will go with me,</a:t>
            </a:r>
          </a:p>
          <a:p>
            <a:pPr>
              <a:buNone/>
            </a:pPr>
            <a:r>
              <a:rPr lang="en-US" sz="4300" dirty="0" smtClean="0"/>
              <a:t>And march the streets of Birmingham</a:t>
            </a:r>
          </a:p>
          <a:p>
            <a:pPr>
              <a:buNone/>
            </a:pPr>
            <a:r>
              <a:rPr lang="en-US" sz="4300" dirty="0" smtClean="0"/>
              <a:t>To make our country free.”</a:t>
            </a:r>
          </a:p>
          <a:p>
            <a:pPr>
              <a:buNone/>
            </a:pPr>
            <a:r>
              <a:rPr lang="en-US" sz="4300" dirty="0" smtClean="0"/>
              <a:t/>
            </a:r>
            <a:br>
              <a:rPr lang="en-US" sz="4300" dirty="0" smtClean="0"/>
            </a:br>
            <a:r>
              <a:rPr lang="en-US" sz="4300" dirty="0" smtClean="0"/>
              <a:t>“No, baby, no, you may not go,</a:t>
            </a:r>
          </a:p>
          <a:p>
            <a:pPr>
              <a:buNone/>
            </a:pPr>
            <a:r>
              <a:rPr lang="en-US" sz="4300" dirty="0" smtClean="0"/>
              <a:t>For I fear those guns will fire.</a:t>
            </a:r>
          </a:p>
          <a:p>
            <a:pPr>
              <a:buNone/>
            </a:pPr>
            <a:r>
              <a:rPr lang="en-US" sz="4300" dirty="0" smtClean="0"/>
              <a:t>But you may go to church instead</a:t>
            </a:r>
          </a:p>
          <a:p>
            <a:pPr>
              <a:buNone/>
            </a:pPr>
            <a:r>
              <a:rPr lang="en-US" sz="4300" dirty="0" smtClean="0"/>
              <a:t>And sing in the children’s choir.”</a:t>
            </a:r>
          </a:p>
          <a:p>
            <a:pPr>
              <a:buNone/>
            </a:pPr>
            <a:r>
              <a:rPr lang="en-US" dirty="0" smtClean="0"/>
              <a:t/>
            </a:r>
            <a:br>
              <a:rPr lang="en-US" dirty="0" smtClean="0"/>
            </a:br>
            <a:endParaRPr lang="en-US" dirty="0"/>
          </a:p>
        </p:txBody>
      </p:sp>
      <p:sp>
        <p:nvSpPr>
          <p:cNvPr id="5" name="Content Placeholder 4"/>
          <p:cNvSpPr>
            <a:spLocks noGrp="1"/>
          </p:cNvSpPr>
          <p:nvPr>
            <p:ph sz="quarter" idx="2"/>
          </p:nvPr>
        </p:nvSpPr>
        <p:spPr>
          <a:xfrm>
            <a:off x="4632198" y="304800"/>
            <a:ext cx="4041648" cy="6248400"/>
          </a:xfrm>
        </p:spPr>
        <p:txBody>
          <a:bodyPr>
            <a:normAutofit fontScale="40000" lnSpcReduction="20000"/>
          </a:bodyPr>
          <a:lstStyle/>
          <a:p>
            <a:pPr>
              <a:buNone/>
            </a:pPr>
            <a:r>
              <a:rPr lang="en-US" sz="4300" dirty="0" smtClean="0"/>
              <a:t>She has combed and brushed her night-dark hair,</a:t>
            </a:r>
          </a:p>
          <a:p>
            <a:pPr>
              <a:buNone/>
            </a:pPr>
            <a:r>
              <a:rPr lang="en-US" sz="4300" dirty="0" smtClean="0"/>
              <a:t>And bathed rose petal sweet,</a:t>
            </a:r>
          </a:p>
          <a:p>
            <a:pPr>
              <a:buNone/>
            </a:pPr>
            <a:r>
              <a:rPr lang="en-US" sz="4300" dirty="0" smtClean="0"/>
              <a:t>And drawn white gloves on her small brown hands,</a:t>
            </a:r>
          </a:p>
          <a:p>
            <a:pPr>
              <a:buNone/>
            </a:pPr>
            <a:r>
              <a:rPr lang="en-US" sz="4300" dirty="0" smtClean="0"/>
              <a:t>And white shoes on her feet.</a:t>
            </a:r>
          </a:p>
          <a:p>
            <a:pPr>
              <a:buNone/>
            </a:pPr>
            <a:r>
              <a:rPr lang="en-US" sz="4300" dirty="0" smtClean="0"/>
              <a:t/>
            </a:r>
            <a:br>
              <a:rPr lang="en-US" sz="4300" dirty="0" smtClean="0"/>
            </a:br>
            <a:r>
              <a:rPr lang="en-US" sz="4300" dirty="0" smtClean="0"/>
              <a:t>The mother smiled to know her child</a:t>
            </a:r>
          </a:p>
          <a:p>
            <a:pPr>
              <a:buNone/>
            </a:pPr>
            <a:r>
              <a:rPr lang="en-US" sz="4300" dirty="0" smtClean="0"/>
              <a:t>Was in the sacred place,</a:t>
            </a:r>
          </a:p>
          <a:p>
            <a:pPr>
              <a:buNone/>
            </a:pPr>
            <a:r>
              <a:rPr lang="en-US" sz="4300" dirty="0" smtClean="0"/>
              <a:t>But that smile was the last smile</a:t>
            </a:r>
          </a:p>
          <a:p>
            <a:pPr>
              <a:buNone/>
            </a:pPr>
            <a:r>
              <a:rPr lang="en-US" sz="4300" dirty="0" smtClean="0"/>
              <a:t>To come upon her face.</a:t>
            </a:r>
          </a:p>
          <a:p>
            <a:pPr>
              <a:buNone/>
            </a:pPr>
            <a:r>
              <a:rPr lang="en-US" sz="4300" dirty="0" smtClean="0"/>
              <a:t/>
            </a:r>
            <a:br>
              <a:rPr lang="en-US" sz="4300" dirty="0" smtClean="0"/>
            </a:br>
            <a:r>
              <a:rPr lang="en-US" sz="4300" dirty="0" smtClean="0"/>
              <a:t>For when she heard the explosion,</a:t>
            </a:r>
          </a:p>
          <a:p>
            <a:pPr>
              <a:buNone/>
            </a:pPr>
            <a:r>
              <a:rPr lang="en-US" sz="4300" dirty="0" smtClean="0"/>
              <a:t>Her eyes grew wet and wild.</a:t>
            </a:r>
          </a:p>
          <a:p>
            <a:pPr>
              <a:buNone/>
            </a:pPr>
            <a:r>
              <a:rPr lang="en-US" sz="4300" dirty="0" smtClean="0"/>
              <a:t>She raced through the streets of Birmingham</a:t>
            </a:r>
          </a:p>
          <a:p>
            <a:pPr>
              <a:buNone/>
            </a:pPr>
            <a:r>
              <a:rPr lang="en-US" sz="4300" dirty="0" smtClean="0"/>
              <a:t>Calling for her child.</a:t>
            </a:r>
          </a:p>
          <a:p>
            <a:pPr>
              <a:buNone/>
            </a:pPr>
            <a:r>
              <a:rPr lang="en-US" sz="4300" dirty="0" smtClean="0"/>
              <a:t/>
            </a:r>
            <a:br>
              <a:rPr lang="en-US" sz="4300" dirty="0" smtClean="0"/>
            </a:br>
            <a:r>
              <a:rPr lang="en-US" sz="4300" dirty="0" smtClean="0"/>
              <a:t>She clawed through bits of glass and brick,</a:t>
            </a:r>
          </a:p>
          <a:p>
            <a:pPr>
              <a:buNone/>
            </a:pPr>
            <a:r>
              <a:rPr lang="en-US" sz="4300" dirty="0" smtClean="0"/>
              <a:t>Then lifted out a shoe.</a:t>
            </a:r>
          </a:p>
          <a:p>
            <a:pPr>
              <a:buNone/>
            </a:pPr>
            <a:r>
              <a:rPr lang="en-US" sz="4300" dirty="0" smtClean="0"/>
              <a:t>“O, here’s the shoe my baby wore,</a:t>
            </a:r>
          </a:p>
          <a:p>
            <a:pPr>
              <a:buNone/>
            </a:pPr>
            <a:r>
              <a:rPr lang="en-US" sz="4300" dirty="0" smtClean="0"/>
              <a:t>But, baby, where are you?”</a:t>
            </a:r>
          </a:p>
          <a:p>
            <a:endParaRPr lang="en-US" dirty="0"/>
          </a:p>
        </p:txBody>
      </p:sp>
      <p:pic>
        <p:nvPicPr>
          <p:cNvPr id="6" name="Picture 5"/>
          <p:cNvPicPr>
            <a:picLocks noChangeAspect="1"/>
          </p:cNvPicPr>
          <p:nvPr/>
        </p:nvPicPr>
        <p:blipFill rotWithShape="1">
          <a:blip r:embed="rId2"/>
          <a:srcRect l="38317" t="54444" r="43349" b="12963"/>
          <a:stretch/>
        </p:blipFill>
        <p:spPr>
          <a:xfrm>
            <a:off x="2819400" y="5257800"/>
            <a:ext cx="1752600" cy="1752600"/>
          </a:xfrm>
          <a:prstGeom prst="rect">
            <a:avLst/>
          </a:prstGeom>
        </p:spPr>
      </p:pic>
    </p:spTree>
    <p:extLst>
      <p:ext uri="{BB962C8B-B14F-4D97-AF65-F5344CB8AC3E}">
        <p14:creationId xmlns:p14="http://schemas.microsoft.com/office/powerpoint/2010/main" val="332571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heel(1)">
                                      <p:cBhvr>
                                        <p:cTn id="29" dur="2000"/>
                                        <p:tgtEl>
                                          <p:spTgt spid="3">
                                            <p:txEl>
                                              <p:pRg st="4" end="4"/>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heel(1)">
                                      <p:cBhvr>
                                        <p:cTn id="35" dur="2000"/>
                                        <p:tgtEl>
                                          <p:spTgt spid="3">
                                            <p:txEl>
                                              <p:pRg st="6" end="6"/>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heel(1)">
                                      <p:cBhvr>
                                        <p:cTn id="38" dur="2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5" dur="500"/>
                                        <p:tgtEl>
                                          <p:spTgt spid="3">
                                            <p:txEl>
                                              <p:pRg st="8" end="8"/>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p:cTn id="4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0" dur="500"/>
                                        <p:tgtEl>
                                          <p:spTgt spid="3">
                                            <p:txEl>
                                              <p:pRg st="9" end="9"/>
                                            </p:txEl>
                                          </p:spTgt>
                                        </p:tgtEl>
                                      </p:cBhvr>
                                    </p:animEffect>
                                  </p:childTnLst>
                                </p:cTn>
                              </p:par>
                              <p:par>
                                <p:cTn id="51" presetID="53" presetClass="entr" presetSubtype="16"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p:cTn id="53"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5" dur="500"/>
                                        <p:tgtEl>
                                          <p:spTgt spid="3">
                                            <p:txEl>
                                              <p:pRg st="10" end="10"/>
                                            </p:txEl>
                                          </p:spTgt>
                                        </p:tgtEl>
                                      </p:cBhvr>
                                    </p:animEffect>
                                  </p:childTnLst>
                                </p:cTn>
                              </p:par>
                              <p:par>
                                <p:cTn id="56" presetID="53" presetClass="entr" presetSubtype="16"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 calcmode="lin" valueType="num">
                                      <p:cBhvr>
                                        <p:cTn id="58"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0" dur="500"/>
                                        <p:tgtEl>
                                          <p:spTgt spid="3">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wipe(down)">
                                      <p:cBhvr>
                                        <p:cTn id="65" dur="580">
                                          <p:stCondLst>
                                            <p:cond delay="0"/>
                                          </p:stCondLst>
                                        </p:cTn>
                                        <p:tgtEl>
                                          <p:spTgt spid="3">
                                            <p:txEl>
                                              <p:pRg st="12" end="12"/>
                                            </p:txEl>
                                          </p:spTgt>
                                        </p:tgtEl>
                                      </p:cBhvr>
                                    </p:animEffect>
                                    <p:anim calcmode="lin" valueType="num">
                                      <p:cBhvr>
                                        <p:cTn id="66"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xEl>
                                              <p:pRg st="12" end="12"/>
                                            </p:txEl>
                                          </p:spTgt>
                                        </p:tgtEl>
                                      </p:cBhvr>
                                      <p:to x="100000" y="60000"/>
                                    </p:animScale>
                                    <p:animScale>
                                      <p:cBhvr>
                                        <p:cTn id="72" dur="166" decel="50000">
                                          <p:stCondLst>
                                            <p:cond delay="676"/>
                                          </p:stCondLst>
                                        </p:cTn>
                                        <p:tgtEl>
                                          <p:spTgt spid="3">
                                            <p:txEl>
                                              <p:pRg st="12" end="12"/>
                                            </p:txEl>
                                          </p:spTgt>
                                        </p:tgtEl>
                                      </p:cBhvr>
                                      <p:to x="100000" y="100000"/>
                                    </p:animScale>
                                    <p:animScale>
                                      <p:cBhvr>
                                        <p:cTn id="73" dur="26">
                                          <p:stCondLst>
                                            <p:cond delay="1312"/>
                                          </p:stCondLst>
                                        </p:cTn>
                                        <p:tgtEl>
                                          <p:spTgt spid="3">
                                            <p:txEl>
                                              <p:pRg st="12" end="12"/>
                                            </p:txEl>
                                          </p:spTgt>
                                        </p:tgtEl>
                                      </p:cBhvr>
                                      <p:to x="100000" y="80000"/>
                                    </p:animScale>
                                    <p:animScale>
                                      <p:cBhvr>
                                        <p:cTn id="74" dur="166" decel="50000">
                                          <p:stCondLst>
                                            <p:cond delay="1338"/>
                                          </p:stCondLst>
                                        </p:cTn>
                                        <p:tgtEl>
                                          <p:spTgt spid="3">
                                            <p:txEl>
                                              <p:pRg st="12" end="12"/>
                                            </p:txEl>
                                          </p:spTgt>
                                        </p:tgtEl>
                                      </p:cBhvr>
                                      <p:to x="100000" y="100000"/>
                                    </p:animScale>
                                    <p:animScale>
                                      <p:cBhvr>
                                        <p:cTn id="75" dur="26">
                                          <p:stCondLst>
                                            <p:cond delay="1642"/>
                                          </p:stCondLst>
                                        </p:cTn>
                                        <p:tgtEl>
                                          <p:spTgt spid="3">
                                            <p:txEl>
                                              <p:pRg st="12" end="12"/>
                                            </p:txEl>
                                          </p:spTgt>
                                        </p:tgtEl>
                                      </p:cBhvr>
                                      <p:to x="100000" y="90000"/>
                                    </p:animScale>
                                    <p:animScale>
                                      <p:cBhvr>
                                        <p:cTn id="76" dur="166" decel="50000">
                                          <p:stCondLst>
                                            <p:cond delay="1668"/>
                                          </p:stCondLst>
                                        </p:cTn>
                                        <p:tgtEl>
                                          <p:spTgt spid="3">
                                            <p:txEl>
                                              <p:pRg st="12" end="12"/>
                                            </p:txEl>
                                          </p:spTgt>
                                        </p:tgtEl>
                                      </p:cBhvr>
                                      <p:to x="100000" y="100000"/>
                                    </p:animScale>
                                    <p:animScale>
                                      <p:cBhvr>
                                        <p:cTn id="77" dur="26">
                                          <p:stCondLst>
                                            <p:cond delay="1808"/>
                                          </p:stCondLst>
                                        </p:cTn>
                                        <p:tgtEl>
                                          <p:spTgt spid="3">
                                            <p:txEl>
                                              <p:pRg st="12" end="12"/>
                                            </p:txEl>
                                          </p:spTgt>
                                        </p:tgtEl>
                                      </p:cBhvr>
                                      <p:to x="100000" y="95000"/>
                                    </p:animScale>
                                    <p:animScale>
                                      <p:cBhvr>
                                        <p:cTn id="78" dur="166" decel="50000">
                                          <p:stCondLst>
                                            <p:cond delay="1834"/>
                                          </p:stCondLst>
                                        </p:cTn>
                                        <p:tgtEl>
                                          <p:spTgt spid="3">
                                            <p:txEl>
                                              <p:pRg st="12" end="12"/>
                                            </p:txEl>
                                          </p:spTgt>
                                        </p:tgtEl>
                                      </p:cBhvr>
                                      <p:to x="100000" y="100000"/>
                                    </p:animScale>
                                  </p:childTnLst>
                                </p:cTn>
                              </p:par>
                              <p:par>
                                <p:cTn id="79" presetID="26" presetClass="entr" presetSubtype="0" fill="hold" nodeType="withEffect">
                                  <p:stCondLst>
                                    <p:cond delay="0"/>
                                  </p:stCondLst>
                                  <p:childTnLst>
                                    <p:set>
                                      <p:cBhvr>
                                        <p:cTn id="80" dur="1" fill="hold">
                                          <p:stCondLst>
                                            <p:cond delay="0"/>
                                          </p:stCondLst>
                                        </p:cTn>
                                        <p:tgtEl>
                                          <p:spTgt spid="3">
                                            <p:txEl>
                                              <p:pRg st="13" end="13"/>
                                            </p:txEl>
                                          </p:spTgt>
                                        </p:tgtEl>
                                        <p:attrNameLst>
                                          <p:attrName>style.visibility</p:attrName>
                                        </p:attrNameLst>
                                      </p:cBhvr>
                                      <p:to>
                                        <p:strVal val="visible"/>
                                      </p:to>
                                    </p:set>
                                    <p:animEffect transition="in" filter="wipe(down)">
                                      <p:cBhvr>
                                        <p:cTn id="81" dur="580">
                                          <p:stCondLst>
                                            <p:cond delay="0"/>
                                          </p:stCondLst>
                                        </p:cTn>
                                        <p:tgtEl>
                                          <p:spTgt spid="3">
                                            <p:txEl>
                                              <p:pRg st="13" end="13"/>
                                            </p:txEl>
                                          </p:spTgt>
                                        </p:tgtEl>
                                      </p:cBhvr>
                                    </p:animEffect>
                                    <p:anim calcmode="lin" valueType="num">
                                      <p:cBhvr>
                                        <p:cTn id="82"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3">
                                            <p:txEl>
                                              <p:pRg st="13" end="13"/>
                                            </p:txEl>
                                          </p:spTgt>
                                        </p:tgtEl>
                                      </p:cBhvr>
                                      <p:to x="100000" y="60000"/>
                                    </p:animScale>
                                    <p:animScale>
                                      <p:cBhvr>
                                        <p:cTn id="88" dur="166" decel="50000">
                                          <p:stCondLst>
                                            <p:cond delay="676"/>
                                          </p:stCondLst>
                                        </p:cTn>
                                        <p:tgtEl>
                                          <p:spTgt spid="3">
                                            <p:txEl>
                                              <p:pRg st="13" end="13"/>
                                            </p:txEl>
                                          </p:spTgt>
                                        </p:tgtEl>
                                      </p:cBhvr>
                                      <p:to x="100000" y="100000"/>
                                    </p:animScale>
                                    <p:animScale>
                                      <p:cBhvr>
                                        <p:cTn id="89" dur="26">
                                          <p:stCondLst>
                                            <p:cond delay="1312"/>
                                          </p:stCondLst>
                                        </p:cTn>
                                        <p:tgtEl>
                                          <p:spTgt spid="3">
                                            <p:txEl>
                                              <p:pRg st="13" end="13"/>
                                            </p:txEl>
                                          </p:spTgt>
                                        </p:tgtEl>
                                      </p:cBhvr>
                                      <p:to x="100000" y="80000"/>
                                    </p:animScale>
                                    <p:animScale>
                                      <p:cBhvr>
                                        <p:cTn id="90" dur="166" decel="50000">
                                          <p:stCondLst>
                                            <p:cond delay="1338"/>
                                          </p:stCondLst>
                                        </p:cTn>
                                        <p:tgtEl>
                                          <p:spTgt spid="3">
                                            <p:txEl>
                                              <p:pRg st="13" end="13"/>
                                            </p:txEl>
                                          </p:spTgt>
                                        </p:tgtEl>
                                      </p:cBhvr>
                                      <p:to x="100000" y="100000"/>
                                    </p:animScale>
                                    <p:animScale>
                                      <p:cBhvr>
                                        <p:cTn id="91" dur="26">
                                          <p:stCondLst>
                                            <p:cond delay="1642"/>
                                          </p:stCondLst>
                                        </p:cTn>
                                        <p:tgtEl>
                                          <p:spTgt spid="3">
                                            <p:txEl>
                                              <p:pRg st="13" end="13"/>
                                            </p:txEl>
                                          </p:spTgt>
                                        </p:tgtEl>
                                      </p:cBhvr>
                                      <p:to x="100000" y="90000"/>
                                    </p:animScale>
                                    <p:animScale>
                                      <p:cBhvr>
                                        <p:cTn id="92" dur="166" decel="50000">
                                          <p:stCondLst>
                                            <p:cond delay="1668"/>
                                          </p:stCondLst>
                                        </p:cTn>
                                        <p:tgtEl>
                                          <p:spTgt spid="3">
                                            <p:txEl>
                                              <p:pRg st="13" end="13"/>
                                            </p:txEl>
                                          </p:spTgt>
                                        </p:tgtEl>
                                      </p:cBhvr>
                                      <p:to x="100000" y="100000"/>
                                    </p:animScale>
                                    <p:animScale>
                                      <p:cBhvr>
                                        <p:cTn id="93" dur="26">
                                          <p:stCondLst>
                                            <p:cond delay="1808"/>
                                          </p:stCondLst>
                                        </p:cTn>
                                        <p:tgtEl>
                                          <p:spTgt spid="3">
                                            <p:txEl>
                                              <p:pRg st="13" end="13"/>
                                            </p:txEl>
                                          </p:spTgt>
                                        </p:tgtEl>
                                      </p:cBhvr>
                                      <p:to x="100000" y="95000"/>
                                    </p:animScale>
                                    <p:animScale>
                                      <p:cBhvr>
                                        <p:cTn id="94" dur="166" decel="50000">
                                          <p:stCondLst>
                                            <p:cond delay="1834"/>
                                          </p:stCondLst>
                                        </p:cTn>
                                        <p:tgtEl>
                                          <p:spTgt spid="3">
                                            <p:txEl>
                                              <p:pRg st="13" end="13"/>
                                            </p:txEl>
                                          </p:spTgt>
                                        </p:tgtEl>
                                      </p:cBhvr>
                                      <p:to x="100000" y="100000"/>
                                    </p:animScale>
                                  </p:childTnLst>
                                </p:cTn>
                              </p:par>
                              <p:par>
                                <p:cTn id="95" presetID="26" presetClass="entr" presetSubtype="0" fill="hold" nodeType="with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Effect transition="in" filter="wipe(down)">
                                      <p:cBhvr>
                                        <p:cTn id="97" dur="580">
                                          <p:stCondLst>
                                            <p:cond delay="0"/>
                                          </p:stCondLst>
                                        </p:cTn>
                                        <p:tgtEl>
                                          <p:spTgt spid="3">
                                            <p:txEl>
                                              <p:pRg st="14" end="14"/>
                                            </p:txEl>
                                          </p:spTgt>
                                        </p:tgtEl>
                                      </p:cBhvr>
                                    </p:animEffect>
                                    <p:anim calcmode="lin" valueType="num">
                                      <p:cBhvr>
                                        <p:cTn id="98" dur="1822"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14" end="1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14" end="14"/>
                                            </p:txEl>
                                          </p:spTgt>
                                        </p:tgtEl>
                                      </p:cBhvr>
                                      <p:to x="100000" y="60000"/>
                                    </p:animScale>
                                    <p:animScale>
                                      <p:cBhvr>
                                        <p:cTn id="104" dur="166" decel="50000">
                                          <p:stCondLst>
                                            <p:cond delay="676"/>
                                          </p:stCondLst>
                                        </p:cTn>
                                        <p:tgtEl>
                                          <p:spTgt spid="3">
                                            <p:txEl>
                                              <p:pRg st="14" end="14"/>
                                            </p:txEl>
                                          </p:spTgt>
                                        </p:tgtEl>
                                      </p:cBhvr>
                                      <p:to x="100000" y="100000"/>
                                    </p:animScale>
                                    <p:animScale>
                                      <p:cBhvr>
                                        <p:cTn id="105" dur="26">
                                          <p:stCondLst>
                                            <p:cond delay="1312"/>
                                          </p:stCondLst>
                                        </p:cTn>
                                        <p:tgtEl>
                                          <p:spTgt spid="3">
                                            <p:txEl>
                                              <p:pRg st="14" end="14"/>
                                            </p:txEl>
                                          </p:spTgt>
                                        </p:tgtEl>
                                      </p:cBhvr>
                                      <p:to x="100000" y="80000"/>
                                    </p:animScale>
                                    <p:animScale>
                                      <p:cBhvr>
                                        <p:cTn id="106" dur="166" decel="50000">
                                          <p:stCondLst>
                                            <p:cond delay="1338"/>
                                          </p:stCondLst>
                                        </p:cTn>
                                        <p:tgtEl>
                                          <p:spTgt spid="3">
                                            <p:txEl>
                                              <p:pRg st="14" end="14"/>
                                            </p:txEl>
                                          </p:spTgt>
                                        </p:tgtEl>
                                      </p:cBhvr>
                                      <p:to x="100000" y="100000"/>
                                    </p:animScale>
                                    <p:animScale>
                                      <p:cBhvr>
                                        <p:cTn id="107" dur="26">
                                          <p:stCondLst>
                                            <p:cond delay="1642"/>
                                          </p:stCondLst>
                                        </p:cTn>
                                        <p:tgtEl>
                                          <p:spTgt spid="3">
                                            <p:txEl>
                                              <p:pRg st="14" end="14"/>
                                            </p:txEl>
                                          </p:spTgt>
                                        </p:tgtEl>
                                      </p:cBhvr>
                                      <p:to x="100000" y="90000"/>
                                    </p:animScale>
                                    <p:animScale>
                                      <p:cBhvr>
                                        <p:cTn id="108" dur="166" decel="50000">
                                          <p:stCondLst>
                                            <p:cond delay="1668"/>
                                          </p:stCondLst>
                                        </p:cTn>
                                        <p:tgtEl>
                                          <p:spTgt spid="3">
                                            <p:txEl>
                                              <p:pRg st="14" end="14"/>
                                            </p:txEl>
                                          </p:spTgt>
                                        </p:tgtEl>
                                      </p:cBhvr>
                                      <p:to x="100000" y="100000"/>
                                    </p:animScale>
                                    <p:animScale>
                                      <p:cBhvr>
                                        <p:cTn id="109" dur="26">
                                          <p:stCondLst>
                                            <p:cond delay="1808"/>
                                          </p:stCondLst>
                                        </p:cTn>
                                        <p:tgtEl>
                                          <p:spTgt spid="3">
                                            <p:txEl>
                                              <p:pRg st="14" end="14"/>
                                            </p:txEl>
                                          </p:spTgt>
                                        </p:tgtEl>
                                      </p:cBhvr>
                                      <p:to x="100000" y="95000"/>
                                    </p:animScale>
                                    <p:animScale>
                                      <p:cBhvr>
                                        <p:cTn id="110" dur="166" decel="50000">
                                          <p:stCondLst>
                                            <p:cond delay="1834"/>
                                          </p:stCondLst>
                                        </p:cTn>
                                        <p:tgtEl>
                                          <p:spTgt spid="3">
                                            <p:txEl>
                                              <p:pRg st="14" end="14"/>
                                            </p:txEl>
                                          </p:spTgt>
                                        </p:tgtEl>
                                      </p:cBhvr>
                                      <p:to x="100000" y="100000"/>
                                    </p:animScale>
                                  </p:childTnLst>
                                </p:cTn>
                              </p:par>
                              <p:par>
                                <p:cTn id="111" presetID="26" presetClass="entr" presetSubtype="0" fill="hold" nodeType="withEffect">
                                  <p:stCondLst>
                                    <p:cond delay="0"/>
                                  </p:stCondLst>
                                  <p:childTnLst>
                                    <p:set>
                                      <p:cBhvr>
                                        <p:cTn id="112" dur="1" fill="hold">
                                          <p:stCondLst>
                                            <p:cond delay="0"/>
                                          </p:stCondLst>
                                        </p:cTn>
                                        <p:tgtEl>
                                          <p:spTgt spid="3">
                                            <p:txEl>
                                              <p:pRg st="15" end="15"/>
                                            </p:txEl>
                                          </p:spTgt>
                                        </p:tgtEl>
                                        <p:attrNameLst>
                                          <p:attrName>style.visibility</p:attrName>
                                        </p:attrNameLst>
                                      </p:cBhvr>
                                      <p:to>
                                        <p:strVal val="visible"/>
                                      </p:to>
                                    </p:set>
                                    <p:animEffect transition="in" filter="wipe(down)">
                                      <p:cBhvr>
                                        <p:cTn id="113" dur="580">
                                          <p:stCondLst>
                                            <p:cond delay="0"/>
                                          </p:stCondLst>
                                        </p:cTn>
                                        <p:tgtEl>
                                          <p:spTgt spid="3">
                                            <p:txEl>
                                              <p:pRg st="15" end="15"/>
                                            </p:txEl>
                                          </p:spTgt>
                                        </p:tgtEl>
                                      </p:cBhvr>
                                    </p:animEffect>
                                    <p:anim calcmode="lin" valueType="num">
                                      <p:cBhvr>
                                        <p:cTn id="114" dur="1822" tmFilter="0,0; 0.14,0.36; 0.43,0.73; 0.71,0.91; 1.0,1.0">
                                          <p:stCondLst>
                                            <p:cond delay="0"/>
                                          </p:stCondLst>
                                        </p:cTn>
                                        <p:tgtEl>
                                          <p:spTgt spid="3">
                                            <p:txEl>
                                              <p:pRg st="15" end="15"/>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
                                            <p:txEl>
                                              <p:pRg st="15" end="15"/>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
                                            <p:txEl>
                                              <p:pRg st="15" end="15"/>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
                                            <p:txEl>
                                              <p:pRg st="15" end="15"/>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
                                            <p:txEl>
                                              <p:pRg st="15" end="15"/>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3">
                                            <p:txEl>
                                              <p:pRg st="15" end="15"/>
                                            </p:txEl>
                                          </p:spTgt>
                                        </p:tgtEl>
                                      </p:cBhvr>
                                      <p:to x="100000" y="60000"/>
                                    </p:animScale>
                                    <p:animScale>
                                      <p:cBhvr>
                                        <p:cTn id="120" dur="166" decel="50000">
                                          <p:stCondLst>
                                            <p:cond delay="676"/>
                                          </p:stCondLst>
                                        </p:cTn>
                                        <p:tgtEl>
                                          <p:spTgt spid="3">
                                            <p:txEl>
                                              <p:pRg st="15" end="15"/>
                                            </p:txEl>
                                          </p:spTgt>
                                        </p:tgtEl>
                                      </p:cBhvr>
                                      <p:to x="100000" y="100000"/>
                                    </p:animScale>
                                    <p:animScale>
                                      <p:cBhvr>
                                        <p:cTn id="121" dur="26">
                                          <p:stCondLst>
                                            <p:cond delay="1312"/>
                                          </p:stCondLst>
                                        </p:cTn>
                                        <p:tgtEl>
                                          <p:spTgt spid="3">
                                            <p:txEl>
                                              <p:pRg st="15" end="15"/>
                                            </p:txEl>
                                          </p:spTgt>
                                        </p:tgtEl>
                                      </p:cBhvr>
                                      <p:to x="100000" y="80000"/>
                                    </p:animScale>
                                    <p:animScale>
                                      <p:cBhvr>
                                        <p:cTn id="122" dur="166" decel="50000">
                                          <p:stCondLst>
                                            <p:cond delay="1338"/>
                                          </p:stCondLst>
                                        </p:cTn>
                                        <p:tgtEl>
                                          <p:spTgt spid="3">
                                            <p:txEl>
                                              <p:pRg st="15" end="15"/>
                                            </p:txEl>
                                          </p:spTgt>
                                        </p:tgtEl>
                                      </p:cBhvr>
                                      <p:to x="100000" y="100000"/>
                                    </p:animScale>
                                    <p:animScale>
                                      <p:cBhvr>
                                        <p:cTn id="123" dur="26">
                                          <p:stCondLst>
                                            <p:cond delay="1642"/>
                                          </p:stCondLst>
                                        </p:cTn>
                                        <p:tgtEl>
                                          <p:spTgt spid="3">
                                            <p:txEl>
                                              <p:pRg st="15" end="15"/>
                                            </p:txEl>
                                          </p:spTgt>
                                        </p:tgtEl>
                                      </p:cBhvr>
                                      <p:to x="100000" y="90000"/>
                                    </p:animScale>
                                    <p:animScale>
                                      <p:cBhvr>
                                        <p:cTn id="124" dur="166" decel="50000">
                                          <p:stCondLst>
                                            <p:cond delay="1668"/>
                                          </p:stCondLst>
                                        </p:cTn>
                                        <p:tgtEl>
                                          <p:spTgt spid="3">
                                            <p:txEl>
                                              <p:pRg st="15" end="15"/>
                                            </p:txEl>
                                          </p:spTgt>
                                        </p:tgtEl>
                                      </p:cBhvr>
                                      <p:to x="100000" y="100000"/>
                                    </p:animScale>
                                    <p:animScale>
                                      <p:cBhvr>
                                        <p:cTn id="125" dur="26">
                                          <p:stCondLst>
                                            <p:cond delay="1808"/>
                                          </p:stCondLst>
                                        </p:cTn>
                                        <p:tgtEl>
                                          <p:spTgt spid="3">
                                            <p:txEl>
                                              <p:pRg st="15" end="15"/>
                                            </p:txEl>
                                          </p:spTgt>
                                        </p:tgtEl>
                                      </p:cBhvr>
                                      <p:to x="100000" y="95000"/>
                                    </p:animScale>
                                    <p:animScale>
                                      <p:cBhvr>
                                        <p:cTn id="126" dur="166" decel="50000">
                                          <p:stCondLst>
                                            <p:cond delay="1834"/>
                                          </p:stCondLst>
                                        </p:cTn>
                                        <p:tgtEl>
                                          <p:spTgt spid="3">
                                            <p:txEl>
                                              <p:pRg st="15" end="15"/>
                                            </p:txEl>
                                          </p:spTgt>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14" presetClass="entr" presetSubtype="10" fill="hold" nodeType="clickEffect">
                                  <p:stCondLst>
                                    <p:cond delay="0"/>
                                  </p:stCondLst>
                                  <p:childTnLst>
                                    <p:set>
                                      <p:cBhvr>
                                        <p:cTn id="13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31" dur="500"/>
                                        <p:tgtEl>
                                          <p:spTgt spid="5">
                                            <p:txEl>
                                              <p:pRg st="0" end="0"/>
                                            </p:txEl>
                                          </p:spTgt>
                                        </p:tgtEl>
                                      </p:cBhvr>
                                    </p:animEffect>
                                  </p:childTnLst>
                                </p:cTn>
                              </p:par>
                              <p:par>
                                <p:cTn id="132" presetID="14" presetClass="entr" presetSubtype="10" fill="hold" nodeType="withEffect">
                                  <p:stCondLst>
                                    <p:cond delay="0"/>
                                  </p:stCondLst>
                                  <p:childTnLst>
                                    <p:set>
                                      <p:cBhvr>
                                        <p:cTn id="133"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34" dur="500"/>
                                        <p:tgtEl>
                                          <p:spTgt spid="5">
                                            <p:txEl>
                                              <p:pRg st="1" end="1"/>
                                            </p:txEl>
                                          </p:spTgt>
                                        </p:tgtEl>
                                      </p:cBhvr>
                                    </p:animEffect>
                                  </p:childTnLst>
                                </p:cTn>
                              </p:par>
                              <p:par>
                                <p:cTn id="135" presetID="14" presetClass="entr" presetSubtype="10" fill="hold" nodeType="withEffect">
                                  <p:stCondLst>
                                    <p:cond delay="0"/>
                                  </p:stCondLst>
                                  <p:childTnLst>
                                    <p:set>
                                      <p:cBhvr>
                                        <p:cTn id="13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7" dur="500"/>
                                        <p:tgtEl>
                                          <p:spTgt spid="5">
                                            <p:txEl>
                                              <p:pRg st="2" end="2"/>
                                            </p:txEl>
                                          </p:spTgt>
                                        </p:tgtEl>
                                      </p:cBhvr>
                                    </p:animEffect>
                                  </p:childTnLst>
                                </p:cTn>
                              </p:par>
                              <p:par>
                                <p:cTn id="138" presetID="14" presetClass="entr" presetSubtype="10" fill="hold" nodeType="withEffect">
                                  <p:stCondLst>
                                    <p:cond delay="0"/>
                                  </p:stCondLst>
                                  <p:childTnLst>
                                    <p:set>
                                      <p:cBhvr>
                                        <p:cTn id="13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40" dur="500"/>
                                        <p:tgtEl>
                                          <p:spTgt spid="5">
                                            <p:txEl>
                                              <p:pRg st="3" end="3"/>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16" presetClass="entr" presetSubtype="21" fill="hold" nodeType="clickEffect">
                                  <p:stCondLst>
                                    <p:cond delay="0"/>
                                  </p:stCondLst>
                                  <p:childTnLst>
                                    <p:set>
                                      <p:cBhvr>
                                        <p:cTn id="144" dur="1" fill="hold">
                                          <p:stCondLst>
                                            <p:cond delay="0"/>
                                          </p:stCondLst>
                                        </p:cTn>
                                        <p:tgtEl>
                                          <p:spTgt spid="5">
                                            <p:txEl>
                                              <p:pRg st="4" end="4"/>
                                            </p:txEl>
                                          </p:spTgt>
                                        </p:tgtEl>
                                        <p:attrNameLst>
                                          <p:attrName>style.visibility</p:attrName>
                                        </p:attrNameLst>
                                      </p:cBhvr>
                                      <p:to>
                                        <p:strVal val="visible"/>
                                      </p:to>
                                    </p:set>
                                    <p:animEffect transition="in" filter="barn(inVertical)">
                                      <p:cBhvr>
                                        <p:cTn id="145" dur="500"/>
                                        <p:tgtEl>
                                          <p:spTgt spid="5">
                                            <p:txEl>
                                              <p:pRg st="4" end="4"/>
                                            </p:txEl>
                                          </p:spTgt>
                                        </p:tgtEl>
                                      </p:cBhvr>
                                    </p:animEffect>
                                  </p:childTnLst>
                                </p:cTn>
                              </p:par>
                              <p:par>
                                <p:cTn id="146" presetID="16" presetClass="entr" presetSubtype="21" fill="hold" nodeType="withEffect">
                                  <p:stCondLst>
                                    <p:cond delay="0"/>
                                  </p:stCondLst>
                                  <p:childTnLst>
                                    <p:set>
                                      <p:cBhvr>
                                        <p:cTn id="147" dur="1" fill="hold">
                                          <p:stCondLst>
                                            <p:cond delay="0"/>
                                          </p:stCondLst>
                                        </p:cTn>
                                        <p:tgtEl>
                                          <p:spTgt spid="5">
                                            <p:txEl>
                                              <p:pRg st="5" end="5"/>
                                            </p:txEl>
                                          </p:spTgt>
                                        </p:tgtEl>
                                        <p:attrNameLst>
                                          <p:attrName>style.visibility</p:attrName>
                                        </p:attrNameLst>
                                      </p:cBhvr>
                                      <p:to>
                                        <p:strVal val="visible"/>
                                      </p:to>
                                    </p:set>
                                    <p:animEffect transition="in" filter="barn(inVertical)">
                                      <p:cBhvr>
                                        <p:cTn id="148" dur="500"/>
                                        <p:tgtEl>
                                          <p:spTgt spid="5">
                                            <p:txEl>
                                              <p:pRg st="5" end="5"/>
                                            </p:txEl>
                                          </p:spTgt>
                                        </p:tgtEl>
                                      </p:cBhvr>
                                    </p:animEffect>
                                  </p:childTnLst>
                                </p:cTn>
                              </p:par>
                              <p:par>
                                <p:cTn id="149" presetID="16" presetClass="entr" presetSubtype="21" fill="hold" nodeType="withEffect">
                                  <p:stCondLst>
                                    <p:cond delay="0"/>
                                  </p:stCondLst>
                                  <p:childTnLst>
                                    <p:set>
                                      <p:cBhvr>
                                        <p:cTn id="150" dur="1" fill="hold">
                                          <p:stCondLst>
                                            <p:cond delay="0"/>
                                          </p:stCondLst>
                                        </p:cTn>
                                        <p:tgtEl>
                                          <p:spTgt spid="5">
                                            <p:txEl>
                                              <p:pRg st="6" end="6"/>
                                            </p:txEl>
                                          </p:spTgt>
                                        </p:tgtEl>
                                        <p:attrNameLst>
                                          <p:attrName>style.visibility</p:attrName>
                                        </p:attrNameLst>
                                      </p:cBhvr>
                                      <p:to>
                                        <p:strVal val="visible"/>
                                      </p:to>
                                    </p:set>
                                    <p:animEffect transition="in" filter="barn(inVertical)">
                                      <p:cBhvr>
                                        <p:cTn id="151" dur="500"/>
                                        <p:tgtEl>
                                          <p:spTgt spid="5">
                                            <p:txEl>
                                              <p:pRg st="6" end="6"/>
                                            </p:txEl>
                                          </p:spTgt>
                                        </p:tgtEl>
                                      </p:cBhvr>
                                    </p:animEffect>
                                  </p:childTnLst>
                                </p:cTn>
                              </p:par>
                              <p:par>
                                <p:cTn id="152" presetID="16" presetClass="entr" presetSubtype="21" fill="hold" nodeType="withEffect">
                                  <p:stCondLst>
                                    <p:cond delay="0"/>
                                  </p:stCondLst>
                                  <p:childTnLst>
                                    <p:set>
                                      <p:cBhvr>
                                        <p:cTn id="153" dur="1" fill="hold">
                                          <p:stCondLst>
                                            <p:cond delay="0"/>
                                          </p:stCondLst>
                                        </p:cTn>
                                        <p:tgtEl>
                                          <p:spTgt spid="5">
                                            <p:txEl>
                                              <p:pRg st="7" end="7"/>
                                            </p:txEl>
                                          </p:spTgt>
                                        </p:tgtEl>
                                        <p:attrNameLst>
                                          <p:attrName>style.visibility</p:attrName>
                                        </p:attrNameLst>
                                      </p:cBhvr>
                                      <p:to>
                                        <p:strVal val="visible"/>
                                      </p:to>
                                    </p:set>
                                    <p:animEffect transition="in" filter="barn(inVertical)">
                                      <p:cBhvr>
                                        <p:cTn id="154" dur="500"/>
                                        <p:tgtEl>
                                          <p:spTgt spid="5">
                                            <p:txEl>
                                              <p:pRg st="7" end="7"/>
                                            </p:txEl>
                                          </p:spTgt>
                                        </p:tgtEl>
                                      </p:cBhvr>
                                    </p:animEffect>
                                  </p:childTnLst>
                                </p:cTn>
                              </p:par>
                              <p:par>
                                <p:cTn id="155" presetID="42" presetClass="entr" presetSubtype="0" fill="hold" nodeType="withEffect">
                                  <p:stCondLst>
                                    <p:cond delay="0"/>
                                  </p:stCondLst>
                                  <p:childTnLst>
                                    <p:set>
                                      <p:cBhvr>
                                        <p:cTn id="156" dur="1" fill="hold">
                                          <p:stCondLst>
                                            <p:cond delay="0"/>
                                          </p:stCondLst>
                                        </p:cTn>
                                        <p:tgtEl>
                                          <p:spTgt spid="5">
                                            <p:txEl>
                                              <p:pRg st="8" end="8"/>
                                            </p:txEl>
                                          </p:spTgt>
                                        </p:tgtEl>
                                        <p:attrNameLst>
                                          <p:attrName>style.visibility</p:attrName>
                                        </p:attrNameLst>
                                      </p:cBhvr>
                                      <p:to>
                                        <p:strVal val="visible"/>
                                      </p:to>
                                    </p:set>
                                    <p:animEffect transition="in" filter="fade">
                                      <p:cBhvr>
                                        <p:cTn id="157" dur="1000"/>
                                        <p:tgtEl>
                                          <p:spTgt spid="5">
                                            <p:txEl>
                                              <p:pRg st="8" end="8"/>
                                            </p:txEl>
                                          </p:spTgt>
                                        </p:tgtEl>
                                      </p:cBhvr>
                                    </p:animEffect>
                                    <p:anim calcmode="lin" valueType="num">
                                      <p:cBhvr>
                                        <p:cTn id="15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159" dur="1000" fill="hold"/>
                                        <p:tgtEl>
                                          <p:spTgt spid="5">
                                            <p:txEl>
                                              <p:pRg st="8" end="8"/>
                                            </p:txEl>
                                          </p:spTgt>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5">
                                            <p:txEl>
                                              <p:pRg st="9" end="9"/>
                                            </p:txEl>
                                          </p:spTgt>
                                        </p:tgtEl>
                                        <p:attrNameLst>
                                          <p:attrName>style.visibility</p:attrName>
                                        </p:attrNameLst>
                                      </p:cBhvr>
                                      <p:to>
                                        <p:strVal val="visible"/>
                                      </p:to>
                                    </p:set>
                                    <p:animEffect transition="in" filter="fade">
                                      <p:cBhvr>
                                        <p:cTn id="162" dur="1000"/>
                                        <p:tgtEl>
                                          <p:spTgt spid="5">
                                            <p:txEl>
                                              <p:pRg st="9" end="9"/>
                                            </p:txEl>
                                          </p:spTgt>
                                        </p:tgtEl>
                                      </p:cBhvr>
                                    </p:animEffect>
                                    <p:anim calcmode="lin" valueType="num">
                                      <p:cBhvr>
                                        <p:cTn id="16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164" dur="1000" fill="hold"/>
                                        <p:tgtEl>
                                          <p:spTgt spid="5">
                                            <p:txEl>
                                              <p:pRg st="9" end="9"/>
                                            </p:txEl>
                                          </p:spTgt>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5">
                                            <p:txEl>
                                              <p:pRg st="10" end="10"/>
                                            </p:txEl>
                                          </p:spTgt>
                                        </p:tgtEl>
                                        <p:attrNameLst>
                                          <p:attrName>style.visibility</p:attrName>
                                        </p:attrNameLst>
                                      </p:cBhvr>
                                      <p:to>
                                        <p:strVal val="visible"/>
                                      </p:to>
                                    </p:set>
                                    <p:animEffect transition="in" filter="fade">
                                      <p:cBhvr>
                                        <p:cTn id="167" dur="1000"/>
                                        <p:tgtEl>
                                          <p:spTgt spid="5">
                                            <p:txEl>
                                              <p:pRg st="10" end="10"/>
                                            </p:txEl>
                                          </p:spTgt>
                                        </p:tgtEl>
                                      </p:cBhvr>
                                    </p:animEffect>
                                    <p:anim calcmode="lin" valueType="num">
                                      <p:cBhvr>
                                        <p:cTn id="16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169"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5">
                                            <p:txEl>
                                              <p:pRg st="11" end="11"/>
                                            </p:txEl>
                                          </p:spTgt>
                                        </p:tgtEl>
                                        <p:attrNameLst>
                                          <p:attrName>style.visibility</p:attrName>
                                        </p:attrNameLst>
                                      </p:cBhvr>
                                      <p:to>
                                        <p:strVal val="visible"/>
                                      </p:to>
                                    </p:set>
                                    <p:animEffect transition="in" filter="fade">
                                      <p:cBhvr>
                                        <p:cTn id="172" dur="1000"/>
                                        <p:tgtEl>
                                          <p:spTgt spid="5">
                                            <p:txEl>
                                              <p:pRg st="11" end="11"/>
                                            </p:txEl>
                                          </p:spTgt>
                                        </p:tgtEl>
                                      </p:cBhvr>
                                    </p:animEffect>
                                    <p:anim calcmode="lin" valueType="num">
                                      <p:cBhvr>
                                        <p:cTn id="173"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174"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5">
                                            <p:txEl>
                                              <p:pRg st="12" end="12"/>
                                            </p:txEl>
                                          </p:spTgt>
                                        </p:tgtEl>
                                        <p:attrNameLst>
                                          <p:attrName>style.visibility</p:attrName>
                                        </p:attrNameLst>
                                      </p:cBhvr>
                                      <p:to>
                                        <p:strVal val="visible"/>
                                      </p:to>
                                    </p:set>
                                    <p:animEffect transition="in" filter="fade">
                                      <p:cBhvr>
                                        <p:cTn id="179" dur="500"/>
                                        <p:tgtEl>
                                          <p:spTgt spid="5">
                                            <p:txEl>
                                              <p:pRg st="12" end="12"/>
                                            </p:txEl>
                                          </p:spTgt>
                                        </p:tgtEl>
                                      </p:cBhvr>
                                    </p:animEffect>
                                  </p:childTnLst>
                                </p:cTn>
                              </p:par>
                              <p:par>
                                <p:cTn id="180" presetID="10" presetClass="entr" presetSubtype="0" fill="hold" nodeType="withEffect">
                                  <p:stCondLst>
                                    <p:cond delay="0"/>
                                  </p:stCondLst>
                                  <p:childTnLst>
                                    <p:set>
                                      <p:cBhvr>
                                        <p:cTn id="181" dur="1" fill="hold">
                                          <p:stCondLst>
                                            <p:cond delay="0"/>
                                          </p:stCondLst>
                                        </p:cTn>
                                        <p:tgtEl>
                                          <p:spTgt spid="5">
                                            <p:txEl>
                                              <p:pRg st="13" end="13"/>
                                            </p:txEl>
                                          </p:spTgt>
                                        </p:tgtEl>
                                        <p:attrNameLst>
                                          <p:attrName>style.visibility</p:attrName>
                                        </p:attrNameLst>
                                      </p:cBhvr>
                                      <p:to>
                                        <p:strVal val="visible"/>
                                      </p:to>
                                    </p:set>
                                    <p:animEffect transition="in" filter="fade">
                                      <p:cBhvr>
                                        <p:cTn id="182" dur="500"/>
                                        <p:tgtEl>
                                          <p:spTgt spid="5">
                                            <p:txEl>
                                              <p:pRg st="13" end="13"/>
                                            </p:txEl>
                                          </p:spTgt>
                                        </p:tgtEl>
                                      </p:cBhvr>
                                    </p:animEffect>
                                  </p:childTnLst>
                                </p:cTn>
                              </p:par>
                              <p:par>
                                <p:cTn id="183" presetID="10" presetClass="entr" presetSubtype="0" fill="hold" nodeType="withEffect">
                                  <p:stCondLst>
                                    <p:cond delay="0"/>
                                  </p:stCondLst>
                                  <p:childTnLst>
                                    <p:set>
                                      <p:cBhvr>
                                        <p:cTn id="184" dur="1" fill="hold">
                                          <p:stCondLst>
                                            <p:cond delay="0"/>
                                          </p:stCondLst>
                                        </p:cTn>
                                        <p:tgtEl>
                                          <p:spTgt spid="5">
                                            <p:txEl>
                                              <p:pRg st="14" end="14"/>
                                            </p:txEl>
                                          </p:spTgt>
                                        </p:tgtEl>
                                        <p:attrNameLst>
                                          <p:attrName>style.visibility</p:attrName>
                                        </p:attrNameLst>
                                      </p:cBhvr>
                                      <p:to>
                                        <p:strVal val="visible"/>
                                      </p:to>
                                    </p:set>
                                    <p:animEffect transition="in" filter="fade">
                                      <p:cBhvr>
                                        <p:cTn id="185" dur="500"/>
                                        <p:tgtEl>
                                          <p:spTgt spid="5">
                                            <p:txEl>
                                              <p:pRg st="14" end="14"/>
                                            </p:txEl>
                                          </p:spTgt>
                                        </p:tgtEl>
                                      </p:cBhvr>
                                    </p:animEffect>
                                  </p:childTnLst>
                                </p:cTn>
                              </p:par>
                              <p:par>
                                <p:cTn id="186" presetID="10" presetClass="entr" presetSubtype="0" fill="hold" nodeType="withEffect">
                                  <p:stCondLst>
                                    <p:cond delay="0"/>
                                  </p:stCondLst>
                                  <p:childTnLst>
                                    <p:set>
                                      <p:cBhvr>
                                        <p:cTn id="187" dur="1" fill="hold">
                                          <p:stCondLst>
                                            <p:cond delay="0"/>
                                          </p:stCondLst>
                                        </p:cTn>
                                        <p:tgtEl>
                                          <p:spTgt spid="5">
                                            <p:txEl>
                                              <p:pRg st="15" end="15"/>
                                            </p:txEl>
                                          </p:spTgt>
                                        </p:tgtEl>
                                        <p:attrNameLst>
                                          <p:attrName>style.visibility</p:attrName>
                                        </p:attrNameLst>
                                      </p:cBhvr>
                                      <p:to>
                                        <p:strVal val="visible"/>
                                      </p:to>
                                    </p:set>
                                    <p:animEffect transition="in" filter="fade">
                                      <p:cBhvr>
                                        <p:cTn id="188" dur="500"/>
                                        <p:tgtEl>
                                          <p:spTgt spid="5">
                                            <p:txEl>
                                              <p:pRg st="15" end="15"/>
                                            </p:txEl>
                                          </p:spTgt>
                                        </p:tgtEl>
                                      </p:cBhvr>
                                    </p:animEffect>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nodeType="clickEffect">
                                  <p:stCondLst>
                                    <p:cond delay="0"/>
                                  </p:stCondLst>
                                  <p:childTnLst>
                                    <p:set>
                                      <p:cBhvr>
                                        <p:cTn id="192" dur="1" fill="hold">
                                          <p:stCondLst>
                                            <p:cond delay="0"/>
                                          </p:stCondLst>
                                        </p:cTn>
                                        <p:tgtEl>
                                          <p:spTgt spid="6"/>
                                        </p:tgtEl>
                                        <p:attrNameLst>
                                          <p:attrName>style.visibility</p:attrName>
                                        </p:attrNameLst>
                                      </p:cBhvr>
                                      <p:to>
                                        <p:strVal val="visible"/>
                                      </p:to>
                                    </p:set>
                                    <p:anim calcmode="lin" valueType="num">
                                      <p:cBhvr additive="base">
                                        <p:cTn id="193" dur="500" fill="hold"/>
                                        <p:tgtEl>
                                          <p:spTgt spid="6"/>
                                        </p:tgtEl>
                                        <p:attrNameLst>
                                          <p:attrName>ppt_x</p:attrName>
                                        </p:attrNameLst>
                                      </p:cBhvr>
                                      <p:tavLst>
                                        <p:tav tm="0">
                                          <p:val>
                                            <p:strVal val="#ppt_x"/>
                                          </p:val>
                                        </p:tav>
                                        <p:tav tm="100000">
                                          <p:val>
                                            <p:strVal val="#ppt_x"/>
                                          </p:val>
                                        </p:tav>
                                      </p:tavLst>
                                    </p:anim>
                                    <p:anim calcmode="lin" valueType="num">
                                      <p:cBhvr additive="base">
                                        <p:cTn id="19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2996</TotalTime>
  <Words>2917</Words>
  <Application>Microsoft Office PowerPoint</Application>
  <PresentationFormat>On-screen Show (4:3)</PresentationFormat>
  <Paragraphs>362</Paragraphs>
  <Slides>48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Bookman Old Style</vt:lpstr>
      <vt:lpstr>Calibri</vt:lpstr>
      <vt:lpstr>Gill Sans MT</vt:lpstr>
      <vt:lpstr>Wingdings</vt:lpstr>
      <vt:lpstr>Wingdings 3</vt:lpstr>
      <vt:lpstr>Origin</vt:lpstr>
      <vt:lpstr>Civil Rights Movement</vt:lpstr>
      <vt:lpstr>Essential questions</vt:lpstr>
      <vt:lpstr>What are civil rights?  “rights of citizens”</vt:lpstr>
      <vt:lpstr>Leaders</vt:lpstr>
      <vt:lpstr>Learning Targets</vt:lpstr>
      <vt:lpstr>“Letter from a Birmingham Jail” </vt:lpstr>
      <vt:lpstr>Learning Targets</vt:lpstr>
      <vt:lpstr>Dudley Randall</vt:lpstr>
      <vt:lpstr>PowerPoint Presentation</vt:lpstr>
      <vt:lpstr>“Ballad of Birmingham” Table Questions</vt:lpstr>
      <vt:lpstr>Learning Targets</vt:lpstr>
      <vt:lpstr>Task</vt:lpstr>
      <vt:lpstr>Civil rights collage </vt:lpstr>
      <vt:lpstr>Learning Targets</vt:lpstr>
      <vt:lpstr>Ethos, pathos, logos reminder…</vt:lpstr>
      <vt:lpstr>Angela Davis biography</vt:lpstr>
      <vt:lpstr>Angela Davis </vt:lpstr>
      <vt:lpstr>Learning Targets</vt:lpstr>
      <vt:lpstr>Martin vs. Malcolm Debate</vt:lpstr>
      <vt:lpstr>Civil Rights timeline</vt:lpstr>
      <vt:lpstr>Alice Walker </vt:lpstr>
      <vt:lpstr>What Good was the Civil Rights Movement? –Alice Walker</vt:lpstr>
      <vt:lpstr>Civil Rights Essay</vt:lpstr>
      <vt:lpstr>11 Sentence Essay</vt:lpstr>
      <vt:lpstr>Prompt</vt:lpstr>
      <vt:lpstr>11 Sentence Essay</vt:lpstr>
      <vt:lpstr>Older files</vt:lpstr>
      <vt:lpstr>Gwendolyn Brooks</vt:lpstr>
      <vt:lpstr>Focus Questions</vt:lpstr>
      <vt:lpstr>Selma</vt:lpstr>
      <vt:lpstr>Civil Rights Jigsaw</vt:lpstr>
      <vt:lpstr>Topics</vt:lpstr>
      <vt:lpstr>Prep work</vt:lpstr>
      <vt:lpstr>PowerPoint Presentation</vt:lpstr>
      <vt:lpstr>Jigsaw</vt:lpstr>
      <vt:lpstr>Group Task</vt:lpstr>
      <vt:lpstr>What makes a speech strong?</vt:lpstr>
      <vt:lpstr>Silent board talk</vt:lpstr>
      <vt:lpstr>Martin vs. Malcolm</vt:lpstr>
      <vt:lpstr>Angela Davis </vt:lpstr>
      <vt:lpstr>Martin Luther King, Jr.</vt:lpstr>
      <vt:lpstr>Malcolm X</vt:lpstr>
      <vt:lpstr>Socratic Seminar </vt:lpstr>
      <vt:lpstr>Socratic seminar questions</vt:lpstr>
      <vt:lpstr>Seminar Online Discussion Board</vt:lpstr>
      <vt:lpstr>Socratic seminar reflection </vt:lpstr>
      <vt:lpstr>In-class work and homework</vt:lpstr>
      <vt:lpstr>1950s/Civil Rights Homework Packet </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Movement</dc:title>
  <dc:creator>Windows User</dc:creator>
  <cp:lastModifiedBy>Cossano, Kirsten    SHS-Staff</cp:lastModifiedBy>
  <cp:revision>225</cp:revision>
  <dcterms:created xsi:type="dcterms:W3CDTF">2012-03-07T17:19:28Z</dcterms:created>
  <dcterms:modified xsi:type="dcterms:W3CDTF">2019-04-18T15:38:56Z</dcterms:modified>
</cp:coreProperties>
</file>