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5" r:id="rId11"/>
    <p:sldId id="268" r:id="rId12"/>
    <p:sldId id="269" r:id="rId13"/>
    <p:sldId id="267" r:id="rId14"/>
    <p:sldId id="275" r:id="rId15"/>
    <p:sldId id="274" r:id="rId16"/>
    <p:sldId id="276" r:id="rId17"/>
    <p:sldId id="277" r:id="rId18"/>
    <p:sldId id="278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866F12-2ED3-4508-8DB2-0E7C3C998C9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B6FE91-8B3C-4B73-9FB6-3257B02E23F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t="9537" r="7287"/>
          <a:stretch/>
        </p:blipFill>
        <p:spPr>
          <a:xfrm>
            <a:off x="0" y="0"/>
            <a:ext cx="3657600" cy="2177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" y="4990627"/>
            <a:ext cx="3731204" cy="208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21022"/>
            <a:ext cx="32766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19" y="533400"/>
            <a:ext cx="5296181" cy="2733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19" y="4488218"/>
            <a:ext cx="3888796" cy="25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Civil Rights Timeline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6152"/>
            <a:ext cx="4041648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Much like Martin Luther King Jr.’s march on Selma, the Civil Rights Movement was a long and arduous journey</a:t>
            </a:r>
          </a:p>
          <a:p>
            <a:r>
              <a:rPr lang="en-US" sz="3600" dirty="0" smtClean="0"/>
              <a:t>You will be creating a timeline to track this journey</a:t>
            </a:r>
          </a:p>
          <a:p>
            <a:r>
              <a:rPr lang="en-US" sz="3600" dirty="0" smtClean="0"/>
              <a:t>Things you need to include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Put the events in order of the date </a:t>
            </a:r>
            <a:r>
              <a:rPr lang="en-US" sz="3600" smtClean="0">
                <a:solidFill>
                  <a:schemeClr val="tx1"/>
                </a:solidFill>
              </a:rPr>
              <a:t>they happened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Event/speech/person, etc.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Brief description of event (2-3 sentences max) and how it impacted the Civil Rights Movement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Submit to turnitin.com by Friday, April 24</a:t>
            </a:r>
            <a:r>
              <a:rPr lang="en-US" sz="3600" baseline="30000" dirty="0" smtClean="0">
                <a:solidFill>
                  <a:schemeClr val="tx1"/>
                </a:solidFill>
              </a:rPr>
              <a:t>th</a:t>
            </a:r>
            <a:r>
              <a:rPr lang="en-US" sz="3600" dirty="0" smtClean="0">
                <a:solidFill>
                  <a:schemeClr val="tx1"/>
                </a:solidFill>
              </a:rPr>
              <a:t> at 10pm</a:t>
            </a:r>
          </a:p>
          <a:p>
            <a:pPr marL="731520" lvl="1" indent="-457200">
              <a:buFont typeface="+mj-lt"/>
              <a:buAutoNum type="arabicPeriod"/>
            </a:pPr>
            <a:endParaRPr lang="en-US" sz="1400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83202" cy="5337048"/>
          </a:xfrm>
        </p:spPr>
        <p:txBody>
          <a:bodyPr>
            <a:normAutofit fontScale="55000" lnSpcReduction="20000"/>
          </a:bodyPr>
          <a:lstStyle/>
          <a:p>
            <a:pPr marL="788670" lvl="1" indent="-514350" fontAlgn="ctr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Angela Davis “The Liberation of Our People” speech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Malcolm X “Ballot or the Bullet” </a:t>
            </a:r>
            <a:r>
              <a:rPr lang="en-US" dirty="0" smtClean="0">
                <a:solidFill>
                  <a:schemeClr val="tx1"/>
                </a:solidFill>
              </a:rPr>
              <a:t>speech</a:t>
            </a: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Emmett Till murder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Martin Luther King, Jr. “I Have a Dream” speech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Brown vs. Board of Education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Rosa Parks and refusing to </a:t>
            </a:r>
            <a:r>
              <a:rPr lang="en-US" dirty="0" smtClean="0">
                <a:solidFill>
                  <a:schemeClr val="tx1"/>
                </a:solidFill>
              </a:rPr>
              <a:t>move, bus boycotts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Sit-ins at </a:t>
            </a:r>
            <a:r>
              <a:rPr lang="en-US" dirty="0" smtClean="0">
                <a:solidFill>
                  <a:schemeClr val="tx1"/>
                </a:solidFill>
              </a:rPr>
              <a:t>Woolworths lunch counters</a:t>
            </a: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Freedom Rides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Selma </a:t>
            </a:r>
            <a:r>
              <a:rPr lang="en-US" dirty="0">
                <a:solidFill>
                  <a:schemeClr val="tx1"/>
                </a:solidFill>
              </a:rPr>
              <a:t>marches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1963 MLK, Jr. church bombing </a:t>
            </a: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Civil </a:t>
            </a:r>
            <a:r>
              <a:rPr lang="en-US" dirty="0">
                <a:solidFill>
                  <a:schemeClr val="tx1"/>
                </a:solidFill>
              </a:rPr>
              <a:t>Rights Act of 1964</a:t>
            </a:r>
            <a:endParaRPr lang="en-US" sz="2600" dirty="0">
              <a:solidFill>
                <a:schemeClr val="tx1"/>
              </a:solidFill>
            </a:endParaRP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Voting Rights Act of </a:t>
            </a:r>
            <a:r>
              <a:rPr lang="en-US" dirty="0" smtClean="0">
                <a:solidFill>
                  <a:schemeClr val="tx1"/>
                </a:solidFill>
              </a:rPr>
              <a:t>1965</a:t>
            </a: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MLK, Jr. assassination </a:t>
            </a: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JFK assassination</a:t>
            </a: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John Lewis and SNCC</a:t>
            </a:r>
          </a:p>
          <a:p>
            <a:pPr marL="788670" lvl="1" indent="-514350" fontAlgn="ctr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Watts Riots </a:t>
            </a:r>
            <a:endParaRPr lang="en-US" dirty="0"/>
          </a:p>
          <a:p>
            <a:pPr marL="788670" lvl="1" indent="-514350" fontAlgn="ctr">
              <a:buFont typeface="+mj-lt"/>
              <a:buAutoNum type="arabicPeriod"/>
            </a:pPr>
            <a:r>
              <a:rPr lang="en-US" sz="2600" dirty="0" smtClean="0">
                <a:solidFill>
                  <a:schemeClr val="tx1"/>
                </a:solidFill>
              </a:rPr>
              <a:t>Little Rock Nine </a:t>
            </a:r>
          </a:p>
        </p:txBody>
      </p:sp>
    </p:spTree>
    <p:extLst>
      <p:ext uri="{BB962C8B-B14F-4D97-AF65-F5344CB8AC3E}">
        <p14:creationId xmlns:p14="http://schemas.microsoft.com/office/powerpoint/2010/main" val="2105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 4/27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 can analyze MLK, Jr.’s value during the Civil Rights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 can determine the message of “I Have a Dream”</a:t>
            </a:r>
            <a:endParaRPr lang="en-US" sz="4000" dirty="0"/>
          </a:p>
        </p:txBody>
      </p:sp>
      <p:pic>
        <p:nvPicPr>
          <p:cNvPr id="4" name="Picture 3" descr="MLK J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429000"/>
            <a:ext cx="333894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logos reminder…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Ethos</a:t>
            </a:r>
            <a:r>
              <a:rPr lang="en-US" sz="3200" dirty="0" smtClean="0"/>
              <a:t>: trustworthiness, reputation or credibility of the writer or speaker. Convincing by the character of the author</a:t>
            </a:r>
          </a:p>
          <a:p>
            <a:r>
              <a:rPr lang="en-US" sz="3200" u="sng" dirty="0" smtClean="0"/>
              <a:t>Pathos</a:t>
            </a:r>
            <a:r>
              <a:rPr lang="en-US" sz="3200" dirty="0" smtClean="0"/>
              <a:t>: emotional appeal. Appeal to the audience's sympathies and imagination.</a:t>
            </a:r>
          </a:p>
          <a:p>
            <a:r>
              <a:rPr lang="en-US" sz="3200" u="sng" dirty="0" smtClean="0"/>
              <a:t>Logos</a:t>
            </a:r>
            <a:r>
              <a:rPr lang="en-US" sz="3200" dirty="0" smtClean="0"/>
              <a:t>: the clarity of the claim, the logic of its reasons, and the effectiveness of its supporting evidence </a:t>
            </a:r>
          </a:p>
        </p:txBody>
      </p:sp>
    </p:spTree>
    <p:extLst>
      <p:ext uri="{BB962C8B-B14F-4D97-AF65-F5344CB8AC3E}">
        <p14:creationId xmlns:p14="http://schemas.microsoft.com/office/powerpoint/2010/main" val="17796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Martin Luther King, Jr. “I Have a Dream” speech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Need specifics from the speech to answer each topic! Submit to turnitin.com by 10pm 4/27 (MLK Speech)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five powerful words AND find five powerful phrases. What makes them powerful?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Summarize the speech in three sentences.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overall tone and style of the speech?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his message and goal?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he believe people can achieve his goal?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MLK going to target more than African Americans with this speech?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7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 4/29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 can analyze Malcolm X and MLK, Jr.’s value during the Civil Rights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 can determine the more effective leader </a:t>
            </a:r>
            <a:endParaRPr lang="en-US" sz="4000" dirty="0"/>
          </a:p>
        </p:txBody>
      </p:sp>
      <p:pic>
        <p:nvPicPr>
          <p:cNvPr id="4" name="Picture 3" descr="MLK J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191000"/>
            <a:ext cx="2971800" cy="2577204"/>
          </a:xfrm>
          <a:prstGeom prst="rect">
            <a:avLst/>
          </a:prstGeom>
        </p:spPr>
      </p:pic>
      <p:pic>
        <p:nvPicPr>
          <p:cNvPr id="5" name="Picture 4" descr="M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472661"/>
            <a:ext cx="2971800" cy="22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MLK, Jr. and Malcolm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In a paragraph or two, using evidence from the lessons and readings of MLK, Jr. and Malcolm X, answer the following prompt</a:t>
            </a:r>
          </a:p>
          <a:p>
            <a:r>
              <a:rPr lang="en-US" sz="3600" dirty="0" smtClean="0"/>
              <a:t>Submit to turntin.com by 10pm 4/29 (MLK vs. Malcolm X)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3600" dirty="0" smtClean="0"/>
              <a:t>Prompt: </a:t>
            </a:r>
            <a:r>
              <a:rPr lang="en-US" sz="3600" dirty="0" smtClean="0"/>
              <a:t>Determine which leader best lived up to their ideals or stood up for the rights of </a:t>
            </a:r>
            <a:r>
              <a:rPr lang="en-US" sz="3600" smtClean="0"/>
              <a:t>African Americans.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1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Targets 4/30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I can determine the impact of the Civil Rights Movement.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I can analyze primary source documents. </a:t>
            </a:r>
          </a:p>
        </p:txBody>
      </p:sp>
    </p:spTree>
    <p:extLst>
      <p:ext uri="{BB962C8B-B14F-4D97-AF65-F5344CB8AC3E}">
        <p14:creationId xmlns:p14="http://schemas.microsoft.com/office/powerpoint/2010/main" val="35676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Walker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64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Pulitzer </a:t>
            </a:r>
            <a:r>
              <a:rPr lang="en-US" dirty="0"/>
              <a:t>Prize-winning, African-American novelist and poet most famous for authoring </a:t>
            </a:r>
            <a:r>
              <a:rPr lang="en-US" i="1" dirty="0" smtClean="0"/>
              <a:t>The </a:t>
            </a:r>
            <a:r>
              <a:rPr lang="en-US" i="1" dirty="0"/>
              <a:t>Color Purple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Walker </a:t>
            </a:r>
            <a:r>
              <a:rPr lang="en-US" dirty="0"/>
              <a:t>was able to attend Spelman College in </a:t>
            </a:r>
            <a:r>
              <a:rPr lang="en-US" dirty="0" smtClean="0"/>
              <a:t>Atlanta (through scholarship), later </a:t>
            </a:r>
            <a:r>
              <a:rPr lang="en-US" dirty="0"/>
              <a:t>switched to Sarah Lawrence College in New </a:t>
            </a:r>
            <a:r>
              <a:rPr lang="en-US" dirty="0" smtClean="0"/>
              <a:t>York.</a:t>
            </a:r>
          </a:p>
          <a:p>
            <a:r>
              <a:rPr lang="en-US" dirty="0" smtClean="0"/>
              <a:t>Walker </a:t>
            </a:r>
            <a:r>
              <a:rPr lang="en-US" dirty="0"/>
              <a:t>visited Africa as part of a study-abroad program. She graduated in </a:t>
            </a:r>
            <a:r>
              <a:rPr lang="en-US" dirty="0" smtClean="0"/>
              <a:t>1965.</a:t>
            </a:r>
          </a:p>
          <a:p>
            <a:r>
              <a:rPr lang="en-US" dirty="0" smtClean="0"/>
              <a:t>Very active during Civil Rights Movement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3200400" cy="2149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18" y="635508"/>
            <a:ext cx="2976563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Good was the Civil Rights Movement? –Alice Walker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“The Civil Rights Movement: What Good Was It?” paragraph reflection </a:t>
            </a:r>
          </a:p>
          <a:p>
            <a:pPr lvl="1"/>
            <a:r>
              <a:rPr lang="en-US" sz="3600" dirty="0" smtClean="0"/>
              <a:t>Use evidence from Walker’s essay</a:t>
            </a:r>
          </a:p>
          <a:p>
            <a:pPr lvl="1"/>
            <a:r>
              <a:rPr lang="en-US" sz="3600" dirty="0" smtClean="0"/>
              <a:t>Must integrate at least one quote</a:t>
            </a:r>
          </a:p>
          <a:p>
            <a:pPr lvl="1"/>
            <a:r>
              <a:rPr lang="en-US" sz="3600" dirty="0" smtClean="0"/>
              <a:t>Keep in mind focus on the “good” for African Americans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06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Rights Essay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Appraise how speeches empower people. (power of words?)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Rank and defend the most effective form of protest.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Decide the message that inaction sends.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Conclude when it is time to take action.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Decide the power/role of the media.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/>
              <a:t>To what extent did </a:t>
            </a:r>
            <a:r>
              <a:rPr lang="en-US" sz="3200" dirty="0" smtClean="0"/>
              <a:t>images/imagery change or help protests?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Sentence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Thesis statement sentence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cited quote/fact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analysis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One cited quote/fact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analysis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One cited quote/fact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analysis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sentence 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Conclude who or what had the biggest impact on the Civil Rights Movement using evidence from the unit.</a:t>
            </a:r>
          </a:p>
          <a:p>
            <a:r>
              <a:rPr lang="en-US" sz="4800" dirty="0" smtClean="0"/>
              <a:t>Due 5/4 at 10pm on turnitin.com</a:t>
            </a:r>
          </a:p>
        </p:txBody>
      </p:sp>
    </p:spTree>
    <p:extLst>
      <p:ext uri="{BB962C8B-B14F-4D97-AF65-F5344CB8AC3E}">
        <p14:creationId xmlns:p14="http://schemas.microsoft.com/office/powerpoint/2010/main" val="4101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Sentence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Thesis statement sentence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One cited quote/fact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sentence analysis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One cited quote/fact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</a:t>
            </a:r>
            <a:r>
              <a:rPr lang="en-US" sz="2400" dirty="0">
                <a:solidFill>
                  <a:schemeClr val="tx1"/>
                </a:solidFill>
              </a:rPr>
              <a:t>sentence </a:t>
            </a:r>
            <a:r>
              <a:rPr lang="en-US" sz="2400" dirty="0" smtClean="0">
                <a:solidFill>
                  <a:schemeClr val="tx1"/>
                </a:solidFill>
              </a:rPr>
              <a:t>analysis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BTS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One cited quote/fact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</a:t>
            </a:r>
            <a:r>
              <a:rPr lang="en-US" sz="2400" dirty="0">
                <a:solidFill>
                  <a:schemeClr val="tx1"/>
                </a:solidFill>
              </a:rPr>
              <a:t>sentence </a:t>
            </a:r>
            <a:r>
              <a:rPr lang="en-US" sz="2400" dirty="0" smtClean="0">
                <a:solidFill>
                  <a:schemeClr val="tx1"/>
                </a:solidFill>
              </a:rPr>
              <a:t>analysis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One sentence conclusion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4099719" cy="474345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Conclude who or what had the biggest impact on the Civil Rights Movement using evidence from the unit.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What are civil rights? </a:t>
            </a:r>
            <a:br>
              <a:rPr lang="en-US" sz="3600" dirty="0" smtClean="0"/>
            </a:br>
            <a:r>
              <a:rPr lang="en-US" sz="3600" dirty="0" smtClean="0"/>
              <a:t>“rights of citizens”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Protect individuals' freedom from unwarranted intrusion by governments/private organizations</a:t>
            </a:r>
          </a:p>
          <a:p>
            <a:r>
              <a:rPr lang="en-US" dirty="0" smtClean="0"/>
              <a:t>Ensure one's ability to participate in the civil life of the state without discrimination or repression</a:t>
            </a:r>
          </a:p>
          <a:p>
            <a:r>
              <a:rPr lang="en-US" dirty="0" smtClean="0"/>
              <a:t>Civil rights include:</a:t>
            </a:r>
          </a:p>
          <a:p>
            <a:pPr lvl="1"/>
            <a:r>
              <a:rPr lang="en-US" dirty="0" smtClean="0"/>
              <a:t>The ensuring of peoples' physical integrity and safety</a:t>
            </a:r>
          </a:p>
          <a:p>
            <a:pPr lvl="1"/>
            <a:r>
              <a:rPr lang="en-US" dirty="0" smtClean="0"/>
              <a:t>Protection from discrimination on grounds such as physical or mental disability, gender, religion, race, national origin, age, uniformed services, sexual orientation, or gender identity</a:t>
            </a:r>
          </a:p>
          <a:p>
            <a:pPr lvl="1"/>
            <a:r>
              <a:rPr lang="en-US" dirty="0" smtClean="0"/>
              <a:t>Privacy, the freedoms of thought and conscience, speech and expression, religion, the press, and movement.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839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MLK, Jr: brotherhood, uniting America, forgive white people, let go of bitterness and hate; bank of justice is not bankrupt</a:t>
            </a:r>
          </a:p>
          <a:p>
            <a:r>
              <a:rPr lang="en-US" dirty="0" smtClean="0"/>
              <a:t>Angela Davis: unite all those oppressed by white Imperialism/American government,  America is a war economy</a:t>
            </a:r>
          </a:p>
          <a:p>
            <a:r>
              <a:rPr lang="en-US" dirty="0" smtClean="0"/>
              <a:t>Malcolm X: speaking to all African Americans (need to unite), 1964 is election year (ballot), blames government for oppression, civil rights to human rights, black Nationalism, any means necessary (bullet…could turn violent)</a:t>
            </a:r>
          </a:p>
          <a:p>
            <a:r>
              <a:rPr lang="en-US" dirty="0" smtClean="0"/>
              <a:t>SPLC, NAACP, freedom riders, Rosa Parks, sit-ins, boycotts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24277"/>
            <a:ext cx="4495800" cy="15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 4/20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I can analyze a poem to determine the value during the Civil Rights Movement.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I can determine author intent in poetry.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53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8653"/>
            <a:ext cx="4041648" cy="6248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300" dirty="0" smtClean="0"/>
              <a:t>“Mother dear, may I go downtown</a:t>
            </a:r>
          </a:p>
          <a:p>
            <a:pPr>
              <a:buNone/>
            </a:pPr>
            <a:r>
              <a:rPr lang="en-US" sz="4300" dirty="0" smtClean="0"/>
              <a:t>Instead of out to play,</a:t>
            </a:r>
          </a:p>
          <a:p>
            <a:pPr>
              <a:buNone/>
            </a:pPr>
            <a:r>
              <a:rPr lang="en-US" sz="4300" dirty="0" smtClean="0"/>
              <a:t>And march the streets of Birmingham</a:t>
            </a:r>
          </a:p>
          <a:p>
            <a:pPr>
              <a:buNone/>
            </a:pPr>
            <a:r>
              <a:rPr lang="en-US" sz="4300" dirty="0" smtClean="0"/>
              <a:t>In a Freedom March today?”</a:t>
            </a:r>
          </a:p>
          <a:p>
            <a:pPr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“No, baby, no, you may not go,</a:t>
            </a:r>
          </a:p>
          <a:p>
            <a:pPr>
              <a:buNone/>
            </a:pPr>
            <a:r>
              <a:rPr lang="en-US" sz="4300" dirty="0" smtClean="0"/>
              <a:t>For the dogs are fierce and wild,</a:t>
            </a:r>
          </a:p>
          <a:p>
            <a:pPr>
              <a:buNone/>
            </a:pPr>
            <a:r>
              <a:rPr lang="en-US" sz="4300" dirty="0" smtClean="0"/>
              <a:t>And clubs and hoses, guns and jails</a:t>
            </a:r>
          </a:p>
          <a:p>
            <a:pPr>
              <a:buNone/>
            </a:pPr>
            <a:r>
              <a:rPr lang="en-US" sz="4300" dirty="0" smtClean="0"/>
              <a:t>Aren’t good for a little child.”</a:t>
            </a:r>
          </a:p>
          <a:p>
            <a:pPr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“But, mother, I won’t be alone.</a:t>
            </a:r>
          </a:p>
          <a:p>
            <a:pPr>
              <a:buNone/>
            </a:pPr>
            <a:r>
              <a:rPr lang="en-US" sz="4300" dirty="0" smtClean="0"/>
              <a:t>Other children will go with me,</a:t>
            </a:r>
          </a:p>
          <a:p>
            <a:pPr>
              <a:buNone/>
            </a:pPr>
            <a:r>
              <a:rPr lang="en-US" sz="4300" dirty="0" smtClean="0"/>
              <a:t>And march the streets of Birmingham</a:t>
            </a:r>
          </a:p>
          <a:p>
            <a:pPr>
              <a:buNone/>
            </a:pPr>
            <a:r>
              <a:rPr lang="en-US" sz="4300" dirty="0" smtClean="0"/>
              <a:t>To make our country free.”</a:t>
            </a:r>
          </a:p>
          <a:p>
            <a:pPr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“No, baby, no, you may not go,</a:t>
            </a:r>
          </a:p>
          <a:p>
            <a:pPr>
              <a:buNone/>
            </a:pPr>
            <a:r>
              <a:rPr lang="en-US" sz="4300" dirty="0" smtClean="0"/>
              <a:t>For I fear those guns will fire.</a:t>
            </a:r>
          </a:p>
          <a:p>
            <a:pPr>
              <a:buNone/>
            </a:pPr>
            <a:r>
              <a:rPr lang="en-US" sz="4300" dirty="0" smtClean="0"/>
              <a:t>But you may go to church instead</a:t>
            </a:r>
          </a:p>
          <a:p>
            <a:pPr>
              <a:buNone/>
            </a:pPr>
            <a:r>
              <a:rPr lang="en-US" sz="4300" dirty="0" smtClean="0"/>
              <a:t>And sing in the children’s choir.”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32198" y="304800"/>
            <a:ext cx="4041648" cy="6248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300" dirty="0" smtClean="0"/>
              <a:t>She has combed and brushed her night-dark hair,</a:t>
            </a:r>
          </a:p>
          <a:p>
            <a:pPr>
              <a:buNone/>
            </a:pPr>
            <a:r>
              <a:rPr lang="en-US" sz="4300" dirty="0" smtClean="0"/>
              <a:t>And bathed rose petal sweet,</a:t>
            </a:r>
          </a:p>
          <a:p>
            <a:pPr>
              <a:buNone/>
            </a:pPr>
            <a:r>
              <a:rPr lang="en-US" sz="4300" dirty="0" smtClean="0"/>
              <a:t>And drawn white gloves on her small brown hands,</a:t>
            </a:r>
          </a:p>
          <a:p>
            <a:pPr>
              <a:buNone/>
            </a:pPr>
            <a:r>
              <a:rPr lang="en-US" sz="4300" dirty="0" smtClean="0"/>
              <a:t>And white shoes on her feet.</a:t>
            </a:r>
          </a:p>
          <a:p>
            <a:pPr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The mother smiled to know her child</a:t>
            </a:r>
          </a:p>
          <a:p>
            <a:pPr>
              <a:buNone/>
            </a:pPr>
            <a:r>
              <a:rPr lang="en-US" sz="4300" dirty="0" smtClean="0"/>
              <a:t>Was in the sacred place,</a:t>
            </a:r>
          </a:p>
          <a:p>
            <a:pPr>
              <a:buNone/>
            </a:pPr>
            <a:r>
              <a:rPr lang="en-US" sz="4300" dirty="0" smtClean="0"/>
              <a:t>But that smile was the last smile</a:t>
            </a:r>
          </a:p>
          <a:p>
            <a:pPr>
              <a:buNone/>
            </a:pPr>
            <a:r>
              <a:rPr lang="en-US" sz="4300" dirty="0" smtClean="0"/>
              <a:t>To come upon her face.</a:t>
            </a:r>
          </a:p>
          <a:p>
            <a:pPr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For when she heard the explosion,</a:t>
            </a:r>
          </a:p>
          <a:p>
            <a:pPr>
              <a:buNone/>
            </a:pPr>
            <a:r>
              <a:rPr lang="en-US" sz="4300" dirty="0" smtClean="0"/>
              <a:t>Her eyes grew wet and wild.</a:t>
            </a:r>
          </a:p>
          <a:p>
            <a:pPr>
              <a:buNone/>
            </a:pPr>
            <a:r>
              <a:rPr lang="en-US" sz="4300" dirty="0" smtClean="0"/>
              <a:t>She raced through the streets of Birmingham</a:t>
            </a:r>
          </a:p>
          <a:p>
            <a:pPr>
              <a:buNone/>
            </a:pPr>
            <a:r>
              <a:rPr lang="en-US" sz="4300" dirty="0" smtClean="0"/>
              <a:t>Calling for her child.</a:t>
            </a:r>
          </a:p>
          <a:p>
            <a:pPr>
              <a:buNone/>
            </a:pP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She clawed through bits of glass and brick,</a:t>
            </a:r>
          </a:p>
          <a:p>
            <a:pPr>
              <a:buNone/>
            </a:pPr>
            <a:r>
              <a:rPr lang="en-US" sz="4300" dirty="0" smtClean="0"/>
              <a:t>Then lifted out a shoe.</a:t>
            </a:r>
          </a:p>
          <a:p>
            <a:pPr>
              <a:buNone/>
            </a:pPr>
            <a:r>
              <a:rPr lang="en-US" sz="4300" dirty="0" smtClean="0"/>
              <a:t>“O, here’s the shoe my baby wore,</a:t>
            </a:r>
          </a:p>
          <a:p>
            <a:pPr>
              <a:buNone/>
            </a:pPr>
            <a:r>
              <a:rPr lang="en-US" sz="4300" dirty="0" smtClean="0"/>
              <a:t>But, baby, where are you?”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317" t="54444" r="43349" b="12963"/>
          <a:stretch/>
        </p:blipFill>
        <p:spPr>
          <a:xfrm>
            <a:off x="2819400" y="52578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Dudley Randall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“Ballad of Birmingham” (1965)</a:t>
            </a:r>
            <a:r>
              <a:rPr lang="en-US" sz="2800" i="1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True </a:t>
            </a:r>
            <a:r>
              <a:rPr lang="en-US" sz="2800" dirty="0"/>
              <a:t>story of 1963 bombing of MLK, Jr.’s church by white terrorists.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715491"/>
            <a:ext cx="5257800" cy="2961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50022"/>
            <a:ext cx="3061000" cy="22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“Ballad of Birmingham”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0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Task: answer the following questions and submit to turnitin.com (Ballad of Birmingham Questions)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happens to the child in the poem?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mother’s primary interest or motivation? What is the child’s primary interest or </a:t>
            </a:r>
            <a:r>
              <a:rPr lang="en-US" sz="2800" dirty="0" smtClean="0"/>
              <a:t>motivation?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what extent would this poem help the civil rights movement?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Is </a:t>
            </a:r>
            <a:r>
              <a:rPr lang="en-US" sz="2800" dirty="0"/>
              <a:t>the </a:t>
            </a:r>
            <a:r>
              <a:rPr lang="en-US" sz="2800" dirty="0" smtClean="0"/>
              <a:t>child in the poem </a:t>
            </a:r>
            <a:r>
              <a:rPr lang="en-US" sz="2800" dirty="0"/>
              <a:t>one of the South’s heroes? </a:t>
            </a:r>
            <a:r>
              <a:rPr lang="en-US" sz="2800" dirty="0" smtClean="0"/>
              <a:t>Why or why not?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Assess when action </a:t>
            </a:r>
            <a:r>
              <a:rPr lang="en-US" sz="2800" dirty="0"/>
              <a:t>speak louder than </a:t>
            </a:r>
            <a:r>
              <a:rPr lang="en-US" sz="2800" dirty="0" smtClean="0"/>
              <a:t>words.  Assess when words are </a:t>
            </a:r>
            <a:r>
              <a:rPr lang="en-US" sz="2800" dirty="0"/>
              <a:t>better than </a:t>
            </a:r>
            <a:r>
              <a:rPr lang="en-US" sz="2800" dirty="0" smtClean="0"/>
              <a:t>action.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Determine what </a:t>
            </a:r>
            <a:r>
              <a:rPr lang="en-US" sz="2800" dirty="0"/>
              <a:t>message </a:t>
            </a:r>
            <a:r>
              <a:rPr lang="en-US" sz="2800" dirty="0" smtClean="0"/>
              <a:t>inaction sends. When </a:t>
            </a:r>
            <a:r>
              <a:rPr lang="en-US" sz="2800" dirty="0"/>
              <a:t>it is time to take action?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 4/21-4/24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I can analyze significant events, people, and organizations of the Civil Rights 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/>
              <a:t>I can create a timeline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07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</TotalTime>
  <Words>1173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Origin</vt:lpstr>
      <vt:lpstr>Civil Rights Movement</vt:lpstr>
      <vt:lpstr>Essential questions</vt:lpstr>
      <vt:lpstr>What are civil rights?  “rights of citizens”</vt:lpstr>
      <vt:lpstr>Leaders</vt:lpstr>
      <vt:lpstr>Learning Targets 4/20</vt:lpstr>
      <vt:lpstr>PowerPoint Presentation</vt:lpstr>
      <vt:lpstr>Dudley Randall</vt:lpstr>
      <vt:lpstr>“Ballad of Birmingham” Questions</vt:lpstr>
      <vt:lpstr>Learning Targets 4/21-4/24</vt:lpstr>
      <vt:lpstr>Civil Rights Timeline</vt:lpstr>
      <vt:lpstr>Learning Targets 4/27</vt:lpstr>
      <vt:lpstr>Ethos, pathos, logos reminder…</vt:lpstr>
      <vt:lpstr>      Martin Luther King, Jr. “I Have a Dream” speech </vt:lpstr>
      <vt:lpstr>Learning Targets 4/29</vt:lpstr>
      <vt:lpstr>MLK, Jr. and Malcolm X</vt:lpstr>
      <vt:lpstr>Learning Targets 4/30</vt:lpstr>
      <vt:lpstr>Alice Walker </vt:lpstr>
      <vt:lpstr>What Good was the Civil Rights Movement? –Alice Walker</vt:lpstr>
      <vt:lpstr>Civil Rights Essay</vt:lpstr>
      <vt:lpstr>11 Sentence Essay</vt:lpstr>
      <vt:lpstr>Prompt</vt:lpstr>
      <vt:lpstr>11 Sentence Essay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</dc:title>
  <dc:creator>Kirsten Woldendorp</dc:creator>
  <cp:lastModifiedBy>Kirsten Woldendorp</cp:lastModifiedBy>
  <cp:revision>8</cp:revision>
  <dcterms:created xsi:type="dcterms:W3CDTF">2020-04-15T19:07:24Z</dcterms:created>
  <dcterms:modified xsi:type="dcterms:W3CDTF">2020-04-22T18:27:44Z</dcterms:modified>
</cp:coreProperties>
</file>