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1"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84" y="9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415378-4E42-4A0C-977D-95543E6E4967}" type="datetimeFigureOut">
              <a:rPr lang="en-US" smtClean="0"/>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29907-7C25-4920-ABFC-4D64E237A804}" type="slidenum">
              <a:rPr lang="en-US" smtClean="0"/>
              <a:t>‹#›</a:t>
            </a:fld>
            <a:endParaRPr lang="en-US"/>
          </a:p>
        </p:txBody>
      </p:sp>
    </p:spTree>
    <p:extLst>
      <p:ext uri="{BB962C8B-B14F-4D97-AF65-F5344CB8AC3E}">
        <p14:creationId xmlns:p14="http://schemas.microsoft.com/office/powerpoint/2010/main" val="2552473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415378-4E42-4A0C-977D-95543E6E4967}" type="datetimeFigureOut">
              <a:rPr lang="en-US" smtClean="0"/>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29907-7C25-4920-ABFC-4D64E237A804}" type="slidenum">
              <a:rPr lang="en-US" smtClean="0"/>
              <a:t>‹#›</a:t>
            </a:fld>
            <a:endParaRPr lang="en-US"/>
          </a:p>
        </p:txBody>
      </p:sp>
    </p:spTree>
    <p:extLst>
      <p:ext uri="{BB962C8B-B14F-4D97-AF65-F5344CB8AC3E}">
        <p14:creationId xmlns:p14="http://schemas.microsoft.com/office/powerpoint/2010/main" val="858190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415378-4E42-4A0C-977D-95543E6E4967}" type="datetimeFigureOut">
              <a:rPr lang="en-US" smtClean="0"/>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29907-7C25-4920-ABFC-4D64E237A804}" type="slidenum">
              <a:rPr lang="en-US" smtClean="0"/>
              <a:t>‹#›</a:t>
            </a:fld>
            <a:endParaRPr lang="en-US"/>
          </a:p>
        </p:txBody>
      </p:sp>
    </p:spTree>
    <p:extLst>
      <p:ext uri="{BB962C8B-B14F-4D97-AF65-F5344CB8AC3E}">
        <p14:creationId xmlns:p14="http://schemas.microsoft.com/office/powerpoint/2010/main" val="2662654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415378-4E42-4A0C-977D-95543E6E4967}" type="datetimeFigureOut">
              <a:rPr lang="en-US" smtClean="0"/>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29907-7C25-4920-ABFC-4D64E237A804}" type="slidenum">
              <a:rPr lang="en-US" smtClean="0"/>
              <a:t>‹#›</a:t>
            </a:fld>
            <a:endParaRPr lang="en-US"/>
          </a:p>
        </p:txBody>
      </p:sp>
    </p:spTree>
    <p:extLst>
      <p:ext uri="{BB962C8B-B14F-4D97-AF65-F5344CB8AC3E}">
        <p14:creationId xmlns:p14="http://schemas.microsoft.com/office/powerpoint/2010/main" val="2657945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415378-4E42-4A0C-977D-95543E6E4967}" type="datetimeFigureOut">
              <a:rPr lang="en-US" smtClean="0"/>
              <a:t>12/20/2019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229907-7C25-4920-ABFC-4D64E237A804}" type="slidenum">
              <a:rPr lang="en-US" smtClean="0"/>
              <a:t>‹#›</a:t>
            </a:fld>
            <a:endParaRPr lang="en-US"/>
          </a:p>
        </p:txBody>
      </p:sp>
    </p:spTree>
    <p:extLst>
      <p:ext uri="{BB962C8B-B14F-4D97-AF65-F5344CB8AC3E}">
        <p14:creationId xmlns:p14="http://schemas.microsoft.com/office/powerpoint/2010/main" val="2770076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415378-4E42-4A0C-977D-95543E6E4967}" type="datetimeFigureOut">
              <a:rPr lang="en-US" smtClean="0"/>
              <a:t>12/20/2019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229907-7C25-4920-ABFC-4D64E237A804}" type="slidenum">
              <a:rPr lang="en-US" smtClean="0"/>
              <a:t>‹#›</a:t>
            </a:fld>
            <a:endParaRPr lang="en-US"/>
          </a:p>
        </p:txBody>
      </p:sp>
    </p:spTree>
    <p:extLst>
      <p:ext uri="{BB962C8B-B14F-4D97-AF65-F5344CB8AC3E}">
        <p14:creationId xmlns:p14="http://schemas.microsoft.com/office/powerpoint/2010/main" val="2685775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415378-4E42-4A0C-977D-95543E6E4967}" type="datetimeFigureOut">
              <a:rPr lang="en-US" smtClean="0"/>
              <a:t>12/20/2019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229907-7C25-4920-ABFC-4D64E237A804}" type="slidenum">
              <a:rPr lang="en-US" smtClean="0"/>
              <a:t>‹#›</a:t>
            </a:fld>
            <a:endParaRPr lang="en-US"/>
          </a:p>
        </p:txBody>
      </p:sp>
    </p:spTree>
    <p:extLst>
      <p:ext uri="{BB962C8B-B14F-4D97-AF65-F5344CB8AC3E}">
        <p14:creationId xmlns:p14="http://schemas.microsoft.com/office/powerpoint/2010/main" val="920633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415378-4E42-4A0C-977D-95543E6E4967}" type="datetimeFigureOut">
              <a:rPr lang="en-US" smtClean="0"/>
              <a:t>12/20/2019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229907-7C25-4920-ABFC-4D64E237A804}" type="slidenum">
              <a:rPr lang="en-US" smtClean="0"/>
              <a:t>‹#›</a:t>
            </a:fld>
            <a:endParaRPr lang="en-US"/>
          </a:p>
        </p:txBody>
      </p:sp>
    </p:spTree>
    <p:extLst>
      <p:ext uri="{BB962C8B-B14F-4D97-AF65-F5344CB8AC3E}">
        <p14:creationId xmlns:p14="http://schemas.microsoft.com/office/powerpoint/2010/main" val="2044478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415378-4E42-4A0C-977D-95543E6E4967}" type="datetimeFigureOut">
              <a:rPr lang="en-US" smtClean="0"/>
              <a:t>12/20/2019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229907-7C25-4920-ABFC-4D64E237A804}" type="slidenum">
              <a:rPr lang="en-US" smtClean="0"/>
              <a:t>‹#›</a:t>
            </a:fld>
            <a:endParaRPr lang="en-US"/>
          </a:p>
        </p:txBody>
      </p:sp>
    </p:spTree>
    <p:extLst>
      <p:ext uri="{BB962C8B-B14F-4D97-AF65-F5344CB8AC3E}">
        <p14:creationId xmlns:p14="http://schemas.microsoft.com/office/powerpoint/2010/main" val="4170945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415378-4E42-4A0C-977D-95543E6E4967}" type="datetimeFigureOut">
              <a:rPr lang="en-US" smtClean="0"/>
              <a:t>12/20/2019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229907-7C25-4920-ABFC-4D64E237A804}" type="slidenum">
              <a:rPr lang="en-US" smtClean="0"/>
              <a:t>‹#›</a:t>
            </a:fld>
            <a:endParaRPr lang="en-US"/>
          </a:p>
        </p:txBody>
      </p:sp>
    </p:spTree>
    <p:extLst>
      <p:ext uri="{BB962C8B-B14F-4D97-AF65-F5344CB8AC3E}">
        <p14:creationId xmlns:p14="http://schemas.microsoft.com/office/powerpoint/2010/main" val="4065371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415378-4E42-4A0C-977D-95543E6E4967}" type="datetimeFigureOut">
              <a:rPr lang="en-US" smtClean="0"/>
              <a:t>12/20/2019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229907-7C25-4920-ABFC-4D64E237A804}" type="slidenum">
              <a:rPr lang="en-US" smtClean="0"/>
              <a:t>‹#›</a:t>
            </a:fld>
            <a:endParaRPr lang="en-US"/>
          </a:p>
        </p:txBody>
      </p:sp>
    </p:spTree>
    <p:extLst>
      <p:ext uri="{BB962C8B-B14F-4D97-AF65-F5344CB8AC3E}">
        <p14:creationId xmlns:p14="http://schemas.microsoft.com/office/powerpoint/2010/main" val="1548685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415378-4E42-4A0C-977D-95543E6E4967}" type="datetimeFigureOut">
              <a:rPr lang="en-US" smtClean="0"/>
              <a:t>12/20/2019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229907-7C25-4920-ABFC-4D64E237A804}" type="slidenum">
              <a:rPr lang="en-US" smtClean="0"/>
              <a:t>‹#›</a:t>
            </a:fld>
            <a:endParaRPr lang="en-US"/>
          </a:p>
        </p:txBody>
      </p:sp>
    </p:spTree>
    <p:extLst>
      <p:ext uri="{BB962C8B-B14F-4D97-AF65-F5344CB8AC3E}">
        <p14:creationId xmlns:p14="http://schemas.microsoft.com/office/powerpoint/2010/main" val="3530047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7000"/>
            <a:lum/>
          </a:blip>
          <a:srcRect/>
          <a:stretch>
            <a:fillRect l="-12000" r="-1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t>Children’s Book</a:t>
            </a:r>
            <a:endParaRPr lang="en-US" sz="6600" dirty="0"/>
          </a:p>
        </p:txBody>
      </p:sp>
      <p:sp>
        <p:nvSpPr>
          <p:cNvPr id="3" name="Subtitle 2"/>
          <p:cNvSpPr>
            <a:spLocks noGrp="1"/>
          </p:cNvSpPr>
          <p:nvPr>
            <p:ph type="subTitle" idx="1"/>
          </p:nvPr>
        </p:nvSpPr>
        <p:spPr/>
        <p:txBody>
          <a:bodyPr/>
          <a:lstStyle/>
          <a:p>
            <a:r>
              <a:rPr lang="en-US" b="1" dirty="0" smtClean="0">
                <a:solidFill>
                  <a:schemeClr val="tx1"/>
                </a:solidFill>
              </a:rPr>
              <a:t>Creative Writing Final, Part II </a:t>
            </a:r>
            <a:endParaRPr lang="en-US" b="1" dirty="0">
              <a:solidFill>
                <a:schemeClr val="tx1"/>
              </a:solidFill>
            </a:endParaRPr>
          </a:p>
        </p:txBody>
      </p:sp>
    </p:spTree>
    <p:extLst>
      <p:ext uri="{BB962C8B-B14F-4D97-AF65-F5344CB8AC3E}">
        <p14:creationId xmlns:p14="http://schemas.microsoft.com/office/powerpoint/2010/main" val="2878410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children’s book?</a:t>
            </a:r>
            <a:endParaRPr lang="en-US" dirty="0"/>
          </a:p>
        </p:txBody>
      </p:sp>
      <p:sp>
        <p:nvSpPr>
          <p:cNvPr id="3" name="Content Placeholder 2"/>
          <p:cNvSpPr>
            <a:spLocks noGrp="1"/>
          </p:cNvSpPr>
          <p:nvPr>
            <p:ph idx="1"/>
          </p:nvPr>
        </p:nvSpPr>
        <p:spPr>
          <a:xfrm>
            <a:off x="228600" y="1371600"/>
            <a:ext cx="8763000" cy="5211762"/>
          </a:xfrm>
        </p:spPr>
        <p:txBody>
          <a:bodyPr>
            <a:normAutofit/>
          </a:bodyPr>
          <a:lstStyle/>
          <a:p>
            <a:r>
              <a:rPr lang="en-US" sz="4000" dirty="0" smtClean="0"/>
              <a:t>What characters?</a:t>
            </a:r>
          </a:p>
          <a:p>
            <a:r>
              <a:rPr lang="en-US" sz="4000" dirty="0" smtClean="0"/>
              <a:t>Story/plot?</a:t>
            </a:r>
          </a:p>
          <a:p>
            <a:r>
              <a:rPr lang="en-US" sz="4000" dirty="0" smtClean="0"/>
              <a:t>Word choice?</a:t>
            </a:r>
          </a:p>
          <a:p>
            <a:r>
              <a:rPr lang="en-US" sz="4000" dirty="0" smtClean="0"/>
              <a:t>Other requirements?</a:t>
            </a:r>
          </a:p>
          <a:p>
            <a:r>
              <a:rPr lang="en-US" sz="4000" dirty="0" smtClean="0"/>
              <a:t>What is your favorite children’s book and why?  </a:t>
            </a:r>
            <a:endParaRPr lang="en-US" sz="4000" dirty="0"/>
          </a:p>
        </p:txBody>
      </p:sp>
    </p:spTree>
    <p:extLst>
      <p:ext uri="{BB962C8B-B14F-4D97-AF65-F5344CB8AC3E}">
        <p14:creationId xmlns:p14="http://schemas.microsoft.com/office/powerpoint/2010/main" val="210583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Your Task </a:t>
            </a:r>
            <a:endParaRPr lang="en-US" dirty="0"/>
          </a:p>
        </p:txBody>
      </p:sp>
      <p:sp>
        <p:nvSpPr>
          <p:cNvPr id="3" name="Content Placeholder 2"/>
          <p:cNvSpPr>
            <a:spLocks noGrp="1"/>
          </p:cNvSpPr>
          <p:nvPr>
            <p:ph idx="1"/>
          </p:nvPr>
        </p:nvSpPr>
        <p:spPr>
          <a:xfrm>
            <a:off x="228600" y="990600"/>
            <a:ext cx="8763000" cy="5638800"/>
          </a:xfrm>
        </p:spPr>
        <p:txBody>
          <a:bodyPr>
            <a:normAutofit fontScale="85000" lnSpcReduction="20000"/>
          </a:bodyPr>
          <a:lstStyle/>
          <a:p>
            <a:r>
              <a:rPr lang="en-US" b="1" dirty="0"/>
              <a:t>As your culminating project and final exam in this class, you will create a children’s story of at least </a:t>
            </a:r>
            <a:r>
              <a:rPr lang="en-US" b="1" u="sng" dirty="0" smtClean="0"/>
              <a:t>20 </a:t>
            </a:r>
            <a:r>
              <a:rPr lang="en-US" b="1" u="sng" dirty="0"/>
              <a:t>pages</a:t>
            </a:r>
            <a:r>
              <a:rPr lang="en-US" b="1" dirty="0"/>
              <a:t> of text/pictures. (This does not include cover pages, </a:t>
            </a:r>
            <a:r>
              <a:rPr lang="en-US" b="1" dirty="0" smtClean="0"/>
              <a:t>about the author(s) page, back page, </a:t>
            </a:r>
            <a:r>
              <a:rPr lang="en-US" b="1" dirty="0"/>
              <a:t>etc.). </a:t>
            </a:r>
          </a:p>
          <a:p>
            <a:pPr lvl="0"/>
            <a:r>
              <a:rPr lang="en-US" b="1" dirty="0"/>
              <a:t>You should have a look at children’s books and see how they are generally laid out (i.e. a little bit text with a picture, clear content and plots, etc.) </a:t>
            </a:r>
          </a:p>
          <a:p>
            <a:pPr lvl="0"/>
            <a:r>
              <a:rPr lang="en-US" b="1" dirty="0"/>
              <a:t>You will create an appropriate story with </a:t>
            </a:r>
            <a:r>
              <a:rPr lang="en-US" b="1" i="1" dirty="0"/>
              <a:t>positive themes</a:t>
            </a:r>
            <a:r>
              <a:rPr lang="en-US" b="1" dirty="0"/>
              <a:t> as well as reading and writing skills and/or life skills for kids to pick up on/learn. (For example you might do a book with all “R” words or all synonyms, etc.). </a:t>
            </a:r>
          </a:p>
          <a:p>
            <a:pPr lvl="0"/>
            <a:r>
              <a:rPr lang="en-US" b="1" dirty="0"/>
              <a:t>To do this you should draw on skills we have picked up in multiple units—you should think of a good lead, have dynamic </a:t>
            </a:r>
            <a:r>
              <a:rPr lang="en-US" b="1" dirty="0" smtClean="0"/>
              <a:t>characters, </a:t>
            </a:r>
            <a:r>
              <a:rPr lang="en-US" b="1" dirty="0"/>
              <a:t>and even </a:t>
            </a:r>
            <a:r>
              <a:rPr lang="en-US" b="1" dirty="0" smtClean="0"/>
              <a:t>use </a:t>
            </a:r>
            <a:r>
              <a:rPr lang="en-US" b="1" dirty="0"/>
              <a:t>well written and appropriate words and figures of speech as we discussed in our poetry unit. </a:t>
            </a:r>
          </a:p>
          <a:p>
            <a:endParaRPr lang="en-US" dirty="0"/>
          </a:p>
        </p:txBody>
      </p:sp>
    </p:spTree>
    <p:extLst>
      <p:ext uri="{BB962C8B-B14F-4D97-AF65-F5344CB8AC3E}">
        <p14:creationId xmlns:p14="http://schemas.microsoft.com/office/powerpoint/2010/main" val="26310736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Required Elements</a:t>
            </a:r>
            <a:endParaRPr lang="en-US" dirty="0"/>
          </a:p>
        </p:txBody>
      </p:sp>
      <p:sp>
        <p:nvSpPr>
          <p:cNvPr id="3" name="Content Placeholder 2"/>
          <p:cNvSpPr>
            <a:spLocks noGrp="1"/>
          </p:cNvSpPr>
          <p:nvPr>
            <p:ph idx="1"/>
          </p:nvPr>
        </p:nvSpPr>
        <p:spPr>
          <a:xfrm>
            <a:off x="381000" y="1143000"/>
            <a:ext cx="8534400" cy="5334000"/>
          </a:xfrm>
        </p:spPr>
        <p:txBody>
          <a:bodyPr>
            <a:normAutofit/>
          </a:bodyPr>
          <a:lstStyle/>
          <a:p>
            <a:r>
              <a:rPr lang="en-US" sz="4000" dirty="0" smtClean="0"/>
              <a:t>Cover page</a:t>
            </a:r>
          </a:p>
          <a:p>
            <a:r>
              <a:rPr lang="en-US" sz="4000" dirty="0" smtClean="0"/>
              <a:t>Back page</a:t>
            </a:r>
          </a:p>
          <a:p>
            <a:r>
              <a:rPr lang="en-US" sz="4000" dirty="0" smtClean="0"/>
              <a:t>About the Authors page</a:t>
            </a:r>
          </a:p>
          <a:p>
            <a:r>
              <a:rPr lang="en-US" sz="4000" dirty="0" smtClean="0"/>
              <a:t>Illustrations and words on each page</a:t>
            </a:r>
          </a:p>
          <a:p>
            <a:r>
              <a:rPr lang="en-US" sz="4000" dirty="0" smtClean="0"/>
              <a:t>Page numbers</a:t>
            </a:r>
          </a:p>
          <a:p>
            <a:r>
              <a:rPr lang="en-US" sz="4000" dirty="0" smtClean="0"/>
              <a:t>Creative title</a:t>
            </a:r>
          </a:p>
          <a:p>
            <a:r>
              <a:rPr lang="en-US" sz="4000" dirty="0" smtClean="0"/>
              <a:t>Not in black and white </a:t>
            </a:r>
            <a:endParaRPr lang="en-US" sz="4000" dirty="0"/>
          </a:p>
        </p:txBody>
      </p:sp>
    </p:spTree>
    <p:extLst>
      <p:ext uri="{BB962C8B-B14F-4D97-AF65-F5344CB8AC3E}">
        <p14:creationId xmlns:p14="http://schemas.microsoft.com/office/powerpoint/2010/main" val="2325863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fontScale="77500" lnSpcReduction="20000"/>
          </a:bodyPr>
          <a:lstStyle/>
          <a:p>
            <a:pPr lvl="0"/>
            <a:r>
              <a:rPr lang="en-US" dirty="0"/>
              <a:t>Come up with a </a:t>
            </a:r>
            <a:r>
              <a:rPr lang="en-US" b="1" dirty="0"/>
              <a:t>title, theme, and general story</a:t>
            </a:r>
            <a:r>
              <a:rPr lang="en-US" dirty="0"/>
              <a:t>. Decide in your head how you want to present this. </a:t>
            </a:r>
            <a:r>
              <a:rPr lang="en-US" dirty="0" smtClean="0"/>
              <a:t>(by </a:t>
            </a:r>
            <a:r>
              <a:rPr lang="en-US" dirty="0" smtClean="0"/>
              <a:t>Monday 1/13)</a:t>
            </a:r>
            <a:endParaRPr lang="en-US" dirty="0" smtClean="0"/>
          </a:p>
          <a:p>
            <a:pPr lvl="0"/>
            <a:r>
              <a:rPr lang="en-US" b="1" dirty="0" smtClean="0"/>
              <a:t>Map</a:t>
            </a:r>
            <a:r>
              <a:rPr lang="en-US" dirty="0" smtClean="0"/>
              <a:t> </a:t>
            </a:r>
            <a:r>
              <a:rPr lang="en-US" dirty="0"/>
              <a:t>out your story following the directions above. When looking at other children’s books to find out if your content is feasible and appropriate and if your layout mimics the general genre. </a:t>
            </a:r>
            <a:r>
              <a:rPr lang="en-US" dirty="0" smtClean="0"/>
              <a:t>(by </a:t>
            </a:r>
            <a:r>
              <a:rPr lang="en-US" dirty="0" smtClean="0"/>
              <a:t>Tuesday 1/14)</a:t>
            </a:r>
            <a:endParaRPr lang="en-US" dirty="0" smtClean="0"/>
          </a:p>
          <a:p>
            <a:pPr lvl="0"/>
            <a:r>
              <a:rPr lang="en-US" dirty="0" smtClean="0"/>
              <a:t>Write </a:t>
            </a:r>
            <a:r>
              <a:rPr lang="en-US" dirty="0"/>
              <a:t>the </a:t>
            </a:r>
            <a:r>
              <a:rPr lang="en-US" b="1" dirty="0"/>
              <a:t>rough draft</a:t>
            </a:r>
            <a:r>
              <a:rPr lang="en-US" dirty="0"/>
              <a:t> of you book and figure out what pictures you are placing where. Your pictures should show action and be interactive, don’t just put an object in there and call it a picture. </a:t>
            </a:r>
            <a:r>
              <a:rPr lang="en-US" dirty="0" smtClean="0"/>
              <a:t>(by </a:t>
            </a:r>
            <a:r>
              <a:rPr lang="en-US" dirty="0" smtClean="0"/>
              <a:t>Thursday 1/16)</a:t>
            </a:r>
            <a:endParaRPr lang="en-US" dirty="0" smtClean="0"/>
          </a:p>
          <a:p>
            <a:pPr lvl="0"/>
            <a:r>
              <a:rPr lang="en-US" dirty="0" smtClean="0"/>
              <a:t>Have </a:t>
            </a:r>
            <a:r>
              <a:rPr lang="en-US" dirty="0"/>
              <a:t>someone read your rough draft a check it for coherence and requirements.</a:t>
            </a:r>
          </a:p>
          <a:p>
            <a:pPr lvl="0"/>
            <a:r>
              <a:rPr lang="en-US" dirty="0"/>
              <a:t>Figure out your covers, </a:t>
            </a:r>
            <a:r>
              <a:rPr lang="en-US" dirty="0" smtClean="0"/>
              <a:t>extra </a:t>
            </a:r>
            <a:r>
              <a:rPr lang="en-US" dirty="0"/>
              <a:t>pages, etc</a:t>
            </a:r>
            <a:r>
              <a:rPr lang="en-US" dirty="0" smtClean="0"/>
              <a:t>.</a:t>
            </a:r>
            <a:endParaRPr lang="en-US" dirty="0"/>
          </a:p>
          <a:p>
            <a:pPr lvl="0"/>
            <a:r>
              <a:rPr lang="en-US" dirty="0"/>
              <a:t>Put the whole thing together in a neat, creative form. </a:t>
            </a:r>
            <a:r>
              <a:rPr lang="en-US" dirty="0" smtClean="0"/>
              <a:t>(by </a:t>
            </a:r>
            <a:r>
              <a:rPr lang="en-US" dirty="0" smtClean="0"/>
              <a:t>Tuesday 1/21)</a:t>
            </a:r>
            <a:endParaRPr lang="en-US" dirty="0" smtClean="0"/>
          </a:p>
          <a:p>
            <a:pPr lvl="0"/>
            <a:r>
              <a:rPr lang="en-US" dirty="0" smtClean="0"/>
              <a:t>Read to the class </a:t>
            </a:r>
            <a:r>
              <a:rPr lang="en-US" smtClean="0"/>
              <a:t>on </a:t>
            </a:r>
            <a:r>
              <a:rPr lang="en-US" smtClean="0"/>
              <a:t>Wednesday 1/22 (our </a:t>
            </a:r>
            <a:r>
              <a:rPr lang="en-US" dirty="0" smtClean="0"/>
              <a:t>last class)</a:t>
            </a:r>
            <a:endParaRPr lang="en-US" dirty="0"/>
          </a:p>
          <a:p>
            <a:endParaRPr lang="en-US" dirty="0"/>
          </a:p>
        </p:txBody>
      </p:sp>
    </p:spTree>
    <p:extLst>
      <p:ext uri="{BB962C8B-B14F-4D97-AF65-F5344CB8AC3E}">
        <p14:creationId xmlns:p14="http://schemas.microsoft.com/office/powerpoint/2010/main" val="2895529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Things to Consider</a:t>
            </a:r>
            <a:endParaRPr lang="en-US" dirty="0"/>
          </a:p>
        </p:txBody>
      </p:sp>
      <p:sp>
        <p:nvSpPr>
          <p:cNvPr id="3" name="Content Placeholder 2"/>
          <p:cNvSpPr>
            <a:spLocks noGrp="1"/>
          </p:cNvSpPr>
          <p:nvPr>
            <p:ph idx="1"/>
          </p:nvPr>
        </p:nvSpPr>
        <p:spPr>
          <a:xfrm>
            <a:off x="152400" y="990600"/>
            <a:ext cx="8839200" cy="5638800"/>
          </a:xfrm>
        </p:spPr>
        <p:txBody>
          <a:bodyPr>
            <a:normAutofit fontScale="92500" lnSpcReduction="10000"/>
          </a:bodyPr>
          <a:lstStyle/>
          <a:p>
            <a:pPr lvl="0"/>
            <a:r>
              <a:rPr lang="en-US" dirty="0"/>
              <a:t>Audience.  Keep in mind that you are </a:t>
            </a:r>
            <a:r>
              <a:rPr lang="en-US" i="1" dirty="0"/>
              <a:t>creating an </a:t>
            </a:r>
            <a:r>
              <a:rPr lang="en-US" b="1" i="1" dirty="0"/>
              <a:t>age appropriate story book for 3 through 7-year-olds</a:t>
            </a:r>
            <a:r>
              <a:rPr lang="en-US" dirty="0"/>
              <a:t> (pre-school age into 2</a:t>
            </a:r>
            <a:r>
              <a:rPr lang="en-US" baseline="30000" dirty="0"/>
              <a:t>nd</a:t>
            </a:r>
            <a:r>
              <a:rPr lang="en-US" dirty="0"/>
              <a:t> grade).  Excessive gore or horror is inappropriate for these ages. Your secondary audience consists of teachers and parents.  </a:t>
            </a:r>
          </a:p>
          <a:p>
            <a:pPr lvl="0"/>
            <a:r>
              <a:rPr lang="en-US" dirty="0"/>
              <a:t>Visually-pleasing, simple, clear, understandable, </a:t>
            </a:r>
            <a:r>
              <a:rPr lang="en-US" dirty="0" smtClean="0"/>
              <a:t>and </a:t>
            </a:r>
            <a:r>
              <a:rPr lang="en-US" dirty="0"/>
              <a:t>practical.  </a:t>
            </a:r>
          </a:p>
          <a:p>
            <a:pPr lvl="1"/>
            <a:r>
              <a:rPr lang="en-US" dirty="0"/>
              <a:t>Will any attached object pose a hazard or be swallowed?  </a:t>
            </a:r>
          </a:p>
          <a:p>
            <a:pPr lvl="1"/>
            <a:r>
              <a:rPr lang="en-US" dirty="0"/>
              <a:t>Will the book hold up through many kids’ sticky fingers or sharp, protruding staple ends hurt children?    </a:t>
            </a:r>
          </a:p>
          <a:p>
            <a:pPr lvl="1"/>
            <a:r>
              <a:rPr lang="en-US" dirty="0" smtClean="0"/>
              <a:t>“</a:t>
            </a:r>
            <a:r>
              <a:rPr lang="en-US" dirty="0"/>
              <a:t>Test drive” presenting your creative book to an imaginary audience.  Is your binding method conducive to your successful reading?</a:t>
            </a:r>
          </a:p>
          <a:p>
            <a:pPr marL="0" indent="0">
              <a:buNone/>
            </a:pPr>
            <a:endParaRPr lang="en-US" dirty="0"/>
          </a:p>
        </p:txBody>
      </p:sp>
    </p:spTree>
    <p:extLst>
      <p:ext uri="{BB962C8B-B14F-4D97-AF65-F5344CB8AC3E}">
        <p14:creationId xmlns:p14="http://schemas.microsoft.com/office/powerpoint/2010/main" val="1984493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Grading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92232628"/>
              </p:ext>
            </p:extLst>
          </p:nvPr>
        </p:nvGraphicFramePr>
        <p:xfrm>
          <a:off x="152400" y="859536"/>
          <a:ext cx="8839199" cy="5877972"/>
        </p:xfrm>
        <a:graphic>
          <a:graphicData uri="http://schemas.openxmlformats.org/drawingml/2006/table">
            <a:tbl>
              <a:tblPr>
                <a:tableStyleId>{5C22544A-7EE6-4342-B048-85BDC9FD1C3A}</a:tableStyleId>
              </a:tblPr>
              <a:tblGrid>
                <a:gridCol w="1415749">
                  <a:extLst>
                    <a:ext uri="{9D8B030D-6E8A-4147-A177-3AD203B41FA5}">
                      <a16:colId xmlns:a16="http://schemas.microsoft.com/office/drawing/2014/main" val="20000"/>
                    </a:ext>
                  </a:extLst>
                </a:gridCol>
                <a:gridCol w="1846630">
                  <a:extLst>
                    <a:ext uri="{9D8B030D-6E8A-4147-A177-3AD203B41FA5}">
                      <a16:colId xmlns:a16="http://schemas.microsoft.com/office/drawing/2014/main" val="20001"/>
                    </a:ext>
                  </a:extLst>
                </a:gridCol>
                <a:gridCol w="1858940">
                  <a:extLst>
                    <a:ext uri="{9D8B030D-6E8A-4147-A177-3AD203B41FA5}">
                      <a16:colId xmlns:a16="http://schemas.microsoft.com/office/drawing/2014/main" val="20002"/>
                    </a:ext>
                  </a:extLst>
                </a:gridCol>
                <a:gridCol w="1858940">
                  <a:extLst>
                    <a:ext uri="{9D8B030D-6E8A-4147-A177-3AD203B41FA5}">
                      <a16:colId xmlns:a16="http://schemas.microsoft.com/office/drawing/2014/main" val="20003"/>
                    </a:ext>
                  </a:extLst>
                </a:gridCol>
                <a:gridCol w="1858940">
                  <a:extLst>
                    <a:ext uri="{9D8B030D-6E8A-4147-A177-3AD203B41FA5}">
                      <a16:colId xmlns:a16="http://schemas.microsoft.com/office/drawing/2014/main" val="20004"/>
                    </a:ext>
                  </a:extLst>
                </a:gridCol>
              </a:tblGrid>
              <a:tr h="708941">
                <a:tc>
                  <a:txBody>
                    <a:bodyPr/>
                    <a:lstStyle/>
                    <a:p>
                      <a:pPr algn="ctr" fontAlgn="b"/>
                      <a:r>
                        <a:rPr lang="en-US" sz="2800" u="none" strike="noStrike" dirty="0">
                          <a:effectLst/>
                        </a:rPr>
                        <a:t>Category</a:t>
                      </a:r>
                      <a:endParaRPr lang="en-US" sz="2800" b="1" i="0" u="none" strike="noStrike" dirty="0">
                        <a:solidFill>
                          <a:srgbClr val="000000"/>
                        </a:solidFill>
                        <a:effectLst/>
                        <a:latin typeface="Berlin Sans FB Demi"/>
                      </a:endParaRPr>
                    </a:p>
                  </a:txBody>
                  <a:tcPr marL="8596" marR="8596" marT="8596" marB="0" anchor="b"/>
                </a:tc>
                <a:tc>
                  <a:txBody>
                    <a:bodyPr/>
                    <a:lstStyle/>
                    <a:p>
                      <a:pPr algn="ctr" fontAlgn="b"/>
                      <a:r>
                        <a:rPr lang="en-US" sz="2800" u="none" strike="noStrike" dirty="0">
                          <a:effectLst/>
                        </a:rPr>
                        <a:t>Expert</a:t>
                      </a:r>
                      <a:endParaRPr lang="en-US" sz="2800" b="1" i="0" u="none" strike="noStrike" dirty="0">
                        <a:solidFill>
                          <a:srgbClr val="000000"/>
                        </a:solidFill>
                        <a:effectLst/>
                        <a:latin typeface="Aharoni"/>
                      </a:endParaRPr>
                    </a:p>
                  </a:txBody>
                  <a:tcPr marL="8596" marR="8596" marT="8596" marB="0" anchor="b"/>
                </a:tc>
                <a:tc>
                  <a:txBody>
                    <a:bodyPr/>
                    <a:lstStyle/>
                    <a:p>
                      <a:pPr algn="ctr" fontAlgn="b"/>
                      <a:r>
                        <a:rPr lang="en-US" sz="2800" u="none" strike="noStrike" dirty="0">
                          <a:effectLst/>
                        </a:rPr>
                        <a:t>Mastery</a:t>
                      </a:r>
                      <a:endParaRPr lang="en-US" sz="2800" b="1" i="0" u="none" strike="noStrike" dirty="0">
                        <a:solidFill>
                          <a:srgbClr val="000000"/>
                        </a:solidFill>
                        <a:effectLst/>
                        <a:latin typeface="Aharoni"/>
                      </a:endParaRPr>
                    </a:p>
                  </a:txBody>
                  <a:tcPr marL="8596" marR="8596" marT="8596" marB="0" anchor="b"/>
                </a:tc>
                <a:tc>
                  <a:txBody>
                    <a:bodyPr/>
                    <a:lstStyle/>
                    <a:p>
                      <a:pPr algn="ctr" fontAlgn="b"/>
                      <a:r>
                        <a:rPr lang="en-US" sz="2800" u="none" strike="noStrike">
                          <a:effectLst/>
                        </a:rPr>
                        <a:t>Summary</a:t>
                      </a:r>
                      <a:endParaRPr lang="en-US" sz="2800" b="1" i="0" u="none" strike="noStrike">
                        <a:solidFill>
                          <a:srgbClr val="000000"/>
                        </a:solidFill>
                        <a:effectLst/>
                        <a:latin typeface="Aharoni"/>
                      </a:endParaRPr>
                    </a:p>
                  </a:txBody>
                  <a:tcPr marL="8596" marR="8596" marT="8596" marB="0" anchor="b"/>
                </a:tc>
                <a:tc>
                  <a:txBody>
                    <a:bodyPr/>
                    <a:lstStyle/>
                    <a:p>
                      <a:pPr algn="ctr" fontAlgn="b"/>
                      <a:r>
                        <a:rPr lang="en-US" sz="2800" u="none" strike="noStrike" dirty="0">
                          <a:effectLst/>
                        </a:rPr>
                        <a:t>Incomplete</a:t>
                      </a:r>
                      <a:endParaRPr lang="en-US" sz="2800" b="1" i="0" u="none" strike="noStrike" dirty="0">
                        <a:solidFill>
                          <a:srgbClr val="000000"/>
                        </a:solidFill>
                        <a:effectLst/>
                        <a:latin typeface="Aharoni"/>
                      </a:endParaRPr>
                    </a:p>
                  </a:txBody>
                  <a:tcPr marL="8596" marR="8596" marT="8596" marB="0" anchor="b"/>
                </a:tc>
                <a:extLst>
                  <a:ext uri="{0D108BD9-81ED-4DB2-BD59-A6C34878D82A}">
                    <a16:rowId xmlns:a16="http://schemas.microsoft.com/office/drawing/2014/main" val="10000"/>
                  </a:ext>
                </a:extLst>
              </a:tr>
              <a:tr h="1232465">
                <a:tc>
                  <a:txBody>
                    <a:bodyPr/>
                    <a:lstStyle/>
                    <a:p>
                      <a:pPr algn="ctr" fontAlgn="ctr"/>
                      <a:r>
                        <a:rPr lang="en-US" sz="1600" u="none" strike="noStrike" dirty="0">
                          <a:effectLst/>
                        </a:rPr>
                        <a:t>Creativity</a:t>
                      </a:r>
                      <a:endParaRPr lang="en-US" sz="1600" b="1" i="0" u="none" strike="noStrike" dirty="0">
                        <a:solidFill>
                          <a:srgbClr val="000000"/>
                        </a:solidFill>
                        <a:effectLst/>
                        <a:latin typeface="Berlin Sans FB Demi"/>
                      </a:endParaRPr>
                    </a:p>
                  </a:txBody>
                  <a:tcPr marL="8596" marR="8596" marT="8596" marB="0" anchor="ctr"/>
                </a:tc>
                <a:tc>
                  <a:txBody>
                    <a:bodyPr/>
                    <a:lstStyle/>
                    <a:p>
                      <a:pPr algn="ctr" fontAlgn="ctr"/>
                      <a:r>
                        <a:rPr lang="en-US" sz="1200" u="none" strike="noStrike" dirty="0">
                          <a:effectLst/>
                        </a:rPr>
                        <a:t>Writing piece, characters, setting, plot are exceptionally creative. </a:t>
                      </a:r>
                      <a:endParaRPr lang="en-US" sz="1200" b="0" i="0" u="none" strike="noStrike" dirty="0">
                        <a:solidFill>
                          <a:srgbClr val="000000"/>
                        </a:solidFill>
                        <a:effectLst/>
                        <a:latin typeface="Calibri"/>
                      </a:endParaRPr>
                    </a:p>
                  </a:txBody>
                  <a:tcPr marL="8596" marR="8596" marT="8596" marB="0" anchor="ctr"/>
                </a:tc>
                <a:tc>
                  <a:txBody>
                    <a:bodyPr/>
                    <a:lstStyle/>
                    <a:p>
                      <a:pPr algn="ctr" fontAlgn="ctr"/>
                      <a:r>
                        <a:rPr lang="en-US" sz="1200" u="none" strike="noStrike" dirty="0">
                          <a:effectLst/>
                        </a:rPr>
                        <a:t>Writing piece, characters, setting are creative, avoids being formulaic.</a:t>
                      </a:r>
                      <a:endParaRPr lang="en-US" sz="1200" b="0" i="0" u="none" strike="noStrike" dirty="0">
                        <a:solidFill>
                          <a:srgbClr val="000000"/>
                        </a:solidFill>
                        <a:effectLst/>
                        <a:latin typeface="Calibri"/>
                      </a:endParaRPr>
                    </a:p>
                  </a:txBody>
                  <a:tcPr marL="8596" marR="8596" marT="8596" marB="0" anchor="ctr"/>
                </a:tc>
                <a:tc>
                  <a:txBody>
                    <a:bodyPr/>
                    <a:lstStyle/>
                    <a:p>
                      <a:pPr algn="ctr" fontAlgn="ctr"/>
                      <a:r>
                        <a:rPr lang="en-US" sz="1200" u="none" strike="noStrike" dirty="0">
                          <a:effectLst/>
                        </a:rPr>
                        <a:t>Writing piece attempts creativity, but might be formulaic in places.</a:t>
                      </a:r>
                      <a:endParaRPr lang="en-US" sz="1200" b="0" i="0" u="none" strike="noStrike" dirty="0">
                        <a:solidFill>
                          <a:srgbClr val="000000"/>
                        </a:solidFill>
                        <a:effectLst/>
                        <a:latin typeface="Calibri"/>
                      </a:endParaRPr>
                    </a:p>
                  </a:txBody>
                  <a:tcPr marL="8596" marR="8596" marT="8596" marB="0" anchor="ctr"/>
                </a:tc>
                <a:tc>
                  <a:txBody>
                    <a:bodyPr/>
                    <a:lstStyle/>
                    <a:p>
                      <a:pPr algn="ctr" fontAlgn="ctr"/>
                      <a:r>
                        <a:rPr lang="en-US" sz="1200" u="none" strike="noStrike" dirty="0">
                          <a:effectLst/>
                        </a:rPr>
                        <a:t>See the teacher to discuss what appears to be misunderstanding of the criteria for this category.</a:t>
                      </a:r>
                      <a:endParaRPr lang="en-US" sz="1200" b="0" i="0" u="none" strike="noStrike" dirty="0">
                        <a:solidFill>
                          <a:srgbClr val="000000"/>
                        </a:solidFill>
                        <a:effectLst/>
                        <a:latin typeface="Calibri"/>
                      </a:endParaRPr>
                    </a:p>
                  </a:txBody>
                  <a:tcPr marL="8596" marR="8596" marT="8596" marB="0" anchor="ctr"/>
                </a:tc>
                <a:extLst>
                  <a:ext uri="{0D108BD9-81ED-4DB2-BD59-A6C34878D82A}">
                    <a16:rowId xmlns:a16="http://schemas.microsoft.com/office/drawing/2014/main" val="10001"/>
                  </a:ext>
                </a:extLst>
              </a:tr>
              <a:tr h="1232465">
                <a:tc>
                  <a:txBody>
                    <a:bodyPr/>
                    <a:lstStyle/>
                    <a:p>
                      <a:pPr algn="ctr" fontAlgn="ctr"/>
                      <a:r>
                        <a:rPr lang="en-US" sz="1600" u="none" strike="noStrike" dirty="0">
                          <a:effectLst/>
                        </a:rPr>
                        <a:t>Originality</a:t>
                      </a:r>
                      <a:endParaRPr lang="en-US" sz="1600" b="1" i="0" u="none" strike="noStrike" dirty="0">
                        <a:solidFill>
                          <a:srgbClr val="000000"/>
                        </a:solidFill>
                        <a:effectLst/>
                        <a:latin typeface="Berlin Sans FB Demi"/>
                      </a:endParaRPr>
                    </a:p>
                  </a:txBody>
                  <a:tcPr marL="8596" marR="8596" marT="8596" marB="0" anchor="ctr"/>
                </a:tc>
                <a:tc>
                  <a:txBody>
                    <a:bodyPr/>
                    <a:lstStyle/>
                    <a:p>
                      <a:pPr algn="ctr" fontAlgn="ctr"/>
                      <a:r>
                        <a:rPr lang="en-US" sz="1200" u="none" strike="noStrike" dirty="0">
                          <a:effectLst/>
                        </a:rPr>
                        <a:t>Writing piece </a:t>
                      </a:r>
                      <a:r>
                        <a:rPr lang="en-US" sz="1200" u="none" strike="noStrike" dirty="0" smtClean="0">
                          <a:effectLst/>
                        </a:rPr>
                        <a:t>(including </a:t>
                      </a:r>
                      <a:r>
                        <a:rPr lang="en-US" sz="1200" u="none" strike="noStrike" dirty="0">
                          <a:effectLst/>
                        </a:rPr>
                        <a:t>characters, </a:t>
                      </a:r>
                      <a:r>
                        <a:rPr lang="en-US" sz="1200" u="none" strike="noStrike" dirty="0" smtClean="0">
                          <a:effectLst/>
                        </a:rPr>
                        <a:t>setting, </a:t>
                      </a:r>
                      <a:r>
                        <a:rPr lang="en-US" sz="1200" u="none" strike="noStrike" dirty="0">
                          <a:effectLst/>
                        </a:rPr>
                        <a:t>plot) is exceptionally original, something unexpected and unique.</a:t>
                      </a:r>
                      <a:endParaRPr lang="en-US" sz="1200" b="0" i="0" u="none" strike="noStrike" dirty="0">
                        <a:solidFill>
                          <a:srgbClr val="000000"/>
                        </a:solidFill>
                        <a:effectLst/>
                        <a:latin typeface="Calibri"/>
                      </a:endParaRPr>
                    </a:p>
                  </a:txBody>
                  <a:tcPr marL="8596" marR="8596" marT="8596" marB="0" anchor="ctr"/>
                </a:tc>
                <a:tc>
                  <a:txBody>
                    <a:bodyPr/>
                    <a:lstStyle/>
                    <a:p>
                      <a:pPr algn="ctr" fontAlgn="ctr"/>
                      <a:r>
                        <a:rPr lang="en-US" sz="1200" u="none" strike="noStrike" dirty="0">
                          <a:effectLst/>
                        </a:rPr>
                        <a:t>Writing piece (including characters, setting, plot) is original, with very few pieces that are expected and most aspects are unique. </a:t>
                      </a:r>
                      <a:endParaRPr lang="en-US" sz="1200" b="0" i="0" u="none" strike="noStrike" dirty="0">
                        <a:solidFill>
                          <a:srgbClr val="000000"/>
                        </a:solidFill>
                        <a:effectLst/>
                        <a:latin typeface="Calibri"/>
                      </a:endParaRPr>
                    </a:p>
                  </a:txBody>
                  <a:tcPr marL="8596" marR="8596" marT="8596" marB="0" anchor="ctr"/>
                </a:tc>
                <a:tc>
                  <a:txBody>
                    <a:bodyPr/>
                    <a:lstStyle/>
                    <a:p>
                      <a:pPr algn="ctr" fontAlgn="ctr"/>
                      <a:r>
                        <a:rPr lang="en-US" sz="1200" u="none" strike="noStrike" dirty="0">
                          <a:effectLst/>
                        </a:rPr>
                        <a:t>Writing piece </a:t>
                      </a:r>
                      <a:r>
                        <a:rPr lang="en-US" sz="1200" u="none" strike="noStrike" dirty="0" smtClean="0">
                          <a:effectLst/>
                        </a:rPr>
                        <a:t>(including </a:t>
                      </a:r>
                      <a:r>
                        <a:rPr lang="en-US" sz="1200" u="none" strike="noStrike" dirty="0">
                          <a:effectLst/>
                        </a:rPr>
                        <a:t>characters, setting, plot) attempts originality, but many aspects are expected and not unique.</a:t>
                      </a:r>
                      <a:endParaRPr lang="en-US" sz="1200" b="0" i="0" u="none" strike="noStrike" dirty="0">
                        <a:solidFill>
                          <a:srgbClr val="000000"/>
                        </a:solidFill>
                        <a:effectLst/>
                        <a:latin typeface="Calibri"/>
                      </a:endParaRPr>
                    </a:p>
                  </a:txBody>
                  <a:tcPr marL="8596" marR="8596" marT="8596" marB="0" anchor="ctr"/>
                </a:tc>
                <a:tc>
                  <a:txBody>
                    <a:bodyPr/>
                    <a:lstStyle/>
                    <a:p>
                      <a:pPr algn="ctr" fontAlgn="ctr"/>
                      <a:r>
                        <a:rPr lang="en-US" sz="1200" u="none" strike="noStrike">
                          <a:effectLst/>
                        </a:rPr>
                        <a:t>See the teacher to discuss what appears to be misunderstanding of the criteria for this category.</a:t>
                      </a:r>
                      <a:endParaRPr lang="en-US" sz="1200" b="0" i="0" u="none" strike="noStrike">
                        <a:solidFill>
                          <a:srgbClr val="000000"/>
                        </a:solidFill>
                        <a:effectLst/>
                        <a:latin typeface="Calibri"/>
                      </a:endParaRPr>
                    </a:p>
                  </a:txBody>
                  <a:tcPr marL="8596" marR="8596" marT="8596" marB="0" anchor="ctr"/>
                </a:tc>
                <a:extLst>
                  <a:ext uri="{0D108BD9-81ED-4DB2-BD59-A6C34878D82A}">
                    <a16:rowId xmlns:a16="http://schemas.microsoft.com/office/drawing/2014/main" val="10002"/>
                  </a:ext>
                </a:extLst>
              </a:tr>
              <a:tr h="1232465">
                <a:tc>
                  <a:txBody>
                    <a:bodyPr/>
                    <a:lstStyle/>
                    <a:p>
                      <a:pPr algn="ctr" fontAlgn="ctr"/>
                      <a:r>
                        <a:rPr lang="en-US" sz="1600" u="none" strike="noStrike" dirty="0">
                          <a:effectLst/>
                        </a:rPr>
                        <a:t>Writing Style/Structure</a:t>
                      </a:r>
                      <a:endParaRPr lang="en-US" sz="1600" b="1" i="0" u="none" strike="noStrike" dirty="0">
                        <a:solidFill>
                          <a:srgbClr val="000000"/>
                        </a:solidFill>
                        <a:effectLst/>
                        <a:latin typeface="Berlin Sans FB Demi"/>
                      </a:endParaRPr>
                    </a:p>
                  </a:txBody>
                  <a:tcPr marL="8596" marR="8596" marT="8596" marB="0" anchor="ctr"/>
                </a:tc>
                <a:tc>
                  <a:txBody>
                    <a:bodyPr/>
                    <a:lstStyle/>
                    <a:p>
                      <a:pPr algn="ctr" fontAlgn="ctr"/>
                      <a:r>
                        <a:rPr lang="en-US" sz="1200" u="none" strike="noStrike">
                          <a:effectLst/>
                        </a:rPr>
                        <a:t>Paper is readable, follows appropriate rules for creative writing submission.  Grammar, spelling and punctuation are sound.  Voice is present, strong and appropriate for the assignment</a:t>
                      </a:r>
                      <a:endParaRPr lang="en-US" sz="1200" b="0" i="0" u="none" strike="noStrike">
                        <a:solidFill>
                          <a:srgbClr val="000000"/>
                        </a:solidFill>
                        <a:effectLst/>
                        <a:latin typeface="Calibri"/>
                      </a:endParaRPr>
                    </a:p>
                  </a:txBody>
                  <a:tcPr marL="8596" marR="8596" marT="8596" marB="0" anchor="ctr"/>
                </a:tc>
                <a:tc>
                  <a:txBody>
                    <a:bodyPr/>
                    <a:lstStyle/>
                    <a:p>
                      <a:pPr algn="ctr" fontAlgn="ctr"/>
                      <a:r>
                        <a:rPr lang="en-US" sz="1200" u="none" strike="noStrike">
                          <a:effectLst/>
                        </a:rPr>
                        <a:t>Paper has errors in grammar/spelling and convention, which do not impact the readability of the paper, and are infrequent.  </a:t>
                      </a:r>
                      <a:endParaRPr lang="en-US" sz="1200" b="0" i="0" u="none" strike="noStrike">
                        <a:solidFill>
                          <a:srgbClr val="000000"/>
                        </a:solidFill>
                        <a:effectLst/>
                        <a:latin typeface="Calibri"/>
                      </a:endParaRPr>
                    </a:p>
                  </a:txBody>
                  <a:tcPr marL="8596" marR="8596" marT="8596" marB="0" anchor="ctr"/>
                </a:tc>
                <a:tc>
                  <a:txBody>
                    <a:bodyPr/>
                    <a:lstStyle/>
                    <a:p>
                      <a:pPr algn="ctr" fontAlgn="ctr"/>
                      <a:r>
                        <a:rPr lang="en-US" sz="1200" u="none" strike="noStrike" dirty="0">
                          <a:effectLst/>
                        </a:rPr>
                        <a:t>Significant errors in grammar</a:t>
                      </a:r>
                      <a:r>
                        <a:rPr lang="en-US" sz="1200" u="none" strike="noStrike" dirty="0" smtClean="0">
                          <a:effectLst/>
                        </a:rPr>
                        <a:t>, spelling </a:t>
                      </a:r>
                      <a:r>
                        <a:rPr lang="en-US" sz="1200" u="none" strike="noStrike" dirty="0">
                          <a:effectLst/>
                        </a:rPr>
                        <a:t>and convention make the paper difficult to read or create room for misunderstanding .  Voice is inappropriate for the assignment, but not offensive. </a:t>
                      </a:r>
                      <a:endParaRPr lang="en-US" sz="1200" b="0" i="0" u="none" strike="noStrike" dirty="0">
                        <a:solidFill>
                          <a:srgbClr val="000000"/>
                        </a:solidFill>
                        <a:effectLst/>
                        <a:latin typeface="Calibri"/>
                      </a:endParaRPr>
                    </a:p>
                  </a:txBody>
                  <a:tcPr marL="8596" marR="8596" marT="8596" marB="0" anchor="ctr"/>
                </a:tc>
                <a:tc>
                  <a:txBody>
                    <a:bodyPr/>
                    <a:lstStyle/>
                    <a:p>
                      <a:pPr algn="ctr" fontAlgn="ctr"/>
                      <a:r>
                        <a:rPr lang="en-US" sz="1200" u="none" strike="noStrike" dirty="0">
                          <a:effectLst/>
                        </a:rPr>
                        <a:t>See the teacher to discuss what appears to be misunderstanding of the criteria for this category</a:t>
                      </a:r>
                      <a:endParaRPr lang="en-US" sz="1200" b="0" i="0" u="none" strike="noStrike" dirty="0">
                        <a:solidFill>
                          <a:srgbClr val="000000"/>
                        </a:solidFill>
                        <a:effectLst/>
                        <a:latin typeface="Calibri"/>
                      </a:endParaRPr>
                    </a:p>
                  </a:txBody>
                  <a:tcPr marL="8596" marR="8596" marT="8596" marB="0" anchor="ctr"/>
                </a:tc>
                <a:extLst>
                  <a:ext uri="{0D108BD9-81ED-4DB2-BD59-A6C34878D82A}">
                    <a16:rowId xmlns:a16="http://schemas.microsoft.com/office/drawing/2014/main" val="10003"/>
                  </a:ext>
                </a:extLst>
              </a:tr>
              <a:tr h="1232465">
                <a:tc>
                  <a:txBody>
                    <a:bodyPr/>
                    <a:lstStyle/>
                    <a:p>
                      <a:pPr algn="ctr" fontAlgn="ctr"/>
                      <a:r>
                        <a:rPr lang="en-US" sz="1600" u="none" strike="noStrike" dirty="0">
                          <a:effectLst/>
                        </a:rPr>
                        <a:t>Meets Requirements</a:t>
                      </a:r>
                      <a:endParaRPr lang="en-US" sz="1600" b="1" i="0" u="none" strike="noStrike" dirty="0">
                        <a:solidFill>
                          <a:srgbClr val="000000"/>
                        </a:solidFill>
                        <a:effectLst/>
                        <a:latin typeface="Berlin Sans FB Demi"/>
                      </a:endParaRPr>
                    </a:p>
                  </a:txBody>
                  <a:tcPr marL="8596" marR="8596" marT="8596" marB="0" anchor="ctr"/>
                </a:tc>
                <a:tc>
                  <a:txBody>
                    <a:bodyPr/>
                    <a:lstStyle/>
                    <a:p>
                      <a:pPr algn="ctr" fontAlgn="ctr"/>
                      <a:r>
                        <a:rPr lang="en-US" sz="1200" u="none" strike="noStrike">
                          <a:effectLst/>
                        </a:rPr>
                        <a:t>Meets and exceeds all the requirements including page/word  limit, plot, characters, story structure and elements.</a:t>
                      </a:r>
                      <a:endParaRPr lang="en-US" sz="1200" b="0" i="0" u="none" strike="noStrike">
                        <a:solidFill>
                          <a:srgbClr val="000000"/>
                        </a:solidFill>
                        <a:effectLst/>
                        <a:latin typeface="Calibri"/>
                      </a:endParaRPr>
                    </a:p>
                  </a:txBody>
                  <a:tcPr marL="8596" marR="8596" marT="8596" marB="0" anchor="ctr"/>
                </a:tc>
                <a:tc>
                  <a:txBody>
                    <a:bodyPr/>
                    <a:lstStyle/>
                    <a:p>
                      <a:pPr algn="ctr" fontAlgn="ctr"/>
                      <a:r>
                        <a:rPr lang="en-US" sz="1200" u="none" strike="noStrike">
                          <a:effectLst/>
                        </a:rPr>
                        <a:t>Meets all the requirements including page/word limit, plot, characters, story structure and elements.</a:t>
                      </a:r>
                      <a:endParaRPr lang="en-US" sz="1200" b="0" i="0" u="none" strike="noStrike">
                        <a:solidFill>
                          <a:srgbClr val="000000"/>
                        </a:solidFill>
                        <a:effectLst/>
                        <a:latin typeface="Calibri"/>
                      </a:endParaRPr>
                    </a:p>
                  </a:txBody>
                  <a:tcPr marL="8596" marR="8596" marT="8596" marB="0" anchor="ctr"/>
                </a:tc>
                <a:tc>
                  <a:txBody>
                    <a:bodyPr/>
                    <a:lstStyle/>
                    <a:p>
                      <a:pPr algn="ctr" fontAlgn="ctr"/>
                      <a:r>
                        <a:rPr lang="en-US" sz="1200" u="none" strike="noStrike" dirty="0">
                          <a:effectLst/>
                        </a:rPr>
                        <a:t>Many requirements are not met, </a:t>
                      </a:r>
                      <a:r>
                        <a:rPr lang="en-US" sz="1200" u="none" strike="noStrike" dirty="0" smtClean="0">
                          <a:effectLst/>
                        </a:rPr>
                        <a:t>including </a:t>
                      </a:r>
                      <a:r>
                        <a:rPr lang="en-US" sz="1200" u="none" strike="noStrike" dirty="0">
                          <a:effectLst/>
                        </a:rPr>
                        <a:t>page/word limit, plot, characters, story structure and elements. </a:t>
                      </a:r>
                      <a:endParaRPr lang="en-US" sz="1200" b="0" i="0" u="none" strike="noStrike" dirty="0">
                        <a:solidFill>
                          <a:srgbClr val="000000"/>
                        </a:solidFill>
                        <a:effectLst/>
                        <a:latin typeface="Calibri"/>
                      </a:endParaRPr>
                    </a:p>
                  </a:txBody>
                  <a:tcPr marL="8596" marR="8596" marT="8596" marB="0" anchor="ctr"/>
                </a:tc>
                <a:tc>
                  <a:txBody>
                    <a:bodyPr/>
                    <a:lstStyle/>
                    <a:p>
                      <a:pPr algn="ctr" fontAlgn="ctr"/>
                      <a:r>
                        <a:rPr lang="en-US" sz="1200" u="none" strike="noStrike" dirty="0">
                          <a:effectLst/>
                        </a:rPr>
                        <a:t>See the teacher to discuss what appears to be misunderstanding of the criteria for this category</a:t>
                      </a:r>
                      <a:endParaRPr lang="en-US" sz="1200" b="0" i="0" u="none" strike="noStrike" dirty="0">
                        <a:solidFill>
                          <a:srgbClr val="000000"/>
                        </a:solidFill>
                        <a:effectLst/>
                        <a:latin typeface="Calibri"/>
                      </a:endParaRPr>
                    </a:p>
                  </a:txBody>
                  <a:tcPr marL="8596" marR="8596" marT="8596"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6736410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827</Words>
  <Application>Microsoft Office PowerPoint</Application>
  <PresentationFormat>On-screen Show (4:3)</PresentationFormat>
  <Paragraphs>60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Aharoni</vt:lpstr>
      <vt:lpstr>Arial</vt:lpstr>
      <vt:lpstr>Berlin Sans FB Demi</vt:lpstr>
      <vt:lpstr>Calibri</vt:lpstr>
      <vt:lpstr>Office Theme</vt:lpstr>
      <vt:lpstr>Children’s Book</vt:lpstr>
      <vt:lpstr>What is a children’s book?</vt:lpstr>
      <vt:lpstr>Your Task </vt:lpstr>
      <vt:lpstr>Required Elements</vt:lpstr>
      <vt:lpstr>PowerPoint Presentation</vt:lpstr>
      <vt:lpstr>Things to Consider</vt:lpstr>
      <vt:lpstr>Grading </vt:lpstr>
    </vt:vector>
  </TitlesOfParts>
  <Company>Issaquah School District 411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Children’s Book</dc:title>
  <dc:creator>Woldendorp, Kirsten    SHS-Staff</dc:creator>
  <cp:lastModifiedBy>Woldendorp, Kirsten    SHS-Staff</cp:lastModifiedBy>
  <cp:revision>23</cp:revision>
  <dcterms:created xsi:type="dcterms:W3CDTF">2016-01-04T18:13:30Z</dcterms:created>
  <dcterms:modified xsi:type="dcterms:W3CDTF">2019-12-20T22:29:38Z</dcterms:modified>
</cp:coreProperties>
</file>