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2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B91259-E41B-49A4-98F1-3BDEF150F08C}"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5005-A5C6-4F70-AEF1-F9268BC3246D}"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65632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E4B91259-E41B-49A4-98F1-3BDEF150F08C}" type="datetimeFigureOut">
              <a:rPr lang="en-US" smtClean="0"/>
              <a:t>9/17/2019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855005-A5C6-4F70-AEF1-F9268BC3246D}" type="slidenum">
              <a:rPr lang="en-US" smtClean="0"/>
              <a:t>‹#›</a:t>
            </a:fld>
            <a:endParaRPr lang="en-US"/>
          </a:p>
        </p:txBody>
      </p:sp>
    </p:spTree>
    <p:extLst>
      <p:ext uri="{BB962C8B-B14F-4D97-AF65-F5344CB8AC3E}">
        <p14:creationId xmlns:p14="http://schemas.microsoft.com/office/powerpoint/2010/main" val="49612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B91259-E41B-49A4-98F1-3BDEF150F08C}"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5005-A5C6-4F70-AEF1-F9268BC3246D}" type="slidenum">
              <a:rPr lang="en-US" smtClean="0"/>
              <a:t>‹#›</a:t>
            </a:fld>
            <a:endParaRPr lang="en-US"/>
          </a:p>
        </p:txBody>
      </p:sp>
    </p:spTree>
    <p:extLst>
      <p:ext uri="{BB962C8B-B14F-4D97-AF65-F5344CB8AC3E}">
        <p14:creationId xmlns:p14="http://schemas.microsoft.com/office/powerpoint/2010/main" val="2145775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B91259-E41B-49A4-98F1-3BDEF150F08C}"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5005-A5C6-4F70-AEF1-F9268BC3246D}"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03634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B91259-E41B-49A4-98F1-3BDEF150F08C}"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5005-A5C6-4F70-AEF1-F9268BC3246D}" type="slidenum">
              <a:rPr lang="en-US" smtClean="0"/>
              <a:t>‹#›</a:t>
            </a:fld>
            <a:endParaRPr lang="en-US"/>
          </a:p>
        </p:txBody>
      </p:sp>
    </p:spTree>
    <p:extLst>
      <p:ext uri="{BB962C8B-B14F-4D97-AF65-F5344CB8AC3E}">
        <p14:creationId xmlns:p14="http://schemas.microsoft.com/office/powerpoint/2010/main" val="649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B91259-E41B-49A4-98F1-3BDEF150F08C}"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5005-A5C6-4F70-AEF1-F9268BC3246D}"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11350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B91259-E41B-49A4-98F1-3BDEF150F08C}"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5005-A5C6-4F70-AEF1-F9268BC3246D}" type="slidenum">
              <a:rPr lang="en-US" smtClean="0"/>
              <a:t>‹#›</a:t>
            </a:fld>
            <a:endParaRPr lang="en-US"/>
          </a:p>
        </p:txBody>
      </p:sp>
    </p:spTree>
    <p:extLst>
      <p:ext uri="{BB962C8B-B14F-4D97-AF65-F5344CB8AC3E}">
        <p14:creationId xmlns:p14="http://schemas.microsoft.com/office/powerpoint/2010/main" val="3743393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B91259-E41B-49A4-98F1-3BDEF150F08C}"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5005-A5C6-4F70-AEF1-F9268BC3246D}" type="slidenum">
              <a:rPr lang="en-US" smtClean="0"/>
              <a:t>‹#›</a:t>
            </a:fld>
            <a:endParaRPr lang="en-US"/>
          </a:p>
        </p:txBody>
      </p:sp>
    </p:spTree>
    <p:extLst>
      <p:ext uri="{BB962C8B-B14F-4D97-AF65-F5344CB8AC3E}">
        <p14:creationId xmlns:p14="http://schemas.microsoft.com/office/powerpoint/2010/main" val="35514637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B91259-E41B-49A4-98F1-3BDEF150F08C}"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5005-A5C6-4F70-AEF1-F9268BC3246D}" type="slidenum">
              <a:rPr lang="en-US" smtClean="0"/>
              <a:t>‹#›</a:t>
            </a:fld>
            <a:endParaRPr lang="en-US"/>
          </a:p>
        </p:txBody>
      </p:sp>
    </p:spTree>
    <p:extLst>
      <p:ext uri="{BB962C8B-B14F-4D97-AF65-F5344CB8AC3E}">
        <p14:creationId xmlns:p14="http://schemas.microsoft.com/office/powerpoint/2010/main" val="29836184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02167" y="228600"/>
            <a:ext cx="11387667"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02167" y="1600200"/>
            <a:ext cx="11387667" cy="4498975"/>
          </a:xfrm>
        </p:spPr>
        <p:txBody>
          <a:bodyPr rtlCol="0">
            <a:normAutofit/>
          </a:bodyPr>
          <a:lstStyle/>
          <a:p>
            <a:pPr lvl="0"/>
            <a:endParaRPr lang="en-US" noProof="0" smtClean="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61649229-4A66-4FF9-9C8B-219FCCD201D9}" type="slidenum">
              <a:rPr lang="en-US" altLang="en-US"/>
              <a:pPr>
                <a:defRPr/>
              </a:pPr>
              <a:t>‹#›</a:t>
            </a:fld>
            <a:endParaRPr lang="en-US" altLang="en-US"/>
          </a:p>
        </p:txBody>
      </p:sp>
    </p:spTree>
    <p:extLst>
      <p:ext uri="{BB962C8B-B14F-4D97-AF65-F5344CB8AC3E}">
        <p14:creationId xmlns:p14="http://schemas.microsoft.com/office/powerpoint/2010/main" val="1363172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B91259-E41B-49A4-98F1-3BDEF150F08C}"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5005-A5C6-4F70-AEF1-F9268BC3246D}" type="slidenum">
              <a:rPr lang="en-US" smtClean="0"/>
              <a:t>‹#›</a:t>
            </a:fld>
            <a:endParaRPr lang="en-US"/>
          </a:p>
        </p:txBody>
      </p:sp>
    </p:spTree>
    <p:extLst>
      <p:ext uri="{BB962C8B-B14F-4D97-AF65-F5344CB8AC3E}">
        <p14:creationId xmlns:p14="http://schemas.microsoft.com/office/powerpoint/2010/main" val="783778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B91259-E41B-49A4-98F1-3BDEF150F08C}"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55005-A5C6-4F70-AEF1-F9268BC3246D}" type="slidenum">
              <a:rPr lang="en-US" smtClean="0"/>
              <a:t>‹#›</a:t>
            </a:fld>
            <a:endParaRPr lang="en-US"/>
          </a:p>
        </p:txBody>
      </p:sp>
    </p:spTree>
    <p:extLst>
      <p:ext uri="{BB962C8B-B14F-4D97-AF65-F5344CB8AC3E}">
        <p14:creationId xmlns:p14="http://schemas.microsoft.com/office/powerpoint/2010/main" val="1271868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B91259-E41B-49A4-98F1-3BDEF150F08C}"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55005-A5C6-4F70-AEF1-F9268BC3246D}" type="slidenum">
              <a:rPr lang="en-US" smtClean="0"/>
              <a:t>‹#›</a:t>
            </a:fld>
            <a:endParaRPr lang="en-US"/>
          </a:p>
        </p:txBody>
      </p:sp>
    </p:spTree>
    <p:extLst>
      <p:ext uri="{BB962C8B-B14F-4D97-AF65-F5344CB8AC3E}">
        <p14:creationId xmlns:p14="http://schemas.microsoft.com/office/powerpoint/2010/main" val="1862093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B91259-E41B-49A4-98F1-3BDEF150F08C}" type="datetimeFigureOut">
              <a:rPr lang="en-US" smtClean="0"/>
              <a:t>9/17/2019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855005-A5C6-4F70-AEF1-F9268BC3246D}" type="slidenum">
              <a:rPr lang="en-US" smtClean="0"/>
              <a:t>‹#›</a:t>
            </a:fld>
            <a:endParaRPr lang="en-US"/>
          </a:p>
        </p:txBody>
      </p:sp>
    </p:spTree>
    <p:extLst>
      <p:ext uri="{BB962C8B-B14F-4D97-AF65-F5344CB8AC3E}">
        <p14:creationId xmlns:p14="http://schemas.microsoft.com/office/powerpoint/2010/main" val="1224147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B91259-E41B-49A4-98F1-3BDEF150F08C}" type="datetimeFigureOut">
              <a:rPr lang="en-US" smtClean="0"/>
              <a:t>9/17/2019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855005-A5C6-4F70-AEF1-F9268BC3246D}" type="slidenum">
              <a:rPr lang="en-US" smtClean="0"/>
              <a:t>‹#›</a:t>
            </a:fld>
            <a:endParaRPr lang="en-US"/>
          </a:p>
        </p:txBody>
      </p:sp>
    </p:spTree>
    <p:extLst>
      <p:ext uri="{BB962C8B-B14F-4D97-AF65-F5344CB8AC3E}">
        <p14:creationId xmlns:p14="http://schemas.microsoft.com/office/powerpoint/2010/main" val="22541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91259-E41B-49A4-98F1-3BDEF150F08C}" type="datetimeFigureOut">
              <a:rPr lang="en-US" smtClean="0"/>
              <a:t>9/17/2019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855005-A5C6-4F70-AEF1-F9268BC3246D}" type="slidenum">
              <a:rPr lang="en-US" smtClean="0"/>
              <a:t>‹#›</a:t>
            </a:fld>
            <a:endParaRPr lang="en-US"/>
          </a:p>
        </p:txBody>
      </p:sp>
    </p:spTree>
    <p:extLst>
      <p:ext uri="{BB962C8B-B14F-4D97-AF65-F5344CB8AC3E}">
        <p14:creationId xmlns:p14="http://schemas.microsoft.com/office/powerpoint/2010/main" val="406723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4B91259-E41B-49A4-98F1-3BDEF150F08C}"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55005-A5C6-4F70-AEF1-F9268BC3246D}" type="slidenum">
              <a:rPr lang="en-US" smtClean="0"/>
              <a:t>‹#›</a:t>
            </a:fld>
            <a:endParaRPr lang="en-US"/>
          </a:p>
        </p:txBody>
      </p:sp>
    </p:spTree>
    <p:extLst>
      <p:ext uri="{BB962C8B-B14F-4D97-AF65-F5344CB8AC3E}">
        <p14:creationId xmlns:p14="http://schemas.microsoft.com/office/powerpoint/2010/main" val="152293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4B91259-E41B-49A4-98F1-3BDEF150F08C}"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55005-A5C6-4F70-AEF1-F9268BC3246D}" type="slidenum">
              <a:rPr lang="en-US" smtClean="0"/>
              <a:t>‹#›</a:t>
            </a:fld>
            <a:endParaRPr lang="en-US"/>
          </a:p>
        </p:txBody>
      </p:sp>
    </p:spTree>
    <p:extLst>
      <p:ext uri="{BB962C8B-B14F-4D97-AF65-F5344CB8AC3E}">
        <p14:creationId xmlns:p14="http://schemas.microsoft.com/office/powerpoint/2010/main" val="374822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4B91259-E41B-49A4-98F1-3BDEF150F08C}" type="datetimeFigureOut">
              <a:rPr lang="en-US" smtClean="0"/>
              <a:t>9/17/2019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1855005-A5C6-4F70-AEF1-F9268BC3246D}" type="slidenum">
              <a:rPr lang="en-US" smtClean="0"/>
              <a:t>‹#›</a:t>
            </a:fld>
            <a:endParaRPr lang="en-US"/>
          </a:p>
        </p:txBody>
      </p:sp>
    </p:spTree>
    <p:extLst>
      <p:ext uri="{BB962C8B-B14F-4D97-AF65-F5344CB8AC3E}">
        <p14:creationId xmlns:p14="http://schemas.microsoft.com/office/powerpoint/2010/main" val="2411263030"/>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8.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357447" y="1524000"/>
            <a:ext cx="9548553" cy="4343400"/>
          </a:xfrm>
        </p:spPr>
        <p:txBody>
          <a:bodyPr>
            <a:normAutofit fontScale="90000"/>
          </a:bodyPr>
          <a:lstStyle/>
          <a:p>
            <a:pPr eaLnBrk="1" hangingPunct="1"/>
            <a:r>
              <a:rPr lang="en-US" altLang="en-US" sz="5400" dirty="0"/>
              <a:t/>
            </a:r>
            <a:br>
              <a:rPr lang="en-US" altLang="en-US" sz="5400" dirty="0"/>
            </a:br>
            <a:r>
              <a:rPr lang="en-US" altLang="en-US" sz="5400" dirty="0"/>
              <a:t/>
            </a:r>
            <a:br>
              <a:rPr lang="en-US" altLang="en-US" sz="5400" dirty="0"/>
            </a:br>
            <a:r>
              <a:rPr lang="en-US" altLang="en-US" sz="5400" dirty="0"/>
              <a:t/>
            </a:r>
            <a:br>
              <a:rPr lang="en-US" altLang="en-US" sz="5400" dirty="0"/>
            </a:br>
            <a:r>
              <a:rPr lang="en-US" altLang="en-US" sz="5400" dirty="0"/>
              <a:t/>
            </a:r>
            <a:br>
              <a:rPr lang="en-US" altLang="en-US" sz="5400" dirty="0"/>
            </a:br>
            <a:r>
              <a:rPr lang="en-US" altLang="en-US" sz="5400" dirty="0"/>
              <a:t/>
            </a:r>
            <a:br>
              <a:rPr lang="en-US" altLang="en-US" sz="5400" dirty="0"/>
            </a:br>
            <a:r>
              <a:rPr lang="en-US" altLang="en-US" sz="5400" dirty="0"/>
              <a:t/>
            </a:r>
            <a:br>
              <a:rPr lang="en-US" altLang="en-US" sz="5400" dirty="0"/>
            </a:br>
            <a:r>
              <a:rPr lang="en-US" altLang="en-US" sz="5400" dirty="0"/>
              <a:t/>
            </a:r>
            <a:br>
              <a:rPr lang="en-US" altLang="en-US" sz="5400" dirty="0"/>
            </a:br>
            <a:r>
              <a:rPr lang="en-US" altLang="en-US" sz="5400" dirty="0"/>
              <a:t/>
            </a:r>
            <a:br>
              <a:rPr lang="en-US" altLang="en-US" sz="5400" dirty="0"/>
            </a:br>
            <a:r>
              <a:rPr lang="en-US" altLang="en-US" dirty="0" smtClean="0"/>
              <a:t>Character and Characterization</a:t>
            </a:r>
            <a:r>
              <a:rPr lang="en-US" altLang="en-US" sz="5400" dirty="0"/>
              <a:t/>
            </a:r>
            <a:br>
              <a:rPr lang="en-US" altLang="en-US" sz="5400" dirty="0"/>
            </a:br>
            <a:r>
              <a:rPr lang="en-US" altLang="en-US" sz="5400" dirty="0"/>
              <a:t>                          </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559982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152197" y="152400"/>
            <a:ext cx="11626938" cy="845127"/>
          </a:xfrm>
        </p:spPr>
        <p:txBody>
          <a:bodyPr/>
          <a:lstStyle/>
          <a:p>
            <a:pPr eaLnBrk="1" hangingPunct="1"/>
            <a:r>
              <a:rPr lang="en-US" altLang="en-US" dirty="0" smtClean="0"/>
              <a:t>Characterization</a:t>
            </a:r>
          </a:p>
        </p:txBody>
      </p:sp>
      <p:sp>
        <p:nvSpPr>
          <p:cNvPr id="27651" name="Rectangle 3"/>
          <p:cNvSpPr>
            <a:spLocks noGrp="1" noRot="1" noChangeArrowheads="1"/>
          </p:cNvSpPr>
          <p:nvPr>
            <p:ph idx="1"/>
          </p:nvPr>
        </p:nvSpPr>
        <p:spPr>
          <a:xfrm>
            <a:off x="249382" y="714895"/>
            <a:ext cx="11795760" cy="5990705"/>
          </a:xfrm>
        </p:spPr>
        <p:txBody>
          <a:bodyPr>
            <a:normAutofit/>
          </a:bodyPr>
          <a:lstStyle/>
          <a:p>
            <a:pPr eaLnBrk="1" hangingPunct="1"/>
            <a:r>
              <a:rPr lang="en-US" altLang="en-US" sz="4400" dirty="0">
                <a:solidFill>
                  <a:schemeClr val="bg1"/>
                </a:solidFill>
              </a:rPr>
              <a:t>Reveals the character’s inner world</a:t>
            </a:r>
          </a:p>
          <a:p>
            <a:pPr lvl="1" eaLnBrk="1" hangingPunct="1"/>
            <a:r>
              <a:rPr lang="en-US" altLang="en-US" sz="4000" dirty="0">
                <a:solidFill>
                  <a:schemeClr val="bg1"/>
                </a:solidFill>
              </a:rPr>
              <a:t>Dreams, visions, memories, and thoughts</a:t>
            </a:r>
          </a:p>
          <a:p>
            <a:pPr lvl="1" eaLnBrk="1" hangingPunct="1"/>
            <a:r>
              <a:rPr lang="en-US" altLang="en-US" sz="4000" dirty="0">
                <a:solidFill>
                  <a:schemeClr val="bg1"/>
                </a:solidFill>
              </a:rPr>
              <a:t>Gives us “two for one” descriptions of places, other characters, etc.- not only what they’re like but how our character feels about them.</a:t>
            </a:r>
          </a:p>
          <a:p>
            <a:pPr lvl="2" eaLnBrk="1" hangingPunct="1"/>
            <a:r>
              <a:rPr lang="en-US" altLang="en-US" sz="3600" dirty="0">
                <a:solidFill>
                  <a:schemeClr val="bg1"/>
                </a:solidFill>
              </a:rPr>
              <a:t>Katniss with </a:t>
            </a:r>
            <a:r>
              <a:rPr lang="en-US" altLang="en-US" sz="3600" dirty="0" err="1">
                <a:solidFill>
                  <a:schemeClr val="bg1"/>
                </a:solidFill>
              </a:rPr>
              <a:t>Peeta</a:t>
            </a:r>
            <a:endParaRPr lang="en-US" altLang="en-US" sz="5400" dirty="0">
              <a:solidFill>
                <a:schemeClr val="bg1"/>
              </a:solidFill>
            </a:endParaRPr>
          </a:p>
        </p:txBody>
      </p:sp>
      <p:pic>
        <p:nvPicPr>
          <p:cNvPr id="27652" name="Picture 4" descr="images (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77448" y="4950483"/>
            <a:ext cx="3668683" cy="1755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8853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Character</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08530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52" y="265237"/>
            <a:ext cx="11701752" cy="841126"/>
          </a:xfrm>
        </p:spPr>
        <p:txBody>
          <a:bodyPr/>
          <a:lstStyle/>
          <a:p>
            <a:r>
              <a:rPr lang="en-US" dirty="0" smtClean="0"/>
              <a:t>Table Discussion </a:t>
            </a:r>
            <a:endParaRPr lang="en-US" dirty="0"/>
          </a:p>
        </p:txBody>
      </p:sp>
      <p:sp>
        <p:nvSpPr>
          <p:cNvPr id="3" name="Content Placeholder 2"/>
          <p:cNvSpPr>
            <a:spLocks noGrp="1"/>
          </p:cNvSpPr>
          <p:nvPr>
            <p:ph idx="1"/>
          </p:nvPr>
        </p:nvSpPr>
        <p:spPr>
          <a:xfrm>
            <a:off x="232756" y="839585"/>
            <a:ext cx="11787448" cy="5777346"/>
          </a:xfrm>
        </p:spPr>
        <p:txBody>
          <a:bodyPr>
            <a:normAutofit/>
          </a:bodyPr>
          <a:lstStyle/>
          <a:p>
            <a:r>
              <a:rPr lang="en-US" sz="4400" dirty="0" smtClean="0">
                <a:solidFill>
                  <a:schemeClr val="bg1"/>
                </a:solidFill>
              </a:rPr>
              <a:t>What do you value most in a character?</a:t>
            </a:r>
          </a:p>
          <a:p>
            <a:r>
              <a:rPr lang="en-US" sz="4400" dirty="0" smtClean="0">
                <a:solidFill>
                  <a:schemeClr val="bg1"/>
                </a:solidFill>
              </a:rPr>
              <a:t>As a table group, come up with a list of the top 5-7 things a ‘good character’ should have in a story</a:t>
            </a:r>
          </a:p>
          <a:p>
            <a:r>
              <a:rPr lang="en-US" sz="4400" dirty="0" smtClean="0">
                <a:solidFill>
                  <a:schemeClr val="bg1"/>
                </a:solidFill>
              </a:rPr>
              <a:t>Who would you say is the ‘best character’ in film or literature, and why? </a:t>
            </a:r>
            <a:endParaRPr lang="en-US" sz="4400" dirty="0">
              <a:solidFill>
                <a:schemeClr val="bg1"/>
              </a:solidFill>
            </a:endParaRPr>
          </a:p>
        </p:txBody>
      </p:sp>
    </p:spTree>
    <p:extLst>
      <p:ext uri="{BB962C8B-B14F-4D97-AF65-F5344CB8AC3E}">
        <p14:creationId xmlns:p14="http://schemas.microsoft.com/office/powerpoint/2010/main" val="1500721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205" y="214591"/>
            <a:ext cx="11668500" cy="974130"/>
          </a:xfrm>
        </p:spPr>
        <p:txBody>
          <a:bodyPr/>
          <a:lstStyle/>
          <a:p>
            <a:r>
              <a:rPr lang="en-US" dirty="0" smtClean="0"/>
              <a:t>Film Analysis</a:t>
            </a:r>
            <a:endParaRPr lang="en-US" dirty="0"/>
          </a:p>
        </p:txBody>
      </p:sp>
      <p:sp>
        <p:nvSpPr>
          <p:cNvPr id="3" name="Content Placeholder 2"/>
          <p:cNvSpPr>
            <a:spLocks noGrp="1"/>
          </p:cNvSpPr>
          <p:nvPr>
            <p:ph idx="1"/>
          </p:nvPr>
        </p:nvSpPr>
        <p:spPr>
          <a:xfrm>
            <a:off x="351702" y="1188722"/>
            <a:ext cx="11601999" cy="5411584"/>
          </a:xfrm>
        </p:spPr>
        <p:txBody>
          <a:bodyPr>
            <a:normAutofit/>
          </a:bodyPr>
          <a:lstStyle/>
          <a:p>
            <a:r>
              <a:rPr lang="en-US" sz="3600" dirty="0" smtClean="0">
                <a:solidFill>
                  <a:schemeClr val="bg1"/>
                </a:solidFill>
              </a:rPr>
              <a:t>We are going to be analyzing the film….</a:t>
            </a:r>
          </a:p>
          <a:p>
            <a:r>
              <a:rPr lang="en-US" sz="3600" dirty="0" smtClean="0">
                <a:solidFill>
                  <a:schemeClr val="bg1"/>
                </a:solidFill>
              </a:rPr>
              <a:t>As you watch, you are going to take notes on one of the main characters:</a:t>
            </a:r>
          </a:p>
          <a:p>
            <a:pPr lvl="1"/>
            <a:r>
              <a:rPr lang="en-US" sz="3200" dirty="0" smtClean="0">
                <a:solidFill>
                  <a:schemeClr val="bg1"/>
                </a:solidFill>
              </a:rPr>
              <a:t>Age, physical description, personality, history, family, friends, hobbies, dreams, hopes, etc. </a:t>
            </a:r>
          </a:p>
          <a:p>
            <a:r>
              <a:rPr lang="en-US" sz="3600" dirty="0" smtClean="0">
                <a:solidFill>
                  <a:schemeClr val="bg1"/>
                </a:solidFill>
              </a:rPr>
              <a:t>Categorize that character: static, dynamic, round, flat</a:t>
            </a:r>
          </a:p>
          <a:p>
            <a:pPr lvl="1"/>
            <a:r>
              <a:rPr lang="en-US" sz="3200" dirty="0" smtClean="0">
                <a:solidFill>
                  <a:schemeClr val="bg1"/>
                </a:solidFill>
              </a:rPr>
              <a:t>Justification for that categorization</a:t>
            </a:r>
            <a:endParaRPr lang="en-US" sz="3200" dirty="0">
              <a:solidFill>
                <a:schemeClr val="bg1"/>
              </a:solidFill>
            </a:endParaRPr>
          </a:p>
        </p:txBody>
      </p:sp>
    </p:spTree>
    <p:extLst>
      <p:ext uri="{BB962C8B-B14F-4D97-AF65-F5344CB8AC3E}">
        <p14:creationId xmlns:p14="http://schemas.microsoft.com/office/powerpoint/2010/main" val="106136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27" y="156402"/>
            <a:ext cx="11618625" cy="1157010"/>
          </a:xfrm>
        </p:spPr>
        <p:txBody>
          <a:bodyPr/>
          <a:lstStyle/>
          <a:p>
            <a:r>
              <a:rPr lang="en-US" dirty="0" smtClean="0"/>
              <a:t>Characters in literature </a:t>
            </a:r>
            <a:endParaRPr lang="en-US" dirty="0"/>
          </a:p>
        </p:txBody>
      </p:sp>
      <p:sp>
        <p:nvSpPr>
          <p:cNvPr id="3" name="Content Placeholder 2"/>
          <p:cNvSpPr>
            <a:spLocks noGrp="1"/>
          </p:cNvSpPr>
          <p:nvPr>
            <p:ph idx="1"/>
          </p:nvPr>
        </p:nvSpPr>
        <p:spPr>
          <a:xfrm>
            <a:off x="163279" y="1313412"/>
            <a:ext cx="11823673" cy="5037512"/>
          </a:xfrm>
        </p:spPr>
        <p:txBody>
          <a:bodyPr>
            <a:noAutofit/>
          </a:bodyPr>
          <a:lstStyle/>
          <a:p>
            <a:r>
              <a:rPr lang="en-US" sz="3600" dirty="0" smtClean="0">
                <a:solidFill>
                  <a:schemeClr val="bg1"/>
                </a:solidFill>
              </a:rPr>
              <a:t>Who is your favorite literary character and why?</a:t>
            </a:r>
          </a:p>
          <a:p>
            <a:r>
              <a:rPr lang="en-US" sz="3600" dirty="0" smtClean="0">
                <a:solidFill>
                  <a:schemeClr val="bg1"/>
                </a:solidFill>
              </a:rPr>
              <a:t>Describe the character</a:t>
            </a:r>
          </a:p>
          <a:p>
            <a:r>
              <a:rPr lang="en-US" sz="3600" dirty="0" smtClean="0">
                <a:solidFill>
                  <a:schemeClr val="bg1"/>
                </a:solidFill>
              </a:rPr>
              <a:t>Short story analysis: describe that character in the story</a:t>
            </a:r>
          </a:p>
          <a:p>
            <a:pPr lvl="1"/>
            <a:r>
              <a:rPr lang="en-US" sz="3200" dirty="0" smtClean="0">
                <a:solidFill>
                  <a:schemeClr val="bg1"/>
                </a:solidFill>
              </a:rPr>
              <a:t>What do we know?</a:t>
            </a:r>
          </a:p>
          <a:p>
            <a:pPr lvl="1"/>
            <a:r>
              <a:rPr lang="en-US" sz="3200" dirty="0" smtClean="0">
                <a:solidFill>
                  <a:schemeClr val="bg1"/>
                </a:solidFill>
              </a:rPr>
              <a:t>What information is lacking or do we still want to know?</a:t>
            </a:r>
          </a:p>
          <a:p>
            <a:pPr lvl="1"/>
            <a:r>
              <a:rPr lang="en-US" sz="3200" dirty="0" smtClean="0">
                <a:solidFill>
                  <a:schemeClr val="bg1"/>
                </a:solidFill>
              </a:rPr>
              <a:t>How does the information or lack of information shape the story?</a:t>
            </a:r>
            <a:endParaRPr lang="en-US" sz="3200" dirty="0">
              <a:solidFill>
                <a:schemeClr val="bg1"/>
              </a:solidFill>
            </a:endParaRPr>
          </a:p>
        </p:txBody>
      </p:sp>
    </p:spTree>
    <p:extLst>
      <p:ext uri="{BB962C8B-B14F-4D97-AF65-F5344CB8AC3E}">
        <p14:creationId xmlns:p14="http://schemas.microsoft.com/office/powerpoint/2010/main" val="1795962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Character dossier</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84527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449" y="173026"/>
            <a:ext cx="11868006" cy="940879"/>
          </a:xfrm>
        </p:spPr>
        <p:txBody>
          <a:bodyPr/>
          <a:lstStyle/>
          <a:p>
            <a:r>
              <a:rPr lang="en-US" dirty="0" smtClean="0"/>
              <a:t>Character dossier</a:t>
            </a:r>
            <a:endParaRPr lang="en-US" dirty="0"/>
          </a:p>
        </p:txBody>
      </p:sp>
      <p:sp>
        <p:nvSpPr>
          <p:cNvPr id="3" name="Content Placeholder 2"/>
          <p:cNvSpPr>
            <a:spLocks noGrp="1"/>
          </p:cNvSpPr>
          <p:nvPr>
            <p:ph idx="1"/>
          </p:nvPr>
        </p:nvSpPr>
        <p:spPr>
          <a:xfrm>
            <a:off x="293514" y="1467196"/>
            <a:ext cx="11618624" cy="5149735"/>
          </a:xfrm>
        </p:spPr>
        <p:txBody>
          <a:bodyPr>
            <a:noAutofit/>
          </a:bodyPr>
          <a:lstStyle/>
          <a:p>
            <a:r>
              <a:rPr lang="en-US" sz="4400" dirty="0" smtClean="0">
                <a:solidFill>
                  <a:schemeClr val="bg1"/>
                </a:solidFill>
              </a:rPr>
              <a:t>You are going to create a character that you will eventually include in a short story</a:t>
            </a:r>
          </a:p>
          <a:p>
            <a:r>
              <a:rPr lang="en-US" sz="4400" dirty="0" smtClean="0">
                <a:solidFill>
                  <a:schemeClr val="bg1"/>
                </a:solidFill>
              </a:rPr>
              <a:t>The first part of this is a character dossier</a:t>
            </a:r>
          </a:p>
          <a:p>
            <a:r>
              <a:rPr lang="en-US" sz="4400" dirty="0" smtClean="0">
                <a:solidFill>
                  <a:schemeClr val="bg1"/>
                </a:solidFill>
              </a:rPr>
              <a:t>Dossier: </a:t>
            </a:r>
            <a:r>
              <a:rPr lang="en-US" sz="4400" dirty="0">
                <a:solidFill>
                  <a:schemeClr val="bg1"/>
                </a:solidFill>
              </a:rPr>
              <a:t>a collection of documents about a particular person, event, or subject.</a:t>
            </a:r>
            <a:endParaRPr lang="en-US" sz="4800" dirty="0" smtClean="0">
              <a:solidFill>
                <a:schemeClr val="bg1"/>
              </a:solidFill>
            </a:endParaRPr>
          </a:p>
        </p:txBody>
      </p:sp>
    </p:spTree>
    <p:extLst>
      <p:ext uri="{BB962C8B-B14F-4D97-AF65-F5344CB8AC3E}">
        <p14:creationId xmlns:p14="http://schemas.microsoft.com/office/powerpoint/2010/main" val="12640933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390" y="148088"/>
            <a:ext cx="11585374" cy="1073883"/>
          </a:xfrm>
        </p:spPr>
        <p:txBody>
          <a:bodyPr/>
          <a:lstStyle/>
          <a:p>
            <a:r>
              <a:rPr lang="en-US" dirty="0" smtClean="0"/>
              <a:t>Need to include</a:t>
            </a:r>
            <a:endParaRPr lang="en-US" dirty="0"/>
          </a:p>
        </p:txBody>
      </p:sp>
      <p:sp>
        <p:nvSpPr>
          <p:cNvPr id="3" name="Content Placeholder 2"/>
          <p:cNvSpPr>
            <a:spLocks noGrp="1"/>
          </p:cNvSpPr>
          <p:nvPr>
            <p:ph idx="1"/>
          </p:nvPr>
        </p:nvSpPr>
        <p:spPr>
          <a:xfrm>
            <a:off x="343390" y="1097280"/>
            <a:ext cx="11660188" cy="5428212"/>
          </a:xfrm>
        </p:spPr>
        <p:txBody>
          <a:bodyPr numCol="3">
            <a:noAutofit/>
          </a:bodyPr>
          <a:lstStyle/>
          <a:p>
            <a:r>
              <a:rPr lang="en-US" sz="2400" dirty="0">
                <a:solidFill>
                  <a:schemeClr val="bg1"/>
                </a:solidFill>
              </a:rPr>
              <a:t>Character name:</a:t>
            </a:r>
          </a:p>
          <a:p>
            <a:r>
              <a:rPr lang="en-US" sz="2400" dirty="0">
                <a:solidFill>
                  <a:schemeClr val="bg1"/>
                </a:solidFill>
              </a:rPr>
              <a:t> </a:t>
            </a:r>
            <a:r>
              <a:rPr lang="en-US" sz="2400" dirty="0" smtClean="0">
                <a:solidFill>
                  <a:schemeClr val="bg1"/>
                </a:solidFill>
              </a:rPr>
              <a:t>Gender</a:t>
            </a:r>
            <a:r>
              <a:rPr lang="en-US" sz="2400" dirty="0">
                <a:solidFill>
                  <a:schemeClr val="bg1"/>
                </a:solidFill>
              </a:rPr>
              <a:t>:</a:t>
            </a:r>
          </a:p>
          <a:p>
            <a:r>
              <a:rPr lang="en-US" sz="2400" dirty="0">
                <a:solidFill>
                  <a:schemeClr val="bg1"/>
                </a:solidFill>
              </a:rPr>
              <a:t> </a:t>
            </a:r>
            <a:r>
              <a:rPr lang="en-US" sz="2400" dirty="0" smtClean="0">
                <a:solidFill>
                  <a:schemeClr val="bg1"/>
                </a:solidFill>
              </a:rPr>
              <a:t>Age</a:t>
            </a:r>
            <a:r>
              <a:rPr lang="en-US" sz="2400" dirty="0">
                <a:solidFill>
                  <a:schemeClr val="bg1"/>
                </a:solidFill>
              </a:rPr>
              <a:t>:  </a:t>
            </a:r>
          </a:p>
          <a:p>
            <a:r>
              <a:rPr lang="en-US" sz="2400" dirty="0">
                <a:solidFill>
                  <a:schemeClr val="bg1"/>
                </a:solidFill>
              </a:rPr>
              <a:t> </a:t>
            </a:r>
            <a:r>
              <a:rPr lang="en-US" sz="2400" dirty="0" smtClean="0">
                <a:solidFill>
                  <a:schemeClr val="bg1"/>
                </a:solidFill>
              </a:rPr>
              <a:t>Place </a:t>
            </a:r>
            <a:r>
              <a:rPr lang="en-US" sz="2400" dirty="0">
                <a:solidFill>
                  <a:schemeClr val="bg1"/>
                </a:solidFill>
              </a:rPr>
              <a:t>of Birth:</a:t>
            </a:r>
          </a:p>
          <a:p>
            <a:r>
              <a:rPr lang="en-US" sz="2400" dirty="0" smtClean="0">
                <a:solidFill>
                  <a:schemeClr val="bg1"/>
                </a:solidFill>
              </a:rPr>
              <a:t>Domicile</a:t>
            </a:r>
            <a:r>
              <a:rPr lang="en-US" sz="2400" dirty="0">
                <a:solidFill>
                  <a:schemeClr val="bg1"/>
                </a:solidFill>
              </a:rPr>
              <a:t>:</a:t>
            </a:r>
          </a:p>
          <a:p>
            <a:r>
              <a:rPr lang="en-US" sz="2400" dirty="0" smtClean="0">
                <a:solidFill>
                  <a:schemeClr val="bg1"/>
                </a:solidFill>
              </a:rPr>
              <a:t>Height</a:t>
            </a:r>
            <a:r>
              <a:rPr lang="en-US" sz="2400" dirty="0">
                <a:solidFill>
                  <a:schemeClr val="bg1"/>
                </a:solidFill>
              </a:rPr>
              <a:t>, weight:</a:t>
            </a:r>
          </a:p>
          <a:p>
            <a:r>
              <a:rPr lang="en-US" sz="2400" dirty="0" smtClean="0">
                <a:solidFill>
                  <a:schemeClr val="bg1"/>
                </a:solidFill>
              </a:rPr>
              <a:t>Eye </a:t>
            </a:r>
            <a:r>
              <a:rPr lang="en-US" sz="2400" dirty="0">
                <a:solidFill>
                  <a:schemeClr val="bg1"/>
                </a:solidFill>
              </a:rPr>
              <a:t>color:</a:t>
            </a:r>
          </a:p>
          <a:p>
            <a:r>
              <a:rPr lang="en-US" sz="2400" dirty="0" smtClean="0">
                <a:solidFill>
                  <a:schemeClr val="bg1"/>
                </a:solidFill>
              </a:rPr>
              <a:t>Hair quantity, texture, </a:t>
            </a:r>
            <a:r>
              <a:rPr lang="en-US" sz="2400" dirty="0">
                <a:solidFill>
                  <a:schemeClr val="bg1"/>
                </a:solidFill>
              </a:rPr>
              <a:t>and color:</a:t>
            </a:r>
          </a:p>
          <a:p>
            <a:r>
              <a:rPr lang="en-US" sz="2400" dirty="0" smtClean="0">
                <a:solidFill>
                  <a:schemeClr val="bg1"/>
                </a:solidFill>
              </a:rPr>
              <a:t>Unusual </a:t>
            </a:r>
            <a:r>
              <a:rPr lang="en-US" sz="2400" dirty="0">
                <a:solidFill>
                  <a:schemeClr val="bg1"/>
                </a:solidFill>
              </a:rPr>
              <a:t>facial and bodily features:</a:t>
            </a:r>
          </a:p>
          <a:p>
            <a:r>
              <a:rPr lang="en-US" sz="2400" dirty="0" smtClean="0">
                <a:solidFill>
                  <a:schemeClr val="bg1"/>
                </a:solidFill>
              </a:rPr>
              <a:t>Marital </a:t>
            </a:r>
            <a:r>
              <a:rPr lang="en-US" sz="2400" dirty="0">
                <a:solidFill>
                  <a:schemeClr val="bg1"/>
                </a:solidFill>
              </a:rPr>
              <a:t>status:</a:t>
            </a:r>
          </a:p>
          <a:p>
            <a:r>
              <a:rPr lang="en-US" sz="2400" dirty="0" smtClean="0">
                <a:solidFill>
                  <a:schemeClr val="bg1"/>
                </a:solidFill>
              </a:rPr>
              <a:t>Family </a:t>
            </a:r>
            <a:r>
              <a:rPr lang="en-US" sz="2400" dirty="0">
                <a:solidFill>
                  <a:schemeClr val="bg1"/>
                </a:solidFill>
              </a:rPr>
              <a:t>relationships:</a:t>
            </a:r>
          </a:p>
          <a:p>
            <a:r>
              <a:rPr lang="en-US" sz="2400" dirty="0" smtClean="0">
                <a:solidFill>
                  <a:schemeClr val="bg1"/>
                </a:solidFill>
              </a:rPr>
              <a:t>Pets</a:t>
            </a:r>
            <a:r>
              <a:rPr lang="en-US" sz="2400" dirty="0">
                <a:solidFill>
                  <a:schemeClr val="bg1"/>
                </a:solidFill>
              </a:rPr>
              <a:t>:</a:t>
            </a:r>
          </a:p>
          <a:p>
            <a:r>
              <a:rPr lang="en-US" sz="2400" dirty="0" smtClean="0">
                <a:solidFill>
                  <a:schemeClr val="bg1"/>
                </a:solidFill>
              </a:rPr>
              <a:t>Occupation</a:t>
            </a:r>
            <a:r>
              <a:rPr lang="en-US" sz="2400" dirty="0">
                <a:solidFill>
                  <a:schemeClr val="bg1"/>
                </a:solidFill>
              </a:rPr>
              <a:t>:</a:t>
            </a:r>
          </a:p>
          <a:p>
            <a:r>
              <a:rPr lang="en-US" sz="2400" dirty="0" smtClean="0">
                <a:solidFill>
                  <a:schemeClr val="bg1"/>
                </a:solidFill>
              </a:rPr>
              <a:t>Education</a:t>
            </a:r>
            <a:r>
              <a:rPr lang="en-US" sz="2400" dirty="0">
                <a:solidFill>
                  <a:schemeClr val="bg1"/>
                </a:solidFill>
              </a:rPr>
              <a:t>:</a:t>
            </a:r>
          </a:p>
          <a:p>
            <a:r>
              <a:rPr lang="en-US" sz="2400" dirty="0" smtClean="0">
                <a:solidFill>
                  <a:schemeClr val="bg1"/>
                </a:solidFill>
              </a:rPr>
              <a:t>Medical </a:t>
            </a:r>
            <a:r>
              <a:rPr lang="en-US" sz="2400" dirty="0">
                <a:solidFill>
                  <a:schemeClr val="bg1"/>
                </a:solidFill>
              </a:rPr>
              <a:t>conditions:</a:t>
            </a:r>
          </a:p>
          <a:p>
            <a:r>
              <a:rPr lang="en-US" sz="2400" dirty="0" smtClean="0">
                <a:solidFill>
                  <a:schemeClr val="bg1"/>
                </a:solidFill>
              </a:rPr>
              <a:t>Nervous </a:t>
            </a:r>
            <a:r>
              <a:rPr lang="en-US" sz="2400" dirty="0">
                <a:solidFill>
                  <a:schemeClr val="bg1"/>
                </a:solidFill>
              </a:rPr>
              <a:t>habits:</a:t>
            </a:r>
          </a:p>
          <a:p>
            <a:r>
              <a:rPr lang="en-US" sz="2400" dirty="0" smtClean="0">
                <a:solidFill>
                  <a:schemeClr val="bg1"/>
                </a:solidFill>
              </a:rPr>
              <a:t>Favorite </a:t>
            </a:r>
            <a:r>
              <a:rPr lang="en-US" sz="2400" dirty="0">
                <a:solidFill>
                  <a:schemeClr val="bg1"/>
                </a:solidFill>
              </a:rPr>
              <a:t>clothes:</a:t>
            </a:r>
          </a:p>
          <a:p>
            <a:r>
              <a:rPr lang="en-US" sz="2400" dirty="0" smtClean="0">
                <a:solidFill>
                  <a:schemeClr val="bg1"/>
                </a:solidFill>
              </a:rPr>
              <a:t>Goal </a:t>
            </a:r>
            <a:r>
              <a:rPr lang="en-US" sz="2400" dirty="0">
                <a:solidFill>
                  <a:schemeClr val="bg1"/>
                </a:solidFill>
              </a:rPr>
              <a:t>(publicly proclaimed):</a:t>
            </a:r>
          </a:p>
          <a:p>
            <a:r>
              <a:rPr lang="en-US" sz="2400" dirty="0" smtClean="0">
                <a:solidFill>
                  <a:schemeClr val="bg1"/>
                </a:solidFill>
              </a:rPr>
              <a:t>Obsession </a:t>
            </a:r>
            <a:r>
              <a:rPr lang="en-US" sz="2400" dirty="0">
                <a:solidFill>
                  <a:schemeClr val="bg1"/>
                </a:solidFill>
              </a:rPr>
              <a:t>(public or private):</a:t>
            </a:r>
          </a:p>
          <a:p>
            <a:r>
              <a:rPr lang="en-US" sz="2400" dirty="0" smtClean="0">
                <a:solidFill>
                  <a:schemeClr val="bg1"/>
                </a:solidFill>
              </a:rPr>
              <a:t>Sins</a:t>
            </a:r>
            <a:r>
              <a:rPr lang="en-US" sz="2400" dirty="0">
                <a:solidFill>
                  <a:schemeClr val="bg1"/>
                </a:solidFill>
              </a:rPr>
              <a:t>:</a:t>
            </a:r>
          </a:p>
          <a:p>
            <a:r>
              <a:rPr lang="en-US" sz="2400" dirty="0" smtClean="0">
                <a:solidFill>
                  <a:schemeClr val="bg1"/>
                </a:solidFill>
              </a:rPr>
              <a:t>Virtues</a:t>
            </a:r>
            <a:r>
              <a:rPr lang="en-US" sz="2400" dirty="0">
                <a:solidFill>
                  <a:schemeClr val="bg1"/>
                </a:solidFill>
              </a:rPr>
              <a:t>:</a:t>
            </a:r>
          </a:p>
          <a:p>
            <a:r>
              <a:rPr lang="en-US" sz="2400" dirty="0" smtClean="0">
                <a:solidFill>
                  <a:schemeClr val="bg1"/>
                </a:solidFill>
              </a:rPr>
              <a:t>Secret </a:t>
            </a:r>
            <a:r>
              <a:rPr lang="en-US" sz="2400" dirty="0">
                <a:solidFill>
                  <a:schemeClr val="bg1"/>
                </a:solidFill>
              </a:rPr>
              <a:t>passion:</a:t>
            </a:r>
          </a:p>
          <a:p>
            <a:r>
              <a:rPr lang="en-US" sz="2400" dirty="0" smtClean="0">
                <a:solidFill>
                  <a:schemeClr val="bg1"/>
                </a:solidFill>
              </a:rPr>
              <a:t>Main </a:t>
            </a:r>
            <a:r>
              <a:rPr lang="en-US" sz="2400" dirty="0">
                <a:solidFill>
                  <a:schemeClr val="bg1"/>
                </a:solidFill>
              </a:rPr>
              <a:t>frustration and obstacle:</a:t>
            </a:r>
          </a:p>
          <a:p>
            <a:pPr marL="0" indent="0">
              <a:buNone/>
            </a:pPr>
            <a:r>
              <a:rPr lang="en-US" sz="2400" dirty="0"/>
              <a:t> </a:t>
            </a:r>
          </a:p>
        </p:txBody>
      </p:sp>
    </p:spTree>
    <p:extLst>
      <p:ext uri="{BB962C8B-B14F-4D97-AF65-F5344CB8AC3E}">
        <p14:creationId xmlns:p14="http://schemas.microsoft.com/office/powerpoint/2010/main" val="27253441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8656" y="173028"/>
            <a:ext cx="8534400" cy="791250"/>
          </a:xfrm>
        </p:spPr>
        <p:txBody>
          <a:bodyPr/>
          <a:lstStyle/>
          <a:p>
            <a:r>
              <a:rPr lang="en-US" dirty="0" smtClean="0">
                <a:solidFill>
                  <a:schemeClr val="bg1"/>
                </a:solidFill>
              </a:rPr>
              <a:t>Illustration </a:t>
            </a:r>
            <a:endParaRPr lang="en-US" dirty="0">
              <a:solidFill>
                <a:schemeClr val="bg1"/>
              </a:solidFill>
            </a:endParaRPr>
          </a:p>
        </p:txBody>
      </p:sp>
      <p:sp>
        <p:nvSpPr>
          <p:cNvPr id="3" name="Content Placeholder 2"/>
          <p:cNvSpPr>
            <a:spLocks noGrp="1"/>
          </p:cNvSpPr>
          <p:nvPr>
            <p:ph idx="1"/>
          </p:nvPr>
        </p:nvSpPr>
        <p:spPr>
          <a:xfrm>
            <a:off x="750713" y="1433946"/>
            <a:ext cx="11011795" cy="5191298"/>
          </a:xfrm>
        </p:spPr>
        <p:txBody>
          <a:bodyPr>
            <a:normAutofit/>
          </a:bodyPr>
          <a:lstStyle/>
          <a:p>
            <a:pPr marL="0" indent="0">
              <a:buNone/>
            </a:pPr>
            <a:r>
              <a:rPr lang="en-US" sz="6600" dirty="0" smtClean="0">
                <a:solidFill>
                  <a:schemeClr val="bg1"/>
                </a:solidFill>
              </a:rPr>
              <a:t>Create an illustration of your character to go along with your character dossier from Monday</a:t>
            </a:r>
            <a:endParaRPr lang="en-US" sz="6600" dirty="0">
              <a:solidFill>
                <a:schemeClr val="bg1"/>
              </a:solidFill>
            </a:endParaRPr>
          </a:p>
        </p:txBody>
      </p:sp>
    </p:spTree>
    <p:extLst>
      <p:ext uri="{BB962C8B-B14F-4D97-AF65-F5344CB8AC3E}">
        <p14:creationId xmlns:p14="http://schemas.microsoft.com/office/powerpoint/2010/main" val="1991518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t>Choose one scene to write for your </a:t>
            </a:r>
            <a:r>
              <a:rPr lang="en-US"/>
              <a:t>character </a:t>
            </a:r>
            <a:r>
              <a:rPr lang="en-US" smtClean="0"/>
              <a:t>(750-1000 </a:t>
            </a:r>
            <a:r>
              <a:rPr lang="en-US" dirty="0"/>
              <a:t>words):</a:t>
            </a:r>
            <a:br>
              <a:rPr lang="en-US" dirty="0"/>
            </a:b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2792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401580" y="131498"/>
            <a:ext cx="8534400" cy="915906"/>
          </a:xfrm>
        </p:spPr>
        <p:txBody>
          <a:bodyPr/>
          <a:lstStyle/>
          <a:p>
            <a:pPr eaLnBrk="1" hangingPunct="1"/>
            <a:r>
              <a:rPr lang="en-US" altLang="en-US" dirty="0" smtClean="0"/>
              <a:t>Terms</a:t>
            </a:r>
          </a:p>
        </p:txBody>
      </p:sp>
      <p:sp>
        <p:nvSpPr>
          <p:cNvPr id="7171" name="Rectangle 3"/>
          <p:cNvSpPr>
            <a:spLocks noGrp="1" noRot="1" noChangeArrowheads="1"/>
          </p:cNvSpPr>
          <p:nvPr>
            <p:ph idx="1"/>
          </p:nvPr>
        </p:nvSpPr>
        <p:spPr>
          <a:xfrm>
            <a:off x="249382" y="872836"/>
            <a:ext cx="11787447" cy="5727469"/>
          </a:xfrm>
        </p:spPr>
        <p:txBody>
          <a:bodyPr rtlCol="0">
            <a:noAutofit/>
          </a:bodyPr>
          <a:lstStyle/>
          <a:p>
            <a:pPr marL="274320" indent="-274320">
              <a:buClr>
                <a:schemeClr val="accent1">
                  <a:lumMod val="60000"/>
                  <a:lumOff val="40000"/>
                </a:schemeClr>
              </a:buClr>
              <a:buFont typeface="Wingdings"/>
              <a:buChar char=""/>
              <a:defRPr/>
            </a:pPr>
            <a:r>
              <a:rPr lang="en-US" altLang="en-US" sz="3200" b="1" dirty="0">
                <a:solidFill>
                  <a:schemeClr val="bg1"/>
                </a:solidFill>
              </a:rPr>
              <a:t>Characters </a:t>
            </a:r>
            <a:r>
              <a:rPr lang="en-US" altLang="en-US" sz="3200" dirty="0">
                <a:solidFill>
                  <a:schemeClr val="bg1"/>
                </a:solidFill>
              </a:rPr>
              <a:t>are people that inhabit stories.</a:t>
            </a:r>
          </a:p>
          <a:p>
            <a:pPr marL="274320" indent="-274320">
              <a:buClr>
                <a:schemeClr val="accent1">
                  <a:lumMod val="60000"/>
                  <a:lumOff val="40000"/>
                </a:schemeClr>
              </a:buClr>
              <a:buFont typeface="Wingdings"/>
              <a:buChar char=""/>
              <a:defRPr/>
            </a:pPr>
            <a:r>
              <a:rPr lang="en-US" altLang="en-US" sz="3200" b="1" dirty="0">
                <a:solidFill>
                  <a:schemeClr val="bg1"/>
                </a:solidFill>
              </a:rPr>
              <a:t>Protagonist</a:t>
            </a:r>
            <a:r>
              <a:rPr lang="en-US" altLang="en-US" sz="3200" dirty="0">
                <a:solidFill>
                  <a:schemeClr val="bg1"/>
                </a:solidFill>
              </a:rPr>
              <a:t>--Major character at the center of the story. </a:t>
            </a:r>
          </a:p>
          <a:p>
            <a:pPr marL="640080" lvl="1" indent="-274320">
              <a:buClr>
                <a:schemeClr val="accent1">
                  <a:lumMod val="60000"/>
                  <a:lumOff val="40000"/>
                </a:schemeClr>
              </a:buClr>
              <a:buFont typeface="Wingdings 2"/>
              <a:buChar char=""/>
              <a:defRPr/>
            </a:pPr>
            <a:r>
              <a:rPr lang="en-US" altLang="en-US" sz="2800" dirty="0">
                <a:solidFill>
                  <a:schemeClr val="bg1"/>
                </a:solidFill>
              </a:rPr>
              <a:t>Example: </a:t>
            </a:r>
            <a:r>
              <a:rPr lang="en-US" altLang="en-US" sz="2800" dirty="0" err="1">
                <a:solidFill>
                  <a:schemeClr val="bg1"/>
                </a:solidFill>
              </a:rPr>
              <a:t>Katniss</a:t>
            </a:r>
            <a:r>
              <a:rPr lang="en-US" altLang="en-US" sz="2800" dirty="0">
                <a:solidFill>
                  <a:schemeClr val="bg1"/>
                </a:solidFill>
              </a:rPr>
              <a:t> or Harry Potter</a:t>
            </a:r>
          </a:p>
          <a:p>
            <a:pPr marL="274320" indent="-274320">
              <a:buClr>
                <a:schemeClr val="accent1">
                  <a:lumMod val="60000"/>
                  <a:lumOff val="40000"/>
                </a:schemeClr>
              </a:buClr>
              <a:buFont typeface="Wingdings"/>
              <a:buChar char=""/>
              <a:defRPr/>
            </a:pPr>
            <a:r>
              <a:rPr lang="en-US" altLang="en-US" sz="3200" b="1" dirty="0">
                <a:solidFill>
                  <a:schemeClr val="bg1"/>
                </a:solidFill>
              </a:rPr>
              <a:t>Antagonist</a:t>
            </a:r>
            <a:r>
              <a:rPr lang="en-US" altLang="en-US" sz="3200" dirty="0">
                <a:solidFill>
                  <a:schemeClr val="bg1"/>
                </a:solidFill>
              </a:rPr>
              <a:t>--A character or force that opposes the protagonist. </a:t>
            </a:r>
          </a:p>
          <a:p>
            <a:pPr marL="640080" lvl="1" indent="-274320">
              <a:buClr>
                <a:schemeClr val="accent1">
                  <a:lumMod val="60000"/>
                  <a:lumOff val="40000"/>
                </a:schemeClr>
              </a:buClr>
              <a:buFont typeface="Wingdings 2"/>
              <a:buChar char=""/>
              <a:defRPr/>
            </a:pPr>
            <a:r>
              <a:rPr lang="en-US" altLang="en-US" sz="2800" dirty="0">
                <a:solidFill>
                  <a:schemeClr val="bg1"/>
                </a:solidFill>
              </a:rPr>
              <a:t>Example: President Snow or Voldemort</a:t>
            </a:r>
          </a:p>
          <a:p>
            <a:pPr marL="274320" indent="-274320">
              <a:buClr>
                <a:schemeClr val="accent1">
                  <a:lumMod val="60000"/>
                  <a:lumOff val="40000"/>
                </a:schemeClr>
              </a:buClr>
              <a:buFont typeface="Wingdings"/>
              <a:buChar char=""/>
              <a:defRPr/>
            </a:pPr>
            <a:r>
              <a:rPr lang="en-US" altLang="en-US" sz="3200" b="1" dirty="0">
                <a:solidFill>
                  <a:schemeClr val="bg1"/>
                </a:solidFill>
              </a:rPr>
              <a:t>Minor character</a:t>
            </a:r>
            <a:r>
              <a:rPr lang="en-US" altLang="en-US" sz="3200" dirty="0">
                <a:solidFill>
                  <a:schemeClr val="bg1"/>
                </a:solidFill>
              </a:rPr>
              <a:t>--Often provides support and illuminates the protagonist </a:t>
            </a:r>
          </a:p>
          <a:p>
            <a:pPr marL="640080" lvl="1" indent="-274320">
              <a:buClr>
                <a:schemeClr val="accent1">
                  <a:lumMod val="60000"/>
                  <a:lumOff val="40000"/>
                </a:schemeClr>
              </a:buClr>
              <a:buFont typeface="Wingdings 2"/>
              <a:buChar char=""/>
              <a:defRPr/>
            </a:pPr>
            <a:r>
              <a:rPr lang="en-US" altLang="en-US" sz="2800" dirty="0">
                <a:solidFill>
                  <a:schemeClr val="bg1"/>
                </a:solidFill>
              </a:rPr>
              <a:t>Example: </a:t>
            </a:r>
            <a:r>
              <a:rPr lang="en-US" altLang="en-US" sz="2800" dirty="0" err="1">
                <a:solidFill>
                  <a:schemeClr val="bg1"/>
                </a:solidFill>
              </a:rPr>
              <a:t>Peeta</a:t>
            </a:r>
            <a:r>
              <a:rPr lang="en-US" altLang="en-US" sz="2800" dirty="0">
                <a:solidFill>
                  <a:schemeClr val="bg1"/>
                </a:solidFill>
              </a:rPr>
              <a:t>/Gale/</a:t>
            </a:r>
            <a:r>
              <a:rPr lang="en-US" altLang="en-US" sz="2800" dirty="0" err="1">
                <a:solidFill>
                  <a:schemeClr val="bg1"/>
                </a:solidFill>
              </a:rPr>
              <a:t>Haymitch</a:t>
            </a:r>
            <a:r>
              <a:rPr lang="en-US" altLang="en-US" sz="2800" dirty="0">
                <a:solidFill>
                  <a:schemeClr val="bg1"/>
                </a:solidFill>
              </a:rPr>
              <a:t> or </a:t>
            </a:r>
            <a:r>
              <a:rPr lang="en-US" altLang="en-US" sz="2800" dirty="0" err="1">
                <a:solidFill>
                  <a:schemeClr val="bg1"/>
                </a:solidFill>
              </a:rPr>
              <a:t>Hermoine</a:t>
            </a:r>
            <a:r>
              <a:rPr lang="en-US" altLang="en-US" sz="2800" dirty="0">
                <a:solidFill>
                  <a:schemeClr val="bg1"/>
                </a:solidFill>
              </a:rPr>
              <a:t>/Ron/</a:t>
            </a:r>
            <a:r>
              <a:rPr lang="en-US" altLang="en-US" sz="2800" dirty="0" err="1">
                <a:solidFill>
                  <a:schemeClr val="bg1"/>
                </a:solidFill>
              </a:rPr>
              <a:t>Hagrid</a:t>
            </a:r>
            <a:r>
              <a:rPr lang="en-US" altLang="en-US" sz="2800" dirty="0">
                <a:solidFill>
                  <a:schemeClr val="bg1"/>
                </a:solidFill>
              </a:rPr>
              <a:t> </a:t>
            </a:r>
          </a:p>
        </p:txBody>
      </p:sp>
      <p:pic>
        <p:nvPicPr>
          <p:cNvPr id="19460" name="Picture 4" descr="download (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29800" y="58738"/>
            <a:ext cx="2362200"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07157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91" y="131463"/>
            <a:ext cx="11560435" cy="990755"/>
          </a:xfrm>
        </p:spPr>
        <p:txBody>
          <a:bodyPr/>
          <a:lstStyle/>
          <a:p>
            <a:r>
              <a:rPr lang="en-US" dirty="0" smtClean="0"/>
              <a:t>Option 1</a:t>
            </a:r>
            <a:endParaRPr lang="en-US" dirty="0"/>
          </a:p>
        </p:txBody>
      </p:sp>
      <p:sp>
        <p:nvSpPr>
          <p:cNvPr id="3" name="Content Placeholder 2"/>
          <p:cNvSpPr>
            <a:spLocks noGrp="1"/>
          </p:cNvSpPr>
          <p:nvPr>
            <p:ph idx="1"/>
          </p:nvPr>
        </p:nvSpPr>
        <p:spPr>
          <a:xfrm>
            <a:off x="152196" y="980902"/>
            <a:ext cx="11818129" cy="5561214"/>
          </a:xfrm>
        </p:spPr>
        <p:txBody>
          <a:bodyPr>
            <a:normAutofit lnSpcReduction="10000"/>
          </a:bodyPr>
          <a:lstStyle/>
          <a:p>
            <a:r>
              <a:rPr lang="en-US" sz="2800" dirty="0">
                <a:solidFill>
                  <a:schemeClr val="bg1"/>
                </a:solidFill>
              </a:rPr>
              <a:t>Let your character go to the wrong event.  He or she got the address wrong but has realized this after a good description of character and setting.  By now, it’s too late.  What is going on at the wrong party?  Perhaps instead of a wedding, your character is at a wake; or instead of a wake, he or she is at a wedding; or instead of a support group, he or she is attending an annual fund-raiser.  He or she feels very out of place at this event.</a:t>
            </a:r>
          </a:p>
          <a:p>
            <a:endParaRPr lang="en-US" sz="2800" dirty="0">
              <a:solidFill>
                <a:schemeClr val="bg1"/>
              </a:solidFill>
            </a:endParaRPr>
          </a:p>
          <a:p>
            <a:r>
              <a:rPr lang="en-US" sz="2800" dirty="0">
                <a:solidFill>
                  <a:schemeClr val="bg1"/>
                </a:solidFill>
              </a:rPr>
              <a:t>Make sure your character, setting, and event are original, unique, even quirky, but avoid too much weirdness (this isn’t science fiction).  Use your imagination.  Will you make this misunderstanding comic, tragic, or somewhere in between?</a:t>
            </a:r>
          </a:p>
          <a:p>
            <a:endParaRPr lang="en-US" dirty="0"/>
          </a:p>
        </p:txBody>
      </p:sp>
    </p:spTree>
    <p:extLst>
      <p:ext uri="{BB962C8B-B14F-4D97-AF65-F5344CB8AC3E}">
        <p14:creationId xmlns:p14="http://schemas.microsoft.com/office/powerpoint/2010/main" val="2295388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91" y="131463"/>
            <a:ext cx="11560435" cy="990755"/>
          </a:xfrm>
        </p:spPr>
        <p:txBody>
          <a:bodyPr/>
          <a:lstStyle/>
          <a:p>
            <a:r>
              <a:rPr lang="en-US" dirty="0" smtClean="0"/>
              <a:t>Option 2</a:t>
            </a:r>
            <a:endParaRPr lang="en-US" dirty="0"/>
          </a:p>
        </p:txBody>
      </p:sp>
      <p:sp>
        <p:nvSpPr>
          <p:cNvPr id="3" name="Content Placeholder 2"/>
          <p:cNvSpPr>
            <a:spLocks noGrp="1"/>
          </p:cNvSpPr>
          <p:nvPr>
            <p:ph idx="1"/>
          </p:nvPr>
        </p:nvSpPr>
        <p:spPr>
          <a:xfrm>
            <a:off x="152196" y="980902"/>
            <a:ext cx="11818129" cy="5561214"/>
          </a:xfrm>
        </p:spPr>
        <p:txBody>
          <a:bodyPr>
            <a:normAutofit/>
          </a:bodyPr>
          <a:lstStyle/>
          <a:p>
            <a:r>
              <a:rPr lang="en-US" sz="2800" dirty="0">
                <a:solidFill>
                  <a:schemeClr val="bg1"/>
                </a:solidFill>
              </a:rPr>
              <a:t>Your character is in desperate need of an item which he or she may purchase at a convenient location.  What is this store like (hardware, salon, grocery, pharmacy, nursery, antiques, shoes, art supplies)?  However, the salesperson (or people) are less than helpful—in fact, he (or they) ignore your character.  What are they doing instead?  Your character does not want to explode in public rage, but becomes increasingly agitated due to the desperate need.  What does he or she do?  How does he or she get what is necessary?  Provide enough frustration for your character to do something out of the ordinary for him or her (no M-16s or James Bond-like gadgets, please).</a:t>
            </a:r>
          </a:p>
          <a:p>
            <a:endParaRPr lang="en-US" dirty="0"/>
          </a:p>
        </p:txBody>
      </p:sp>
    </p:spTree>
    <p:extLst>
      <p:ext uri="{BB962C8B-B14F-4D97-AF65-F5344CB8AC3E}">
        <p14:creationId xmlns:p14="http://schemas.microsoft.com/office/powerpoint/2010/main" val="2942408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91" y="131463"/>
            <a:ext cx="11560435" cy="990755"/>
          </a:xfrm>
        </p:spPr>
        <p:txBody>
          <a:bodyPr/>
          <a:lstStyle/>
          <a:p>
            <a:r>
              <a:rPr lang="en-US" dirty="0" smtClean="0"/>
              <a:t>Option 3</a:t>
            </a:r>
            <a:endParaRPr lang="en-US" dirty="0"/>
          </a:p>
        </p:txBody>
      </p:sp>
      <p:sp>
        <p:nvSpPr>
          <p:cNvPr id="3" name="Content Placeholder 2"/>
          <p:cNvSpPr>
            <a:spLocks noGrp="1"/>
          </p:cNvSpPr>
          <p:nvPr>
            <p:ph idx="1"/>
          </p:nvPr>
        </p:nvSpPr>
        <p:spPr>
          <a:xfrm>
            <a:off x="152196" y="1122218"/>
            <a:ext cx="11818129" cy="5503026"/>
          </a:xfrm>
        </p:spPr>
        <p:txBody>
          <a:bodyPr>
            <a:normAutofit/>
          </a:bodyPr>
          <a:lstStyle/>
          <a:p>
            <a:r>
              <a:rPr lang="en-US" sz="3600" dirty="0">
                <a:solidFill>
                  <a:schemeClr val="bg1"/>
                </a:solidFill>
              </a:rPr>
              <a:t>Write about an event in the character’s </a:t>
            </a:r>
            <a:r>
              <a:rPr lang="en-US" sz="3600" dirty="0" smtClean="0">
                <a:solidFill>
                  <a:schemeClr val="bg1"/>
                </a:solidFill>
              </a:rPr>
              <a:t>family. Your </a:t>
            </a:r>
            <a:r>
              <a:rPr lang="en-US" sz="3600" dirty="0">
                <a:solidFill>
                  <a:schemeClr val="bg1"/>
                </a:solidFill>
              </a:rPr>
              <a:t>event should be </a:t>
            </a:r>
            <a:r>
              <a:rPr lang="en-US" sz="3600" dirty="0" smtClean="0">
                <a:solidFill>
                  <a:schemeClr val="bg1"/>
                </a:solidFill>
              </a:rPr>
              <a:t>dramatic.  </a:t>
            </a:r>
            <a:r>
              <a:rPr lang="en-US" sz="3600" dirty="0">
                <a:solidFill>
                  <a:schemeClr val="bg1"/>
                </a:solidFill>
              </a:rPr>
              <a:t>Perhaps a disaster happens:  the house burns down, someone is ill, a family member is a criminal.  Or perhaps a lesser disaster happens:  a fight at a celebration (wedding, graduation, anniversary, birthday), a holiday meal goes horribly awry, unresolved childhood tensions explode on a vacation.  Be creative!</a:t>
            </a:r>
          </a:p>
          <a:p>
            <a:endParaRPr lang="en-US" dirty="0"/>
          </a:p>
        </p:txBody>
      </p:sp>
    </p:spTree>
    <p:extLst>
      <p:ext uri="{BB962C8B-B14F-4D97-AF65-F5344CB8AC3E}">
        <p14:creationId xmlns:p14="http://schemas.microsoft.com/office/powerpoint/2010/main" val="3988151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descr="images (3).jpg"/>
          <p:cNvPicPr>
            <a:picLocks noChangeAspect="1"/>
          </p:cNvPicPr>
          <p:nvPr/>
        </p:nvPicPr>
        <p:blipFill>
          <a:blip r:embed="rId2">
            <a:lum bright="36000" contrast="-70000"/>
            <a:extLst>
              <a:ext uri="{28A0092B-C50C-407E-A947-70E740481C1C}">
                <a14:useLocalDpi xmlns:a14="http://schemas.microsoft.com/office/drawing/2010/main" val="0"/>
              </a:ext>
            </a:extLst>
          </a:blip>
          <a:srcRect/>
          <a:stretch>
            <a:fillRect/>
          </a:stretch>
        </p:blipFill>
        <p:spPr bwMode="auto">
          <a:xfrm>
            <a:off x="6248400" y="-919163"/>
            <a:ext cx="4768850" cy="2971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2"/>
          <p:cNvSpPr>
            <a:spLocks noGrp="1" noRot="1" noChangeArrowheads="1"/>
          </p:cNvSpPr>
          <p:nvPr>
            <p:ph type="title"/>
          </p:nvPr>
        </p:nvSpPr>
        <p:spPr>
          <a:xfrm>
            <a:off x="567834" y="297717"/>
            <a:ext cx="8534400" cy="1165323"/>
          </a:xfrm>
        </p:spPr>
        <p:txBody>
          <a:bodyPr/>
          <a:lstStyle/>
          <a:p>
            <a:pPr eaLnBrk="1" hangingPunct="1"/>
            <a:r>
              <a:rPr lang="en-US" altLang="en-US" dirty="0" smtClean="0"/>
              <a:t>Terms</a:t>
            </a:r>
          </a:p>
        </p:txBody>
      </p:sp>
      <p:sp>
        <p:nvSpPr>
          <p:cNvPr id="8195" name="Rectangle 3"/>
          <p:cNvSpPr>
            <a:spLocks noGrp="1" noRot="1" noChangeArrowheads="1"/>
          </p:cNvSpPr>
          <p:nvPr>
            <p:ph idx="1"/>
          </p:nvPr>
        </p:nvSpPr>
        <p:spPr>
          <a:xfrm>
            <a:off x="174567" y="1895302"/>
            <a:ext cx="11853949" cy="4854633"/>
          </a:xfrm>
        </p:spPr>
        <p:txBody>
          <a:bodyPr rtlCol="0">
            <a:normAutofit/>
          </a:bodyPr>
          <a:lstStyle/>
          <a:p>
            <a:pPr>
              <a:buClr>
                <a:schemeClr val="accent1">
                  <a:lumMod val="60000"/>
                  <a:lumOff val="40000"/>
                </a:schemeClr>
              </a:buClr>
              <a:buFont typeface="Wingdings 3" charset="2"/>
              <a:buChar char=""/>
              <a:defRPr/>
            </a:pPr>
            <a:r>
              <a:rPr lang="en-US" altLang="en-US" sz="2800" b="1" dirty="0">
                <a:solidFill>
                  <a:schemeClr val="bg1"/>
                </a:solidFill>
              </a:rPr>
              <a:t>Static character</a:t>
            </a:r>
            <a:r>
              <a:rPr lang="en-US" altLang="en-US" sz="2800" dirty="0">
                <a:solidFill>
                  <a:schemeClr val="bg1"/>
                </a:solidFill>
              </a:rPr>
              <a:t>--A character who remains the same. </a:t>
            </a:r>
          </a:p>
          <a:p>
            <a:pPr>
              <a:buClr>
                <a:schemeClr val="accent1">
                  <a:lumMod val="60000"/>
                  <a:lumOff val="40000"/>
                </a:schemeClr>
              </a:buClr>
              <a:buFont typeface="Wingdings 3" charset="2"/>
              <a:buChar char=""/>
              <a:defRPr/>
            </a:pPr>
            <a:r>
              <a:rPr lang="en-US" altLang="en-US" sz="2800" b="1" dirty="0">
                <a:solidFill>
                  <a:schemeClr val="bg1"/>
                </a:solidFill>
              </a:rPr>
              <a:t>Dynamic character</a:t>
            </a:r>
            <a:r>
              <a:rPr lang="en-US" altLang="en-US" sz="2800" dirty="0">
                <a:solidFill>
                  <a:schemeClr val="bg1"/>
                </a:solidFill>
              </a:rPr>
              <a:t>--A character who changes in some important way. </a:t>
            </a:r>
          </a:p>
          <a:p>
            <a:pPr>
              <a:buClr>
                <a:schemeClr val="accent1">
                  <a:lumMod val="60000"/>
                  <a:lumOff val="40000"/>
                </a:schemeClr>
              </a:buClr>
              <a:buFont typeface="Wingdings 3" charset="2"/>
              <a:buChar char=""/>
              <a:defRPr/>
            </a:pPr>
            <a:r>
              <a:rPr lang="en-US" altLang="en-US" sz="2800" dirty="0">
                <a:solidFill>
                  <a:schemeClr val="bg1"/>
                </a:solidFill>
              </a:rPr>
              <a:t>A </a:t>
            </a:r>
            <a:r>
              <a:rPr lang="en-US" altLang="en-US" sz="2800" b="1" dirty="0">
                <a:solidFill>
                  <a:schemeClr val="bg1"/>
                </a:solidFill>
              </a:rPr>
              <a:t>flat character</a:t>
            </a:r>
            <a:r>
              <a:rPr lang="en-US" altLang="en-US" sz="2800" dirty="0">
                <a:solidFill>
                  <a:schemeClr val="bg1"/>
                </a:solidFill>
              </a:rPr>
              <a:t> is not fully developed; know only one side of the character. </a:t>
            </a:r>
          </a:p>
          <a:p>
            <a:pPr>
              <a:buClr>
                <a:schemeClr val="accent1">
                  <a:lumMod val="60000"/>
                  <a:lumOff val="40000"/>
                </a:schemeClr>
              </a:buClr>
              <a:buFont typeface="Wingdings 3" charset="2"/>
              <a:buChar char=""/>
              <a:defRPr/>
            </a:pPr>
            <a:r>
              <a:rPr lang="en-US" altLang="en-US" sz="2800" dirty="0">
                <a:solidFill>
                  <a:schemeClr val="bg1"/>
                </a:solidFill>
              </a:rPr>
              <a:t>A </a:t>
            </a:r>
            <a:r>
              <a:rPr lang="en-US" altLang="en-US" sz="2800" b="1" dirty="0">
                <a:solidFill>
                  <a:schemeClr val="bg1"/>
                </a:solidFill>
              </a:rPr>
              <a:t>round character</a:t>
            </a:r>
            <a:r>
              <a:rPr lang="en-US" altLang="en-US" sz="2800" dirty="0">
                <a:solidFill>
                  <a:schemeClr val="bg1"/>
                </a:solidFill>
              </a:rPr>
              <a:t> is fully-developed, with many traits--bad and good--shown in the story. We feel that we know the character so well that he or she has become a real person. </a:t>
            </a:r>
          </a:p>
          <a:p>
            <a:pPr>
              <a:buClr>
                <a:schemeClr val="accent1">
                  <a:lumMod val="60000"/>
                  <a:lumOff val="40000"/>
                </a:schemeClr>
              </a:buClr>
              <a:buFont typeface="Wingdings 3" charset="2"/>
              <a:buChar char=""/>
              <a:defRPr/>
            </a:pPr>
            <a:endParaRPr lang="en-US" altLang="en-US" dirty="0"/>
          </a:p>
        </p:txBody>
      </p:sp>
    </p:spTree>
    <p:extLst>
      <p:ext uri="{BB962C8B-B14F-4D97-AF65-F5344CB8AC3E}">
        <p14:creationId xmlns:p14="http://schemas.microsoft.com/office/powerpoint/2010/main" val="33838494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arn(inVertical)">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down)">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circle(in)">
                                      <p:cBhvr>
                                        <p:cTn id="17" dur="20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fade">
                                      <p:cBhvr>
                                        <p:cTn id="22"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434830" y="93133"/>
            <a:ext cx="8534400" cy="1507067"/>
          </a:xfrm>
        </p:spPr>
        <p:txBody>
          <a:bodyPr/>
          <a:lstStyle/>
          <a:p>
            <a:pPr eaLnBrk="1" hangingPunct="1"/>
            <a:r>
              <a:rPr lang="en-US" altLang="en-US" dirty="0" smtClean="0"/>
              <a:t>Relationships of Character</a:t>
            </a:r>
          </a:p>
        </p:txBody>
      </p:sp>
      <p:graphicFrame>
        <p:nvGraphicFramePr>
          <p:cNvPr id="9284" name="Group 68"/>
          <p:cNvGraphicFramePr>
            <a:graphicFrameLocks noGrp="1"/>
          </p:cNvGraphicFramePr>
          <p:nvPr>
            <p:extLst/>
          </p:nvPr>
        </p:nvGraphicFramePr>
        <p:xfrm>
          <a:off x="324195" y="1346663"/>
          <a:ext cx="11346873" cy="5123988"/>
        </p:xfrm>
        <a:graphic>
          <a:graphicData uri="http://schemas.openxmlformats.org/drawingml/2006/table">
            <a:tbl>
              <a:tblPr/>
              <a:tblGrid>
                <a:gridCol w="1744708">
                  <a:extLst>
                    <a:ext uri="{9D8B030D-6E8A-4147-A177-3AD203B41FA5}">
                      <a16:colId xmlns:a16="http://schemas.microsoft.com/office/drawing/2014/main" val="20000"/>
                    </a:ext>
                  </a:extLst>
                </a:gridCol>
                <a:gridCol w="4822003">
                  <a:extLst>
                    <a:ext uri="{9D8B030D-6E8A-4147-A177-3AD203B41FA5}">
                      <a16:colId xmlns:a16="http://schemas.microsoft.com/office/drawing/2014/main" val="20001"/>
                    </a:ext>
                  </a:extLst>
                </a:gridCol>
                <a:gridCol w="4780162">
                  <a:extLst>
                    <a:ext uri="{9D8B030D-6E8A-4147-A177-3AD203B41FA5}">
                      <a16:colId xmlns:a16="http://schemas.microsoft.com/office/drawing/2014/main" val="20002"/>
                    </a:ext>
                  </a:extLst>
                </a:gridCol>
              </a:tblGrid>
              <a:tr h="897753">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bg1"/>
                          </a:solidFill>
                          <a:effectLst/>
                          <a:latin typeface="Times New Roman" pitchFamily="18" charset="0"/>
                          <a:cs typeface="Times New Roman" pitchFamily="18" charset="0"/>
                        </a:rPr>
                        <a:t>Character</a:t>
                      </a:r>
                      <a:endParaRPr kumimoji="0" lang="en-US" altLang="en-US" sz="2400" b="0" i="0" u="none" strike="noStrike" cap="none" normalizeH="0" baseline="0" dirty="0" smtClean="0">
                        <a:ln>
                          <a:noFill/>
                        </a:ln>
                        <a:solidFill>
                          <a:schemeClr val="bg1"/>
                        </a:solidFill>
                        <a:effectLst/>
                        <a:latin typeface="Arial" charset="0"/>
                      </a:endParaRPr>
                    </a:p>
                  </a:txBody>
                  <a:tcPr marT="45707" marB="4570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Times New Roman" pitchFamily="18" charset="0"/>
                          <a:cs typeface="Times New Roman" pitchFamily="18" charset="0"/>
                        </a:rPr>
                        <a:t>Dynamic</a:t>
                      </a:r>
                      <a:endParaRPr kumimoji="0" lang="en-US" altLang="en-US" sz="2400" b="0" i="0" u="none" strike="noStrike" cap="none" normalizeH="0" baseline="0" smtClean="0">
                        <a:ln>
                          <a:noFill/>
                        </a:ln>
                        <a:solidFill>
                          <a:schemeClr val="bg1"/>
                        </a:solidFill>
                        <a:effectLst/>
                        <a:latin typeface="Arial" charset="0"/>
                      </a:endParaRPr>
                    </a:p>
                  </a:txBody>
                  <a:tcPr marT="45707" marB="4570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Times New Roman" pitchFamily="18" charset="0"/>
                          <a:cs typeface="Times New Roman" pitchFamily="18" charset="0"/>
                        </a:rPr>
                        <a:t>Static</a:t>
                      </a:r>
                      <a:endParaRPr kumimoji="0" lang="en-US" altLang="en-US" sz="2400" b="0" i="0" u="none" strike="noStrike" cap="none" normalizeH="0" baseline="0" smtClean="0">
                        <a:ln>
                          <a:noFill/>
                        </a:ln>
                        <a:solidFill>
                          <a:schemeClr val="bg1"/>
                        </a:solidFill>
                        <a:effectLst/>
                        <a:latin typeface="Arial" charset="0"/>
                      </a:endParaRPr>
                    </a:p>
                  </a:txBody>
                  <a:tcPr marT="45707" marB="4570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85395">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Times New Roman" pitchFamily="18" charset="0"/>
                          <a:cs typeface="Times New Roman" pitchFamily="18" charset="0"/>
                        </a:rPr>
                        <a:t>Round</a:t>
                      </a:r>
                      <a:endParaRPr kumimoji="0" lang="en-US" altLang="en-US" sz="2400" b="0" i="0" u="none" strike="noStrike" cap="none" normalizeH="0" baseline="0" smtClean="0">
                        <a:ln>
                          <a:noFill/>
                        </a:ln>
                        <a:solidFill>
                          <a:schemeClr val="bg1"/>
                        </a:solidFill>
                        <a:effectLst/>
                        <a:latin typeface="Arial" charset="0"/>
                      </a:endParaRPr>
                    </a:p>
                  </a:txBody>
                  <a:tcPr marT="45707" marB="4570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bg1"/>
                          </a:solidFill>
                          <a:effectLst/>
                          <a:latin typeface="Times New Roman" pitchFamily="18" charset="0"/>
                          <a:cs typeface="Times New Roman" pitchFamily="18" charset="0"/>
                        </a:rPr>
                        <a:t>Considered the best type of character development. Usually the protagonist.</a:t>
                      </a:r>
                    </a:p>
                  </a:txBody>
                  <a:tcPr marT="45707" marB="4570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bg1"/>
                          </a:solidFill>
                          <a:effectLst/>
                          <a:latin typeface="Times New Roman" pitchFamily="18" charset="0"/>
                          <a:cs typeface="Times New Roman" pitchFamily="18" charset="0"/>
                        </a:rPr>
                        <a:t>Development is considered well-done. Often found in protagonists in books for younger children or in “epic” literature.</a:t>
                      </a:r>
                    </a:p>
                  </a:txBody>
                  <a:tcPr marT="45707" marB="4570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40840">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Times New Roman" pitchFamily="18" charset="0"/>
                          <a:cs typeface="Times New Roman" pitchFamily="18" charset="0"/>
                        </a:rPr>
                        <a:t>Flat</a:t>
                      </a:r>
                      <a:endParaRPr kumimoji="0" lang="en-US" altLang="en-US" sz="2400" b="0" i="0" u="none" strike="noStrike" cap="none" normalizeH="0" baseline="0" smtClean="0">
                        <a:ln>
                          <a:noFill/>
                        </a:ln>
                        <a:solidFill>
                          <a:schemeClr val="bg1"/>
                        </a:solidFill>
                        <a:effectLst/>
                        <a:latin typeface="Arial" charset="0"/>
                      </a:endParaRPr>
                    </a:p>
                  </a:txBody>
                  <a:tcPr marT="45707" marB="4570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bg1"/>
                          </a:solidFill>
                          <a:effectLst/>
                          <a:latin typeface="Times New Roman" pitchFamily="18" charset="0"/>
                          <a:cs typeface="Times New Roman" pitchFamily="18" charset="0"/>
                        </a:rPr>
                        <a:t>Characters cannot be dynamic and flat, because in a flat character we do not know enough about them for them to recognize a change. If a flat character seems to change, it is usually due to poor writing.</a:t>
                      </a:r>
                      <a:endParaRPr kumimoji="0" lang="en-US" altLang="en-US" sz="2400" b="0" i="0" u="none" strike="noStrike" cap="none" normalizeH="0" baseline="0" dirty="0" smtClean="0">
                        <a:ln>
                          <a:noFill/>
                        </a:ln>
                        <a:solidFill>
                          <a:schemeClr val="bg1"/>
                        </a:solidFill>
                        <a:effectLst/>
                        <a:latin typeface="Arial" charset="0"/>
                      </a:endParaRPr>
                    </a:p>
                  </a:txBody>
                  <a:tcPr marT="45707" marB="4570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bg1"/>
                          </a:solidFill>
                          <a:effectLst/>
                          <a:latin typeface="Times New Roman" pitchFamily="18" charset="0"/>
                          <a:cs typeface="Times New Roman" pitchFamily="18" charset="0"/>
                        </a:rPr>
                        <a:t>In very simple books, or in fairy tales, the protagonist may be flat and static. Also appropriate for minor characters in other books.</a:t>
                      </a:r>
                    </a:p>
                  </a:txBody>
                  <a:tcPr marT="45707" marB="45707"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42953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1752600" y="228600"/>
            <a:ext cx="6172200" cy="1143000"/>
          </a:xfrm>
        </p:spPr>
        <p:txBody>
          <a:bodyPr rtlCol="0">
            <a:normAutofit fontScale="90000"/>
          </a:bodyPr>
          <a:lstStyle/>
          <a:p>
            <a:pPr>
              <a:defRPr/>
            </a:pPr>
            <a:r>
              <a:rPr lang="en-US" altLang="en-US" sz="4000"/>
              <a:t>Quick Quiz: Where do these characters fit?</a:t>
            </a:r>
          </a:p>
        </p:txBody>
      </p:sp>
      <p:graphicFrame>
        <p:nvGraphicFramePr>
          <p:cNvPr id="23585" name="Group 33"/>
          <p:cNvGraphicFramePr>
            <a:graphicFrameLocks noGrp="1"/>
          </p:cNvGraphicFramePr>
          <p:nvPr>
            <p:ph type="tbl" idx="1"/>
            <p:extLst/>
          </p:nvPr>
        </p:nvGraphicFramePr>
        <p:xfrm>
          <a:off x="390698" y="1600201"/>
          <a:ext cx="7076903" cy="4767348"/>
        </p:xfrm>
        <a:graphic>
          <a:graphicData uri="http://schemas.openxmlformats.org/drawingml/2006/table">
            <a:tbl>
              <a:tblPr/>
              <a:tblGrid>
                <a:gridCol w="1676109">
                  <a:extLst>
                    <a:ext uri="{9D8B030D-6E8A-4147-A177-3AD203B41FA5}">
                      <a16:colId xmlns:a16="http://schemas.microsoft.com/office/drawing/2014/main" val="20000"/>
                    </a:ext>
                  </a:extLst>
                </a:gridCol>
                <a:gridCol w="2700397">
                  <a:extLst>
                    <a:ext uri="{9D8B030D-6E8A-4147-A177-3AD203B41FA5}">
                      <a16:colId xmlns:a16="http://schemas.microsoft.com/office/drawing/2014/main" val="20001"/>
                    </a:ext>
                  </a:extLst>
                </a:gridCol>
                <a:gridCol w="2700397">
                  <a:extLst>
                    <a:ext uri="{9D8B030D-6E8A-4147-A177-3AD203B41FA5}">
                      <a16:colId xmlns:a16="http://schemas.microsoft.com/office/drawing/2014/main" val="20002"/>
                    </a:ext>
                  </a:extLst>
                </a:gridCol>
              </a:tblGrid>
              <a:tr h="803574">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bg1"/>
                          </a:solidFill>
                          <a:effectLst/>
                          <a:latin typeface="Times New Roman" pitchFamily="18" charset="0"/>
                          <a:cs typeface="Times New Roman" pitchFamily="18" charset="0"/>
                        </a:rPr>
                        <a:t>Character</a:t>
                      </a:r>
                      <a:endParaRPr kumimoji="0" lang="en-US" altLang="en-US" sz="2400" b="0" i="0" u="none" strike="noStrike" cap="none" normalizeH="0" baseline="0" dirty="0" smtClean="0">
                        <a:ln>
                          <a:noFill/>
                        </a:ln>
                        <a:solidFill>
                          <a:schemeClr val="bg1"/>
                        </a:solidFill>
                        <a:effectLst/>
                        <a:latin typeface="Arial" charset="0"/>
                      </a:endParaRPr>
                    </a:p>
                  </a:txBody>
                  <a:tcPr marT="45691" marB="4569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Times New Roman" pitchFamily="18" charset="0"/>
                          <a:cs typeface="Times New Roman" pitchFamily="18" charset="0"/>
                        </a:rPr>
                        <a:t>Dynamic</a:t>
                      </a:r>
                      <a:endParaRPr kumimoji="0" lang="en-US" altLang="en-US" sz="2400" b="0" i="0" u="none" strike="noStrike" cap="none" normalizeH="0" baseline="0" smtClean="0">
                        <a:ln>
                          <a:noFill/>
                        </a:ln>
                        <a:solidFill>
                          <a:schemeClr val="bg1"/>
                        </a:solidFill>
                        <a:effectLst/>
                        <a:latin typeface="Arial" charset="0"/>
                      </a:endParaRPr>
                    </a:p>
                  </a:txBody>
                  <a:tcPr marT="45691" marB="4569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Times New Roman" pitchFamily="18" charset="0"/>
                          <a:cs typeface="Times New Roman" pitchFamily="18" charset="0"/>
                        </a:rPr>
                        <a:t>Static</a:t>
                      </a:r>
                      <a:endParaRPr kumimoji="0" lang="en-US" altLang="en-US" sz="2400" b="0" i="0" u="none" strike="noStrike" cap="none" normalizeH="0" baseline="0" smtClean="0">
                        <a:ln>
                          <a:noFill/>
                        </a:ln>
                        <a:solidFill>
                          <a:schemeClr val="bg1"/>
                        </a:solidFill>
                        <a:effectLst/>
                        <a:latin typeface="Arial" charset="0"/>
                      </a:endParaRPr>
                    </a:p>
                  </a:txBody>
                  <a:tcPr marT="45691" marB="4569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57169">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Times New Roman" pitchFamily="18" charset="0"/>
                          <a:cs typeface="Times New Roman" pitchFamily="18" charset="0"/>
                        </a:rPr>
                        <a:t>Round</a:t>
                      </a:r>
                      <a:endParaRPr kumimoji="0" lang="en-US" altLang="en-US" sz="2400" b="0" i="0" u="none" strike="noStrike" cap="none" normalizeH="0" baseline="0" smtClean="0">
                        <a:ln>
                          <a:noFill/>
                        </a:ln>
                        <a:solidFill>
                          <a:schemeClr val="bg1"/>
                        </a:solidFill>
                        <a:effectLst/>
                        <a:latin typeface="Arial" charset="0"/>
                      </a:endParaRPr>
                    </a:p>
                  </a:txBody>
                  <a:tcPr marT="45691" marB="4569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bg1"/>
                          </a:solidFill>
                          <a:effectLst/>
                          <a:latin typeface="Times New Roman" pitchFamily="18" charset="0"/>
                          <a:cs typeface="Times New Roman" pitchFamily="18" charset="0"/>
                        </a:rPr>
                        <a:t>Considered the best type of character development. Usually the protagonist.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bg1"/>
                        </a:solidFill>
                        <a:effectLst/>
                        <a:latin typeface="Arial" charset="0"/>
                      </a:endParaRPr>
                    </a:p>
                  </a:txBody>
                  <a:tcPr marT="45691" marB="4569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bg1"/>
                          </a:solidFill>
                          <a:effectLst/>
                          <a:latin typeface="Times New Roman" pitchFamily="18" charset="0"/>
                          <a:cs typeface="Times New Roman" pitchFamily="18" charset="0"/>
                        </a:rPr>
                        <a:t>Development is considered well-done. Often found in protagonists in books for younger children or in “epic” literature.</a:t>
                      </a:r>
                    </a:p>
                  </a:txBody>
                  <a:tcPr marT="45691" marB="4569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06605">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chemeClr val="bg1"/>
                          </a:solidFill>
                          <a:effectLst/>
                          <a:latin typeface="Times New Roman" pitchFamily="18" charset="0"/>
                          <a:cs typeface="Times New Roman" pitchFamily="18" charset="0"/>
                        </a:rPr>
                        <a:t>Flat</a:t>
                      </a:r>
                      <a:endParaRPr kumimoji="0" lang="en-US" altLang="en-US" sz="2400" b="0" i="0" u="none" strike="noStrike" cap="none" normalizeH="0" baseline="0" smtClean="0">
                        <a:ln>
                          <a:noFill/>
                        </a:ln>
                        <a:solidFill>
                          <a:schemeClr val="bg1"/>
                        </a:solidFill>
                        <a:effectLst/>
                        <a:latin typeface="Arial" charset="0"/>
                      </a:endParaRPr>
                    </a:p>
                  </a:txBody>
                  <a:tcPr marT="45691" marB="4569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bg1"/>
                          </a:solidFill>
                          <a:effectLst/>
                          <a:latin typeface="Times New Roman" pitchFamily="18" charset="0"/>
                          <a:cs typeface="Times New Roman" pitchFamily="18" charset="0"/>
                        </a:rPr>
                        <a:t>Characters cannot be dynamic and flat, because in a flat character we do not know enough about them for them to recognize a change. If a flat character seems to change, it is usually due to poor writing.</a:t>
                      </a:r>
                      <a:endParaRPr kumimoji="0" lang="en-US" altLang="en-US" sz="1600" b="0" i="0" u="none" strike="noStrike" cap="none" normalizeH="0" baseline="0" dirty="0" smtClean="0">
                        <a:ln>
                          <a:noFill/>
                        </a:ln>
                        <a:solidFill>
                          <a:schemeClr val="bg1"/>
                        </a:solidFill>
                        <a:effectLst/>
                        <a:latin typeface="Arial" charset="0"/>
                      </a:endParaRPr>
                    </a:p>
                  </a:txBody>
                  <a:tcPr marT="45691" marB="4569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80000"/>
                        <a:buFont typeface="Arial" charset="0"/>
                        <a:defRPr sz="2800">
                          <a:solidFill>
                            <a:schemeClr val="tx1"/>
                          </a:solidFill>
                          <a:effectLst>
                            <a:outerShdw blurRad="38100" dist="38100" dir="2700000" algn="tl">
                              <a:srgbClr val="000000"/>
                            </a:outerShdw>
                          </a:effectLst>
                          <a:latin typeface="Tahoma" charset="0"/>
                        </a:defRPr>
                      </a:lvl1pPr>
                      <a:lvl2pPr>
                        <a:spcBef>
                          <a:spcPct val="20000"/>
                        </a:spcBef>
                        <a:buClr>
                          <a:schemeClr val="folHlink"/>
                        </a:buClr>
                        <a:buFont typeface="Wingdings" pitchFamily="2" charset="2"/>
                        <a:defRPr sz="2400">
                          <a:solidFill>
                            <a:schemeClr val="tx1"/>
                          </a:solidFill>
                          <a:effectLst>
                            <a:outerShdw blurRad="38100" dist="38100" dir="2700000" algn="tl">
                              <a:srgbClr val="000000"/>
                            </a:outerShdw>
                          </a:effectLst>
                          <a:latin typeface="Tahoma" charset="0"/>
                        </a:defRPr>
                      </a:lvl2pPr>
                      <a:lvl3pPr>
                        <a:spcBef>
                          <a:spcPct val="20000"/>
                        </a:spcBef>
                        <a:buClr>
                          <a:schemeClr val="hlink"/>
                        </a:buClr>
                        <a:buSzPct val="80000"/>
                        <a:buFont typeface="Arial" charset="0"/>
                        <a:defRPr sz="2000">
                          <a:solidFill>
                            <a:schemeClr val="tx1"/>
                          </a:solidFill>
                          <a:effectLst>
                            <a:outerShdw blurRad="38100" dist="38100" dir="2700000" algn="tl">
                              <a:srgbClr val="000000"/>
                            </a:outerShdw>
                          </a:effectLst>
                          <a:latin typeface="Tahoma" charset="0"/>
                        </a:defRPr>
                      </a:lvl3pPr>
                      <a:lvl4pPr>
                        <a:spcBef>
                          <a:spcPct val="20000"/>
                        </a:spcBef>
                        <a:buClr>
                          <a:schemeClr val="folHlink"/>
                        </a:buClr>
                        <a:buFont typeface="Wingdings" pitchFamily="2" charset="2"/>
                        <a:defRPr>
                          <a:solidFill>
                            <a:schemeClr val="tx1"/>
                          </a:solidFill>
                          <a:effectLst>
                            <a:outerShdw blurRad="38100" dist="38100" dir="2700000" algn="tl">
                              <a:srgbClr val="000000"/>
                            </a:outerShdw>
                          </a:effectLst>
                          <a:latin typeface="Tahoma" charset="0"/>
                        </a:defRPr>
                      </a:lvl4pPr>
                      <a:lvl5pPr>
                        <a:spcBef>
                          <a:spcPct val="20000"/>
                        </a:spcBef>
                        <a:buClr>
                          <a:schemeClr val="hlink"/>
                        </a:buClr>
                        <a:buSzPct val="80000"/>
                        <a:buFont typeface="Arial" charset="0"/>
                        <a:defRPr>
                          <a:solidFill>
                            <a:schemeClr val="tx1"/>
                          </a:solidFill>
                          <a:effectLst>
                            <a:outerShdw blurRad="38100" dist="38100" dir="2700000" algn="tl">
                              <a:srgbClr val="000000"/>
                            </a:outerShdw>
                          </a:effectLst>
                          <a:latin typeface="Tahoma" charset="0"/>
                        </a:defRPr>
                      </a:lvl5pPr>
                      <a:lvl6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6pPr>
                      <a:lvl7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7pPr>
                      <a:lvl8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8pPr>
                      <a:lvl9pPr fontAlgn="base">
                        <a:spcBef>
                          <a:spcPct val="20000"/>
                        </a:spcBef>
                        <a:spcAft>
                          <a:spcPct val="0"/>
                        </a:spcAft>
                        <a:buClr>
                          <a:schemeClr val="hlink"/>
                        </a:buClr>
                        <a:buSzPct val="80000"/>
                        <a:buFont typeface="Arial" charset="0"/>
                        <a:defRPr>
                          <a:solidFill>
                            <a:schemeClr val="tx1"/>
                          </a:solidFill>
                          <a:effectLst>
                            <a:outerShdw blurRad="38100" dist="38100" dir="2700000" algn="tl">
                              <a:srgbClr val="000000"/>
                            </a:outerShdw>
                          </a:effectLst>
                          <a:latin typeface="Tahoma"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bg1"/>
                          </a:solidFill>
                          <a:effectLst/>
                          <a:latin typeface="Times New Roman" pitchFamily="18" charset="0"/>
                          <a:cs typeface="Times New Roman" pitchFamily="18" charset="0"/>
                        </a:rPr>
                        <a:t>In very simple books, or in fairy tales, the protagonist may be flat and static. Also appropriate for minor characters in other books.</a:t>
                      </a:r>
                    </a:p>
                  </a:txBody>
                  <a:tcPr marT="45691" marB="45691"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22549" name="Picture 37" descr="sparr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1937" y="150137"/>
            <a:ext cx="1576388" cy="2253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50" name="Picture 39" descr="hermio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564" y="3080441"/>
            <a:ext cx="1648831" cy="2192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12515"/>
          <a:stretch/>
        </p:blipFill>
        <p:spPr>
          <a:xfrm>
            <a:off x="9589880" y="2576417"/>
            <a:ext cx="2499885" cy="1600200"/>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06359" y="4442611"/>
            <a:ext cx="2066925" cy="2209800"/>
          </a:xfrm>
          <a:prstGeom prst="rect">
            <a:avLst/>
          </a:prstGeom>
        </p:spPr>
      </p:pic>
      <p:pic>
        <p:nvPicPr>
          <p:cNvPr id="5" name="Picture 4"/>
          <p:cNvPicPr>
            <a:picLocks noChangeAspect="1"/>
          </p:cNvPicPr>
          <p:nvPr/>
        </p:nvPicPr>
        <p:blipFill rotWithShape="1">
          <a:blip r:embed="rId6">
            <a:extLst>
              <a:ext uri="{28A0092B-C50C-407E-A947-70E740481C1C}">
                <a14:useLocalDpi xmlns:a14="http://schemas.microsoft.com/office/drawing/2010/main" val="0"/>
              </a:ext>
            </a:extLst>
          </a:blip>
          <a:srcRect l="38823" r="12453"/>
          <a:stretch/>
        </p:blipFill>
        <p:spPr>
          <a:xfrm>
            <a:off x="7665932" y="250443"/>
            <a:ext cx="2068806" cy="2239783"/>
          </a:xfrm>
          <a:prstGeom prst="rect">
            <a:avLst/>
          </a:prstGeom>
        </p:spPr>
      </p:pic>
    </p:spTree>
    <p:extLst>
      <p:ext uri="{BB962C8B-B14F-4D97-AF65-F5344CB8AC3E}">
        <p14:creationId xmlns:p14="http://schemas.microsoft.com/office/powerpoint/2010/main" val="312843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368328" y="169333"/>
            <a:ext cx="11710065" cy="1177329"/>
          </a:xfrm>
        </p:spPr>
        <p:txBody>
          <a:bodyPr/>
          <a:lstStyle/>
          <a:p>
            <a:pPr eaLnBrk="1" hangingPunct="1"/>
            <a:r>
              <a:rPr lang="en-US" altLang="en-US" dirty="0" smtClean="0"/>
              <a:t>Characterization</a:t>
            </a:r>
          </a:p>
        </p:txBody>
      </p:sp>
      <p:sp>
        <p:nvSpPr>
          <p:cNvPr id="23555" name="Rectangle 3"/>
          <p:cNvSpPr>
            <a:spLocks noGrp="1" noRot="1" noChangeArrowheads="1"/>
          </p:cNvSpPr>
          <p:nvPr>
            <p:ph idx="1"/>
          </p:nvPr>
        </p:nvSpPr>
        <p:spPr>
          <a:xfrm>
            <a:off x="299258" y="1155469"/>
            <a:ext cx="11671069" cy="5519651"/>
          </a:xfrm>
        </p:spPr>
        <p:txBody>
          <a:bodyPr>
            <a:normAutofit/>
          </a:bodyPr>
          <a:lstStyle/>
          <a:p>
            <a:pPr eaLnBrk="1" hangingPunct="1"/>
            <a:r>
              <a:rPr lang="en-US" altLang="en-US" sz="3800" dirty="0">
                <a:solidFill>
                  <a:schemeClr val="bg1"/>
                </a:solidFill>
              </a:rPr>
              <a:t>Defies expectation- Avoids stereotype</a:t>
            </a:r>
          </a:p>
          <a:p>
            <a:pPr eaLnBrk="1" hangingPunct="1"/>
            <a:r>
              <a:rPr lang="en-US" altLang="en-US" sz="3800" dirty="0">
                <a:solidFill>
                  <a:schemeClr val="bg1"/>
                </a:solidFill>
              </a:rPr>
              <a:t>For example:</a:t>
            </a:r>
          </a:p>
          <a:p>
            <a:pPr lvl="1" eaLnBrk="1" hangingPunct="1"/>
            <a:r>
              <a:rPr lang="en-US" altLang="en-US" sz="3800" dirty="0">
                <a:solidFill>
                  <a:schemeClr val="bg1"/>
                </a:solidFill>
              </a:rPr>
              <a:t>Katniss is young and poor, yet defies everyone’s expectation by being so brave and skilled</a:t>
            </a:r>
          </a:p>
          <a:p>
            <a:pPr lvl="1" eaLnBrk="1" hangingPunct="1"/>
            <a:r>
              <a:rPr lang="en-US" altLang="en-US" sz="3800" dirty="0" err="1">
                <a:solidFill>
                  <a:schemeClr val="bg1"/>
                </a:solidFill>
              </a:rPr>
              <a:t>Haymitch</a:t>
            </a:r>
            <a:r>
              <a:rPr lang="en-US" altLang="en-US" sz="3800" dirty="0">
                <a:solidFill>
                  <a:schemeClr val="bg1"/>
                </a:solidFill>
              </a:rPr>
              <a:t> seems to be a jaded drunk, yet evolves into an inspirational leader and advocate</a:t>
            </a:r>
          </a:p>
          <a:p>
            <a:pPr eaLnBrk="1" hangingPunct="1">
              <a:buFont typeface="Arial" panose="020B0604020202020204" pitchFamily="34" charset="0"/>
              <a:buNone/>
            </a:pPr>
            <a:endParaRPr lang="en-US" altLang="en-US" dirty="0" smtClean="0"/>
          </a:p>
        </p:txBody>
      </p:sp>
    </p:spTree>
    <p:extLst>
      <p:ext uri="{BB962C8B-B14F-4D97-AF65-F5344CB8AC3E}">
        <p14:creationId xmlns:p14="http://schemas.microsoft.com/office/powerpoint/2010/main" val="515240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335078" y="164714"/>
            <a:ext cx="11676813" cy="982443"/>
          </a:xfrm>
        </p:spPr>
        <p:txBody>
          <a:bodyPr/>
          <a:lstStyle/>
          <a:p>
            <a:pPr eaLnBrk="1" hangingPunct="1"/>
            <a:r>
              <a:rPr lang="en-US" altLang="en-US" dirty="0" smtClean="0"/>
              <a:t>Characterization</a:t>
            </a:r>
          </a:p>
        </p:txBody>
      </p:sp>
      <p:sp>
        <p:nvSpPr>
          <p:cNvPr id="23555" name="Rectangle 3"/>
          <p:cNvSpPr>
            <a:spLocks noGrp="1" noRot="1" noChangeArrowheads="1"/>
          </p:cNvSpPr>
          <p:nvPr>
            <p:ph idx="1"/>
          </p:nvPr>
        </p:nvSpPr>
        <p:spPr>
          <a:xfrm>
            <a:off x="166255" y="1147157"/>
            <a:ext cx="11745883" cy="5478087"/>
          </a:xfrm>
        </p:spPr>
        <p:txBody>
          <a:bodyPr rtlCol="0">
            <a:normAutofit/>
          </a:bodyPr>
          <a:lstStyle/>
          <a:p>
            <a:pPr>
              <a:buClr>
                <a:schemeClr val="accent1">
                  <a:lumMod val="60000"/>
                  <a:lumOff val="40000"/>
                </a:schemeClr>
              </a:buClr>
              <a:buFont typeface="Wingdings 3" charset="2"/>
              <a:buChar char=""/>
              <a:defRPr/>
            </a:pPr>
            <a:r>
              <a:rPr lang="en-US" altLang="en-US" sz="3200" dirty="0">
                <a:solidFill>
                  <a:schemeClr val="bg1"/>
                </a:solidFill>
              </a:rPr>
              <a:t>Delivers relevant and interesting physical description such as…</a:t>
            </a:r>
          </a:p>
          <a:p>
            <a:pPr lvl="1">
              <a:buClr>
                <a:schemeClr val="accent1">
                  <a:lumMod val="60000"/>
                  <a:lumOff val="40000"/>
                </a:schemeClr>
              </a:buClr>
              <a:buFont typeface="Wingdings 3" charset="2"/>
              <a:buChar char=""/>
              <a:defRPr/>
            </a:pPr>
            <a:r>
              <a:rPr lang="en-US" altLang="en-US" sz="2800" dirty="0">
                <a:solidFill>
                  <a:schemeClr val="bg1"/>
                </a:solidFill>
              </a:rPr>
              <a:t>Physical traits</a:t>
            </a:r>
          </a:p>
          <a:p>
            <a:pPr lvl="1">
              <a:buClr>
                <a:schemeClr val="accent1">
                  <a:lumMod val="60000"/>
                  <a:lumOff val="40000"/>
                </a:schemeClr>
              </a:buClr>
              <a:buFont typeface="Wingdings 3" charset="2"/>
              <a:buChar char=""/>
              <a:defRPr/>
            </a:pPr>
            <a:r>
              <a:rPr lang="en-US" altLang="en-US" sz="2800" dirty="0">
                <a:solidFill>
                  <a:schemeClr val="bg1"/>
                </a:solidFill>
              </a:rPr>
              <a:t>Attire</a:t>
            </a:r>
          </a:p>
          <a:p>
            <a:pPr lvl="1">
              <a:buClr>
                <a:schemeClr val="accent1">
                  <a:lumMod val="60000"/>
                  <a:lumOff val="40000"/>
                </a:schemeClr>
              </a:buClr>
              <a:buFont typeface="Wingdings 3" charset="2"/>
              <a:buChar char=""/>
              <a:defRPr/>
            </a:pPr>
            <a:r>
              <a:rPr lang="en-US" altLang="en-US" sz="2800" dirty="0">
                <a:solidFill>
                  <a:schemeClr val="bg1"/>
                </a:solidFill>
              </a:rPr>
              <a:t>Mannerisms- </a:t>
            </a:r>
          </a:p>
          <a:p>
            <a:pPr lvl="1">
              <a:buClr>
                <a:schemeClr val="accent1">
                  <a:lumMod val="60000"/>
                  <a:lumOff val="40000"/>
                </a:schemeClr>
              </a:buClr>
              <a:buFont typeface="Wingdings 3" charset="2"/>
              <a:buChar char=""/>
              <a:defRPr/>
            </a:pPr>
            <a:r>
              <a:rPr lang="en-US" altLang="en-US" sz="2800" dirty="0">
                <a:solidFill>
                  <a:schemeClr val="bg1"/>
                </a:solidFill>
              </a:rPr>
              <a:t>Speech patterns </a:t>
            </a:r>
          </a:p>
          <a:p>
            <a:pPr>
              <a:buClr>
                <a:schemeClr val="accent1">
                  <a:lumMod val="60000"/>
                  <a:lumOff val="40000"/>
                </a:schemeClr>
              </a:buClr>
              <a:buFont typeface="Wingdings 3" charset="2"/>
              <a:buChar char=""/>
              <a:defRPr/>
            </a:pPr>
            <a:r>
              <a:rPr lang="en-US" altLang="en-US" sz="3200" dirty="0">
                <a:solidFill>
                  <a:schemeClr val="bg1"/>
                </a:solidFill>
              </a:rPr>
              <a:t>Yet, avoids “all points bulletin” style</a:t>
            </a:r>
          </a:p>
          <a:p>
            <a:pPr lvl="1">
              <a:buClr>
                <a:schemeClr val="accent1">
                  <a:lumMod val="60000"/>
                  <a:lumOff val="40000"/>
                </a:schemeClr>
              </a:buClr>
              <a:buFont typeface="Wingdings 3" charset="2"/>
              <a:buChar char=""/>
              <a:defRPr/>
            </a:pPr>
            <a:r>
              <a:rPr lang="en-US" altLang="en-US" sz="2800" dirty="0">
                <a:solidFill>
                  <a:schemeClr val="bg1"/>
                </a:solidFill>
              </a:rPr>
              <a:t>Limit description to what relevant to plot</a:t>
            </a:r>
          </a:p>
          <a:p>
            <a:pPr lvl="1">
              <a:buClr>
                <a:schemeClr val="accent1">
                  <a:lumMod val="60000"/>
                  <a:lumOff val="40000"/>
                </a:schemeClr>
              </a:buClr>
              <a:buFont typeface="Wingdings 3" charset="2"/>
              <a:buChar char=""/>
              <a:defRPr/>
            </a:pPr>
            <a:r>
              <a:rPr lang="en-US" altLang="en-US" sz="2800" dirty="0">
                <a:solidFill>
                  <a:schemeClr val="bg1"/>
                </a:solidFill>
              </a:rPr>
              <a:t>Something needs a reason to be noticed</a:t>
            </a:r>
          </a:p>
          <a:p>
            <a:pPr>
              <a:buClr>
                <a:schemeClr val="accent1">
                  <a:lumMod val="60000"/>
                  <a:lumOff val="40000"/>
                </a:schemeClr>
              </a:buClr>
              <a:buFont typeface="Wingdings 3" charset="2"/>
              <a:buChar char=""/>
              <a:defRPr/>
            </a:pPr>
            <a:endParaRPr lang="en-US" altLang="en-US" dirty="0" smtClean="0"/>
          </a:p>
        </p:txBody>
      </p:sp>
      <p:pic>
        <p:nvPicPr>
          <p:cNvPr id="24580" name="Picture 4" descr="images (6).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93908" y="1866927"/>
            <a:ext cx="3505315" cy="233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6960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168823" y="173027"/>
            <a:ext cx="11763809" cy="982442"/>
          </a:xfrm>
        </p:spPr>
        <p:txBody>
          <a:bodyPr/>
          <a:lstStyle/>
          <a:p>
            <a:pPr eaLnBrk="1" hangingPunct="1"/>
            <a:r>
              <a:rPr lang="en-US" altLang="en-US" dirty="0" smtClean="0"/>
              <a:t>Characterization</a:t>
            </a:r>
          </a:p>
        </p:txBody>
      </p:sp>
      <p:sp>
        <p:nvSpPr>
          <p:cNvPr id="12291" name="Rectangle 3"/>
          <p:cNvSpPr>
            <a:spLocks noGrp="1" noRot="1" noChangeArrowheads="1"/>
          </p:cNvSpPr>
          <p:nvPr>
            <p:ph idx="1"/>
          </p:nvPr>
        </p:nvSpPr>
        <p:spPr>
          <a:xfrm>
            <a:off x="168823" y="1238596"/>
            <a:ext cx="11851381" cy="5419899"/>
          </a:xfrm>
        </p:spPr>
        <p:txBody>
          <a:bodyPr>
            <a:noAutofit/>
          </a:bodyPr>
          <a:lstStyle/>
          <a:p>
            <a:pPr eaLnBrk="1" hangingPunct="1">
              <a:lnSpc>
                <a:spcPct val="80000"/>
              </a:lnSpc>
            </a:pPr>
            <a:r>
              <a:rPr lang="en-US" altLang="en-US" sz="3200" dirty="0">
                <a:solidFill>
                  <a:schemeClr val="bg1"/>
                </a:solidFill>
              </a:rPr>
              <a:t>Places character convincingly in environment</a:t>
            </a:r>
          </a:p>
          <a:p>
            <a:pPr lvl="1" eaLnBrk="1" hangingPunct="1">
              <a:lnSpc>
                <a:spcPct val="80000"/>
              </a:lnSpc>
            </a:pPr>
            <a:r>
              <a:rPr lang="en-US" altLang="en-US" sz="2800" dirty="0">
                <a:solidFill>
                  <a:schemeClr val="bg1"/>
                </a:solidFill>
              </a:rPr>
              <a:t>People tend to be either products or their environment or are defined in their opposition to it.</a:t>
            </a:r>
          </a:p>
          <a:p>
            <a:pPr eaLnBrk="1" hangingPunct="1">
              <a:lnSpc>
                <a:spcPct val="80000"/>
              </a:lnSpc>
            </a:pPr>
            <a:r>
              <a:rPr lang="en-US" altLang="en-US" sz="3200" dirty="0">
                <a:solidFill>
                  <a:schemeClr val="bg1"/>
                </a:solidFill>
              </a:rPr>
              <a:t>For example:</a:t>
            </a:r>
          </a:p>
          <a:p>
            <a:pPr lvl="1" eaLnBrk="1" hangingPunct="1">
              <a:lnSpc>
                <a:spcPct val="80000"/>
              </a:lnSpc>
            </a:pPr>
            <a:r>
              <a:rPr lang="en-US" altLang="en-US" sz="2800" dirty="0">
                <a:solidFill>
                  <a:schemeClr val="bg1"/>
                </a:solidFill>
              </a:rPr>
              <a:t>What do they do for a living?  For Fun?</a:t>
            </a:r>
          </a:p>
          <a:p>
            <a:pPr lvl="2" eaLnBrk="1" hangingPunct="1">
              <a:lnSpc>
                <a:spcPct val="80000"/>
              </a:lnSpc>
            </a:pPr>
            <a:r>
              <a:rPr lang="en-US" altLang="en-US" sz="2400" dirty="0">
                <a:solidFill>
                  <a:schemeClr val="bg1"/>
                </a:solidFill>
              </a:rPr>
              <a:t>Goes hunting</a:t>
            </a:r>
          </a:p>
          <a:p>
            <a:pPr lvl="1" eaLnBrk="1" hangingPunct="1">
              <a:lnSpc>
                <a:spcPct val="80000"/>
              </a:lnSpc>
            </a:pPr>
            <a:r>
              <a:rPr lang="en-US" altLang="en-US" sz="2800" dirty="0">
                <a:solidFill>
                  <a:schemeClr val="bg1"/>
                </a:solidFill>
              </a:rPr>
              <a:t>How would they react to different places:</a:t>
            </a:r>
          </a:p>
          <a:p>
            <a:pPr lvl="2" eaLnBrk="1" hangingPunct="1">
              <a:lnSpc>
                <a:spcPct val="80000"/>
              </a:lnSpc>
            </a:pPr>
            <a:r>
              <a:rPr lang="en-US" altLang="en-US" sz="2400" dirty="0">
                <a:solidFill>
                  <a:schemeClr val="bg1"/>
                </a:solidFill>
              </a:rPr>
              <a:t>District 12, The Capitol, the game arena</a:t>
            </a:r>
          </a:p>
          <a:p>
            <a:pPr lvl="1" eaLnBrk="1" hangingPunct="1">
              <a:lnSpc>
                <a:spcPct val="80000"/>
              </a:lnSpc>
            </a:pPr>
            <a:r>
              <a:rPr lang="en-US" altLang="en-US" sz="2800" dirty="0">
                <a:solidFill>
                  <a:schemeClr val="bg1"/>
                </a:solidFill>
              </a:rPr>
              <a:t>What stuff do they have?</a:t>
            </a:r>
          </a:p>
          <a:p>
            <a:pPr lvl="2" eaLnBrk="1" hangingPunct="1">
              <a:lnSpc>
                <a:spcPct val="80000"/>
              </a:lnSpc>
            </a:pPr>
            <a:r>
              <a:rPr lang="en-US" altLang="en-US" sz="2400" dirty="0">
                <a:solidFill>
                  <a:schemeClr val="bg1"/>
                </a:solidFill>
              </a:rPr>
              <a:t>Ex. Crossbow and arrow</a:t>
            </a:r>
          </a:p>
          <a:p>
            <a:pPr lvl="1" eaLnBrk="1" hangingPunct="1">
              <a:lnSpc>
                <a:spcPct val="80000"/>
              </a:lnSpc>
            </a:pPr>
            <a:r>
              <a:rPr lang="en-US" altLang="en-US" sz="2800" dirty="0">
                <a:solidFill>
                  <a:schemeClr val="bg1"/>
                </a:solidFill>
              </a:rPr>
              <a:t>Where do they live?</a:t>
            </a:r>
          </a:p>
          <a:p>
            <a:pPr lvl="2" eaLnBrk="1" hangingPunct="1">
              <a:lnSpc>
                <a:spcPct val="80000"/>
              </a:lnSpc>
            </a:pPr>
            <a:r>
              <a:rPr lang="en-US" altLang="en-US" sz="2400" dirty="0">
                <a:solidFill>
                  <a:schemeClr val="bg1"/>
                </a:solidFill>
              </a:rPr>
              <a:t>District 12</a:t>
            </a:r>
          </a:p>
        </p:txBody>
      </p:sp>
      <p:pic>
        <p:nvPicPr>
          <p:cNvPr id="25604" name="Picture 4" descr="images (7).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45129" y="4466706"/>
            <a:ext cx="37750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88552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 calcmode="lin" valueType="num">
                                      <p:cBhvr additive="base">
                                        <p:cTn id="11"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fade">
                                      <p:cBhvr>
                                        <p:cTn id="17" dur="1000"/>
                                        <p:tgtEl>
                                          <p:spTgt spid="12291">
                                            <p:txEl>
                                              <p:pRg st="2" end="2"/>
                                            </p:txEl>
                                          </p:spTgt>
                                        </p:tgtEl>
                                      </p:cBhvr>
                                    </p:animEffect>
                                    <p:anim calcmode="lin" valueType="num">
                                      <p:cBhvr>
                                        <p:cTn id="18"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2291">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fade">
                                      <p:cBhvr>
                                        <p:cTn id="22" dur="1000"/>
                                        <p:tgtEl>
                                          <p:spTgt spid="12291">
                                            <p:txEl>
                                              <p:pRg st="3" end="3"/>
                                            </p:txEl>
                                          </p:spTgt>
                                        </p:tgtEl>
                                      </p:cBhvr>
                                    </p:animEffect>
                                    <p:anim calcmode="lin" valueType="num">
                                      <p:cBhvr>
                                        <p:cTn id="23"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2291">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fade">
                                      <p:cBhvr>
                                        <p:cTn id="27" dur="1000"/>
                                        <p:tgtEl>
                                          <p:spTgt spid="12291">
                                            <p:txEl>
                                              <p:pRg st="4" end="4"/>
                                            </p:txEl>
                                          </p:spTgt>
                                        </p:tgtEl>
                                      </p:cBhvr>
                                    </p:animEffect>
                                    <p:anim calcmode="lin" valueType="num">
                                      <p:cBhvr>
                                        <p:cTn id="28"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2291">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Effect transition="in" filter="fade">
                                      <p:cBhvr>
                                        <p:cTn id="32" dur="1000"/>
                                        <p:tgtEl>
                                          <p:spTgt spid="12291">
                                            <p:txEl>
                                              <p:pRg st="5" end="5"/>
                                            </p:txEl>
                                          </p:spTgt>
                                        </p:tgtEl>
                                      </p:cBhvr>
                                    </p:animEffect>
                                    <p:anim calcmode="lin" valueType="num">
                                      <p:cBhvr>
                                        <p:cTn id="33" dur="10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12291">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2291">
                                            <p:txEl>
                                              <p:pRg st="6" end="6"/>
                                            </p:txEl>
                                          </p:spTgt>
                                        </p:tgtEl>
                                        <p:attrNameLst>
                                          <p:attrName>style.visibility</p:attrName>
                                        </p:attrNameLst>
                                      </p:cBhvr>
                                      <p:to>
                                        <p:strVal val="visible"/>
                                      </p:to>
                                    </p:set>
                                    <p:animEffect transition="in" filter="fade">
                                      <p:cBhvr>
                                        <p:cTn id="37" dur="1000"/>
                                        <p:tgtEl>
                                          <p:spTgt spid="12291">
                                            <p:txEl>
                                              <p:pRg st="6" end="6"/>
                                            </p:txEl>
                                          </p:spTgt>
                                        </p:tgtEl>
                                      </p:cBhvr>
                                    </p:animEffect>
                                    <p:anim calcmode="lin" valueType="num">
                                      <p:cBhvr>
                                        <p:cTn id="38" dur="10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12291">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2291">
                                            <p:txEl>
                                              <p:pRg st="7" end="7"/>
                                            </p:txEl>
                                          </p:spTgt>
                                        </p:tgtEl>
                                        <p:attrNameLst>
                                          <p:attrName>style.visibility</p:attrName>
                                        </p:attrNameLst>
                                      </p:cBhvr>
                                      <p:to>
                                        <p:strVal val="visible"/>
                                      </p:to>
                                    </p:set>
                                    <p:animEffect transition="in" filter="fade">
                                      <p:cBhvr>
                                        <p:cTn id="42" dur="1000"/>
                                        <p:tgtEl>
                                          <p:spTgt spid="12291">
                                            <p:txEl>
                                              <p:pRg st="7" end="7"/>
                                            </p:txEl>
                                          </p:spTgt>
                                        </p:tgtEl>
                                      </p:cBhvr>
                                    </p:animEffect>
                                    <p:anim calcmode="lin" valueType="num">
                                      <p:cBhvr>
                                        <p:cTn id="43" dur="10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2291">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2291">
                                            <p:txEl>
                                              <p:pRg st="8" end="8"/>
                                            </p:txEl>
                                          </p:spTgt>
                                        </p:tgtEl>
                                        <p:attrNameLst>
                                          <p:attrName>style.visibility</p:attrName>
                                        </p:attrNameLst>
                                      </p:cBhvr>
                                      <p:to>
                                        <p:strVal val="visible"/>
                                      </p:to>
                                    </p:set>
                                    <p:animEffect transition="in" filter="fade">
                                      <p:cBhvr>
                                        <p:cTn id="47" dur="1000"/>
                                        <p:tgtEl>
                                          <p:spTgt spid="12291">
                                            <p:txEl>
                                              <p:pRg st="8" end="8"/>
                                            </p:txEl>
                                          </p:spTgt>
                                        </p:tgtEl>
                                      </p:cBhvr>
                                    </p:animEffect>
                                    <p:anim calcmode="lin" valueType="num">
                                      <p:cBhvr>
                                        <p:cTn id="48" dur="1000" fill="hold"/>
                                        <p:tgtEl>
                                          <p:spTgt spid="12291">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12291">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12291">
                                            <p:txEl>
                                              <p:pRg st="9" end="9"/>
                                            </p:txEl>
                                          </p:spTgt>
                                        </p:tgtEl>
                                        <p:attrNameLst>
                                          <p:attrName>style.visibility</p:attrName>
                                        </p:attrNameLst>
                                      </p:cBhvr>
                                      <p:to>
                                        <p:strVal val="visible"/>
                                      </p:to>
                                    </p:set>
                                    <p:animEffect transition="in" filter="fade">
                                      <p:cBhvr>
                                        <p:cTn id="52" dur="1000"/>
                                        <p:tgtEl>
                                          <p:spTgt spid="12291">
                                            <p:txEl>
                                              <p:pRg st="9" end="9"/>
                                            </p:txEl>
                                          </p:spTgt>
                                        </p:tgtEl>
                                      </p:cBhvr>
                                    </p:animEffect>
                                    <p:anim calcmode="lin" valueType="num">
                                      <p:cBhvr>
                                        <p:cTn id="53" dur="1000" fill="hold"/>
                                        <p:tgtEl>
                                          <p:spTgt spid="12291">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12291">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12291">
                                            <p:txEl>
                                              <p:pRg st="10" end="10"/>
                                            </p:txEl>
                                          </p:spTgt>
                                        </p:tgtEl>
                                        <p:attrNameLst>
                                          <p:attrName>style.visibility</p:attrName>
                                        </p:attrNameLst>
                                      </p:cBhvr>
                                      <p:to>
                                        <p:strVal val="visible"/>
                                      </p:to>
                                    </p:set>
                                    <p:animEffect transition="in" filter="fade">
                                      <p:cBhvr>
                                        <p:cTn id="57" dur="1000"/>
                                        <p:tgtEl>
                                          <p:spTgt spid="12291">
                                            <p:txEl>
                                              <p:pRg st="10" end="10"/>
                                            </p:txEl>
                                          </p:spTgt>
                                        </p:tgtEl>
                                      </p:cBhvr>
                                    </p:animEffect>
                                    <p:anim calcmode="lin" valueType="num">
                                      <p:cBhvr>
                                        <p:cTn id="58" dur="1000" fill="hold"/>
                                        <p:tgtEl>
                                          <p:spTgt spid="12291">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12291">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Rot="1" noChangeArrowheads="1"/>
          </p:cNvSpPr>
          <p:nvPr>
            <p:ph type="title"/>
          </p:nvPr>
        </p:nvSpPr>
        <p:spPr>
          <a:xfrm>
            <a:off x="401579" y="306030"/>
            <a:ext cx="11685126" cy="957504"/>
          </a:xfrm>
        </p:spPr>
        <p:txBody>
          <a:bodyPr/>
          <a:lstStyle/>
          <a:p>
            <a:pPr eaLnBrk="1" hangingPunct="1"/>
            <a:r>
              <a:rPr lang="en-US" altLang="en-US" dirty="0" smtClean="0"/>
              <a:t>Characterization</a:t>
            </a:r>
          </a:p>
        </p:txBody>
      </p:sp>
      <p:sp>
        <p:nvSpPr>
          <p:cNvPr id="26627" name="Rectangle 4"/>
          <p:cNvSpPr>
            <a:spLocks noGrp="1" noRot="1" noChangeArrowheads="1"/>
          </p:cNvSpPr>
          <p:nvPr>
            <p:ph idx="1"/>
          </p:nvPr>
        </p:nvSpPr>
        <p:spPr>
          <a:xfrm>
            <a:off x="108065" y="1155469"/>
            <a:ext cx="11978640" cy="5345084"/>
          </a:xfrm>
        </p:spPr>
        <p:txBody>
          <a:bodyPr/>
          <a:lstStyle/>
          <a:p>
            <a:pPr eaLnBrk="1" hangingPunct="1"/>
            <a:r>
              <a:rPr lang="en-US" altLang="en-US" sz="3900" dirty="0">
                <a:solidFill>
                  <a:schemeClr val="bg1"/>
                </a:solidFill>
              </a:rPr>
              <a:t>Puts character in motion</a:t>
            </a:r>
          </a:p>
          <a:p>
            <a:pPr lvl="1" eaLnBrk="1" hangingPunct="1"/>
            <a:r>
              <a:rPr lang="en-US" altLang="en-US" sz="3900" dirty="0">
                <a:solidFill>
                  <a:schemeClr val="bg1"/>
                </a:solidFill>
              </a:rPr>
              <a:t>Characters don’t just stand around to be described- </a:t>
            </a:r>
          </a:p>
          <a:p>
            <a:pPr lvl="1" eaLnBrk="1" hangingPunct="1"/>
            <a:r>
              <a:rPr lang="en-US" altLang="en-US" sz="3900" dirty="0">
                <a:solidFill>
                  <a:schemeClr val="bg1"/>
                </a:solidFill>
              </a:rPr>
              <a:t>What are they doing?  How are they doing it?</a:t>
            </a:r>
          </a:p>
          <a:p>
            <a:pPr lvl="2" eaLnBrk="1" hangingPunct="1"/>
            <a:r>
              <a:rPr lang="en-US" altLang="en-US" sz="3900" dirty="0">
                <a:solidFill>
                  <a:schemeClr val="bg1"/>
                </a:solidFill>
              </a:rPr>
              <a:t>Example- Descriptions of the Hunger Games, and the players actions</a:t>
            </a:r>
          </a:p>
          <a:p>
            <a:pPr eaLnBrk="1" hangingPunct="1"/>
            <a:endParaRPr lang="en-US" altLang="en-US" dirty="0" smtClean="0"/>
          </a:p>
        </p:txBody>
      </p:sp>
      <p:pic>
        <p:nvPicPr>
          <p:cNvPr id="26628" name="Picture 4" descr="images (4).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00380" y="65319"/>
            <a:ext cx="4886325" cy="197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6619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40</TotalTime>
  <Words>1211</Words>
  <Application>Microsoft Office PowerPoint</Application>
  <PresentationFormat>Widescreen</PresentationFormat>
  <Paragraphs>129</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Century Gothic</vt:lpstr>
      <vt:lpstr>Times New Roman</vt:lpstr>
      <vt:lpstr>Wingdings</vt:lpstr>
      <vt:lpstr>Wingdings 2</vt:lpstr>
      <vt:lpstr>Wingdings 3</vt:lpstr>
      <vt:lpstr>Slice</vt:lpstr>
      <vt:lpstr>        Character and Characterization                            </vt:lpstr>
      <vt:lpstr>Terms</vt:lpstr>
      <vt:lpstr>Terms</vt:lpstr>
      <vt:lpstr>Relationships of Character</vt:lpstr>
      <vt:lpstr>Quick Quiz: Where do these characters fit?</vt:lpstr>
      <vt:lpstr>Characterization</vt:lpstr>
      <vt:lpstr>Characterization</vt:lpstr>
      <vt:lpstr>Characterization</vt:lpstr>
      <vt:lpstr>Characterization</vt:lpstr>
      <vt:lpstr>Characterization</vt:lpstr>
      <vt:lpstr>Character</vt:lpstr>
      <vt:lpstr>Table Discussion </vt:lpstr>
      <vt:lpstr>Film Analysis</vt:lpstr>
      <vt:lpstr>Characters in literature </vt:lpstr>
      <vt:lpstr>Character dossier</vt:lpstr>
      <vt:lpstr>Character dossier</vt:lpstr>
      <vt:lpstr>Need to include</vt:lpstr>
      <vt:lpstr>Illustration </vt:lpstr>
      <vt:lpstr>Choose one scene to write for your character (750-1000 words): </vt:lpstr>
      <vt:lpstr>Option 1</vt:lpstr>
      <vt:lpstr>Option 2</vt:lpstr>
      <vt:lpstr>Option 3</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 and Characterization</dc:title>
  <dc:creator>Woldendorp, Kirsten    SHS-Staff</dc:creator>
  <cp:lastModifiedBy>Woldendorp, Kirsten    SHS-Staff</cp:lastModifiedBy>
  <cp:revision>11</cp:revision>
  <dcterms:created xsi:type="dcterms:W3CDTF">2019-05-21T16:22:31Z</dcterms:created>
  <dcterms:modified xsi:type="dcterms:W3CDTF">2019-09-17T17:23:41Z</dcterms:modified>
</cp:coreProperties>
</file>