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9" r:id="rId4"/>
    <p:sldId id="257" r:id="rId5"/>
    <p:sldId id="281" r:id="rId6"/>
    <p:sldId id="259" r:id="rId7"/>
    <p:sldId id="275" r:id="rId8"/>
    <p:sldId id="260" r:id="rId9"/>
    <p:sldId id="276" r:id="rId10"/>
    <p:sldId id="261" r:id="rId11"/>
    <p:sldId id="262" r:id="rId12"/>
    <p:sldId id="263" r:id="rId13"/>
    <p:sldId id="268" r:id="rId14"/>
    <p:sldId id="264" r:id="rId15"/>
    <p:sldId id="265" r:id="rId16"/>
    <p:sldId id="270" r:id="rId17"/>
    <p:sldId id="277" r:id="rId18"/>
    <p:sldId id="278" r:id="rId19"/>
    <p:sldId id="271" r:id="rId20"/>
    <p:sldId id="272" r:id="rId21"/>
    <p:sldId id="280" r:id="rId22"/>
    <p:sldId id="26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DA63B39-2279-4FDB-829E-FEF809604992}" type="datetimeFigureOut">
              <a:rPr lang="en-US" smtClean="0"/>
              <a:pPr/>
              <a:t>3/8/2017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ACED92F-B5B4-4DB6-9EEB-EB50C0CE8A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A63B39-2279-4FDB-829E-FEF80960499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D92F-B5B4-4DB6-9EEB-EB50C0CE8A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A63B39-2279-4FDB-829E-FEF80960499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D92F-B5B4-4DB6-9EEB-EB50C0CE8A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DA63B39-2279-4FDB-829E-FEF809604992}" type="datetimeFigureOut">
              <a:rPr lang="en-US" smtClean="0"/>
              <a:pPr/>
              <a:t>3/8/2017</a:t>
            </a:fld>
            <a:endParaRPr lang="en-US"/>
          </a:p>
        </p:txBody>
      </p:sp>
      <p:sp>
        <p:nvSpPr>
          <p:cNvPr id="9" name="Slide Number Placeholder 8"/>
          <p:cNvSpPr>
            <a:spLocks noGrp="1"/>
          </p:cNvSpPr>
          <p:nvPr>
            <p:ph type="sldNum" sz="quarter" idx="15"/>
          </p:nvPr>
        </p:nvSpPr>
        <p:spPr/>
        <p:txBody>
          <a:bodyPr rtlCol="0"/>
          <a:lstStyle/>
          <a:p>
            <a:fld id="{5ACED92F-B5B4-4DB6-9EEB-EB50C0CE8A5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DA63B39-2279-4FDB-829E-FEF809604992}" type="datetimeFigureOut">
              <a:rPr lang="en-US" smtClean="0"/>
              <a:pPr/>
              <a:t>3/8/2017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ACED92F-B5B4-4DB6-9EEB-EB50C0CE8A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A63B39-2279-4FDB-829E-FEF809604992}" type="datetimeFigureOut">
              <a:rPr lang="en-US" smtClean="0"/>
              <a:pPr/>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ED92F-B5B4-4DB6-9EEB-EB50C0CE8A5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DA63B39-2279-4FDB-829E-FEF809604992}" type="datetimeFigureOut">
              <a:rPr lang="en-US" smtClean="0"/>
              <a:pPr/>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ED92F-B5B4-4DB6-9EEB-EB50C0CE8A5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DA63B39-2279-4FDB-829E-FEF809604992}" type="datetimeFigureOut">
              <a:rPr lang="en-US" smtClean="0"/>
              <a:pPr/>
              <a:t>3/8/2017</a:t>
            </a:fld>
            <a:endParaRPr lang="en-US"/>
          </a:p>
        </p:txBody>
      </p:sp>
      <p:sp>
        <p:nvSpPr>
          <p:cNvPr id="7" name="Slide Number Placeholder 6"/>
          <p:cNvSpPr>
            <a:spLocks noGrp="1"/>
          </p:cNvSpPr>
          <p:nvPr>
            <p:ph type="sldNum" sz="quarter" idx="11"/>
          </p:nvPr>
        </p:nvSpPr>
        <p:spPr/>
        <p:txBody>
          <a:bodyPr rtlCol="0"/>
          <a:lstStyle/>
          <a:p>
            <a:fld id="{5ACED92F-B5B4-4DB6-9EEB-EB50C0CE8A5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63B39-2279-4FDB-829E-FEF809604992}" type="datetimeFigureOut">
              <a:rPr lang="en-US" smtClean="0"/>
              <a:pPr/>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ED92F-B5B4-4DB6-9EEB-EB50C0CE8A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DA63B39-2279-4FDB-829E-FEF809604992}" type="datetimeFigureOut">
              <a:rPr lang="en-US" smtClean="0"/>
              <a:pPr/>
              <a:t>3/8/2017</a:t>
            </a:fld>
            <a:endParaRPr lang="en-US"/>
          </a:p>
        </p:txBody>
      </p:sp>
      <p:sp>
        <p:nvSpPr>
          <p:cNvPr id="22" name="Slide Number Placeholder 21"/>
          <p:cNvSpPr>
            <a:spLocks noGrp="1"/>
          </p:cNvSpPr>
          <p:nvPr>
            <p:ph type="sldNum" sz="quarter" idx="15"/>
          </p:nvPr>
        </p:nvSpPr>
        <p:spPr/>
        <p:txBody>
          <a:bodyPr rtlCol="0"/>
          <a:lstStyle/>
          <a:p>
            <a:fld id="{5ACED92F-B5B4-4DB6-9EEB-EB50C0CE8A5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DA63B39-2279-4FDB-829E-FEF809604992}" type="datetimeFigureOut">
              <a:rPr lang="en-US" smtClean="0"/>
              <a:pPr/>
              <a:t>3/8/2017</a:t>
            </a:fld>
            <a:endParaRPr lang="en-US"/>
          </a:p>
        </p:txBody>
      </p:sp>
      <p:sp>
        <p:nvSpPr>
          <p:cNvPr id="18" name="Slide Number Placeholder 17"/>
          <p:cNvSpPr>
            <a:spLocks noGrp="1"/>
          </p:cNvSpPr>
          <p:nvPr>
            <p:ph type="sldNum" sz="quarter" idx="11"/>
          </p:nvPr>
        </p:nvSpPr>
        <p:spPr/>
        <p:txBody>
          <a:bodyPr rtlCol="0"/>
          <a:lstStyle/>
          <a:p>
            <a:fld id="{5ACED92F-B5B4-4DB6-9EEB-EB50C0CE8A5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DA63B39-2279-4FDB-829E-FEF809604992}" type="datetimeFigureOut">
              <a:rPr lang="en-US" smtClean="0"/>
              <a:pPr/>
              <a:t>3/8/2017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CED92F-B5B4-4DB6-9EEB-EB50C0CE8A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Clubs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3443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Book Club #3- Movie Poster</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p:txBody>
          <a:bodyPr>
            <a:normAutofit/>
          </a:bodyPr>
          <a:lstStyle/>
          <a:p>
            <a:r>
              <a:rPr lang="en-US" dirty="0" smtClean="0"/>
              <a:t>Create </a:t>
            </a:r>
            <a:r>
              <a:rPr lang="en-US" dirty="0"/>
              <a:t>a movie poster advertising your novel’s main plot, characters, and themes, without using any words other than the title of the book/movie, displayed not more than once</a:t>
            </a:r>
            <a:r>
              <a:rPr lang="en-US" dirty="0" smtClean="0"/>
              <a:t>.</a:t>
            </a:r>
          </a:p>
          <a:p>
            <a:r>
              <a:rPr lang="en-US" dirty="0" smtClean="0"/>
              <a:t>Plan </a:t>
            </a:r>
            <a:r>
              <a:rPr lang="en-US" dirty="0"/>
              <a:t>out your poster, and be sure to use both symbolism and color. </a:t>
            </a:r>
            <a:endParaRPr lang="en-US" dirty="0" smtClean="0"/>
          </a:p>
          <a:p>
            <a:r>
              <a:rPr lang="en-US" dirty="0" smtClean="0"/>
              <a:t>Once </a:t>
            </a:r>
            <a:r>
              <a:rPr lang="en-US" dirty="0"/>
              <a:t>you have finished, write a short paragraph on a </a:t>
            </a:r>
            <a:r>
              <a:rPr lang="en-US" dirty="0" smtClean="0"/>
              <a:t>the back of </a:t>
            </a:r>
            <a:r>
              <a:rPr lang="en-US" smtClean="0"/>
              <a:t>the poster explaining </a:t>
            </a:r>
            <a:r>
              <a:rPr lang="en-US" dirty="0"/>
              <a:t>how character, plot, and theme are shown within your poster. </a:t>
            </a:r>
            <a:endParaRPr lang="en-US" dirty="0" smtClean="0"/>
          </a:p>
          <a:p>
            <a:r>
              <a:rPr lang="en-US" dirty="0" smtClean="0"/>
              <a:t>Be </a:t>
            </a:r>
            <a:r>
              <a:rPr lang="en-US" dirty="0"/>
              <a:t>as specific as possible.</a:t>
            </a:r>
          </a:p>
          <a:p>
            <a:endParaRPr lang="en-US" dirty="0"/>
          </a:p>
        </p:txBody>
      </p:sp>
    </p:spTree>
    <p:extLst>
      <p:ext uri="{BB962C8B-B14F-4D97-AF65-F5344CB8AC3E}">
        <p14:creationId xmlns:p14="http://schemas.microsoft.com/office/powerpoint/2010/main" val="1038021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Book Club #4- Thesis Generation Activity</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p:txBody>
          <a:bodyPr>
            <a:normAutofit/>
          </a:bodyPr>
          <a:lstStyle/>
          <a:p>
            <a:r>
              <a:rPr lang="en-US" dirty="0" smtClean="0"/>
              <a:t>Create </a:t>
            </a:r>
            <a:r>
              <a:rPr lang="en-US" dirty="0"/>
              <a:t>a thesis based on your book’s themes and/or characters. You will write the thesis at the top of your </a:t>
            </a:r>
            <a:r>
              <a:rPr lang="en-US" dirty="0" smtClean="0"/>
              <a:t>paper.</a:t>
            </a:r>
            <a:endParaRPr lang="en-US" dirty="0"/>
          </a:p>
          <a:p>
            <a:r>
              <a:rPr lang="en-US" dirty="0" smtClean="0"/>
              <a:t>For </a:t>
            </a:r>
            <a:r>
              <a:rPr lang="en-US" dirty="0"/>
              <a:t>example</a:t>
            </a:r>
            <a:r>
              <a:rPr lang="en-US" dirty="0" smtClean="0"/>
              <a:t>:</a:t>
            </a:r>
            <a:r>
              <a:rPr lang="en-US" dirty="0"/>
              <a:t> </a:t>
            </a:r>
            <a:r>
              <a:rPr lang="en-US" dirty="0" smtClean="0"/>
              <a:t>In </a:t>
            </a:r>
            <a:r>
              <a:rPr lang="en-US" i="1" dirty="0"/>
              <a:t>Huck Finn,</a:t>
            </a:r>
            <a:r>
              <a:rPr lang="en-US" dirty="0"/>
              <a:t> Mark Twain, uses the relationship between Jim and Huck to address the question </a:t>
            </a:r>
            <a:r>
              <a:rPr lang="en-US" dirty="0" smtClean="0"/>
              <a:t>of </a:t>
            </a:r>
            <a:r>
              <a:rPr lang="en-US" dirty="0"/>
              <a:t>cohabitation and racial equality in the South, arguing that when </a:t>
            </a:r>
            <a:r>
              <a:rPr lang="en-US" dirty="0" smtClean="0"/>
              <a:t>taken </a:t>
            </a:r>
            <a:r>
              <a:rPr lang="en-US" dirty="0"/>
              <a:t>on an individual basis, a racially peaceful South is </a:t>
            </a:r>
            <a:r>
              <a:rPr lang="en-US" dirty="0" smtClean="0"/>
              <a:t>possible.</a:t>
            </a:r>
            <a:endParaRPr lang="en-US" dirty="0"/>
          </a:p>
          <a:p>
            <a:endParaRPr lang="en-US" dirty="0"/>
          </a:p>
        </p:txBody>
      </p:sp>
    </p:spTree>
    <p:extLst>
      <p:ext uri="{BB962C8B-B14F-4D97-AF65-F5344CB8AC3E}">
        <p14:creationId xmlns:p14="http://schemas.microsoft.com/office/powerpoint/2010/main" val="2514535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pPr algn="ctr"/>
            <a:r>
              <a:rPr lang="en-US" dirty="0" smtClean="0">
                <a:effectLst/>
                <a:latin typeface="Times New Roman"/>
                <a:ea typeface="Times New Roman"/>
              </a:rPr>
              <a:t/>
            </a:r>
            <a:br>
              <a:rPr lang="en-US" dirty="0" smtClean="0">
                <a:effectLst/>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a:latin typeface="Times New Roman"/>
                <a:ea typeface="Times New Roman"/>
              </a:rPr>
              <a:t/>
            </a:r>
            <a:br>
              <a:rPr lang="en-US" dirty="0">
                <a:latin typeface="Times New Roman"/>
                <a:ea typeface="Times New Roman"/>
              </a:rPr>
            </a:br>
            <a:r>
              <a:rPr lang="en-US" sz="2800" dirty="0">
                <a:latin typeface="Times New Roman"/>
                <a:ea typeface="Times New Roman"/>
              </a:rPr>
              <a:t>Book Club #5- Author </a:t>
            </a:r>
            <a:r>
              <a:rPr lang="en-US" sz="2800" dirty="0" smtClean="0">
                <a:latin typeface="Times New Roman"/>
                <a:ea typeface="Times New Roman"/>
              </a:rPr>
              <a:t>map</a:t>
            </a:r>
            <a:endParaRPr lang="en-US" dirty="0"/>
          </a:p>
        </p:txBody>
      </p:sp>
      <p:sp>
        <p:nvSpPr>
          <p:cNvPr id="3" name="Content Placeholder 2"/>
          <p:cNvSpPr>
            <a:spLocks noGrp="1"/>
          </p:cNvSpPr>
          <p:nvPr>
            <p:ph sz="quarter" idx="1"/>
          </p:nvPr>
        </p:nvSpPr>
        <p:spPr/>
        <p:txBody>
          <a:bodyPr>
            <a:normAutofit/>
          </a:bodyPr>
          <a:lstStyle/>
          <a:p>
            <a:r>
              <a:rPr lang="en-US" sz="4400" dirty="0" smtClean="0"/>
              <a:t>In </a:t>
            </a:r>
            <a:r>
              <a:rPr lang="en-US" sz="4400" dirty="0"/>
              <a:t>your book club groups, you will create </a:t>
            </a:r>
            <a:r>
              <a:rPr lang="en-US" sz="4400" dirty="0" smtClean="0"/>
              <a:t>one document—an </a:t>
            </a:r>
            <a:r>
              <a:rPr lang="en-US" sz="4400" dirty="0"/>
              <a:t>author </a:t>
            </a:r>
            <a:r>
              <a:rPr lang="en-US" sz="4400" dirty="0" smtClean="0"/>
              <a:t>map. </a:t>
            </a:r>
            <a:endParaRPr lang="en-US" sz="4400" dirty="0"/>
          </a:p>
          <a:p>
            <a:endParaRPr lang="en-US" dirty="0"/>
          </a:p>
          <a:p>
            <a:pPr marL="0" indent="0">
              <a:buNone/>
            </a:pPr>
            <a:endParaRPr lang="en-US" dirty="0"/>
          </a:p>
        </p:txBody>
      </p:sp>
    </p:spTree>
    <p:extLst>
      <p:ext uri="{BB962C8B-B14F-4D97-AF65-F5344CB8AC3E}">
        <p14:creationId xmlns:p14="http://schemas.microsoft.com/office/powerpoint/2010/main" val="28718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Author Map</a:t>
            </a:r>
            <a:endParaRPr lang="en-US" dirty="0"/>
          </a:p>
        </p:txBody>
      </p:sp>
      <p:sp>
        <p:nvSpPr>
          <p:cNvPr id="3" name="Content Placeholder 2"/>
          <p:cNvSpPr>
            <a:spLocks noGrp="1"/>
          </p:cNvSpPr>
          <p:nvPr>
            <p:ph sz="quarter" idx="1"/>
          </p:nvPr>
        </p:nvSpPr>
        <p:spPr>
          <a:xfrm>
            <a:off x="457200" y="1066800"/>
            <a:ext cx="7467600" cy="5407152"/>
          </a:xfrm>
        </p:spPr>
        <p:txBody>
          <a:bodyPr>
            <a:normAutofit fontScale="92500" lnSpcReduction="10000"/>
          </a:bodyPr>
          <a:lstStyle/>
          <a:p>
            <a:r>
              <a:rPr lang="en-US" dirty="0" smtClean="0"/>
              <a:t>In the author map, you will aim to visually represent how the author’s background, time period, and conditions influenced his/her work. </a:t>
            </a:r>
          </a:p>
          <a:p>
            <a:r>
              <a:rPr lang="en-US" dirty="0" smtClean="0"/>
              <a:t>To do this you will have link knowledge about the author’s life, the time period in which he/she lived, and information from your book. </a:t>
            </a:r>
          </a:p>
          <a:p>
            <a:r>
              <a:rPr lang="en-US" dirty="0" smtClean="0"/>
              <a:t>You will do this in mind map/bubble form. You should place information about your author on one side and the time period on the other. </a:t>
            </a:r>
          </a:p>
          <a:p>
            <a:r>
              <a:rPr lang="en-US" dirty="0" smtClean="0"/>
              <a:t>Then you should place similar incidents, themes, plot twists, pop culture references, etc., from your book in the middle.</a:t>
            </a:r>
          </a:p>
          <a:p>
            <a:r>
              <a:rPr lang="en-US" dirty="0" smtClean="0"/>
              <a:t>You should then draw lines linking these up and explain the link by writing a sentence or two on said line. </a:t>
            </a:r>
          </a:p>
          <a:p>
            <a:endParaRPr lang="en-US" dirty="0"/>
          </a:p>
        </p:txBody>
      </p:sp>
    </p:spTree>
    <p:extLst>
      <p:ext uri="{BB962C8B-B14F-4D97-AF65-F5344CB8AC3E}">
        <p14:creationId xmlns:p14="http://schemas.microsoft.com/office/powerpoint/2010/main" val="1518397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Book Club #6- Outlining Activity</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p:txBody>
          <a:bodyPr/>
          <a:lstStyle/>
          <a:p>
            <a:r>
              <a:rPr lang="en-US" dirty="0" smtClean="0"/>
              <a:t>Using the thesis from book club 4, create a detailed (3-level+) outline proving your thesis.</a:t>
            </a:r>
          </a:p>
          <a:p>
            <a:r>
              <a:rPr lang="en-US" dirty="0" smtClean="0"/>
              <a:t>You may consider the themes the author addresses and what they mean to the novel as well as society. Or you may address the characters the author paints and how they affect the story, comment on its themes, or relate to life and society as a whole. </a:t>
            </a:r>
          </a:p>
          <a:p>
            <a:endParaRPr lang="en-US" dirty="0"/>
          </a:p>
        </p:txBody>
      </p:sp>
    </p:spTree>
    <p:extLst>
      <p:ext uri="{BB962C8B-B14F-4D97-AF65-F5344CB8AC3E}">
        <p14:creationId xmlns:p14="http://schemas.microsoft.com/office/powerpoint/2010/main" val="726981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Book Club #7- Reader’s Theater Prep</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r>
              <a:rPr lang="en-US" dirty="0"/>
              <a:t>You and your </a:t>
            </a:r>
            <a:r>
              <a:rPr lang="en-US" dirty="0" smtClean="0"/>
              <a:t>group </a:t>
            </a:r>
            <a:r>
              <a:rPr lang="en-US" dirty="0"/>
              <a:t>will present your novel to the class. You will have </a:t>
            </a:r>
            <a:r>
              <a:rPr lang="en-US" dirty="0" smtClean="0"/>
              <a:t>book club </a:t>
            </a:r>
            <a:r>
              <a:rPr lang="en-US" smtClean="0"/>
              <a:t>7 </a:t>
            </a:r>
            <a:r>
              <a:rPr lang="en-US" smtClean="0"/>
              <a:t>(3/29) and 8 (4/5), </a:t>
            </a:r>
            <a:r>
              <a:rPr lang="en-US" dirty="0" smtClean="0"/>
              <a:t>as well as </a:t>
            </a:r>
            <a:r>
              <a:rPr lang="en-US" dirty="0" smtClean="0"/>
              <a:t>4/4 to </a:t>
            </a:r>
            <a:r>
              <a:rPr lang="en-US" dirty="0"/>
              <a:t>work on it and then novel presentations will </a:t>
            </a:r>
            <a:r>
              <a:rPr lang="en-US" smtClean="0"/>
              <a:t>happen </a:t>
            </a:r>
            <a:r>
              <a:rPr lang="en-US" smtClean="0"/>
              <a:t>4/6 and 4/7.</a:t>
            </a:r>
            <a:endParaRPr lang="en-US" dirty="0" smtClean="0"/>
          </a:p>
          <a:p>
            <a:r>
              <a:rPr lang="en-US" dirty="0" smtClean="0"/>
              <a:t>The </a:t>
            </a:r>
            <a:r>
              <a:rPr lang="en-US" dirty="0"/>
              <a:t>presentation should take between </a:t>
            </a:r>
            <a:r>
              <a:rPr lang="en-US" dirty="0" smtClean="0"/>
              <a:t>5-10 minutes (points off for not meeting required time). </a:t>
            </a:r>
            <a:r>
              <a:rPr lang="en-US" b="1" dirty="0"/>
              <a:t>If you work in class and have been working in class, you should have more than enough time to put this together without working on it at home.</a:t>
            </a:r>
            <a:r>
              <a:rPr lang="en-US" dirty="0"/>
              <a:t> </a:t>
            </a:r>
            <a:endParaRPr lang="en-US" dirty="0" smtClean="0"/>
          </a:p>
          <a:p>
            <a:r>
              <a:rPr lang="en-US" dirty="0" smtClean="0"/>
              <a:t>You </a:t>
            </a:r>
            <a:r>
              <a:rPr lang="en-US" dirty="0"/>
              <a:t>will want to include all aspects of the novel that we have been studying—setting, plot, language, character, and </a:t>
            </a:r>
            <a:r>
              <a:rPr lang="en-US" dirty="0" smtClean="0"/>
              <a:t>theme—, </a:t>
            </a:r>
            <a:r>
              <a:rPr lang="en-US" dirty="0"/>
              <a:t>as well as a couple critical analysis pieces with supporting </a:t>
            </a:r>
            <a:r>
              <a:rPr lang="en-US" dirty="0" smtClean="0"/>
              <a:t>evidence.</a:t>
            </a:r>
          </a:p>
          <a:p>
            <a:r>
              <a:rPr lang="en-US" dirty="0" smtClean="0"/>
              <a:t>All </a:t>
            </a:r>
            <a:r>
              <a:rPr lang="en-US" dirty="0"/>
              <a:t>members of your group must also have some role within the presentation. </a:t>
            </a:r>
          </a:p>
        </p:txBody>
      </p:sp>
    </p:spTree>
    <p:extLst>
      <p:ext uri="{BB962C8B-B14F-4D97-AF65-F5344CB8AC3E}">
        <p14:creationId xmlns:p14="http://schemas.microsoft.com/office/powerpoint/2010/main" val="427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sz="2600" dirty="0"/>
              <a:t>Meet and share outlines and ideas—select the best ideas about the theme and character of the book. Have those people and a partner present that part of the presentation</a:t>
            </a:r>
            <a:r>
              <a:rPr lang="en-US" sz="2600" dirty="0" smtClean="0"/>
              <a:t>.</a:t>
            </a:r>
          </a:p>
          <a:p>
            <a:pPr lvl="0"/>
            <a:r>
              <a:rPr lang="en-US" sz="2600" dirty="0" smtClean="0"/>
              <a:t>From </a:t>
            </a:r>
            <a:r>
              <a:rPr lang="en-US" sz="2600" dirty="0"/>
              <a:t>the remaining members, select one or two people to cover other aspects of the book—background, plot, setting, character background author information, etc. This should be thorough enough to provide the necessary background so that myself and your other classmates can understand the analytical background of your book. </a:t>
            </a:r>
          </a:p>
          <a:p>
            <a:pPr lvl="0"/>
            <a:r>
              <a:rPr lang="en-US" sz="2600" dirty="0"/>
              <a:t>Select a person or two to find literary criticism on your book—once your presenters have given their </a:t>
            </a:r>
            <a:r>
              <a:rPr lang="en-US" sz="2600" dirty="0" smtClean="0"/>
              <a:t>themes. These </a:t>
            </a:r>
            <a:r>
              <a:rPr lang="en-US" sz="2600" dirty="0"/>
              <a:t>people will back it up by discussing what others have said about the book.</a:t>
            </a:r>
          </a:p>
          <a:p>
            <a:pPr lvl="0"/>
            <a:r>
              <a:rPr lang="en-US" sz="2600" dirty="0"/>
              <a:t>Figure out how to organize it, decide any charts or explanations you may draw on the board. Sort out the order, etc.</a:t>
            </a:r>
          </a:p>
          <a:p>
            <a:pPr lvl="0"/>
            <a:r>
              <a:rPr lang="en-US" sz="2600" dirty="0"/>
              <a:t>Rehearse, rehearse, rehearse </a:t>
            </a:r>
          </a:p>
          <a:p>
            <a:pPr marL="0" indent="0">
              <a:buNone/>
            </a:pPr>
            <a:endParaRPr lang="en-US" dirty="0"/>
          </a:p>
        </p:txBody>
      </p:sp>
    </p:spTree>
    <p:extLst>
      <p:ext uri="{BB962C8B-B14F-4D97-AF65-F5344CB8AC3E}">
        <p14:creationId xmlns:p14="http://schemas.microsoft.com/office/powerpoint/2010/main" val="401965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requirements </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Authors background</a:t>
            </a:r>
          </a:p>
          <a:p>
            <a:pPr marL="457200" indent="-457200">
              <a:buFont typeface="+mj-lt"/>
              <a:buAutoNum type="arabicPeriod"/>
            </a:pPr>
            <a:r>
              <a:rPr lang="en-US" dirty="0"/>
              <a:t>Social context of the novel</a:t>
            </a:r>
          </a:p>
          <a:p>
            <a:pPr marL="457200" indent="-457200">
              <a:buFont typeface="+mj-lt"/>
              <a:buAutoNum type="arabicPeriod"/>
            </a:pPr>
            <a:r>
              <a:rPr lang="en-US" dirty="0" smtClean="0"/>
              <a:t>Plot of the story including setting, characters, any relevant information</a:t>
            </a:r>
          </a:p>
          <a:p>
            <a:pPr marL="457200" indent="-457200">
              <a:buFont typeface="+mj-lt"/>
              <a:buAutoNum type="arabicPeriod"/>
            </a:pPr>
            <a:r>
              <a:rPr lang="en-US" dirty="0" smtClean="0"/>
              <a:t>Theme of novel and how author demonstrates the theme</a:t>
            </a:r>
          </a:p>
          <a:p>
            <a:pPr marL="457200" indent="-457200">
              <a:buFont typeface="+mj-lt"/>
              <a:buAutoNum type="arabicPeriod"/>
            </a:pPr>
            <a:r>
              <a:rPr lang="en-US" dirty="0" smtClean="0"/>
              <a:t>Literary criticism (what are critics saying about novel)</a:t>
            </a:r>
          </a:p>
          <a:p>
            <a:pPr marL="457200" indent="-457200">
              <a:buFont typeface="+mj-lt"/>
              <a:buAutoNum type="arabicPeriod"/>
            </a:pPr>
            <a:r>
              <a:rPr lang="en-US" dirty="0" smtClean="0"/>
              <a:t>Author’s writing style (you act as the critic now)</a:t>
            </a:r>
          </a:p>
          <a:p>
            <a:pPr marL="457200" indent="-457200">
              <a:buFont typeface="+mj-lt"/>
              <a:buAutoNum type="arabicPeriod"/>
            </a:pPr>
            <a:r>
              <a:rPr lang="en-US" dirty="0" smtClean="0"/>
              <a:t>Representation of your novel</a:t>
            </a:r>
          </a:p>
          <a:p>
            <a:pPr lvl="1"/>
            <a:r>
              <a:rPr lang="en-US" dirty="0" smtClean="0"/>
              <a:t>Image, diorama, clips, song, poem, etc. </a:t>
            </a:r>
          </a:p>
          <a:p>
            <a:pPr marL="457200" indent="-457200">
              <a:buFont typeface="+mj-lt"/>
              <a:buAutoNum type="arabicPeriod"/>
            </a:pPr>
            <a:endParaRPr lang="en-US" dirty="0" smtClean="0"/>
          </a:p>
        </p:txBody>
      </p:sp>
    </p:spTree>
    <p:extLst>
      <p:ext uri="{BB962C8B-B14F-4D97-AF65-F5344CB8AC3E}">
        <p14:creationId xmlns:p14="http://schemas.microsoft.com/office/powerpoint/2010/main" val="1532634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t>
            </a:r>
            <a:endParaRPr lang="en-US" dirty="0"/>
          </a:p>
        </p:txBody>
      </p:sp>
      <p:sp>
        <p:nvSpPr>
          <p:cNvPr id="3" name="Content Placeholder 2"/>
          <p:cNvSpPr>
            <a:spLocks noGrp="1"/>
          </p:cNvSpPr>
          <p:nvPr>
            <p:ph sz="quarter" idx="1"/>
          </p:nvPr>
        </p:nvSpPr>
        <p:spPr/>
        <p:txBody>
          <a:bodyPr/>
          <a:lstStyle/>
          <a:p>
            <a:r>
              <a:rPr lang="en-US" dirty="0" smtClean="0"/>
              <a:t>You and your group need to complete a presentation prep worksheet</a:t>
            </a:r>
          </a:p>
          <a:p>
            <a:r>
              <a:rPr lang="en-US" dirty="0" smtClean="0"/>
              <a:t>Just do one as a group</a:t>
            </a:r>
            <a:endParaRPr lang="en-US" dirty="0"/>
          </a:p>
        </p:txBody>
      </p:sp>
    </p:spTree>
    <p:extLst>
      <p:ext uri="{BB962C8B-B14F-4D97-AF65-F5344CB8AC3E}">
        <p14:creationId xmlns:p14="http://schemas.microsoft.com/office/powerpoint/2010/main" val="46303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Prep Questions for Presentations</a:t>
            </a:r>
            <a:endParaRPr lang="en-US" dirty="0"/>
          </a:p>
        </p:txBody>
      </p:sp>
      <p:sp>
        <p:nvSpPr>
          <p:cNvPr id="3" name="Content Placeholder 2"/>
          <p:cNvSpPr>
            <a:spLocks noGrp="1"/>
          </p:cNvSpPr>
          <p:nvPr>
            <p:ph sz="quarter" idx="1"/>
          </p:nvPr>
        </p:nvSpPr>
        <p:spPr>
          <a:xfrm>
            <a:off x="457200" y="990600"/>
            <a:ext cx="7467600" cy="5483352"/>
          </a:xfrm>
        </p:spPr>
        <p:txBody>
          <a:bodyPr>
            <a:normAutofit fontScale="55000" lnSpcReduction="20000"/>
          </a:bodyPr>
          <a:lstStyle/>
          <a:p>
            <a:pPr marL="0" indent="0">
              <a:buNone/>
            </a:pPr>
            <a:r>
              <a:rPr lang="en-US" sz="2500" b="1" u="sng" dirty="0"/>
              <a:t>Style</a:t>
            </a:r>
            <a:endParaRPr lang="en-US" sz="2500" dirty="0"/>
          </a:p>
          <a:p>
            <a:pPr marL="514350" lvl="0" indent="-514350">
              <a:buFont typeface="+mj-lt"/>
              <a:buAutoNum type="arabicPeriod"/>
            </a:pPr>
            <a:r>
              <a:rPr lang="en-US" sz="2500" dirty="0"/>
              <a:t>Does the author's </a:t>
            </a:r>
            <a:r>
              <a:rPr lang="en-US" sz="2500" b="1" dirty="0"/>
              <a:t>use of language </a:t>
            </a:r>
            <a:r>
              <a:rPr lang="en-US" sz="2500" dirty="0"/>
              <a:t>(diction and syntax) draw you in, or put you off? Why?  Give examples.</a:t>
            </a:r>
          </a:p>
          <a:p>
            <a:pPr marL="514350" lvl="0" indent="-514350">
              <a:buFont typeface="+mj-lt"/>
              <a:buAutoNum type="arabicPeriod"/>
            </a:pPr>
            <a:r>
              <a:rPr lang="en-US" sz="2500" dirty="0"/>
              <a:t>How would you </a:t>
            </a:r>
            <a:r>
              <a:rPr lang="en-US" sz="2500" b="1" dirty="0"/>
              <a:t>describe</a:t>
            </a:r>
            <a:r>
              <a:rPr lang="en-US" sz="2500" dirty="0"/>
              <a:t> the style: lyrical, pompous, complex and wordy, easy and straightforward, humorous, or offensive?  Give examples.</a:t>
            </a:r>
          </a:p>
          <a:p>
            <a:pPr marL="0" indent="0">
              <a:buNone/>
            </a:pPr>
            <a:endParaRPr lang="en-US" sz="2500" dirty="0"/>
          </a:p>
          <a:p>
            <a:pPr marL="0" indent="0">
              <a:buNone/>
            </a:pPr>
            <a:r>
              <a:rPr lang="en-US" sz="2500" b="1" u="sng" dirty="0"/>
              <a:t>Character</a:t>
            </a:r>
            <a:endParaRPr lang="en-US" sz="2500" dirty="0"/>
          </a:p>
          <a:p>
            <a:pPr marL="514350" lvl="0" indent="-514350">
              <a:buFont typeface="+mj-lt"/>
              <a:buAutoNum type="arabicPeriod"/>
            </a:pPr>
            <a:r>
              <a:rPr lang="en-US" sz="2500" dirty="0"/>
              <a:t>Are the characters </a:t>
            </a:r>
            <a:r>
              <a:rPr lang="en-US" sz="2500" b="1" dirty="0"/>
              <a:t>convincing</a:t>
            </a:r>
            <a:r>
              <a:rPr lang="en-US" sz="2500" dirty="0"/>
              <a:t>? Do they come alive for you? How would you describe them — as sympathetic, likeable, thoughtful, intelligent, innocent, naive, strong or weak? Something else?  Give examples.</a:t>
            </a:r>
          </a:p>
          <a:p>
            <a:pPr marL="514350" lvl="0" indent="-514350">
              <a:buFont typeface="+mj-lt"/>
              <a:buAutoNum type="arabicPeriod"/>
            </a:pPr>
            <a:r>
              <a:rPr lang="en-US" sz="2500" dirty="0"/>
              <a:t>Do you </a:t>
            </a:r>
            <a:r>
              <a:rPr lang="en-US" sz="2500" b="1" dirty="0"/>
              <a:t>identify</a:t>
            </a:r>
            <a:r>
              <a:rPr lang="en-US" sz="2500" dirty="0"/>
              <a:t> with any characters? Are you able to look at events in the book through their eyes — even if you don’t like or approve of them?</a:t>
            </a:r>
          </a:p>
          <a:p>
            <a:pPr marL="514350" lvl="0" indent="-514350">
              <a:buFont typeface="+mj-lt"/>
              <a:buAutoNum type="arabicPeriod"/>
            </a:pPr>
            <a:r>
              <a:rPr lang="en-US" sz="2500" dirty="0"/>
              <a:t>Are characters</a:t>
            </a:r>
            <a:r>
              <a:rPr lang="en-US" sz="2500" b="1" dirty="0"/>
              <a:t> developed</a:t>
            </a:r>
            <a:r>
              <a:rPr lang="en-US" sz="2500" dirty="0"/>
              <a:t> psychologically and emotionally? Do you have access to their inner thoughts and motivations? Or do you know them mostly through dialogue and action? </a:t>
            </a:r>
          </a:p>
          <a:p>
            <a:pPr marL="514350" lvl="0" indent="-514350">
              <a:buFont typeface="+mj-lt"/>
              <a:buAutoNum type="arabicPeriod"/>
            </a:pPr>
            <a:r>
              <a:rPr lang="en-US" sz="2500" dirty="0"/>
              <a:t>Do any characters </a:t>
            </a:r>
            <a:r>
              <a:rPr lang="en-US" sz="2500" b="1" dirty="0"/>
              <a:t>change or grow</a:t>
            </a:r>
            <a:r>
              <a:rPr lang="en-US" sz="2500" dirty="0"/>
              <a:t> by the end of the story (or as far as you have read)? Do they come to view the world and their relationship to it differently?</a:t>
            </a:r>
          </a:p>
          <a:p>
            <a:pPr marL="514350" lvl="0" indent="-514350">
              <a:buFont typeface="+mj-lt"/>
              <a:buAutoNum type="arabicPeriod"/>
            </a:pPr>
            <a:r>
              <a:rPr lang="en-US" sz="2500" dirty="0"/>
              <a:t>Which characters do you </a:t>
            </a:r>
            <a:r>
              <a:rPr lang="en-US" sz="2500" b="1" dirty="0"/>
              <a:t>admire</a:t>
            </a:r>
            <a:r>
              <a:rPr lang="en-US" sz="2500" dirty="0"/>
              <a:t> or </a:t>
            </a:r>
            <a:r>
              <a:rPr lang="en-US" sz="2500" b="1" dirty="0"/>
              <a:t>dislike</a:t>
            </a:r>
            <a:r>
              <a:rPr lang="en-US" sz="2500" dirty="0"/>
              <a:t>? What are their primary characteristics?</a:t>
            </a:r>
          </a:p>
          <a:p>
            <a:pPr marL="514350" lvl="0" indent="-514350">
              <a:buFont typeface="+mj-lt"/>
              <a:buAutoNum type="arabicPeriod"/>
            </a:pPr>
            <a:r>
              <a:rPr lang="en-US" sz="2500" dirty="0"/>
              <a:t>What </a:t>
            </a:r>
            <a:r>
              <a:rPr lang="en-US" sz="2500" b="1" dirty="0"/>
              <a:t>motivates</a:t>
            </a:r>
            <a:r>
              <a:rPr lang="en-US" sz="2500" dirty="0"/>
              <a:t> a given character’s actions? Do you think those actions are justified or ethical?</a:t>
            </a:r>
          </a:p>
          <a:p>
            <a:pPr marL="514350" lvl="0" indent="-514350">
              <a:buFont typeface="+mj-lt"/>
              <a:buAutoNum type="arabicPeriod"/>
            </a:pPr>
            <a:r>
              <a:rPr lang="en-US" sz="2500" dirty="0"/>
              <a:t>Who in this book would you most </a:t>
            </a:r>
            <a:r>
              <a:rPr lang="en-US" sz="2500" b="1" dirty="0"/>
              <a:t>like to meet</a:t>
            </a:r>
            <a:r>
              <a:rPr lang="en-US" sz="2500" dirty="0"/>
              <a:t>? What would you ask—or say?</a:t>
            </a:r>
          </a:p>
          <a:p>
            <a:pPr marL="514350" lvl="0" indent="-514350">
              <a:buFont typeface="+mj-lt"/>
              <a:buAutoNum type="arabicPeriod"/>
            </a:pPr>
            <a:r>
              <a:rPr lang="en-US" sz="2500" dirty="0"/>
              <a:t>If you could </a:t>
            </a:r>
            <a:r>
              <a:rPr lang="en-US" sz="2500" b="1" dirty="0"/>
              <a:t>insert yourself</a:t>
            </a:r>
            <a:r>
              <a:rPr lang="en-US" sz="2500" dirty="0"/>
              <a:t> as character in the book, what role would you play?  Why?</a:t>
            </a:r>
          </a:p>
          <a:p>
            <a:pPr marL="514350" indent="-514350">
              <a:buFont typeface="+mj-lt"/>
              <a:buAutoNum type="arabicPeriod"/>
            </a:pPr>
            <a:endParaRPr lang="en-US" dirty="0"/>
          </a:p>
        </p:txBody>
      </p:sp>
    </p:spTree>
    <p:extLst>
      <p:ext uri="{BB962C8B-B14F-4D97-AF65-F5344CB8AC3E}">
        <p14:creationId xmlns:p14="http://schemas.microsoft.com/office/powerpoint/2010/main" val="3264089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600" dirty="0" smtClean="0"/>
              <a:t/>
            </a:r>
            <a:br>
              <a:rPr lang="en-US" sz="3600" dirty="0" smtClean="0"/>
            </a:br>
            <a:r>
              <a:rPr lang="en-US" sz="2700" dirty="0"/>
              <a:t>Each Book Club judged on following criteria</a:t>
            </a:r>
          </a:p>
        </p:txBody>
      </p:sp>
      <p:sp>
        <p:nvSpPr>
          <p:cNvPr id="3" name="Content Placeholder 2"/>
          <p:cNvSpPr>
            <a:spLocks noGrp="1"/>
          </p:cNvSpPr>
          <p:nvPr>
            <p:ph sz="quarter" idx="1"/>
          </p:nvPr>
        </p:nvSpPr>
        <p:spPr>
          <a:xfrm>
            <a:off x="457200" y="1219200"/>
            <a:ext cx="8229600" cy="4906963"/>
          </a:xfrm>
        </p:spPr>
        <p:txBody>
          <a:bodyPr>
            <a:normAutofit/>
          </a:bodyPr>
          <a:lstStyle/>
          <a:p>
            <a:pPr lvl="0"/>
            <a:r>
              <a:rPr lang="en-US" dirty="0" smtClean="0"/>
              <a:t>Completion</a:t>
            </a:r>
            <a:endParaRPr lang="en-US" dirty="0"/>
          </a:p>
          <a:p>
            <a:pPr lvl="1"/>
            <a:r>
              <a:rPr lang="en-US" dirty="0"/>
              <a:t>Did you do all I asked?  Have you completed assigned task(s)?</a:t>
            </a:r>
          </a:p>
          <a:p>
            <a:pPr lvl="0"/>
            <a:r>
              <a:rPr lang="en-US" dirty="0"/>
              <a:t>Focus</a:t>
            </a:r>
          </a:p>
          <a:p>
            <a:pPr lvl="1"/>
            <a:r>
              <a:rPr lang="en-US" dirty="0"/>
              <a:t>Was your group on-task for the entire period, or was I having to constantly re-focus you?</a:t>
            </a:r>
          </a:p>
          <a:p>
            <a:pPr lvl="0"/>
            <a:r>
              <a:rPr lang="en-US" dirty="0"/>
              <a:t>Appearance/ Effort</a:t>
            </a:r>
          </a:p>
          <a:p>
            <a:pPr lvl="1"/>
            <a:r>
              <a:rPr lang="en-US" dirty="0"/>
              <a:t>Did your work display actual effort- or was it a rushed job that barely met the minimum requirements?</a:t>
            </a:r>
          </a:p>
          <a:p>
            <a:pPr lvl="0"/>
            <a:r>
              <a:rPr lang="en-US" dirty="0"/>
              <a:t>Relevance to final goal</a:t>
            </a:r>
          </a:p>
          <a:p>
            <a:pPr lvl="1"/>
            <a:r>
              <a:rPr lang="en-US" dirty="0"/>
              <a:t>Are you doing your work with an eye to the final paper- or is it just simply completing a step for itself?</a:t>
            </a:r>
          </a:p>
          <a:p>
            <a:endParaRPr lang="en-US" dirty="0"/>
          </a:p>
        </p:txBody>
      </p:sp>
    </p:spTree>
    <p:extLst>
      <p:ext uri="{BB962C8B-B14F-4D97-AF65-F5344CB8AC3E}">
        <p14:creationId xmlns:p14="http://schemas.microsoft.com/office/powerpoint/2010/main" val="1257859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dirty="0" smtClean="0"/>
              <a:t>Prep Continued </a:t>
            </a:r>
            <a:endParaRPr lang="en-US" dirty="0"/>
          </a:p>
        </p:txBody>
      </p:sp>
      <p:sp>
        <p:nvSpPr>
          <p:cNvPr id="3" name="Content Placeholder 2"/>
          <p:cNvSpPr>
            <a:spLocks noGrp="1"/>
          </p:cNvSpPr>
          <p:nvPr>
            <p:ph sz="quarter" idx="1"/>
          </p:nvPr>
        </p:nvSpPr>
        <p:spPr>
          <a:xfrm>
            <a:off x="457200" y="838200"/>
            <a:ext cx="8229600" cy="5638800"/>
          </a:xfrm>
        </p:spPr>
        <p:txBody>
          <a:bodyPr>
            <a:normAutofit fontScale="25000" lnSpcReduction="20000"/>
          </a:bodyPr>
          <a:lstStyle/>
          <a:p>
            <a:pPr marL="0" indent="0">
              <a:buNone/>
            </a:pPr>
            <a:r>
              <a:rPr lang="en-US" sz="6000" b="1" u="sng" dirty="0"/>
              <a:t>Plot</a:t>
            </a:r>
            <a:endParaRPr lang="en-US" sz="6000" dirty="0"/>
          </a:p>
          <a:p>
            <a:pPr marL="514350" lvl="0" indent="-514350">
              <a:buFont typeface="+mj-lt"/>
              <a:buAutoNum type="arabicPeriod"/>
            </a:pPr>
            <a:r>
              <a:rPr lang="en-US" sz="6000" dirty="0"/>
              <a:t>Does the plot </a:t>
            </a:r>
            <a:r>
              <a:rPr lang="en-US" sz="6000" b="1" dirty="0"/>
              <a:t>hold your interest</a:t>
            </a:r>
            <a:r>
              <a:rPr lang="en-US" sz="6000" dirty="0"/>
              <a:t>? Does it keep you turning pages? Does it move briskly or unfold slowly?</a:t>
            </a:r>
          </a:p>
          <a:p>
            <a:pPr marL="514350" lvl="0" indent="-514350">
              <a:buFont typeface="+mj-lt"/>
              <a:buAutoNum type="arabicPeriod"/>
            </a:pPr>
            <a:r>
              <a:rPr lang="en-US" sz="6000" dirty="0"/>
              <a:t>What is the story’s central </a:t>
            </a:r>
            <a:r>
              <a:rPr lang="en-US" sz="6000" b="1" dirty="0"/>
              <a:t>conflict</a:t>
            </a:r>
            <a:r>
              <a:rPr lang="en-US" sz="6000" dirty="0"/>
              <a:t>? Is it between characters, a character and society, a character and nature? Is it internal—an emotional struggle within the character? Does the conflict create tension, even suspense, to hold your interest? </a:t>
            </a:r>
          </a:p>
          <a:p>
            <a:pPr marL="514350" lvl="0" indent="-514350">
              <a:buFont typeface="+mj-lt"/>
              <a:buAutoNum type="arabicPeriod"/>
            </a:pPr>
            <a:r>
              <a:rPr lang="en-US" sz="6000" dirty="0"/>
              <a:t>How is the story told— in </a:t>
            </a:r>
            <a:r>
              <a:rPr lang="en-US" sz="6000" b="1" dirty="0"/>
              <a:t>chronological</a:t>
            </a:r>
            <a:r>
              <a:rPr lang="en-US" sz="6000" dirty="0"/>
              <a:t> order? Or does the author play with time, veering back and forth between past and present?  How does this enhance or deter from the story?</a:t>
            </a:r>
          </a:p>
          <a:p>
            <a:pPr marL="514350" lvl="0" indent="-514350">
              <a:buFont typeface="+mj-lt"/>
              <a:buAutoNum type="arabicPeriod"/>
            </a:pPr>
            <a:r>
              <a:rPr lang="en-US" sz="6000" dirty="0"/>
              <a:t>Is the plot </a:t>
            </a:r>
            <a:r>
              <a:rPr lang="en-US" sz="6000" b="1" dirty="0"/>
              <a:t>simple or complex</a:t>
            </a:r>
            <a:r>
              <a:rPr lang="en-US" sz="6000" dirty="0"/>
              <a:t>? Are there subplots related to the main plot—or separate, distinct story lines, operating independently and merging at the end?</a:t>
            </a:r>
          </a:p>
          <a:p>
            <a:pPr marL="514350" lvl="0" indent="-514350">
              <a:buFont typeface="+mj-lt"/>
              <a:buAutoNum type="arabicPeriod"/>
            </a:pPr>
            <a:r>
              <a:rPr lang="en-US" sz="6000" i="1" u="sng" dirty="0"/>
              <a:t>IF YOU ARE FINISHED:</a:t>
            </a:r>
            <a:r>
              <a:rPr lang="en-US" sz="6000" dirty="0"/>
              <a:t>  Were you </a:t>
            </a:r>
            <a:r>
              <a:rPr lang="en-US" sz="6000" b="1" dirty="0"/>
              <a:t>surprised</a:t>
            </a:r>
            <a:r>
              <a:rPr lang="en-US" sz="6000" dirty="0"/>
              <a:t> by the ending? Was information withheld till the end? Were there cliff-hangers at the end of chapters? Did that irritate you or make you want to read on? </a:t>
            </a:r>
          </a:p>
          <a:p>
            <a:pPr marL="514350" lvl="0" indent="-514350">
              <a:buFont typeface="+mj-lt"/>
              <a:buAutoNum type="arabicPeriod"/>
            </a:pPr>
            <a:r>
              <a:rPr lang="en-US" sz="6000" i="1" u="sng" dirty="0"/>
              <a:t>IF YOU ARE NOT FINISHED:</a:t>
            </a:r>
            <a:r>
              <a:rPr lang="en-US" sz="6000" dirty="0"/>
              <a:t>  Give a </a:t>
            </a:r>
            <a:r>
              <a:rPr lang="en-US" sz="6000" b="1" dirty="0"/>
              <a:t>prediction</a:t>
            </a:r>
            <a:r>
              <a:rPr lang="en-US" sz="6000" dirty="0"/>
              <a:t> of the ending.</a:t>
            </a:r>
          </a:p>
          <a:p>
            <a:pPr marL="0" indent="0">
              <a:buNone/>
            </a:pPr>
            <a:r>
              <a:rPr lang="en-US" sz="6000" dirty="0"/>
              <a:t> </a:t>
            </a:r>
          </a:p>
          <a:p>
            <a:pPr marL="0" indent="0">
              <a:buNone/>
            </a:pPr>
            <a:r>
              <a:rPr lang="en-US" sz="6000" b="1" u="sng" dirty="0"/>
              <a:t>Imaginative Development</a:t>
            </a:r>
            <a:endParaRPr lang="en-US" sz="6000" dirty="0"/>
          </a:p>
          <a:p>
            <a:pPr marL="514350" lvl="0" indent="-514350">
              <a:buFont typeface="+mj-lt"/>
              <a:buAutoNum type="arabicPeriod"/>
            </a:pPr>
            <a:r>
              <a:rPr lang="en-US" sz="6000" dirty="0"/>
              <a:t>Can you think of the work’s </a:t>
            </a:r>
            <a:r>
              <a:rPr lang="en-US" sz="6000" b="1" dirty="0"/>
              <a:t>themes</a:t>
            </a:r>
            <a:r>
              <a:rPr lang="en-US" sz="6000" dirty="0"/>
              <a:t>, or its larger meanings? What might the author be trying to get at, to say?</a:t>
            </a:r>
          </a:p>
          <a:p>
            <a:pPr marL="514350" lvl="0" indent="-514350">
              <a:buFont typeface="+mj-lt"/>
              <a:buAutoNum type="arabicPeriod"/>
            </a:pPr>
            <a:r>
              <a:rPr lang="en-US" sz="6000" b="1" dirty="0"/>
              <a:t>Symbols</a:t>
            </a:r>
            <a:r>
              <a:rPr lang="en-US" sz="6000" dirty="0"/>
              <a:t> intensify meaning. Can you identify any in the book—people, actions or objects that stand for something greater than themselves?</a:t>
            </a:r>
          </a:p>
          <a:p>
            <a:pPr marL="514350" lvl="0" indent="-514350">
              <a:buFont typeface="+mj-lt"/>
              <a:buAutoNum type="arabicPeriod"/>
            </a:pPr>
            <a:r>
              <a:rPr lang="en-US" sz="6000" dirty="0"/>
              <a:t>Does the author use </a:t>
            </a:r>
            <a:r>
              <a:rPr lang="en-US" sz="6000" b="1" dirty="0"/>
              <a:t>irony</a:t>
            </a:r>
            <a:r>
              <a:rPr lang="en-US" sz="6000" dirty="0"/>
              <a:t>—a different outcome, or reality, than expected. Irony mimics real life: too often the opposite of what we want or intend happens.</a:t>
            </a:r>
          </a:p>
          <a:p>
            <a:endParaRPr lang="en-US" dirty="0"/>
          </a:p>
        </p:txBody>
      </p:sp>
    </p:spTree>
    <p:extLst>
      <p:ext uri="{BB962C8B-B14F-4D97-AF65-F5344CB8AC3E}">
        <p14:creationId xmlns:p14="http://schemas.microsoft.com/office/powerpoint/2010/main" val="4023114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99947711"/>
              </p:ext>
            </p:extLst>
          </p:nvPr>
        </p:nvGraphicFramePr>
        <p:xfrm>
          <a:off x="304800" y="1447800"/>
          <a:ext cx="8305800" cy="5181600"/>
        </p:xfrm>
        <a:graphic>
          <a:graphicData uri="http://schemas.openxmlformats.org/drawingml/2006/table">
            <a:tbl>
              <a:tblPr>
                <a:tableStyleId>{5C22544A-7EE6-4342-B048-85BDC9FD1C3A}</a:tableStyleId>
              </a:tblPr>
              <a:tblGrid>
                <a:gridCol w="929086"/>
                <a:gridCol w="268651"/>
                <a:gridCol w="1686533"/>
                <a:gridCol w="1686533"/>
                <a:gridCol w="1596982"/>
                <a:gridCol w="2138015"/>
              </a:tblGrid>
              <a:tr h="1637183">
                <a:tc>
                  <a:txBody>
                    <a:bodyPr/>
                    <a:lstStyle/>
                    <a:p>
                      <a:pPr algn="ctr" fontAlgn="ctr"/>
                      <a:r>
                        <a:rPr lang="en-US" sz="1050" u="none" strike="noStrike" dirty="0">
                          <a:effectLst/>
                        </a:rPr>
                        <a:t>Content    </a:t>
                      </a:r>
                      <a:endParaRPr lang="en-US" sz="1050" b="1" i="0" u="none" strike="noStrike" dirty="0">
                        <a:solidFill>
                          <a:srgbClr val="000000"/>
                        </a:solidFill>
                        <a:effectLst/>
                        <a:latin typeface="Baskerville Old Face"/>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Presentation demonstrates an in-depth knowledge of the novel with specifics and clarity</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Presentation demonstrates an understanding of the proposed novel in broad terms with some specifics.</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Presentation gives general explanation of novel in broad terms without clarity or specifics.  Some portions left too vague</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a:effectLst/>
                        </a:rPr>
                        <a:t>Presentation had a significant lack of clarity, direction, or understanding.  It is not obvious that the group has mastered the content assigned.</a:t>
                      </a:r>
                      <a:endParaRPr lang="en-US" sz="1100" b="0" i="0" u="none" strike="noStrike">
                        <a:solidFill>
                          <a:srgbClr val="000000"/>
                        </a:solidFill>
                        <a:effectLst/>
                        <a:latin typeface="Calibri"/>
                      </a:endParaRPr>
                    </a:p>
                  </a:txBody>
                  <a:tcPr marL="9525" marR="9525" marT="9525" marB="0" anchor="ctr"/>
                </a:tc>
              </a:tr>
              <a:tr h="1907234">
                <a:tc>
                  <a:txBody>
                    <a:bodyPr/>
                    <a:lstStyle/>
                    <a:p>
                      <a:pPr algn="ctr" fontAlgn="ctr"/>
                      <a:r>
                        <a:rPr lang="en-US" sz="1050" u="none" strike="noStrike" dirty="0" smtClean="0">
                          <a:effectLst/>
                        </a:rPr>
                        <a:t>Analysis</a:t>
                      </a:r>
                      <a:endParaRPr lang="en-US" sz="1050" b="1" i="0" u="none" strike="noStrike" dirty="0">
                        <a:solidFill>
                          <a:srgbClr val="000000"/>
                        </a:solidFill>
                        <a:effectLst/>
                        <a:latin typeface="Baskerville Old Face"/>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Presentation demonstrates a clear and specific understanding of the  social context and literary criticism and the theme is clearly conveyed to the rest of the class</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Presentation demonstrates an understanding of the social context, literary criticism, and theme in broad terms.</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Social context, literary criticism, and theme are alluded and/or plausible</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a:effectLst/>
                        </a:rPr>
                        <a:t>Social context, literary criticism, and theme are insufficient and/or incomplete</a:t>
                      </a:r>
                      <a:endParaRPr lang="en-US" sz="1100" b="0" i="0" u="none" strike="noStrike">
                        <a:solidFill>
                          <a:srgbClr val="000000"/>
                        </a:solidFill>
                        <a:effectLst/>
                        <a:latin typeface="Calibri"/>
                      </a:endParaRPr>
                    </a:p>
                  </a:txBody>
                  <a:tcPr marL="9525" marR="9525" marT="9525" marB="0" anchor="ctr"/>
                </a:tc>
              </a:tr>
              <a:tr h="1637183">
                <a:tc>
                  <a:txBody>
                    <a:bodyPr/>
                    <a:lstStyle/>
                    <a:p>
                      <a:pPr algn="ctr" fontAlgn="ctr"/>
                      <a:r>
                        <a:rPr lang="en-US" sz="1050" u="none" strike="noStrike" dirty="0">
                          <a:effectLst/>
                        </a:rPr>
                        <a:t>Overall </a:t>
                      </a:r>
                      <a:r>
                        <a:rPr lang="en-US" sz="1050" u="none" strike="noStrike" dirty="0" smtClean="0">
                          <a:effectLst/>
                        </a:rPr>
                        <a:t>Presentation</a:t>
                      </a:r>
                      <a:endParaRPr lang="en-US" sz="1050" b="1" i="0" u="none" strike="noStrike" dirty="0">
                        <a:solidFill>
                          <a:srgbClr val="000000"/>
                        </a:solidFill>
                        <a:effectLst/>
                        <a:latin typeface="Baskerville Old Face"/>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All requirements are met, and exceeds standards. All members participate, and representation is highly creative. </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All requirements are met, and meet standards. All members participate, and representation is creative. </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Most requirements are met, and attempt to meet standards. All members participate, and representation attempts creativity.</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Not all requirements are met, no creativity, lack of participation. </a:t>
                      </a:r>
                      <a:endParaRPr lang="en-US"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902212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Chart</a:t>
            </a:r>
            <a:endParaRPr lang="en-US" dirty="0"/>
          </a:p>
        </p:txBody>
      </p:sp>
      <p:sp>
        <p:nvSpPr>
          <p:cNvPr id="3" name="Content Placeholder 2"/>
          <p:cNvSpPr>
            <a:spLocks noGrp="1"/>
          </p:cNvSpPr>
          <p:nvPr>
            <p:ph sz="quarter" idx="1"/>
          </p:nvPr>
        </p:nvSpPr>
        <p:spPr/>
        <p:txBody>
          <a:bodyPr>
            <a:normAutofit/>
          </a:bodyPr>
          <a:lstStyle/>
          <a:p>
            <a:r>
              <a:rPr lang="en-US" dirty="0" smtClean="0"/>
              <a:t>In the character chart, you will aim to explain how characters interact and link within the book.</a:t>
            </a:r>
          </a:p>
          <a:p>
            <a:r>
              <a:rPr lang="en-US" dirty="0" smtClean="0"/>
              <a:t>You also need to include personality and physical traits that are essential to understanding character development and motivation. </a:t>
            </a:r>
          </a:p>
          <a:p>
            <a:r>
              <a:rPr lang="en-US" dirty="0" smtClean="0"/>
              <a:t>You will also need a quote for each character that best describes who they are, and the role they play in the novel (could be how the connect, help/hurt the main character).</a:t>
            </a:r>
            <a:endParaRPr lang="en-US" dirty="0"/>
          </a:p>
        </p:txBody>
      </p:sp>
    </p:spTree>
    <p:extLst>
      <p:ext uri="{BB962C8B-B14F-4D97-AF65-F5344CB8AC3E}">
        <p14:creationId xmlns:p14="http://schemas.microsoft.com/office/powerpoint/2010/main" val="4211382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a:t>
            </a:r>
            <a:endParaRPr lang="en-US" dirty="0"/>
          </a:p>
        </p:txBody>
      </p:sp>
      <p:sp>
        <p:nvSpPr>
          <p:cNvPr id="3" name="Content Placeholder 2"/>
          <p:cNvSpPr>
            <a:spLocks noGrp="1"/>
          </p:cNvSpPr>
          <p:nvPr>
            <p:ph sz="quarter" idx="1"/>
          </p:nvPr>
        </p:nvSpPr>
        <p:spPr/>
        <p:txBody>
          <a:bodyPr>
            <a:normAutofit/>
          </a:bodyPr>
          <a:lstStyle/>
          <a:p>
            <a:r>
              <a:rPr lang="en-US" sz="3200" dirty="0" smtClean="0"/>
              <a:t>Self selected groups of three</a:t>
            </a:r>
          </a:p>
          <a:p>
            <a:pPr lvl="1"/>
            <a:r>
              <a:rPr lang="en-US" sz="2800" dirty="0" smtClean="0"/>
              <a:t>Either choose the book you want (if you don’t necessarily care who is in your group) or choose the group you want (if you don’t necessarily care about which book)</a:t>
            </a:r>
            <a:endParaRPr lang="en-US" sz="2800" dirty="0"/>
          </a:p>
        </p:txBody>
      </p:sp>
    </p:spTree>
    <p:extLst>
      <p:ext uri="{BB962C8B-B14F-4D97-AF65-F5344CB8AC3E}">
        <p14:creationId xmlns:p14="http://schemas.microsoft.com/office/powerpoint/2010/main" val="2502785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Options </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i="1" dirty="0"/>
              <a:t>Catcher in the Rye</a:t>
            </a:r>
            <a:r>
              <a:rPr lang="en-US" dirty="0"/>
              <a:t> by Salinger </a:t>
            </a:r>
            <a:r>
              <a:rPr lang="en-US" dirty="0" smtClean="0"/>
              <a:t>(Alexa, Emily, Kendall, Izzy)</a:t>
            </a:r>
            <a:endParaRPr lang="en-US" dirty="0"/>
          </a:p>
          <a:p>
            <a:pPr marL="514350" indent="-514350">
              <a:buFont typeface="+mj-lt"/>
              <a:buAutoNum type="arabicPeriod"/>
            </a:pPr>
            <a:r>
              <a:rPr lang="en-US" i="1" dirty="0"/>
              <a:t>The Glass Castle</a:t>
            </a:r>
            <a:r>
              <a:rPr lang="en-US" dirty="0"/>
              <a:t> by </a:t>
            </a:r>
            <a:r>
              <a:rPr lang="en-US" dirty="0" smtClean="0"/>
              <a:t>Walls (John, Meg, Kona, Kailey)</a:t>
            </a:r>
            <a:endParaRPr lang="en-US" dirty="0"/>
          </a:p>
          <a:p>
            <a:pPr marL="514350" indent="-514350">
              <a:buFont typeface="+mj-lt"/>
              <a:buAutoNum type="arabicPeriod"/>
            </a:pPr>
            <a:r>
              <a:rPr lang="en-US" i="1" dirty="0"/>
              <a:t>Cat’s Cradle </a:t>
            </a:r>
            <a:r>
              <a:rPr lang="en-US" dirty="0"/>
              <a:t>by Vonnegut </a:t>
            </a:r>
            <a:r>
              <a:rPr lang="en-US" dirty="0" smtClean="0"/>
              <a:t>(Bryan, Alex, </a:t>
            </a:r>
            <a:r>
              <a:rPr lang="en-US" dirty="0" err="1" smtClean="0"/>
              <a:t>Ramzani</a:t>
            </a:r>
            <a:r>
              <a:rPr lang="en-US" dirty="0" smtClean="0"/>
              <a:t>, Reilly)</a:t>
            </a:r>
            <a:endParaRPr lang="en-US" dirty="0"/>
          </a:p>
          <a:p>
            <a:pPr marL="514350" indent="-514350">
              <a:buFont typeface="+mj-lt"/>
              <a:buAutoNum type="arabicPeriod"/>
            </a:pPr>
            <a:r>
              <a:rPr lang="en-US" i="1" dirty="0"/>
              <a:t>Namesake</a:t>
            </a:r>
            <a:r>
              <a:rPr lang="en-US" dirty="0"/>
              <a:t> by </a:t>
            </a:r>
            <a:r>
              <a:rPr lang="en-US" dirty="0" err="1" smtClean="0"/>
              <a:t>Lahiri</a:t>
            </a:r>
            <a:r>
              <a:rPr lang="en-US" dirty="0" smtClean="0"/>
              <a:t> (Aspen, Anna, Ryan, </a:t>
            </a:r>
            <a:r>
              <a:rPr lang="en-US" dirty="0" err="1" smtClean="0"/>
              <a:t>Nilasha</a:t>
            </a:r>
            <a:r>
              <a:rPr lang="en-US" dirty="0" smtClean="0"/>
              <a:t>)</a:t>
            </a:r>
            <a:endParaRPr lang="en-US" dirty="0"/>
          </a:p>
          <a:p>
            <a:pPr marL="514350" indent="-514350">
              <a:buFont typeface="+mj-lt"/>
              <a:buAutoNum type="arabicPeriod"/>
            </a:pPr>
            <a:r>
              <a:rPr lang="en-US" i="1" dirty="0"/>
              <a:t>Speak</a:t>
            </a:r>
            <a:r>
              <a:rPr lang="en-US" dirty="0"/>
              <a:t> </a:t>
            </a:r>
            <a:r>
              <a:rPr lang="en-US" dirty="0" smtClean="0"/>
              <a:t>by Anderson (Noah, Hunter, Brooke, Megan)</a:t>
            </a:r>
          </a:p>
          <a:p>
            <a:pPr marL="514350" indent="-514350">
              <a:buFont typeface="+mj-lt"/>
              <a:buAutoNum type="arabicPeriod"/>
            </a:pPr>
            <a:r>
              <a:rPr lang="en-US" i="1" dirty="0" smtClean="0"/>
              <a:t>Fever </a:t>
            </a:r>
            <a:r>
              <a:rPr lang="en-US" i="1" dirty="0"/>
              <a:t>Pitch</a:t>
            </a:r>
            <a:r>
              <a:rPr lang="en-US" dirty="0"/>
              <a:t> by </a:t>
            </a:r>
            <a:r>
              <a:rPr lang="en-US" dirty="0" smtClean="0"/>
              <a:t>Hornsby </a:t>
            </a:r>
          </a:p>
          <a:p>
            <a:pPr marL="514350" indent="-514350">
              <a:buFont typeface="+mj-lt"/>
              <a:buAutoNum type="arabicPeriod"/>
            </a:pPr>
            <a:r>
              <a:rPr lang="en-US" i="1" dirty="0" smtClean="0"/>
              <a:t>Catch-22 </a:t>
            </a:r>
            <a:r>
              <a:rPr lang="en-US" dirty="0" smtClean="0"/>
              <a:t>by</a:t>
            </a:r>
            <a:r>
              <a:rPr lang="en-US" i="1" dirty="0" smtClean="0"/>
              <a:t> </a:t>
            </a:r>
            <a:r>
              <a:rPr lang="en-US" dirty="0" smtClean="0"/>
              <a:t>Heller (Ali, Sara, Tori, Nathan)</a:t>
            </a:r>
            <a:endParaRPr lang="en-US" i="1" dirty="0"/>
          </a:p>
          <a:p>
            <a:pPr marL="514350" indent="-514350">
              <a:buFont typeface="+mj-lt"/>
              <a:buAutoNum type="arabicPeriod"/>
            </a:pPr>
            <a:r>
              <a:rPr lang="en-US" i="1" dirty="0"/>
              <a:t>Brave New World </a:t>
            </a:r>
            <a:r>
              <a:rPr lang="en-US" i="1" dirty="0" smtClean="0"/>
              <a:t>by </a:t>
            </a:r>
            <a:r>
              <a:rPr lang="en-US" dirty="0" smtClean="0"/>
              <a:t>Huxley </a:t>
            </a:r>
          </a:p>
          <a:p>
            <a:pPr marL="514350" indent="-514350">
              <a:buFont typeface="+mj-lt"/>
              <a:buAutoNum type="arabicPeriod"/>
            </a:pPr>
            <a:r>
              <a:rPr lang="en-US" i="1" dirty="0" smtClean="0"/>
              <a:t>The </a:t>
            </a:r>
            <a:r>
              <a:rPr lang="en-US" i="1" dirty="0"/>
              <a:t>Help</a:t>
            </a:r>
            <a:r>
              <a:rPr lang="en-US" dirty="0"/>
              <a:t> </a:t>
            </a:r>
            <a:r>
              <a:rPr lang="en-US" dirty="0" smtClean="0"/>
              <a:t>by </a:t>
            </a:r>
            <a:r>
              <a:rPr lang="en-US" dirty="0" err="1" smtClean="0"/>
              <a:t>Stockett</a:t>
            </a:r>
            <a:r>
              <a:rPr lang="en-US" dirty="0" smtClean="0"/>
              <a:t> (Tony, Jack, Henry, Daylen)</a:t>
            </a:r>
            <a:endParaRPr lang="en-US" dirty="0"/>
          </a:p>
          <a:p>
            <a:pPr marL="514350" indent="-514350">
              <a:buFont typeface="+mj-lt"/>
              <a:buAutoNum type="arabicPeriod"/>
            </a:pPr>
            <a:r>
              <a:rPr lang="en-US" i="1" dirty="0" smtClean="0"/>
              <a:t>Friday Night Lights </a:t>
            </a:r>
            <a:r>
              <a:rPr lang="en-US" dirty="0" smtClean="0"/>
              <a:t>by </a:t>
            </a:r>
            <a:r>
              <a:rPr lang="en-US" dirty="0" err="1" smtClean="0"/>
              <a:t>Bissinger</a:t>
            </a:r>
            <a:r>
              <a:rPr lang="en-US" dirty="0" smtClean="0"/>
              <a:t> (Brooke, Jess, Lauren, Hannah)</a:t>
            </a:r>
          </a:p>
          <a:p>
            <a:endParaRPr lang="en-US" dirty="0"/>
          </a:p>
        </p:txBody>
      </p:sp>
    </p:spTree>
    <p:extLst>
      <p:ext uri="{BB962C8B-B14F-4D97-AF65-F5344CB8AC3E}">
        <p14:creationId xmlns:p14="http://schemas.microsoft.com/office/powerpoint/2010/main" val="152113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Options </a:t>
            </a:r>
            <a:endParaRPr lang="en-US" dirty="0"/>
          </a:p>
        </p:txBody>
      </p:sp>
      <p:sp>
        <p:nvSpPr>
          <p:cNvPr id="3" name="Content Placeholder 2"/>
          <p:cNvSpPr>
            <a:spLocks noGrp="1"/>
          </p:cNvSpPr>
          <p:nvPr>
            <p:ph sz="quarter" idx="1"/>
          </p:nvPr>
        </p:nvSpPr>
        <p:spPr/>
        <p:txBody>
          <a:bodyPr>
            <a:normAutofit fontScale="92500" lnSpcReduction="20000"/>
          </a:bodyPr>
          <a:lstStyle/>
          <a:p>
            <a:pPr marL="457200" indent="-457200">
              <a:buFont typeface="+mj-lt"/>
              <a:buAutoNum type="arabicPeriod"/>
            </a:pPr>
            <a:r>
              <a:rPr lang="en-US" i="1" dirty="0"/>
              <a:t>Catcher in the Rye</a:t>
            </a:r>
            <a:r>
              <a:rPr lang="en-US" dirty="0"/>
              <a:t> by Salinger </a:t>
            </a:r>
            <a:r>
              <a:rPr lang="en-US" dirty="0" smtClean="0"/>
              <a:t>(John, Michael, Peter, Noah)</a:t>
            </a:r>
          </a:p>
          <a:p>
            <a:pPr marL="457200" indent="-457200">
              <a:buFont typeface="+mj-lt"/>
              <a:buAutoNum type="arabicPeriod"/>
            </a:pPr>
            <a:r>
              <a:rPr lang="en-US" i="1" dirty="0" smtClean="0"/>
              <a:t>The </a:t>
            </a:r>
            <a:r>
              <a:rPr lang="en-US" i="1" dirty="0"/>
              <a:t>Glass Castle</a:t>
            </a:r>
            <a:r>
              <a:rPr lang="en-US" dirty="0"/>
              <a:t> by </a:t>
            </a:r>
            <a:r>
              <a:rPr lang="en-US" dirty="0" smtClean="0"/>
              <a:t>Walls (</a:t>
            </a:r>
            <a:r>
              <a:rPr lang="en-US" dirty="0" err="1" smtClean="0"/>
              <a:t>Endi</a:t>
            </a:r>
            <a:r>
              <a:rPr lang="en-US" dirty="0" smtClean="0"/>
              <a:t>, Jennifer, Suzanne, Kinsey)</a:t>
            </a:r>
            <a:endParaRPr lang="en-US" dirty="0"/>
          </a:p>
          <a:p>
            <a:pPr marL="457200" indent="-457200">
              <a:buFont typeface="+mj-lt"/>
              <a:buAutoNum type="arabicPeriod"/>
            </a:pPr>
            <a:r>
              <a:rPr lang="en-US" i="1" dirty="0"/>
              <a:t>Cat’s Cradle </a:t>
            </a:r>
            <a:r>
              <a:rPr lang="en-US" dirty="0"/>
              <a:t>by </a:t>
            </a:r>
            <a:r>
              <a:rPr lang="en-US" dirty="0" smtClean="0"/>
              <a:t>Vonnegut (Hannah, Olivia, Aaron)</a:t>
            </a:r>
            <a:endParaRPr lang="en-US" dirty="0"/>
          </a:p>
          <a:p>
            <a:pPr marL="457200" indent="-457200">
              <a:buFont typeface="+mj-lt"/>
              <a:buAutoNum type="arabicPeriod"/>
            </a:pPr>
            <a:r>
              <a:rPr lang="en-US" i="1" dirty="0"/>
              <a:t>Namesake</a:t>
            </a:r>
            <a:r>
              <a:rPr lang="en-US" dirty="0"/>
              <a:t> by </a:t>
            </a:r>
            <a:r>
              <a:rPr lang="en-US" dirty="0" err="1" smtClean="0"/>
              <a:t>Lahiri</a:t>
            </a:r>
            <a:r>
              <a:rPr lang="en-US" dirty="0" smtClean="0"/>
              <a:t> (Sarah, Mariana, Alex L.)</a:t>
            </a:r>
            <a:endParaRPr lang="en-US" dirty="0"/>
          </a:p>
          <a:p>
            <a:pPr marL="457200" indent="-457200">
              <a:buFont typeface="+mj-lt"/>
              <a:buAutoNum type="arabicPeriod"/>
            </a:pPr>
            <a:r>
              <a:rPr lang="en-US" i="1" dirty="0"/>
              <a:t>Speak</a:t>
            </a:r>
            <a:r>
              <a:rPr lang="en-US" dirty="0"/>
              <a:t> </a:t>
            </a:r>
            <a:r>
              <a:rPr lang="en-US" dirty="0" smtClean="0"/>
              <a:t>by Anderson (Mena, Katie, Bella, Alysha)</a:t>
            </a:r>
          </a:p>
          <a:p>
            <a:pPr marL="457200" indent="-457200">
              <a:buFont typeface="+mj-lt"/>
              <a:buAutoNum type="arabicPeriod"/>
            </a:pPr>
            <a:r>
              <a:rPr lang="en-US" i="1" dirty="0" smtClean="0"/>
              <a:t>Fever </a:t>
            </a:r>
            <a:r>
              <a:rPr lang="en-US" i="1" dirty="0"/>
              <a:t>Pitch</a:t>
            </a:r>
            <a:r>
              <a:rPr lang="en-US" dirty="0"/>
              <a:t> by </a:t>
            </a:r>
            <a:r>
              <a:rPr lang="en-US" dirty="0" smtClean="0"/>
              <a:t>Hornsby </a:t>
            </a:r>
          </a:p>
          <a:p>
            <a:pPr marL="457200" indent="-457200">
              <a:buFont typeface="+mj-lt"/>
              <a:buAutoNum type="arabicPeriod"/>
            </a:pPr>
            <a:r>
              <a:rPr lang="en-US" i="1" dirty="0" smtClean="0"/>
              <a:t>Catch-22 </a:t>
            </a:r>
            <a:r>
              <a:rPr lang="en-US" dirty="0" smtClean="0"/>
              <a:t>by</a:t>
            </a:r>
            <a:r>
              <a:rPr lang="en-US" i="1" dirty="0" smtClean="0"/>
              <a:t> </a:t>
            </a:r>
            <a:r>
              <a:rPr lang="en-US" dirty="0" smtClean="0"/>
              <a:t>Heller (Andrei, Ethan, Jenna, William) </a:t>
            </a:r>
          </a:p>
          <a:p>
            <a:pPr marL="457200" indent="-457200">
              <a:buFont typeface="+mj-lt"/>
              <a:buAutoNum type="arabicPeriod"/>
            </a:pPr>
            <a:r>
              <a:rPr lang="en-US" i="1" dirty="0" smtClean="0"/>
              <a:t>Brave </a:t>
            </a:r>
            <a:r>
              <a:rPr lang="en-US" i="1" dirty="0"/>
              <a:t>New World </a:t>
            </a:r>
            <a:r>
              <a:rPr lang="en-US" i="1" dirty="0" smtClean="0"/>
              <a:t>by </a:t>
            </a:r>
            <a:r>
              <a:rPr lang="en-US" dirty="0" smtClean="0"/>
              <a:t>Huxley (Marie, Nick</a:t>
            </a:r>
            <a:r>
              <a:rPr lang="en-US" smtClean="0"/>
              <a:t>, Taylor) </a:t>
            </a:r>
            <a:endParaRPr lang="en-US" dirty="0" smtClean="0"/>
          </a:p>
          <a:p>
            <a:pPr marL="457200" indent="-457200">
              <a:buFont typeface="+mj-lt"/>
              <a:buAutoNum type="arabicPeriod"/>
            </a:pPr>
            <a:r>
              <a:rPr lang="en-US" i="1" dirty="0" smtClean="0"/>
              <a:t>The </a:t>
            </a:r>
            <a:r>
              <a:rPr lang="en-US" i="1" dirty="0"/>
              <a:t>Help</a:t>
            </a:r>
            <a:r>
              <a:rPr lang="en-US" dirty="0"/>
              <a:t> </a:t>
            </a:r>
            <a:r>
              <a:rPr lang="en-US" dirty="0" smtClean="0"/>
              <a:t>by </a:t>
            </a:r>
            <a:r>
              <a:rPr lang="en-US" dirty="0" err="1" smtClean="0"/>
              <a:t>Stockett</a:t>
            </a:r>
            <a:r>
              <a:rPr lang="en-US" dirty="0" smtClean="0"/>
              <a:t> (McKenna, Danika, Annie, Megan, Julia, </a:t>
            </a:r>
            <a:r>
              <a:rPr lang="en-US" dirty="0" err="1" smtClean="0"/>
              <a:t>Kedar</a:t>
            </a:r>
            <a:r>
              <a:rPr lang="en-US" dirty="0" smtClean="0"/>
              <a:t>)</a:t>
            </a:r>
            <a:endParaRPr lang="en-US" dirty="0"/>
          </a:p>
          <a:p>
            <a:pPr marL="457200" indent="-457200">
              <a:buFont typeface="+mj-lt"/>
              <a:buAutoNum type="arabicPeriod"/>
            </a:pPr>
            <a:r>
              <a:rPr lang="en-US" i="1" dirty="0" smtClean="0"/>
              <a:t>Friday Night Lights </a:t>
            </a:r>
            <a:r>
              <a:rPr lang="en-US" dirty="0" smtClean="0"/>
              <a:t>by </a:t>
            </a:r>
            <a:r>
              <a:rPr lang="en-US" dirty="0" err="1" smtClean="0"/>
              <a:t>Bissinger</a:t>
            </a:r>
            <a:r>
              <a:rPr lang="en-US" dirty="0" smtClean="0"/>
              <a:t> (Kyle, Anthony, Dylan, Matt)</a:t>
            </a:r>
          </a:p>
          <a:p>
            <a:endParaRPr lang="en-US" dirty="0"/>
          </a:p>
        </p:txBody>
      </p:sp>
    </p:spTree>
    <p:extLst>
      <p:ext uri="{BB962C8B-B14F-4D97-AF65-F5344CB8AC3E}">
        <p14:creationId xmlns:p14="http://schemas.microsoft.com/office/powerpoint/2010/main" val="1858195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Book </a:t>
            </a:r>
            <a:r>
              <a:rPr lang="en-US" dirty="0"/>
              <a:t>Club #1- Setup and Team Bonding</a:t>
            </a:r>
            <a:br>
              <a:rPr lang="en-US" dirty="0"/>
            </a:br>
            <a:endParaRPr lang="en-US" dirty="0"/>
          </a:p>
        </p:txBody>
      </p:sp>
      <p:sp>
        <p:nvSpPr>
          <p:cNvPr id="3" name="Content Placeholder 2"/>
          <p:cNvSpPr>
            <a:spLocks noGrp="1"/>
          </p:cNvSpPr>
          <p:nvPr>
            <p:ph sz="quarter" idx="1"/>
          </p:nvPr>
        </p:nvSpPr>
        <p:spPr/>
        <p:txBody>
          <a:bodyPr/>
          <a:lstStyle/>
          <a:p>
            <a:pPr lvl="0"/>
            <a:r>
              <a:rPr lang="en-US" sz="3200" dirty="0" smtClean="0"/>
              <a:t>Team </a:t>
            </a:r>
            <a:r>
              <a:rPr lang="en-US" sz="3200" dirty="0"/>
              <a:t>Rules- make rules for discussion</a:t>
            </a:r>
          </a:p>
          <a:p>
            <a:pPr lvl="0"/>
            <a:r>
              <a:rPr lang="en-US" sz="3200" dirty="0"/>
              <a:t>Schedule- Come up what </a:t>
            </a:r>
            <a:r>
              <a:rPr lang="en-US" sz="3200" dirty="0" smtClean="0"/>
              <a:t>chapters are </a:t>
            </a:r>
            <a:r>
              <a:rPr lang="en-US" sz="3200" dirty="0"/>
              <a:t>due when.</a:t>
            </a:r>
          </a:p>
          <a:p>
            <a:pPr lvl="0"/>
            <a:r>
              <a:rPr lang="en-US" sz="3200" dirty="0"/>
              <a:t>Work </a:t>
            </a:r>
            <a:r>
              <a:rPr lang="en-US" sz="3200" dirty="0" smtClean="0"/>
              <a:t>Time- Delegate </a:t>
            </a:r>
            <a:r>
              <a:rPr lang="en-US" sz="3200" dirty="0"/>
              <a:t>responsibility </a:t>
            </a:r>
            <a:endParaRPr lang="en-US" sz="3200" dirty="0" smtClean="0"/>
          </a:p>
          <a:p>
            <a:pPr lvl="1"/>
            <a:r>
              <a:rPr lang="en-US" sz="2800" dirty="0" smtClean="0"/>
              <a:t>Snacks, keep track of important quotes, character lists</a:t>
            </a:r>
            <a:endParaRPr lang="en-US" sz="2800" dirty="0"/>
          </a:p>
          <a:p>
            <a:endParaRPr lang="en-US" dirty="0"/>
          </a:p>
        </p:txBody>
      </p:sp>
    </p:spTree>
    <p:extLst>
      <p:ext uri="{BB962C8B-B14F-4D97-AF65-F5344CB8AC3E}">
        <p14:creationId xmlns:p14="http://schemas.microsoft.com/office/powerpoint/2010/main" val="1885745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dates</a:t>
            </a:r>
            <a:endParaRPr lang="en-US" dirty="0"/>
          </a:p>
        </p:txBody>
      </p:sp>
      <p:sp>
        <p:nvSpPr>
          <p:cNvPr id="3" name="Content Placeholder 2"/>
          <p:cNvSpPr>
            <a:spLocks noGrp="1"/>
          </p:cNvSpPr>
          <p:nvPr>
            <p:ph sz="quarter" idx="1"/>
          </p:nvPr>
        </p:nvSpPr>
        <p:spPr/>
        <p:txBody>
          <a:bodyPr>
            <a:normAutofit/>
          </a:bodyPr>
          <a:lstStyle/>
          <a:p>
            <a:pPr marL="457200" indent="-457200">
              <a:buFont typeface="+mj-lt"/>
              <a:buAutoNum type="arabicPeriod"/>
            </a:pPr>
            <a:r>
              <a:rPr lang="en-US" dirty="0" smtClean="0"/>
              <a:t>2/8</a:t>
            </a:r>
          </a:p>
          <a:p>
            <a:pPr marL="457200" indent="-457200">
              <a:buFont typeface="+mj-lt"/>
              <a:buAutoNum type="arabicPeriod"/>
            </a:pPr>
            <a:r>
              <a:rPr lang="en-US" dirty="0" smtClean="0"/>
              <a:t>2/15 (must have book by this date!)</a:t>
            </a:r>
          </a:p>
          <a:p>
            <a:pPr marL="457200" indent="-457200">
              <a:buFont typeface="+mj-lt"/>
              <a:buAutoNum type="arabicPeriod"/>
            </a:pPr>
            <a:r>
              <a:rPr lang="en-US" dirty="0" smtClean="0"/>
              <a:t>3/1</a:t>
            </a:r>
            <a:endParaRPr lang="en-US" dirty="0"/>
          </a:p>
          <a:p>
            <a:pPr marL="457200" indent="-457200">
              <a:buFont typeface="+mj-lt"/>
              <a:buAutoNum type="arabicPeriod"/>
            </a:pPr>
            <a:r>
              <a:rPr lang="en-US" dirty="0" smtClean="0"/>
              <a:t>3/8</a:t>
            </a:r>
          </a:p>
          <a:p>
            <a:pPr marL="457200" indent="-457200">
              <a:buFont typeface="+mj-lt"/>
              <a:buAutoNum type="arabicPeriod"/>
            </a:pPr>
            <a:r>
              <a:rPr lang="en-US" dirty="0" smtClean="0"/>
              <a:t>3/15</a:t>
            </a:r>
          </a:p>
          <a:p>
            <a:pPr marL="457200" indent="-457200">
              <a:buFont typeface="+mj-lt"/>
              <a:buAutoNum type="arabicPeriod"/>
            </a:pPr>
            <a:r>
              <a:rPr lang="en-US" dirty="0" smtClean="0"/>
              <a:t>3/22</a:t>
            </a:r>
          </a:p>
          <a:p>
            <a:pPr marL="457200" indent="-457200">
              <a:buFont typeface="+mj-lt"/>
              <a:buAutoNum type="arabicPeriod"/>
            </a:pPr>
            <a:r>
              <a:rPr lang="en-US" dirty="0" smtClean="0"/>
              <a:t>3/29 (finish book by this meeting)</a:t>
            </a:r>
          </a:p>
          <a:p>
            <a:r>
              <a:rPr lang="en-US" dirty="0" smtClean="0"/>
              <a:t>4/4 (work time)</a:t>
            </a:r>
          </a:p>
          <a:p>
            <a:r>
              <a:rPr lang="en-US" dirty="0" smtClean="0"/>
              <a:t>4/5 (work time) </a:t>
            </a:r>
          </a:p>
          <a:p>
            <a:r>
              <a:rPr lang="en-US" smtClean="0"/>
              <a:t>Presentations: 4/6 and 4/7</a:t>
            </a:r>
            <a:endParaRPr lang="en-US" dirty="0"/>
          </a:p>
        </p:txBody>
      </p:sp>
    </p:spTree>
    <p:extLst>
      <p:ext uri="{BB962C8B-B14F-4D97-AF65-F5344CB8AC3E}">
        <p14:creationId xmlns:p14="http://schemas.microsoft.com/office/powerpoint/2010/main" val="96249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Book Club #2- Author Posters</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a:xfrm>
            <a:off x="457200" y="1219200"/>
            <a:ext cx="7467600" cy="5254752"/>
          </a:xfrm>
        </p:spPr>
        <p:txBody>
          <a:bodyPr>
            <a:normAutofit/>
          </a:bodyPr>
          <a:lstStyle/>
          <a:p>
            <a:pPr marL="0" indent="0">
              <a:spcBef>
                <a:spcPts val="0"/>
              </a:spcBef>
              <a:buNone/>
              <a:tabLst>
                <a:tab pos="457200" algn="l"/>
              </a:tabLst>
            </a:pPr>
            <a:r>
              <a:rPr lang="en-US" dirty="0" smtClean="0">
                <a:latin typeface="Times New Roman"/>
                <a:ea typeface="Times New Roman"/>
              </a:rPr>
              <a:t>Create a poster that has several interesting points of information on it:</a:t>
            </a:r>
          </a:p>
          <a:p>
            <a:pPr marL="457200" lvl="0" indent="-457200">
              <a:spcBef>
                <a:spcPts val="0"/>
              </a:spcBef>
              <a:buFont typeface="+mj-lt"/>
              <a:buAutoNum type="arabicPeriod"/>
              <a:tabLst>
                <a:tab pos="457200" algn="l"/>
              </a:tabLst>
            </a:pPr>
            <a:r>
              <a:rPr lang="en-US" i="1" dirty="0" smtClean="0">
                <a:effectLst/>
                <a:latin typeface="Times New Roman"/>
                <a:ea typeface="Times New Roman"/>
              </a:rPr>
              <a:t>Plot summary- important things we know so far</a:t>
            </a:r>
          </a:p>
          <a:p>
            <a:pPr marL="457200" indent="-457200">
              <a:spcBef>
                <a:spcPts val="0"/>
              </a:spcBef>
              <a:buFont typeface="+mj-lt"/>
              <a:buAutoNum type="arabicPeriod"/>
              <a:tabLst>
                <a:tab pos="457200" algn="l"/>
              </a:tabLst>
            </a:pPr>
            <a:r>
              <a:rPr lang="en-US" i="1" dirty="0" smtClean="0">
                <a:effectLst/>
                <a:latin typeface="Times New Roman"/>
                <a:ea typeface="Times New Roman"/>
              </a:rPr>
              <a:t>List of characters with description-make sure to leave room for more later</a:t>
            </a:r>
            <a:endParaRPr lang="en-US" i="1" dirty="0" smtClean="0">
              <a:latin typeface="Times New Roman"/>
              <a:ea typeface="Times New Roman"/>
            </a:endParaRPr>
          </a:p>
          <a:p>
            <a:pPr lvl="1">
              <a:spcBef>
                <a:spcPts val="0"/>
              </a:spcBef>
              <a:tabLst>
                <a:tab pos="457200" algn="l"/>
              </a:tabLst>
            </a:pPr>
            <a:r>
              <a:rPr lang="en-US" i="1" dirty="0" smtClean="0">
                <a:latin typeface="Times New Roman"/>
                <a:ea typeface="Times New Roman"/>
              </a:rPr>
              <a:t>Character Map</a:t>
            </a:r>
          </a:p>
          <a:p>
            <a:pPr marL="457200" lvl="0" indent="-457200">
              <a:spcBef>
                <a:spcPts val="0"/>
              </a:spcBef>
              <a:buFont typeface="+mj-lt"/>
              <a:buAutoNum type="arabicPeriod"/>
              <a:tabLst>
                <a:tab pos="457200" algn="l"/>
              </a:tabLst>
            </a:pPr>
            <a:r>
              <a:rPr lang="en-US" i="1" dirty="0" smtClean="0">
                <a:effectLst/>
                <a:latin typeface="Times New Roman"/>
                <a:ea typeface="Times New Roman"/>
              </a:rPr>
              <a:t>Quotes- </a:t>
            </a:r>
            <a:r>
              <a:rPr lang="en-US" i="1" smtClean="0">
                <a:effectLst/>
                <a:latin typeface="Times New Roman"/>
                <a:ea typeface="Times New Roman"/>
              </a:rPr>
              <a:t>list 3-4 important </a:t>
            </a:r>
            <a:r>
              <a:rPr lang="en-US" i="1" dirty="0" smtClean="0">
                <a:effectLst/>
                <a:latin typeface="Times New Roman"/>
                <a:ea typeface="Times New Roman"/>
              </a:rPr>
              <a:t>quotes, with descriptions of why you think they’re relevant to novel</a:t>
            </a:r>
          </a:p>
          <a:p>
            <a:pPr marL="457200" lvl="0" indent="-457200">
              <a:spcBef>
                <a:spcPts val="0"/>
              </a:spcBef>
              <a:buFont typeface="+mj-lt"/>
              <a:buAutoNum type="arabicPeriod"/>
              <a:tabLst>
                <a:tab pos="457200" algn="l"/>
              </a:tabLst>
            </a:pPr>
            <a:r>
              <a:rPr lang="en-US" dirty="0" smtClean="0">
                <a:latin typeface="Times New Roman"/>
                <a:ea typeface="Times New Roman"/>
              </a:rPr>
              <a:t>Author Information:</a:t>
            </a:r>
            <a:endParaRPr lang="en-US" dirty="0" smtClean="0">
              <a:effectLst/>
              <a:latin typeface="Times New Roman"/>
              <a:ea typeface="Times New Roman"/>
            </a:endParaRPr>
          </a:p>
          <a:p>
            <a:pPr lvl="1">
              <a:spcBef>
                <a:spcPts val="0"/>
              </a:spcBef>
              <a:tabLst>
                <a:tab pos="914400" algn="l"/>
              </a:tabLst>
            </a:pPr>
            <a:r>
              <a:rPr lang="en-US" dirty="0" smtClean="0">
                <a:effectLst/>
                <a:latin typeface="Times New Roman"/>
                <a:ea typeface="Times New Roman"/>
                <a:cs typeface="Arial"/>
              </a:rPr>
              <a:t>Biographical Information </a:t>
            </a:r>
          </a:p>
          <a:p>
            <a:pPr lvl="1">
              <a:spcBef>
                <a:spcPts val="0"/>
              </a:spcBef>
              <a:tabLst>
                <a:tab pos="914400" algn="l"/>
              </a:tabLst>
            </a:pPr>
            <a:r>
              <a:rPr lang="en-US" dirty="0" smtClean="0">
                <a:effectLst/>
                <a:latin typeface="Times New Roman"/>
                <a:ea typeface="Times New Roman"/>
                <a:cs typeface="Arial"/>
              </a:rPr>
              <a:t>Picture</a:t>
            </a:r>
          </a:p>
          <a:p>
            <a:pPr lvl="1">
              <a:spcBef>
                <a:spcPts val="0"/>
              </a:spcBef>
              <a:tabLst>
                <a:tab pos="914400" algn="l"/>
              </a:tabLst>
            </a:pPr>
            <a:r>
              <a:rPr lang="en-US" dirty="0" smtClean="0">
                <a:effectLst/>
                <a:latin typeface="Times New Roman"/>
                <a:ea typeface="Times New Roman"/>
                <a:cs typeface="Arial"/>
              </a:rPr>
              <a:t>Works (with dates of publication)</a:t>
            </a:r>
          </a:p>
          <a:p>
            <a:pPr lvl="1">
              <a:spcBef>
                <a:spcPts val="0"/>
              </a:spcBef>
              <a:tabLst>
                <a:tab pos="914400" algn="l"/>
              </a:tabLst>
            </a:pPr>
            <a:r>
              <a:rPr lang="en-US" dirty="0" smtClean="0">
                <a:effectLst/>
                <a:latin typeface="Times New Roman"/>
                <a:ea typeface="Times New Roman"/>
                <a:cs typeface="Arial"/>
              </a:rPr>
              <a:t>Quote from author (could be about personality, reasons for book, views/opinions on life/literature/politics/society)</a:t>
            </a:r>
          </a:p>
          <a:p>
            <a:endParaRPr lang="en-US" dirty="0"/>
          </a:p>
        </p:txBody>
      </p:sp>
    </p:spTree>
    <p:extLst>
      <p:ext uri="{BB962C8B-B14F-4D97-AF65-F5344CB8AC3E}">
        <p14:creationId xmlns:p14="http://schemas.microsoft.com/office/powerpoint/2010/main" val="119539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Today</a:t>
            </a:r>
            <a:endParaRPr lang="en-US" dirty="0"/>
          </a:p>
        </p:txBody>
      </p:sp>
      <p:sp>
        <p:nvSpPr>
          <p:cNvPr id="3" name="Content Placeholder 2"/>
          <p:cNvSpPr>
            <a:spLocks noGrp="1"/>
          </p:cNvSpPr>
          <p:nvPr>
            <p:ph sz="quarter" idx="1"/>
          </p:nvPr>
        </p:nvSpPr>
        <p:spPr/>
        <p:txBody>
          <a:bodyPr>
            <a:normAutofit/>
          </a:bodyPr>
          <a:lstStyle/>
          <a:p>
            <a:r>
              <a:rPr lang="en-US" sz="3200" dirty="0" smtClean="0"/>
              <a:t>Visually represent your novel without using any words</a:t>
            </a:r>
          </a:p>
          <a:p>
            <a:r>
              <a:rPr lang="en-US" sz="3200" dirty="0" smtClean="0"/>
              <a:t>Establish the main ideas, theme, characters, and summarize the plot (so far) in a creative and visual medium </a:t>
            </a:r>
          </a:p>
          <a:p>
            <a:r>
              <a:rPr lang="en-US" sz="3200" dirty="0" smtClean="0"/>
              <a:t>Communicate </a:t>
            </a:r>
            <a:r>
              <a:rPr lang="en-US" sz="3200" smtClean="0"/>
              <a:t>your understanding of the novel</a:t>
            </a:r>
            <a:endParaRPr lang="en-US" sz="3200" dirty="0"/>
          </a:p>
        </p:txBody>
      </p:sp>
    </p:spTree>
    <p:extLst>
      <p:ext uri="{BB962C8B-B14F-4D97-AF65-F5344CB8AC3E}">
        <p14:creationId xmlns:p14="http://schemas.microsoft.com/office/powerpoint/2010/main" val="678361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429</TotalTime>
  <Words>1938</Words>
  <Application>Microsoft Office PowerPoint</Application>
  <PresentationFormat>On-screen Show (4:3)</PresentationFormat>
  <Paragraphs>158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Baskerville Old Face</vt:lpstr>
      <vt:lpstr>Calibri</vt:lpstr>
      <vt:lpstr>Century Schoolbook</vt:lpstr>
      <vt:lpstr>Times New Roman</vt:lpstr>
      <vt:lpstr>Wingdings</vt:lpstr>
      <vt:lpstr>Wingdings 2</vt:lpstr>
      <vt:lpstr>Oriel</vt:lpstr>
      <vt:lpstr>Book Clubs </vt:lpstr>
      <vt:lpstr>        Each Book Club judged on following criteria</vt:lpstr>
      <vt:lpstr>groups</vt:lpstr>
      <vt:lpstr>Book Club Options </vt:lpstr>
      <vt:lpstr>Book Club Options </vt:lpstr>
      <vt:lpstr> Book Club #1- Setup and Team Bonding </vt:lpstr>
      <vt:lpstr>Meeting dates</vt:lpstr>
      <vt:lpstr> Book Club #2- Author Posters </vt:lpstr>
      <vt:lpstr>Purpose Today</vt:lpstr>
      <vt:lpstr> Book Club #3- Movie Poster </vt:lpstr>
      <vt:lpstr> Book Club #4- Thesis Generation Activity </vt:lpstr>
      <vt:lpstr>           Book Club #5- Author map</vt:lpstr>
      <vt:lpstr>Author Map</vt:lpstr>
      <vt:lpstr> Book Club #6- Outlining Activity </vt:lpstr>
      <vt:lpstr> Book Club #7- Reader’s Theater Prep </vt:lpstr>
      <vt:lpstr>Suggestions </vt:lpstr>
      <vt:lpstr>Presentation requirements </vt:lpstr>
      <vt:lpstr>Today </vt:lpstr>
      <vt:lpstr>Prep Questions for Presentations</vt:lpstr>
      <vt:lpstr>Prep Continued </vt:lpstr>
      <vt:lpstr>Rubric</vt:lpstr>
      <vt:lpstr>Character Chart</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Clubs</dc:title>
  <dc:creator>Windows User</dc:creator>
  <cp:lastModifiedBy>Woldendorp, Kirsten    SHS-Staff</cp:lastModifiedBy>
  <cp:revision>79</cp:revision>
  <cp:lastPrinted>2016-04-29T18:12:21Z</cp:lastPrinted>
  <dcterms:created xsi:type="dcterms:W3CDTF">2015-06-02T14:51:13Z</dcterms:created>
  <dcterms:modified xsi:type="dcterms:W3CDTF">2017-03-08T22:34:06Z</dcterms:modified>
</cp:coreProperties>
</file>