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1" r:id="rId56"/>
    <p:sldId id="312" r:id="rId57"/>
    <p:sldId id="313" r:id="rId58"/>
    <p:sldId id="314" r:id="rId59"/>
    <p:sldId id="315" r:id="rId60"/>
    <p:sldId id="316" r:id="rId61"/>
    <p:sldId id="317" r:id="rId62"/>
    <p:sldId id="338"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EDE90-60AE-44AB-896A-4697AEACB703}"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66D50977-E013-4624-9A7B-B31D89CCD37F}">
      <dgm:prSet/>
      <dgm:spPr/>
      <dgm:t>
        <a:bodyPr/>
        <a:lstStyle/>
        <a:p>
          <a:pPr rtl="0"/>
          <a:r>
            <a:rPr lang="en-US" b="1" dirty="0" smtClean="0"/>
            <a:t>Against ideas of “universal womanhood”, gender, sexuality and </a:t>
          </a:r>
          <a:r>
            <a:rPr lang="en-US" b="1" dirty="0" err="1" smtClean="0"/>
            <a:t>heteronormativity</a:t>
          </a:r>
          <a:r>
            <a:rPr lang="en-US" b="1" dirty="0" smtClean="0"/>
            <a:t> (basically belief in gender roles)</a:t>
          </a:r>
          <a:endParaRPr lang="en-US" b="1" dirty="0"/>
        </a:p>
      </dgm:t>
    </dgm:pt>
    <dgm:pt modelId="{B83C7993-EE81-42EF-9780-51BB0420F086}" type="parTrans" cxnId="{7AC878CB-BDE2-46E0-84F6-AC49288B2116}">
      <dgm:prSet/>
      <dgm:spPr/>
      <dgm:t>
        <a:bodyPr/>
        <a:lstStyle/>
        <a:p>
          <a:endParaRPr lang="en-US"/>
        </a:p>
      </dgm:t>
    </dgm:pt>
    <dgm:pt modelId="{46C29FA2-A440-4A26-8CA8-6A3C33436FF2}" type="sibTrans" cxnId="{7AC878CB-BDE2-46E0-84F6-AC49288B2116}">
      <dgm:prSet/>
      <dgm:spPr/>
      <dgm:t>
        <a:bodyPr/>
        <a:lstStyle/>
        <a:p>
          <a:endParaRPr lang="en-US"/>
        </a:p>
      </dgm:t>
    </dgm:pt>
    <dgm:pt modelId="{E58BCFA2-ABD9-477F-84C0-EC00A118E94F}">
      <dgm:prSet/>
      <dgm:spPr/>
      <dgm:t>
        <a:bodyPr/>
        <a:lstStyle/>
        <a:p>
          <a:pPr rtl="0"/>
          <a:r>
            <a:rPr lang="en-US" b="1" dirty="0" smtClean="0"/>
            <a:t>Reclaims lip-stick and high-heels that first two waves identified as male opposition.</a:t>
          </a:r>
          <a:endParaRPr lang="en-US" dirty="0"/>
        </a:p>
      </dgm:t>
    </dgm:pt>
    <dgm:pt modelId="{0B968826-1917-409F-8DD9-2AA29011CE8C}" type="parTrans" cxnId="{C7082F5A-5945-464C-88CA-1B746FF62910}">
      <dgm:prSet/>
      <dgm:spPr/>
      <dgm:t>
        <a:bodyPr/>
        <a:lstStyle/>
        <a:p>
          <a:endParaRPr lang="en-US"/>
        </a:p>
      </dgm:t>
    </dgm:pt>
    <dgm:pt modelId="{A428FCA0-2B92-42B8-A03A-C92C5EBC688E}" type="sibTrans" cxnId="{C7082F5A-5945-464C-88CA-1B746FF62910}">
      <dgm:prSet/>
      <dgm:spPr/>
      <dgm:t>
        <a:bodyPr/>
        <a:lstStyle/>
        <a:p>
          <a:endParaRPr lang="en-US"/>
        </a:p>
      </dgm:t>
    </dgm:pt>
    <dgm:pt modelId="{A4553437-F70B-4EF6-ACE2-F7FF2E4793E0}">
      <dgm:prSet/>
      <dgm:spPr/>
      <dgm:t>
        <a:bodyPr/>
        <a:lstStyle/>
        <a:p>
          <a:pPr rtl="0"/>
          <a:r>
            <a:rPr lang="en-US" b="1" dirty="0" smtClean="0"/>
            <a:t>Strong and empowered women, eschewing victimization, reclaiming words like “slut” and “bitch”</a:t>
          </a:r>
          <a:endParaRPr lang="en-US" dirty="0"/>
        </a:p>
      </dgm:t>
    </dgm:pt>
    <dgm:pt modelId="{2192ABCC-9E9C-48FB-AA34-7B90BB7B604C}" type="parTrans" cxnId="{A0E93B3F-52B3-4168-9A9E-AE126795768E}">
      <dgm:prSet/>
      <dgm:spPr/>
      <dgm:t>
        <a:bodyPr/>
        <a:lstStyle/>
        <a:p>
          <a:endParaRPr lang="en-US"/>
        </a:p>
      </dgm:t>
    </dgm:pt>
    <dgm:pt modelId="{E37067EE-DD18-46CB-9681-B922C9D06B0A}" type="sibTrans" cxnId="{A0E93B3F-52B3-4168-9A9E-AE126795768E}">
      <dgm:prSet/>
      <dgm:spPr/>
      <dgm:t>
        <a:bodyPr/>
        <a:lstStyle/>
        <a:p>
          <a:endParaRPr lang="en-US"/>
        </a:p>
      </dgm:t>
    </dgm:pt>
    <dgm:pt modelId="{C318CD19-D0B7-4A81-BF98-0B3DED4A427A}">
      <dgm:prSet/>
      <dgm:spPr/>
      <dgm:t>
        <a:bodyPr/>
        <a:lstStyle/>
        <a:p>
          <a:pPr rtl="0"/>
          <a:r>
            <a:rPr lang="en-US" b="1" dirty="0" smtClean="0"/>
            <a:t>Ambiguous and refuse definition.  Often even refusing to identify as “feminists”</a:t>
          </a:r>
          <a:endParaRPr lang="en-US" b="1" dirty="0"/>
        </a:p>
      </dgm:t>
    </dgm:pt>
    <dgm:pt modelId="{A6170AE2-722A-464D-9496-41A8B3A94025}" type="parTrans" cxnId="{3BB13E6C-EA64-449B-BB5E-F64B2113C5CC}">
      <dgm:prSet/>
      <dgm:spPr/>
      <dgm:t>
        <a:bodyPr/>
        <a:lstStyle/>
        <a:p>
          <a:endParaRPr lang="en-US"/>
        </a:p>
      </dgm:t>
    </dgm:pt>
    <dgm:pt modelId="{0FF4B4BD-1AFE-4C2B-A9AA-C67FC61DDA91}" type="sibTrans" cxnId="{3BB13E6C-EA64-449B-BB5E-F64B2113C5CC}">
      <dgm:prSet/>
      <dgm:spPr/>
      <dgm:t>
        <a:bodyPr/>
        <a:lstStyle/>
        <a:p>
          <a:endParaRPr lang="en-US"/>
        </a:p>
      </dgm:t>
    </dgm:pt>
    <dgm:pt modelId="{A475FD78-DC46-49A4-A7FA-512F6483BE8D}" type="pres">
      <dgm:prSet presAssocID="{FAFEDE90-60AE-44AB-896A-4697AEACB703}" presName="linear" presStyleCnt="0">
        <dgm:presLayoutVars>
          <dgm:dir/>
          <dgm:resizeHandles val="exact"/>
        </dgm:presLayoutVars>
      </dgm:prSet>
      <dgm:spPr/>
      <dgm:t>
        <a:bodyPr/>
        <a:lstStyle/>
        <a:p>
          <a:endParaRPr lang="en-US"/>
        </a:p>
      </dgm:t>
    </dgm:pt>
    <dgm:pt modelId="{9E7D26F5-64AB-4ADF-A971-2A6B808C6D92}" type="pres">
      <dgm:prSet presAssocID="{66D50977-E013-4624-9A7B-B31D89CCD37F}" presName="comp" presStyleCnt="0"/>
      <dgm:spPr/>
    </dgm:pt>
    <dgm:pt modelId="{845BC71C-F1A3-4DCF-8769-470BD97B60CF}" type="pres">
      <dgm:prSet presAssocID="{66D50977-E013-4624-9A7B-B31D89CCD37F}" presName="box" presStyleLbl="node1" presStyleIdx="0" presStyleCnt="4"/>
      <dgm:spPr/>
      <dgm:t>
        <a:bodyPr/>
        <a:lstStyle/>
        <a:p>
          <a:endParaRPr lang="en-US"/>
        </a:p>
      </dgm:t>
    </dgm:pt>
    <dgm:pt modelId="{1B84018E-90FD-471B-AF3A-E26862BEEDC4}" type="pres">
      <dgm:prSet presAssocID="{66D50977-E013-4624-9A7B-B31D89CCD37F}" presName="img" presStyleLbl="fgImgPlace1" presStyleIdx="0" presStyleCnt="4"/>
      <dgm:spPr>
        <a:blipFill rotWithShape="0">
          <a:blip xmlns:r="http://schemas.openxmlformats.org/officeDocument/2006/relationships" r:embed="rId1"/>
          <a:stretch>
            <a:fillRect/>
          </a:stretch>
        </a:blipFill>
      </dgm:spPr>
    </dgm:pt>
    <dgm:pt modelId="{B5EA992B-E4D7-4A5F-BC89-0E6B318B341B}" type="pres">
      <dgm:prSet presAssocID="{66D50977-E013-4624-9A7B-B31D89CCD37F}" presName="text" presStyleLbl="node1" presStyleIdx="0" presStyleCnt="4">
        <dgm:presLayoutVars>
          <dgm:bulletEnabled val="1"/>
        </dgm:presLayoutVars>
      </dgm:prSet>
      <dgm:spPr/>
      <dgm:t>
        <a:bodyPr/>
        <a:lstStyle/>
        <a:p>
          <a:endParaRPr lang="en-US"/>
        </a:p>
      </dgm:t>
    </dgm:pt>
    <dgm:pt modelId="{AAD79BB6-193F-451A-A17E-45DEDCF70ADD}" type="pres">
      <dgm:prSet presAssocID="{46C29FA2-A440-4A26-8CA8-6A3C33436FF2}" presName="spacer" presStyleCnt="0"/>
      <dgm:spPr/>
    </dgm:pt>
    <dgm:pt modelId="{7787B950-28C0-4566-8F9B-D16471B7AFC2}" type="pres">
      <dgm:prSet presAssocID="{E58BCFA2-ABD9-477F-84C0-EC00A118E94F}" presName="comp" presStyleCnt="0"/>
      <dgm:spPr/>
    </dgm:pt>
    <dgm:pt modelId="{90C41C8C-1268-4336-B0E5-D79CFA35DB65}" type="pres">
      <dgm:prSet presAssocID="{E58BCFA2-ABD9-477F-84C0-EC00A118E94F}" presName="box" presStyleLbl="node1" presStyleIdx="1" presStyleCnt="4"/>
      <dgm:spPr/>
      <dgm:t>
        <a:bodyPr/>
        <a:lstStyle/>
        <a:p>
          <a:endParaRPr lang="en-US"/>
        </a:p>
      </dgm:t>
    </dgm:pt>
    <dgm:pt modelId="{4CA61B54-CCEB-4992-ADB6-3396685CE90D}" type="pres">
      <dgm:prSet presAssocID="{E58BCFA2-ABD9-477F-84C0-EC00A118E94F}" presName="img" presStyleLbl="fgImgPlace1" presStyleIdx="1" presStyleCnt="4"/>
      <dgm:spPr>
        <a:blipFill rotWithShape="0">
          <a:blip xmlns:r="http://schemas.openxmlformats.org/officeDocument/2006/relationships" r:embed="rId2"/>
          <a:stretch>
            <a:fillRect/>
          </a:stretch>
        </a:blipFill>
      </dgm:spPr>
    </dgm:pt>
    <dgm:pt modelId="{3AFBF310-DE3D-4E99-9FA0-747E582D1C89}" type="pres">
      <dgm:prSet presAssocID="{E58BCFA2-ABD9-477F-84C0-EC00A118E94F}" presName="text" presStyleLbl="node1" presStyleIdx="1" presStyleCnt="4">
        <dgm:presLayoutVars>
          <dgm:bulletEnabled val="1"/>
        </dgm:presLayoutVars>
      </dgm:prSet>
      <dgm:spPr/>
      <dgm:t>
        <a:bodyPr/>
        <a:lstStyle/>
        <a:p>
          <a:endParaRPr lang="en-US"/>
        </a:p>
      </dgm:t>
    </dgm:pt>
    <dgm:pt modelId="{B4CE15BA-ECA8-42DF-A530-5F9A362DA096}" type="pres">
      <dgm:prSet presAssocID="{A428FCA0-2B92-42B8-A03A-C92C5EBC688E}" presName="spacer" presStyleCnt="0"/>
      <dgm:spPr/>
    </dgm:pt>
    <dgm:pt modelId="{6CC2939B-CE95-4E03-ADC1-968A0A8F7F46}" type="pres">
      <dgm:prSet presAssocID="{A4553437-F70B-4EF6-ACE2-F7FF2E4793E0}" presName="comp" presStyleCnt="0"/>
      <dgm:spPr/>
    </dgm:pt>
    <dgm:pt modelId="{C15796A8-A5A4-4D8A-96F7-E1E13CF9F141}" type="pres">
      <dgm:prSet presAssocID="{A4553437-F70B-4EF6-ACE2-F7FF2E4793E0}" presName="box" presStyleLbl="node1" presStyleIdx="2" presStyleCnt="4"/>
      <dgm:spPr/>
      <dgm:t>
        <a:bodyPr/>
        <a:lstStyle/>
        <a:p>
          <a:endParaRPr lang="en-US"/>
        </a:p>
      </dgm:t>
    </dgm:pt>
    <dgm:pt modelId="{D3F73B28-050A-49F0-90D6-C79CDD4E5F74}" type="pres">
      <dgm:prSet presAssocID="{A4553437-F70B-4EF6-ACE2-F7FF2E4793E0}" presName="img" presStyleLbl="fgImgPlace1" presStyleIdx="2" presStyleCnt="4"/>
      <dgm:spPr>
        <a:blipFill rotWithShape="0">
          <a:blip xmlns:r="http://schemas.openxmlformats.org/officeDocument/2006/relationships" r:embed="rId3"/>
          <a:stretch>
            <a:fillRect/>
          </a:stretch>
        </a:blipFill>
      </dgm:spPr>
    </dgm:pt>
    <dgm:pt modelId="{6D6BFAEB-CC81-43E4-8ADE-5CE2476E6A67}" type="pres">
      <dgm:prSet presAssocID="{A4553437-F70B-4EF6-ACE2-F7FF2E4793E0}" presName="text" presStyleLbl="node1" presStyleIdx="2" presStyleCnt="4">
        <dgm:presLayoutVars>
          <dgm:bulletEnabled val="1"/>
        </dgm:presLayoutVars>
      </dgm:prSet>
      <dgm:spPr/>
      <dgm:t>
        <a:bodyPr/>
        <a:lstStyle/>
        <a:p>
          <a:endParaRPr lang="en-US"/>
        </a:p>
      </dgm:t>
    </dgm:pt>
    <dgm:pt modelId="{0CA441A4-7974-4D28-935D-1A67B0F3D927}" type="pres">
      <dgm:prSet presAssocID="{E37067EE-DD18-46CB-9681-B922C9D06B0A}" presName="spacer" presStyleCnt="0"/>
      <dgm:spPr/>
    </dgm:pt>
    <dgm:pt modelId="{75B0476F-F785-4D5C-AD0B-2E9904AEA259}" type="pres">
      <dgm:prSet presAssocID="{C318CD19-D0B7-4A81-BF98-0B3DED4A427A}" presName="comp" presStyleCnt="0"/>
      <dgm:spPr/>
    </dgm:pt>
    <dgm:pt modelId="{BE0E80BC-E9AE-4108-A6C7-60C19A943A70}" type="pres">
      <dgm:prSet presAssocID="{C318CD19-D0B7-4A81-BF98-0B3DED4A427A}" presName="box" presStyleLbl="node1" presStyleIdx="3" presStyleCnt="4"/>
      <dgm:spPr/>
      <dgm:t>
        <a:bodyPr/>
        <a:lstStyle/>
        <a:p>
          <a:endParaRPr lang="en-US"/>
        </a:p>
      </dgm:t>
    </dgm:pt>
    <dgm:pt modelId="{8355CC24-1A64-4D33-8EA6-D290C576E94D}" type="pres">
      <dgm:prSet presAssocID="{C318CD19-D0B7-4A81-BF98-0B3DED4A427A}" presName="img" presStyleLbl="fgImgPlace1" presStyleIdx="3" presStyleCnt="4"/>
      <dgm:spPr>
        <a:blipFill rotWithShape="0">
          <a:blip xmlns:r="http://schemas.openxmlformats.org/officeDocument/2006/relationships" r:embed="rId4"/>
          <a:stretch>
            <a:fillRect/>
          </a:stretch>
        </a:blipFill>
      </dgm:spPr>
    </dgm:pt>
    <dgm:pt modelId="{8688322D-26CE-476F-94BF-160DF20B650E}" type="pres">
      <dgm:prSet presAssocID="{C318CD19-D0B7-4A81-BF98-0B3DED4A427A}" presName="text" presStyleLbl="node1" presStyleIdx="3" presStyleCnt="4">
        <dgm:presLayoutVars>
          <dgm:bulletEnabled val="1"/>
        </dgm:presLayoutVars>
      </dgm:prSet>
      <dgm:spPr/>
      <dgm:t>
        <a:bodyPr/>
        <a:lstStyle/>
        <a:p>
          <a:endParaRPr lang="en-US"/>
        </a:p>
      </dgm:t>
    </dgm:pt>
  </dgm:ptLst>
  <dgm:cxnLst>
    <dgm:cxn modelId="{7AC878CB-BDE2-46E0-84F6-AC49288B2116}" srcId="{FAFEDE90-60AE-44AB-896A-4697AEACB703}" destId="{66D50977-E013-4624-9A7B-B31D89CCD37F}" srcOrd="0" destOrd="0" parTransId="{B83C7993-EE81-42EF-9780-51BB0420F086}" sibTransId="{46C29FA2-A440-4A26-8CA8-6A3C33436FF2}"/>
    <dgm:cxn modelId="{9F906E2A-067C-458C-B289-0C1445B17635}" type="presOf" srcId="{A4553437-F70B-4EF6-ACE2-F7FF2E4793E0}" destId="{6D6BFAEB-CC81-43E4-8ADE-5CE2476E6A67}" srcOrd="1" destOrd="0" presId="urn:microsoft.com/office/officeart/2005/8/layout/vList4#1"/>
    <dgm:cxn modelId="{46F8BF87-27FD-4278-A553-7B6F008C6D2B}" type="presOf" srcId="{E58BCFA2-ABD9-477F-84C0-EC00A118E94F}" destId="{90C41C8C-1268-4336-B0E5-D79CFA35DB65}" srcOrd="0" destOrd="0" presId="urn:microsoft.com/office/officeart/2005/8/layout/vList4#1"/>
    <dgm:cxn modelId="{F12F4CB5-B747-42C5-A3A4-5C08AF96C8A3}" type="presOf" srcId="{C318CD19-D0B7-4A81-BF98-0B3DED4A427A}" destId="{8688322D-26CE-476F-94BF-160DF20B650E}" srcOrd="1" destOrd="0" presId="urn:microsoft.com/office/officeart/2005/8/layout/vList4#1"/>
    <dgm:cxn modelId="{5AE6B8DB-FFA8-4D5D-B644-9E344406C255}" type="presOf" srcId="{A4553437-F70B-4EF6-ACE2-F7FF2E4793E0}" destId="{C15796A8-A5A4-4D8A-96F7-E1E13CF9F141}" srcOrd="0" destOrd="0" presId="urn:microsoft.com/office/officeart/2005/8/layout/vList4#1"/>
    <dgm:cxn modelId="{3BB13E6C-EA64-449B-BB5E-F64B2113C5CC}" srcId="{FAFEDE90-60AE-44AB-896A-4697AEACB703}" destId="{C318CD19-D0B7-4A81-BF98-0B3DED4A427A}" srcOrd="3" destOrd="0" parTransId="{A6170AE2-722A-464D-9496-41A8B3A94025}" sibTransId="{0FF4B4BD-1AFE-4C2B-A9AA-C67FC61DDA91}"/>
    <dgm:cxn modelId="{A0E93B3F-52B3-4168-9A9E-AE126795768E}" srcId="{FAFEDE90-60AE-44AB-896A-4697AEACB703}" destId="{A4553437-F70B-4EF6-ACE2-F7FF2E4793E0}" srcOrd="2" destOrd="0" parTransId="{2192ABCC-9E9C-48FB-AA34-7B90BB7B604C}" sibTransId="{E37067EE-DD18-46CB-9681-B922C9D06B0A}"/>
    <dgm:cxn modelId="{466893B4-D908-474C-B50B-D7180D902B7E}" type="presOf" srcId="{66D50977-E013-4624-9A7B-B31D89CCD37F}" destId="{B5EA992B-E4D7-4A5F-BC89-0E6B318B341B}" srcOrd="1" destOrd="0" presId="urn:microsoft.com/office/officeart/2005/8/layout/vList4#1"/>
    <dgm:cxn modelId="{7E5D8E25-9850-481A-AE5A-D5F790A577D1}" type="presOf" srcId="{66D50977-E013-4624-9A7B-B31D89CCD37F}" destId="{845BC71C-F1A3-4DCF-8769-470BD97B60CF}" srcOrd="0" destOrd="0" presId="urn:microsoft.com/office/officeart/2005/8/layout/vList4#1"/>
    <dgm:cxn modelId="{F151C25C-3C9A-4DFD-BD06-082A6386617D}" type="presOf" srcId="{E58BCFA2-ABD9-477F-84C0-EC00A118E94F}" destId="{3AFBF310-DE3D-4E99-9FA0-747E582D1C89}" srcOrd="1" destOrd="0" presId="urn:microsoft.com/office/officeart/2005/8/layout/vList4#1"/>
    <dgm:cxn modelId="{181ABEE8-587D-4712-A4BD-FE92E5FA8892}" type="presOf" srcId="{C318CD19-D0B7-4A81-BF98-0B3DED4A427A}" destId="{BE0E80BC-E9AE-4108-A6C7-60C19A943A70}" srcOrd="0" destOrd="0" presId="urn:microsoft.com/office/officeart/2005/8/layout/vList4#1"/>
    <dgm:cxn modelId="{C7082F5A-5945-464C-88CA-1B746FF62910}" srcId="{FAFEDE90-60AE-44AB-896A-4697AEACB703}" destId="{E58BCFA2-ABD9-477F-84C0-EC00A118E94F}" srcOrd="1" destOrd="0" parTransId="{0B968826-1917-409F-8DD9-2AA29011CE8C}" sibTransId="{A428FCA0-2B92-42B8-A03A-C92C5EBC688E}"/>
    <dgm:cxn modelId="{CD079B06-B611-4166-987D-6049F7DEC3A0}" type="presOf" srcId="{FAFEDE90-60AE-44AB-896A-4697AEACB703}" destId="{A475FD78-DC46-49A4-A7FA-512F6483BE8D}" srcOrd="0" destOrd="0" presId="urn:microsoft.com/office/officeart/2005/8/layout/vList4#1"/>
    <dgm:cxn modelId="{CD076527-840B-46AC-8685-B6CD3A2C8A99}" type="presParOf" srcId="{A475FD78-DC46-49A4-A7FA-512F6483BE8D}" destId="{9E7D26F5-64AB-4ADF-A971-2A6B808C6D92}" srcOrd="0" destOrd="0" presId="urn:microsoft.com/office/officeart/2005/8/layout/vList4#1"/>
    <dgm:cxn modelId="{FD804A0B-5277-42AE-AF3B-D480EFCD1929}" type="presParOf" srcId="{9E7D26F5-64AB-4ADF-A971-2A6B808C6D92}" destId="{845BC71C-F1A3-4DCF-8769-470BD97B60CF}" srcOrd="0" destOrd="0" presId="urn:microsoft.com/office/officeart/2005/8/layout/vList4#1"/>
    <dgm:cxn modelId="{6E21A185-A087-488E-9DDE-6CCA3A952F5D}" type="presParOf" srcId="{9E7D26F5-64AB-4ADF-A971-2A6B808C6D92}" destId="{1B84018E-90FD-471B-AF3A-E26862BEEDC4}" srcOrd="1" destOrd="0" presId="urn:microsoft.com/office/officeart/2005/8/layout/vList4#1"/>
    <dgm:cxn modelId="{6AE0FA5F-5A0E-4ADD-97F1-0F7C50345525}" type="presParOf" srcId="{9E7D26F5-64AB-4ADF-A971-2A6B808C6D92}" destId="{B5EA992B-E4D7-4A5F-BC89-0E6B318B341B}" srcOrd="2" destOrd="0" presId="urn:microsoft.com/office/officeart/2005/8/layout/vList4#1"/>
    <dgm:cxn modelId="{18879653-35C6-4EDD-9FA4-19CBBA481399}" type="presParOf" srcId="{A475FD78-DC46-49A4-A7FA-512F6483BE8D}" destId="{AAD79BB6-193F-451A-A17E-45DEDCF70ADD}" srcOrd="1" destOrd="0" presId="urn:microsoft.com/office/officeart/2005/8/layout/vList4#1"/>
    <dgm:cxn modelId="{ECBAD5D7-AA08-43F9-9A1C-F8749B1D8303}" type="presParOf" srcId="{A475FD78-DC46-49A4-A7FA-512F6483BE8D}" destId="{7787B950-28C0-4566-8F9B-D16471B7AFC2}" srcOrd="2" destOrd="0" presId="urn:microsoft.com/office/officeart/2005/8/layout/vList4#1"/>
    <dgm:cxn modelId="{0326B7C2-FC72-4162-A6A7-E13133F7A998}" type="presParOf" srcId="{7787B950-28C0-4566-8F9B-D16471B7AFC2}" destId="{90C41C8C-1268-4336-B0E5-D79CFA35DB65}" srcOrd="0" destOrd="0" presId="urn:microsoft.com/office/officeart/2005/8/layout/vList4#1"/>
    <dgm:cxn modelId="{0A0E6AD1-05DD-4959-8BCD-4954C705D01C}" type="presParOf" srcId="{7787B950-28C0-4566-8F9B-D16471B7AFC2}" destId="{4CA61B54-CCEB-4992-ADB6-3396685CE90D}" srcOrd="1" destOrd="0" presId="urn:microsoft.com/office/officeart/2005/8/layout/vList4#1"/>
    <dgm:cxn modelId="{4D82AC13-CE53-4FCA-8DCD-2853C2E6C322}" type="presParOf" srcId="{7787B950-28C0-4566-8F9B-D16471B7AFC2}" destId="{3AFBF310-DE3D-4E99-9FA0-747E582D1C89}" srcOrd="2" destOrd="0" presId="urn:microsoft.com/office/officeart/2005/8/layout/vList4#1"/>
    <dgm:cxn modelId="{7966F31D-BAAA-47A5-966A-C9B7DA0F7C21}" type="presParOf" srcId="{A475FD78-DC46-49A4-A7FA-512F6483BE8D}" destId="{B4CE15BA-ECA8-42DF-A530-5F9A362DA096}" srcOrd="3" destOrd="0" presId="urn:microsoft.com/office/officeart/2005/8/layout/vList4#1"/>
    <dgm:cxn modelId="{BDF22F76-B083-4081-A750-A385001CFC1D}" type="presParOf" srcId="{A475FD78-DC46-49A4-A7FA-512F6483BE8D}" destId="{6CC2939B-CE95-4E03-ADC1-968A0A8F7F46}" srcOrd="4" destOrd="0" presId="urn:microsoft.com/office/officeart/2005/8/layout/vList4#1"/>
    <dgm:cxn modelId="{49EDB50C-2174-4E6C-8C8E-30227E72FB06}" type="presParOf" srcId="{6CC2939B-CE95-4E03-ADC1-968A0A8F7F46}" destId="{C15796A8-A5A4-4D8A-96F7-E1E13CF9F141}" srcOrd="0" destOrd="0" presId="urn:microsoft.com/office/officeart/2005/8/layout/vList4#1"/>
    <dgm:cxn modelId="{08E0D72C-C3D8-4F2F-9E65-2E850145AEBE}" type="presParOf" srcId="{6CC2939B-CE95-4E03-ADC1-968A0A8F7F46}" destId="{D3F73B28-050A-49F0-90D6-C79CDD4E5F74}" srcOrd="1" destOrd="0" presId="urn:microsoft.com/office/officeart/2005/8/layout/vList4#1"/>
    <dgm:cxn modelId="{9E38E1C0-03BD-4EB0-BF06-618A9EB7A91C}" type="presParOf" srcId="{6CC2939B-CE95-4E03-ADC1-968A0A8F7F46}" destId="{6D6BFAEB-CC81-43E4-8ADE-5CE2476E6A67}" srcOrd="2" destOrd="0" presId="urn:microsoft.com/office/officeart/2005/8/layout/vList4#1"/>
    <dgm:cxn modelId="{9407A13F-2CFD-4D5C-8CE5-E3489868634D}" type="presParOf" srcId="{A475FD78-DC46-49A4-A7FA-512F6483BE8D}" destId="{0CA441A4-7974-4D28-935D-1A67B0F3D927}" srcOrd="5" destOrd="0" presId="urn:microsoft.com/office/officeart/2005/8/layout/vList4#1"/>
    <dgm:cxn modelId="{C3455F45-D239-4BE0-B444-80E2A64F8A2B}" type="presParOf" srcId="{A475FD78-DC46-49A4-A7FA-512F6483BE8D}" destId="{75B0476F-F785-4D5C-AD0B-2E9904AEA259}" srcOrd="6" destOrd="0" presId="urn:microsoft.com/office/officeart/2005/8/layout/vList4#1"/>
    <dgm:cxn modelId="{CB560648-71A8-4D2F-A0D7-2FE60E43B500}" type="presParOf" srcId="{75B0476F-F785-4D5C-AD0B-2E9904AEA259}" destId="{BE0E80BC-E9AE-4108-A6C7-60C19A943A70}" srcOrd="0" destOrd="0" presId="urn:microsoft.com/office/officeart/2005/8/layout/vList4#1"/>
    <dgm:cxn modelId="{ACB6815C-CDB0-426C-86EB-D89922C5A646}" type="presParOf" srcId="{75B0476F-F785-4D5C-AD0B-2E9904AEA259}" destId="{8355CC24-1A64-4D33-8EA6-D290C576E94D}" srcOrd="1" destOrd="0" presId="urn:microsoft.com/office/officeart/2005/8/layout/vList4#1"/>
    <dgm:cxn modelId="{1AA643C2-29A0-4D8A-AA24-4CC394DAA55D}" type="presParOf" srcId="{75B0476F-F785-4D5C-AD0B-2E9904AEA259}" destId="{8688322D-26CE-476F-94BF-160DF20B650E}"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BC71C-F1A3-4DCF-8769-470BD97B60CF}">
      <dsp:nvSpPr>
        <dsp:cNvPr id="0" name=""/>
        <dsp:cNvSpPr/>
      </dsp:nvSpPr>
      <dsp:spPr>
        <a:xfrm>
          <a:off x="0" y="0"/>
          <a:ext cx="8229600" cy="1416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t>Against ideas of “universal womanhood”, gender, sexuality and </a:t>
          </a:r>
          <a:r>
            <a:rPr lang="en-US" sz="2500" b="1" kern="1200" dirty="0" err="1" smtClean="0"/>
            <a:t>heteronormativity</a:t>
          </a:r>
          <a:r>
            <a:rPr lang="en-US" sz="2500" b="1" kern="1200" dirty="0" smtClean="0"/>
            <a:t> (basically belief in gender roles)</a:t>
          </a:r>
          <a:endParaRPr lang="en-US" sz="2500" b="1" kern="1200" dirty="0"/>
        </a:p>
      </dsp:txBody>
      <dsp:txXfrm>
        <a:off x="1787604" y="0"/>
        <a:ext cx="6441995" cy="1416843"/>
      </dsp:txXfrm>
    </dsp:sp>
    <dsp:sp modelId="{1B84018E-90FD-471B-AF3A-E26862BEEDC4}">
      <dsp:nvSpPr>
        <dsp:cNvPr id="0" name=""/>
        <dsp:cNvSpPr/>
      </dsp:nvSpPr>
      <dsp:spPr>
        <a:xfrm>
          <a:off x="141684" y="141684"/>
          <a:ext cx="1645920" cy="113347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C41C8C-1268-4336-B0E5-D79CFA35DB65}">
      <dsp:nvSpPr>
        <dsp:cNvPr id="0" name=""/>
        <dsp:cNvSpPr/>
      </dsp:nvSpPr>
      <dsp:spPr>
        <a:xfrm>
          <a:off x="0" y="1558528"/>
          <a:ext cx="8229600" cy="1416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t>Reclaims lip-stick and high-heels that first two waves identified as male opposition.</a:t>
          </a:r>
          <a:endParaRPr lang="en-US" sz="2500" kern="1200" dirty="0"/>
        </a:p>
      </dsp:txBody>
      <dsp:txXfrm>
        <a:off x="1787604" y="1558528"/>
        <a:ext cx="6441995" cy="1416843"/>
      </dsp:txXfrm>
    </dsp:sp>
    <dsp:sp modelId="{4CA61B54-CCEB-4992-ADB6-3396685CE90D}">
      <dsp:nvSpPr>
        <dsp:cNvPr id="0" name=""/>
        <dsp:cNvSpPr/>
      </dsp:nvSpPr>
      <dsp:spPr>
        <a:xfrm>
          <a:off x="141684" y="1700212"/>
          <a:ext cx="1645920" cy="113347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5796A8-A5A4-4D8A-96F7-E1E13CF9F141}">
      <dsp:nvSpPr>
        <dsp:cNvPr id="0" name=""/>
        <dsp:cNvSpPr/>
      </dsp:nvSpPr>
      <dsp:spPr>
        <a:xfrm>
          <a:off x="0" y="3117056"/>
          <a:ext cx="8229600" cy="1416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t>Strong and empowered women, eschewing victimization, reclaiming words like “slut” and “bitch”</a:t>
          </a:r>
          <a:endParaRPr lang="en-US" sz="2500" kern="1200" dirty="0"/>
        </a:p>
      </dsp:txBody>
      <dsp:txXfrm>
        <a:off x="1787604" y="3117056"/>
        <a:ext cx="6441995" cy="1416843"/>
      </dsp:txXfrm>
    </dsp:sp>
    <dsp:sp modelId="{D3F73B28-050A-49F0-90D6-C79CDD4E5F74}">
      <dsp:nvSpPr>
        <dsp:cNvPr id="0" name=""/>
        <dsp:cNvSpPr/>
      </dsp:nvSpPr>
      <dsp:spPr>
        <a:xfrm>
          <a:off x="141684" y="3258740"/>
          <a:ext cx="1645920" cy="1133475"/>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0E80BC-E9AE-4108-A6C7-60C19A943A70}">
      <dsp:nvSpPr>
        <dsp:cNvPr id="0" name=""/>
        <dsp:cNvSpPr/>
      </dsp:nvSpPr>
      <dsp:spPr>
        <a:xfrm>
          <a:off x="0" y="4675584"/>
          <a:ext cx="8229600" cy="1416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t>Ambiguous and refuse definition.  Often even refusing to identify as “feminists”</a:t>
          </a:r>
          <a:endParaRPr lang="en-US" sz="2500" b="1" kern="1200" dirty="0"/>
        </a:p>
      </dsp:txBody>
      <dsp:txXfrm>
        <a:off x="1787604" y="4675584"/>
        <a:ext cx="6441995" cy="1416843"/>
      </dsp:txXfrm>
    </dsp:sp>
    <dsp:sp modelId="{8355CC24-1A64-4D33-8EA6-D290C576E94D}">
      <dsp:nvSpPr>
        <dsp:cNvPr id="0" name=""/>
        <dsp:cNvSpPr/>
      </dsp:nvSpPr>
      <dsp:spPr>
        <a:xfrm>
          <a:off x="141684" y="4817268"/>
          <a:ext cx="1645920" cy="1133475"/>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2642A-0DF9-46FC-A46F-17A006E9B5DC}" type="datetimeFigureOut">
              <a:rPr lang="en-US" smtClean="0"/>
              <a:t>5/23/2019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F19E9-052D-4160-AB56-36F23CB5A9E3}" type="slidenum">
              <a:rPr lang="en-US" smtClean="0"/>
              <a:t>‹#›</a:t>
            </a:fld>
            <a:endParaRPr lang="en-US"/>
          </a:p>
        </p:txBody>
      </p:sp>
    </p:spTree>
    <p:extLst>
      <p:ext uri="{BB962C8B-B14F-4D97-AF65-F5344CB8AC3E}">
        <p14:creationId xmlns:p14="http://schemas.microsoft.com/office/powerpoint/2010/main" val="274426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Ecology: study of environmental systems, relationships between</a:t>
            </a:r>
            <a:r>
              <a:rPr lang="en-US" baseline="0" dirty="0" smtClean="0"/>
              <a:t> </a:t>
            </a:r>
            <a:r>
              <a:rPr lang="en-US" dirty="0" smtClean="0"/>
              <a:t>living organism</a:t>
            </a:r>
            <a:endParaRPr lang="en-US" dirty="0"/>
          </a:p>
        </p:txBody>
      </p:sp>
      <p:sp>
        <p:nvSpPr>
          <p:cNvPr id="4" name="Slide Number Placeholder 3"/>
          <p:cNvSpPr>
            <a:spLocks noGrp="1"/>
          </p:cNvSpPr>
          <p:nvPr>
            <p:ph type="sldNum" sz="quarter" idx="10"/>
          </p:nvPr>
        </p:nvSpPr>
        <p:spPr/>
        <p:txBody>
          <a:bodyPr/>
          <a:lstStyle/>
          <a:p>
            <a:fld id="{FD630240-15BA-41E4-A4EB-B14554E63814}" type="slidenum">
              <a:rPr lang="en-US" smtClean="0"/>
              <a:pPr/>
              <a:t>12</a:t>
            </a:fld>
            <a:endParaRPr lang="en-US"/>
          </a:p>
        </p:txBody>
      </p:sp>
    </p:spTree>
    <p:extLst>
      <p:ext uri="{BB962C8B-B14F-4D97-AF65-F5344CB8AC3E}">
        <p14:creationId xmlns:p14="http://schemas.microsoft.com/office/powerpoint/2010/main" val="345251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some feminism</a:t>
            </a:r>
            <a:r>
              <a:rPr lang="en-US" baseline="0" dirty="0" smtClean="0"/>
              <a:t> issues are</a:t>
            </a:r>
            <a:endParaRPr lang="en-US" dirty="0"/>
          </a:p>
        </p:txBody>
      </p:sp>
      <p:sp>
        <p:nvSpPr>
          <p:cNvPr id="4" name="Slide Number Placeholder 3"/>
          <p:cNvSpPr>
            <a:spLocks noGrp="1"/>
          </p:cNvSpPr>
          <p:nvPr>
            <p:ph type="sldNum" sz="quarter" idx="10"/>
          </p:nvPr>
        </p:nvSpPr>
        <p:spPr/>
        <p:txBody>
          <a:bodyPr/>
          <a:lstStyle/>
          <a:p>
            <a:fld id="{FD630240-15BA-41E4-A4EB-B14554E63814}" type="slidenum">
              <a:rPr lang="en-US" smtClean="0"/>
              <a:pPr/>
              <a:t>18</a:t>
            </a:fld>
            <a:endParaRPr lang="en-US"/>
          </a:p>
        </p:txBody>
      </p:sp>
    </p:spTree>
    <p:extLst>
      <p:ext uri="{BB962C8B-B14F-4D97-AF65-F5344CB8AC3E}">
        <p14:creationId xmlns:p14="http://schemas.microsoft.com/office/powerpoint/2010/main" val="291608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some feminism</a:t>
            </a:r>
            <a:r>
              <a:rPr lang="en-US" baseline="0" dirty="0" smtClean="0"/>
              <a:t> issues are</a:t>
            </a:r>
            <a:endParaRPr lang="en-US" dirty="0"/>
          </a:p>
        </p:txBody>
      </p:sp>
      <p:sp>
        <p:nvSpPr>
          <p:cNvPr id="4" name="Slide Number Placeholder 3"/>
          <p:cNvSpPr>
            <a:spLocks noGrp="1"/>
          </p:cNvSpPr>
          <p:nvPr>
            <p:ph type="sldNum" sz="quarter" idx="10"/>
          </p:nvPr>
        </p:nvSpPr>
        <p:spPr/>
        <p:txBody>
          <a:bodyPr/>
          <a:lstStyle/>
          <a:p>
            <a:fld id="{FD630240-15BA-41E4-A4EB-B14554E63814}" type="slidenum">
              <a:rPr lang="en-US" smtClean="0"/>
              <a:pPr/>
              <a:t>20</a:t>
            </a:fld>
            <a:endParaRPr lang="en-US"/>
          </a:p>
        </p:txBody>
      </p:sp>
    </p:spTree>
    <p:extLst>
      <p:ext uri="{BB962C8B-B14F-4D97-AF65-F5344CB8AC3E}">
        <p14:creationId xmlns:p14="http://schemas.microsoft.com/office/powerpoint/2010/main" val="304524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47A5D-A267-124A-BBB3-8D8F43A55F16}" type="slidenum">
              <a:rPr lang="en-US" smtClean="0"/>
              <a:pPr/>
              <a:t>41</a:t>
            </a:fld>
            <a:endParaRPr lang="en-US"/>
          </a:p>
        </p:txBody>
      </p:sp>
    </p:spTree>
    <p:extLst>
      <p:ext uri="{BB962C8B-B14F-4D97-AF65-F5344CB8AC3E}">
        <p14:creationId xmlns:p14="http://schemas.microsoft.com/office/powerpoint/2010/main" val="265440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0069BEC-D500-457B-BE24-455EFC4F8CD2}" type="datetimeFigureOut">
              <a:rPr lang="en-US" smtClean="0"/>
              <a:pPr/>
              <a:t>5/23/2019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0A762E8-F6F0-4FC7-ADAC-65F8020B30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069BEC-D500-457B-BE24-455EFC4F8CD2}"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762E8-F6F0-4FC7-ADAC-65F8020B30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069BEC-D500-457B-BE24-455EFC4F8CD2}"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762E8-F6F0-4FC7-ADAC-65F8020B30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069BEC-D500-457B-BE24-455EFC4F8CD2}"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762E8-F6F0-4FC7-ADAC-65F8020B30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069BEC-D500-457B-BE24-455EFC4F8CD2}"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762E8-F6F0-4FC7-ADAC-65F8020B30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069BEC-D500-457B-BE24-455EFC4F8CD2}"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762E8-F6F0-4FC7-ADAC-65F8020B30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0069BEC-D500-457B-BE24-455EFC4F8CD2}" type="datetimeFigureOut">
              <a:rPr lang="en-US" smtClean="0"/>
              <a:pPr/>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762E8-F6F0-4FC7-ADAC-65F8020B30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069BEC-D500-457B-BE24-455EFC4F8CD2}" type="datetimeFigureOut">
              <a:rPr lang="en-US" smtClean="0"/>
              <a:pPr/>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762E8-F6F0-4FC7-ADAC-65F8020B30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69BEC-D500-457B-BE24-455EFC4F8CD2}" type="datetimeFigureOut">
              <a:rPr lang="en-US" smtClean="0"/>
              <a:pPr/>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762E8-F6F0-4FC7-ADAC-65F8020B30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069BEC-D500-457B-BE24-455EFC4F8CD2}"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762E8-F6F0-4FC7-ADAC-65F8020B30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069BEC-D500-457B-BE24-455EFC4F8CD2}"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0A762E8-F6F0-4FC7-ADAC-65F8020B303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0069BEC-D500-457B-BE24-455EFC4F8CD2}" type="datetimeFigureOut">
              <a:rPr lang="en-US" smtClean="0"/>
              <a:pPr/>
              <a:t>5/23/2019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0A762E8-F6F0-4FC7-ADAC-65F8020B303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cnn.com/2017/07/05/world/gallery/90-moments-from-the-90s/index.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70s-90s culture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8336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Environmentalism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1331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Learning Targets</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4400" dirty="0"/>
              <a:t>I can </a:t>
            </a:r>
            <a:r>
              <a:rPr lang="en-US" sz="4400" dirty="0" smtClean="0"/>
              <a:t>define environmentalism</a:t>
            </a:r>
          </a:p>
          <a:p>
            <a:r>
              <a:rPr lang="en-US" sz="4400" dirty="0" smtClean="0"/>
              <a:t>I can define 70s culture through the story </a:t>
            </a:r>
          </a:p>
          <a:p>
            <a:r>
              <a:rPr lang="en-US" sz="4400" dirty="0" smtClean="0"/>
              <a:t>I can determine why environmentalism exploded in the 70s </a:t>
            </a:r>
            <a:endParaRPr lang="en-US" sz="4000" dirty="0"/>
          </a:p>
        </p:txBody>
      </p:sp>
    </p:spTree>
    <p:extLst>
      <p:ext uri="{BB962C8B-B14F-4D97-AF65-F5344CB8AC3E}">
        <p14:creationId xmlns:p14="http://schemas.microsoft.com/office/powerpoint/2010/main" val="3102907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Environmentalism</a:t>
            </a:r>
            <a:endParaRPr lang="en-US" dirty="0"/>
          </a:p>
        </p:txBody>
      </p:sp>
      <p:sp>
        <p:nvSpPr>
          <p:cNvPr id="3" name="Content Placeholder 2"/>
          <p:cNvSpPr>
            <a:spLocks noGrp="1"/>
          </p:cNvSpPr>
          <p:nvPr>
            <p:ph idx="1"/>
          </p:nvPr>
        </p:nvSpPr>
        <p:spPr/>
        <p:txBody>
          <a:bodyPr>
            <a:noAutofit/>
          </a:bodyPr>
          <a:lstStyle/>
          <a:p>
            <a:r>
              <a:rPr lang="en-US" sz="2400" dirty="0" smtClean="0"/>
              <a:t>Improve and protect the quality of the natural environment </a:t>
            </a:r>
          </a:p>
          <a:p>
            <a:r>
              <a:rPr lang="en-US" sz="2400" dirty="0" smtClean="0"/>
              <a:t>New concern for the ecology of the human habitat</a:t>
            </a:r>
          </a:p>
          <a:p>
            <a:pPr lvl="1"/>
            <a:r>
              <a:rPr lang="en-US" dirty="0" smtClean="0"/>
              <a:t>As a result of the space program, the energy crisis, scientific warnings about pollution and a future shortage of natural resources, the counterculture's back-to-the-earth movement. </a:t>
            </a:r>
          </a:p>
          <a:p>
            <a:r>
              <a:rPr lang="en-US" sz="2400" dirty="0" smtClean="0"/>
              <a:t>1970 President Nixon signed the National Environmental Policy Act</a:t>
            </a:r>
          </a:p>
          <a:p>
            <a:pPr lvl="1"/>
            <a:r>
              <a:rPr lang="en-US" dirty="0" smtClean="0"/>
              <a:t>required government agencies to assess the environmental impact of public projects</a:t>
            </a:r>
            <a:endParaRPr lang="en-US" dirty="0"/>
          </a:p>
        </p:txBody>
      </p:sp>
    </p:spTree>
    <p:extLst>
      <p:ext uri="{BB962C8B-B14F-4D97-AF65-F5344CB8AC3E}">
        <p14:creationId xmlns:p14="http://schemas.microsoft.com/office/powerpoint/2010/main" val="262494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Environmentalism, </a:t>
            </a:r>
            <a:endParaRPr lang="en-US" dirty="0"/>
          </a:p>
        </p:txBody>
      </p:sp>
      <p:sp>
        <p:nvSpPr>
          <p:cNvPr id="3" name="Content Placeholder 2"/>
          <p:cNvSpPr>
            <a:spLocks noGrp="1"/>
          </p:cNvSpPr>
          <p:nvPr>
            <p:ph idx="1"/>
          </p:nvPr>
        </p:nvSpPr>
        <p:spPr/>
        <p:txBody>
          <a:bodyPr>
            <a:normAutofit/>
          </a:bodyPr>
          <a:lstStyle/>
          <a:p>
            <a:r>
              <a:rPr lang="en-US" sz="3200" i="1" dirty="0" smtClean="0"/>
              <a:t>The Re-Vision of Planet Earth: Space Flight and Environmentalism in Postmodern America </a:t>
            </a:r>
            <a:r>
              <a:rPr lang="en-US" sz="3200" dirty="0" smtClean="0"/>
              <a:t>(William Bryant)</a:t>
            </a:r>
          </a:p>
          <a:p>
            <a:pPr lvl="1"/>
            <a:r>
              <a:rPr lang="en-US" sz="3200" dirty="0" smtClean="0"/>
              <a:t>Reading excerpt: “Spaceship Earth”</a:t>
            </a:r>
          </a:p>
          <a:p>
            <a:pPr lvl="2"/>
            <a:r>
              <a:rPr lang="en-US" sz="3200" dirty="0" smtClean="0"/>
              <a:t>Questions to answer individually (</a:t>
            </a:r>
            <a:r>
              <a:rPr lang="en-US" sz="3200" smtClean="0"/>
              <a:t>for participation </a:t>
            </a:r>
            <a:r>
              <a:rPr lang="en-US" sz="3200" dirty="0" smtClean="0"/>
              <a:t>packet) </a:t>
            </a:r>
            <a:endParaRPr lang="en-US" sz="3200" dirty="0"/>
          </a:p>
        </p:txBody>
      </p:sp>
    </p:spTree>
    <p:extLst>
      <p:ext uri="{BB962C8B-B14F-4D97-AF65-F5344CB8AC3E}">
        <p14:creationId xmlns:p14="http://schemas.microsoft.com/office/powerpoint/2010/main" val="148568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11162"/>
          </a:xfrm>
        </p:spPr>
        <p:txBody>
          <a:bodyPr>
            <a:normAutofit fontScale="90000"/>
          </a:bodyPr>
          <a:lstStyle/>
          <a:p>
            <a:r>
              <a:rPr lang="en-US" dirty="0" smtClean="0"/>
              <a:t>Questions</a:t>
            </a:r>
            <a:endParaRPr lang="en-US" dirty="0"/>
          </a:p>
        </p:txBody>
      </p:sp>
      <p:sp>
        <p:nvSpPr>
          <p:cNvPr id="3" name="Content Placeholder 2"/>
          <p:cNvSpPr>
            <a:spLocks noGrp="1"/>
          </p:cNvSpPr>
          <p:nvPr>
            <p:ph idx="1"/>
          </p:nvPr>
        </p:nvSpPr>
        <p:spPr>
          <a:xfrm>
            <a:off x="228600" y="1143000"/>
            <a:ext cx="8839200" cy="5562600"/>
          </a:xfrm>
        </p:spPr>
        <p:txBody>
          <a:bodyPr>
            <a:noAutofit/>
          </a:bodyPr>
          <a:lstStyle/>
          <a:p>
            <a:pPr marL="457200" indent="-457200">
              <a:buFont typeface="+mj-lt"/>
              <a:buAutoNum type="arabicPeriod"/>
            </a:pPr>
            <a:r>
              <a:rPr lang="en-US" sz="2500" dirty="0" smtClean="0"/>
              <a:t>Explain the environmental movement (purpose, goals).</a:t>
            </a:r>
          </a:p>
          <a:p>
            <a:pPr marL="457200" indent="-457200">
              <a:buFont typeface="+mj-lt"/>
              <a:buAutoNum type="arabicPeriod"/>
            </a:pPr>
            <a:r>
              <a:rPr lang="en-US" sz="2500" dirty="0" smtClean="0"/>
              <a:t>To what extent did environmentalists think the environmental movement would be popular/successful?</a:t>
            </a:r>
          </a:p>
          <a:p>
            <a:pPr marL="457200" indent="-457200">
              <a:buFont typeface="+mj-lt"/>
              <a:buAutoNum type="arabicPeriod"/>
            </a:pPr>
            <a:r>
              <a:rPr lang="en-US" sz="2500" dirty="0" smtClean="0"/>
              <a:t>Determine what a “</a:t>
            </a:r>
            <a:r>
              <a:rPr lang="en-US" sz="2500" u="sng" dirty="0" smtClean="0"/>
              <a:t>cowboy economy</a:t>
            </a:r>
            <a:r>
              <a:rPr lang="en-US" sz="2500" dirty="0" smtClean="0"/>
              <a:t>” and a “</a:t>
            </a:r>
            <a:r>
              <a:rPr lang="en-US" sz="2500" u="sng" dirty="0" smtClean="0"/>
              <a:t>spaceman economy</a:t>
            </a:r>
            <a:r>
              <a:rPr lang="en-US" sz="2500" dirty="0" smtClean="0"/>
              <a:t>” are.</a:t>
            </a:r>
          </a:p>
          <a:p>
            <a:pPr marL="822960" lvl="1" indent="-457200"/>
            <a:r>
              <a:rPr lang="en-US" sz="2500" dirty="0" smtClean="0"/>
              <a:t>Differences? Benefits? Reasoning/justification for each?</a:t>
            </a:r>
          </a:p>
          <a:p>
            <a:pPr marL="457200" indent="-457200">
              <a:buFont typeface="+mj-lt"/>
              <a:buAutoNum type="arabicPeriod"/>
            </a:pPr>
            <a:r>
              <a:rPr lang="en-US" sz="2500" dirty="0"/>
              <a:t>Explain the </a:t>
            </a:r>
            <a:r>
              <a:rPr lang="en-US" sz="2500" b="1" u="sng" dirty="0"/>
              <a:t>metaphor</a:t>
            </a:r>
            <a:r>
              <a:rPr lang="en-US" sz="2500" dirty="0"/>
              <a:t> in the selection.</a:t>
            </a:r>
          </a:p>
          <a:p>
            <a:pPr marL="457200" indent="-457200">
              <a:buFont typeface="+mj-lt"/>
              <a:buAutoNum type="arabicPeriod"/>
            </a:pPr>
            <a:r>
              <a:rPr lang="en-US" sz="2500" dirty="0" smtClean="0"/>
              <a:t>Conclude why the metaphor for environmentalism would be “self-defeating”.</a:t>
            </a:r>
          </a:p>
          <a:p>
            <a:pPr marL="457200" indent="-457200">
              <a:buFont typeface="+mj-lt"/>
              <a:buAutoNum type="arabicPeriod"/>
            </a:pPr>
            <a:r>
              <a:rPr lang="en-US" sz="2500" dirty="0" smtClean="0"/>
              <a:t>Determine what metaphor you would use to describe environmentalism/environmentalists.</a:t>
            </a:r>
          </a:p>
        </p:txBody>
      </p:sp>
    </p:spTree>
    <p:extLst>
      <p:ext uri="{BB962C8B-B14F-4D97-AF65-F5344CB8AC3E}">
        <p14:creationId xmlns:p14="http://schemas.microsoft.com/office/powerpoint/2010/main" val="41292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Feminism in the 1970s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105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Learning Targets</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4400" dirty="0"/>
              <a:t>I can define </a:t>
            </a:r>
            <a:r>
              <a:rPr lang="en-US" sz="4400" dirty="0" smtClean="0"/>
              <a:t>feminism</a:t>
            </a:r>
            <a:endParaRPr lang="en-US" sz="4400" dirty="0"/>
          </a:p>
          <a:p>
            <a:r>
              <a:rPr lang="en-US" sz="4400" dirty="0"/>
              <a:t>I can explain </a:t>
            </a:r>
            <a:r>
              <a:rPr lang="en-US" sz="4400" dirty="0" smtClean="0"/>
              <a:t>why feminism is not about bringing down men</a:t>
            </a:r>
            <a:endParaRPr lang="en-US" sz="4400" dirty="0"/>
          </a:p>
          <a:p>
            <a:r>
              <a:rPr lang="en-US" sz="4400" dirty="0"/>
              <a:t>I can </a:t>
            </a:r>
            <a:r>
              <a:rPr lang="en-US" sz="4400" dirty="0" smtClean="0"/>
              <a:t>research influential feminist icons</a:t>
            </a:r>
            <a:endParaRPr lang="en-US" sz="4000" dirty="0"/>
          </a:p>
        </p:txBody>
      </p:sp>
    </p:spTree>
    <p:extLst>
      <p:ext uri="{BB962C8B-B14F-4D97-AF65-F5344CB8AC3E}">
        <p14:creationId xmlns:p14="http://schemas.microsoft.com/office/powerpoint/2010/main" val="280822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Feminism</a:t>
            </a:r>
            <a:endParaRPr lang="en-US" dirty="0"/>
          </a:p>
        </p:txBody>
      </p:sp>
      <p:sp>
        <p:nvSpPr>
          <p:cNvPr id="3" name="Content Placeholder 2"/>
          <p:cNvSpPr>
            <a:spLocks noGrp="1"/>
          </p:cNvSpPr>
          <p:nvPr>
            <p:ph idx="1"/>
          </p:nvPr>
        </p:nvSpPr>
        <p:spPr/>
        <p:txBody>
          <a:bodyPr>
            <a:normAutofit/>
          </a:bodyPr>
          <a:lstStyle/>
          <a:p>
            <a:pPr lvl="1"/>
            <a:r>
              <a:rPr lang="en-US" sz="4000" dirty="0" smtClean="0"/>
              <a:t>First Wave: 1850s- 1920s</a:t>
            </a:r>
          </a:p>
          <a:p>
            <a:pPr lvl="1"/>
            <a:r>
              <a:rPr lang="en-US" sz="4000" dirty="0" smtClean="0"/>
              <a:t>Second Wave: 1950s-1970s</a:t>
            </a:r>
          </a:p>
          <a:p>
            <a:pPr lvl="1"/>
            <a:r>
              <a:rPr lang="en-US" sz="4000" dirty="0" smtClean="0"/>
              <a:t>Third Wave: 1990s- Present</a:t>
            </a:r>
            <a:endParaRPr lang="en-US" sz="4000" dirty="0"/>
          </a:p>
        </p:txBody>
      </p:sp>
    </p:spTree>
    <p:extLst>
      <p:ext uri="{BB962C8B-B14F-4D97-AF65-F5344CB8AC3E}">
        <p14:creationId xmlns:p14="http://schemas.microsoft.com/office/powerpoint/2010/main" val="3221860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“organized rage against real oppression”</a:t>
            </a:r>
          </a:p>
          <a:p>
            <a:r>
              <a:rPr lang="en-US" dirty="0" smtClean="0"/>
              <a:t>re-examination of women's roles </a:t>
            </a:r>
          </a:p>
          <a:p>
            <a:r>
              <a:rPr lang="en-US" dirty="0" smtClean="0"/>
              <a:t>National Organization for Women (NOW) in 1966 marked the formation of an official group to represent and campaign for women's concerns. </a:t>
            </a:r>
          </a:p>
          <a:p>
            <a:pPr lvl="1"/>
            <a:r>
              <a:rPr lang="en-US" dirty="0" smtClean="0"/>
              <a:t>National Abortion and Reproductive Rights Action League</a:t>
            </a:r>
          </a:p>
          <a:p>
            <a:pPr lvl="1"/>
            <a:r>
              <a:rPr lang="en-US" dirty="0" smtClean="0"/>
              <a:t>National Displaced Homemakers, </a:t>
            </a:r>
          </a:p>
          <a:p>
            <a:pPr lvl="1"/>
            <a:r>
              <a:rPr lang="en-US" dirty="0" smtClean="0"/>
              <a:t>the battered women's movement, </a:t>
            </a:r>
          </a:p>
          <a:p>
            <a:pPr lvl="1"/>
            <a:r>
              <a:rPr lang="en-US" dirty="0" smtClean="0"/>
              <a:t>the Women's Equity Action League,</a:t>
            </a:r>
          </a:p>
          <a:p>
            <a:pPr lvl="1"/>
            <a:r>
              <a:rPr lang="en-US" dirty="0" smtClean="0"/>
              <a:t>Women Organized for Employment, </a:t>
            </a:r>
          </a:p>
          <a:p>
            <a:pPr lvl="1"/>
            <a:r>
              <a:rPr lang="en-US" dirty="0" smtClean="0"/>
              <a:t>Women Office Workers.</a:t>
            </a:r>
          </a:p>
          <a:p>
            <a:endParaRPr lang="en-US" dirty="0"/>
          </a:p>
        </p:txBody>
      </p:sp>
    </p:spTree>
    <p:extLst>
      <p:ext uri="{BB962C8B-B14F-4D97-AF65-F5344CB8AC3E}">
        <p14:creationId xmlns:p14="http://schemas.microsoft.com/office/powerpoint/2010/main" val="183547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38912"/>
          </a:xfrm>
        </p:spPr>
        <p:txBody>
          <a:bodyPr>
            <a:noAutofit/>
          </a:bodyPr>
          <a:lstStyle/>
          <a:p>
            <a:r>
              <a:rPr lang="en-US" sz="3600" dirty="0" smtClean="0"/>
              <a:t>Things Women Could Not Do in the 60s</a:t>
            </a:r>
            <a:endParaRPr lang="en-US" sz="3600" dirty="0"/>
          </a:p>
        </p:txBody>
      </p:sp>
      <p:sp>
        <p:nvSpPr>
          <p:cNvPr id="3" name="Content Placeholder 2"/>
          <p:cNvSpPr>
            <a:spLocks noGrp="1"/>
          </p:cNvSpPr>
          <p:nvPr>
            <p:ph idx="1"/>
          </p:nvPr>
        </p:nvSpPr>
        <p:spPr>
          <a:xfrm>
            <a:off x="152400" y="914400"/>
            <a:ext cx="8839200" cy="5410200"/>
          </a:xfrm>
        </p:spPr>
        <p:txBody>
          <a:bodyPr>
            <a:noAutofit/>
          </a:bodyPr>
          <a:lstStyle/>
          <a:p>
            <a:r>
              <a:rPr lang="en-US" sz="1400" u="sng" dirty="0"/>
              <a:t>Get a credit card.</a:t>
            </a:r>
            <a:r>
              <a:rPr lang="en-US" sz="1400" dirty="0"/>
              <a:t> A woman was not allowed to issue a credit card without the permit of her husband. In the case if an unmarried woman is requesting a credit card, a bank could refuse to issue it. The things got changed in 1974 once with the issue of the Equal Credit Opportunity Act that claimed that it was illegal to refuse a credit card to a woman based on her </a:t>
            </a:r>
            <a:r>
              <a:rPr lang="en-US" sz="1400" dirty="0" smtClean="0"/>
              <a:t>gender. </a:t>
            </a:r>
            <a:endParaRPr lang="en-US" sz="1400" dirty="0"/>
          </a:p>
          <a:p>
            <a:r>
              <a:rPr lang="en-US" sz="1400" u="sng" dirty="0"/>
              <a:t>Get pregnant at work.</a:t>
            </a:r>
            <a:r>
              <a:rPr lang="en-US" sz="1400" dirty="0"/>
              <a:t> Until the issue of The Pregnancy Discrimination Act from 1978, a pregnant woman could be easily fired for becoming pregnant </a:t>
            </a:r>
            <a:endParaRPr lang="en-US" sz="1400" dirty="0" smtClean="0"/>
          </a:p>
          <a:p>
            <a:r>
              <a:rPr lang="en-US" sz="1400" u="sng" dirty="0" smtClean="0"/>
              <a:t>Get </a:t>
            </a:r>
            <a:r>
              <a:rPr lang="en-US" sz="1400" u="sng" dirty="0"/>
              <a:t>an Ivy League education</a:t>
            </a:r>
            <a:r>
              <a:rPr lang="en-US" sz="1400" dirty="0"/>
              <a:t>. Yale and Princeton did not accept female students until 1969. Cornell University and the University of Pennsylvania started accepting women in 1870 and 1876, Harvard didn't admit women until 1977. Columbia started accepting women to high education at the beginning of 1981</a:t>
            </a:r>
          </a:p>
          <a:p>
            <a:r>
              <a:rPr lang="en-US" sz="1400" u="sng" dirty="0"/>
              <a:t>Serve on a jury</a:t>
            </a:r>
            <a:r>
              <a:rPr lang="en-US" sz="1400" dirty="0"/>
              <a:t>. The reason why women could not serve on a jury is that they have been seen in that period of time as housewives and home makers with the primary place at home. </a:t>
            </a:r>
            <a:r>
              <a:rPr lang="en-US" sz="1400" dirty="0" smtClean="0"/>
              <a:t>Women </a:t>
            </a:r>
            <a:r>
              <a:rPr lang="en-US" sz="1400" dirty="0"/>
              <a:t>in 1950 - 1970s were just too fragile and dependent to men in order to undertake such serious jobs in that positions. The things got changed in 1973 when women could start serve in juries in around all 50 states of America.</a:t>
            </a:r>
          </a:p>
          <a:p>
            <a:r>
              <a:rPr lang="en-US" sz="1400" u="sng" dirty="0"/>
              <a:t>Go on the birth control pill.</a:t>
            </a:r>
            <a:r>
              <a:rPr lang="en-US" sz="1400" dirty="0"/>
              <a:t> </a:t>
            </a:r>
            <a:r>
              <a:rPr lang="en-US" sz="1400" dirty="0" smtClean="0"/>
              <a:t>In 1960, </a:t>
            </a:r>
            <a:r>
              <a:rPr lang="en-US" sz="1400" dirty="0"/>
              <a:t>the pill was approved to be used as a legal contraceptive in some US states. Before that, women faced serious restriction when she decided to make an abortion due to the fact that terminating a pregnancy was seen as an illegal procedure against the state</a:t>
            </a:r>
            <a:r>
              <a:rPr lang="en-US" sz="1400" dirty="0" smtClean="0"/>
              <a:t>. Once </a:t>
            </a:r>
            <a:r>
              <a:rPr lang="en-US" sz="1400" dirty="0"/>
              <a:t>with the approval of pill usage, the sexual revolution has begun</a:t>
            </a:r>
            <a:r>
              <a:rPr lang="en-US" sz="1400" dirty="0" smtClean="0"/>
              <a:t>. The </a:t>
            </a:r>
            <a:r>
              <a:rPr lang="en-US" sz="1400" dirty="0"/>
              <a:t>opponents of the pill were arguing that legalization of pill will "promote prostitution". The pill was seen a long time as immoral when used by married women.</a:t>
            </a:r>
          </a:p>
          <a:p>
            <a:r>
              <a:rPr lang="en-US" sz="1400" u="sng" dirty="0"/>
              <a:t>Experience equality in the workplace</a:t>
            </a:r>
            <a:r>
              <a:rPr lang="en-US" sz="1400" dirty="0"/>
              <a:t>. Pregnant and working women from 1950s were fighting with a hard discrimination on the workplace</a:t>
            </a:r>
            <a:r>
              <a:rPr lang="en-US" sz="1400" dirty="0" smtClean="0"/>
              <a:t>. The </a:t>
            </a:r>
            <a:r>
              <a:rPr lang="en-US" sz="1400" dirty="0"/>
              <a:t>Civil Rights Act from 1964 stated that it was illegal to discriminate on the basis of gender, or race women on the workplace. The provisions of this civil rights act forbade "discrimination on the basis of sex as well as race in hiring, promoting, and firing" .Two years later, the National Organization of Women (NOW) enforced full equality for women.  In 1980, Equal Employment Opportunity Commission issued guidelines declaring sexual harassment a violation of sexual nature that constituted sexual </a:t>
            </a:r>
            <a:r>
              <a:rPr lang="en-US" sz="1400" dirty="0" smtClean="0"/>
              <a:t>harassment</a:t>
            </a:r>
          </a:p>
          <a:p>
            <a:r>
              <a:rPr lang="en-US" sz="1400" dirty="0"/>
              <a:t>Source: http://americanwomen20century.weebly.com/1950-1970.html</a:t>
            </a:r>
          </a:p>
        </p:txBody>
      </p:sp>
    </p:spTree>
    <p:extLst>
      <p:ext uri="{BB962C8B-B14F-4D97-AF65-F5344CB8AC3E}">
        <p14:creationId xmlns:p14="http://schemas.microsoft.com/office/powerpoint/2010/main" val="81067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Ernest Hemingway</a:t>
            </a:r>
          </a:p>
          <a:p>
            <a:r>
              <a:rPr lang="en-US" dirty="0" smtClean="0">
                <a:solidFill>
                  <a:schemeClr val="bg1"/>
                </a:solidFill>
              </a:rPr>
              <a:t>EMBRACE THE CONFUSION</a:t>
            </a:r>
            <a:endParaRPr lang="en-US" dirty="0">
              <a:solidFill>
                <a:schemeClr val="bg1"/>
              </a:solidFill>
            </a:endParaRPr>
          </a:p>
        </p:txBody>
      </p:sp>
      <p:sp>
        <p:nvSpPr>
          <p:cNvPr id="4" name="Title 3"/>
          <p:cNvSpPr>
            <a:spLocks noGrp="1"/>
          </p:cNvSpPr>
          <p:nvPr>
            <p:ph type="ctrTitle"/>
          </p:nvPr>
        </p:nvSpPr>
        <p:spPr>
          <a:xfrm>
            <a:off x="533400" y="1371600"/>
            <a:ext cx="8229600" cy="1828800"/>
          </a:xfrm>
        </p:spPr>
        <p:txBody>
          <a:bodyPr>
            <a:normAutofit/>
          </a:bodyPr>
          <a:lstStyle/>
          <a:p>
            <a:r>
              <a:rPr lang="en-US" dirty="0" smtClean="0">
                <a:solidFill>
                  <a:srgbClr val="7030A0"/>
                </a:solidFill>
              </a:rPr>
              <a:t>“Hills Like White Elephants”</a:t>
            </a:r>
            <a:endParaRPr lang="en-US" dirty="0">
              <a:solidFill>
                <a:srgbClr val="7030A0"/>
              </a:solidFill>
            </a:endParaRPr>
          </a:p>
        </p:txBody>
      </p:sp>
    </p:spTree>
    <p:extLst>
      <p:ext uri="{BB962C8B-B14F-4D97-AF65-F5344CB8AC3E}">
        <p14:creationId xmlns:p14="http://schemas.microsoft.com/office/powerpoint/2010/main" val="207386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bg2">
                    <a:lumMod val="75000"/>
                  </a:schemeClr>
                </a:solidFill>
              </a:rPr>
              <a:t>Feminism – 3</a:t>
            </a:r>
            <a:r>
              <a:rPr lang="en-US" sz="6000" baseline="30000" dirty="0" smtClean="0">
                <a:solidFill>
                  <a:schemeClr val="bg2">
                    <a:lumMod val="75000"/>
                  </a:schemeClr>
                </a:solidFill>
              </a:rPr>
              <a:t>rd</a:t>
            </a:r>
            <a:r>
              <a:rPr lang="en-US" sz="6000" dirty="0" smtClean="0">
                <a:solidFill>
                  <a:schemeClr val="bg2">
                    <a:lumMod val="75000"/>
                  </a:schemeClr>
                </a:solidFill>
              </a:rPr>
              <a:t> Wave</a:t>
            </a:r>
            <a:endParaRPr lang="en-US" sz="6000" dirty="0">
              <a:solidFill>
                <a:schemeClr val="bg2">
                  <a:lumMod val="75000"/>
                </a:schemeClr>
              </a:solidFill>
            </a:endParaRPr>
          </a:p>
        </p:txBody>
      </p:sp>
      <p:graphicFrame>
        <p:nvGraphicFramePr>
          <p:cNvPr id="4" name="Content Placeholder 3"/>
          <p:cNvGraphicFramePr>
            <a:graphicFrameLocks noGrp="1"/>
          </p:cNvGraphicFramePr>
          <p:nvPr>
            <p:ph idx="1"/>
            <p:extLst/>
          </p:nvPr>
        </p:nvGraphicFramePr>
        <p:xfrm>
          <a:off x="457200" y="381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1089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B84018E-90FD-471B-AF3A-E26862BEEDC4}"/>
                                            </p:graphicEl>
                                          </p:spTgt>
                                        </p:tgtEl>
                                        <p:attrNameLst>
                                          <p:attrName>style.visibility</p:attrName>
                                        </p:attrNameLst>
                                      </p:cBhvr>
                                      <p:to>
                                        <p:strVal val="visible"/>
                                      </p:to>
                                    </p:set>
                                    <p:animEffect transition="in" filter="fade">
                                      <p:cBhvr>
                                        <p:cTn id="7" dur="2000"/>
                                        <p:tgtEl>
                                          <p:spTgt spid="4">
                                            <p:graphicEl>
                                              <a:dgm id="{1B84018E-90FD-471B-AF3A-E26862BEEDC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45BC71C-F1A3-4DCF-8769-470BD97B60CF}"/>
                                            </p:graphicEl>
                                          </p:spTgt>
                                        </p:tgtEl>
                                        <p:attrNameLst>
                                          <p:attrName>style.visibility</p:attrName>
                                        </p:attrNameLst>
                                      </p:cBhvr>
                                      <p:to>
                                        <p:strVal val="visible"/>
                                      </p:to>
                                    </p:set>
                                    <p:animEffect transition="in" filter="fade">
                                      <p:cBhvr>
                                        <p:cTn id="10" dur="2000"/>
                                        <p:tgtEl>
                                          <p:spTgt spid="4">
                                            <p:graphicEl>
                                              <a:dgm id="{845BC71C-F1A3-4DCF-8769-470BD97B60C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4CA61B54-CCEB-4992-ADB6-3396685CE90D}"/>
                                            </p:graphicEl>
                                          </p:spTgt>
                                        </p:tgtEl>
                                        <p:attrNameLst>
                                          <p:attrName>style.visibility</p:attrName>
                                        </p:attrNameLst>
                                      </p:cBhvr>
                                      <p:to>
                                        <p:strVal val="visible"/>
                                      </p:to>
                                    </p:set>
                                    <p:animEffect transition="in" filter="fade">
                                      <p:cBhvr>
                                        <p:cTn id="15" dur="2000"/>
                                        <p:tgtEl>
                                          <p:spTgt spid="4">
                                            <p:graphicEl>
                                              <a:dgm id="{4CA61B54-CCEB-4992-ADB6-3396685CE90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90C41C8C-1268-4336-B0E5-D79CFA35DB65}"/>
                                            </p:graphicEl>
                                          </p:spTgt>
                                        </p:tgtEl>
                                        <p:attrNameLst>
                                          <p:attrName>style.visibility</p:attrName>
                                        </p:attrNameLst>
                                      </p:cBhvr>
                                      <p:to>
                                        <p:strVal val="visible"/>
                                      </p:to>
                                    </p:set>
                                    <p:animEffect transition="in" filter="fade">
                                      <p:cBhvr>
                                        <p:cTn id="18" dur="2000"/>
                                        <p:tgtEl>
                                          <p:spTgt spid="4">
                                            <p:graphicEl>
                                              <a:dgm id="{90C41C8C-1268-4336-B0E5-D79CFA35DB6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D3F73B28-050A-49F0-90D6-C79CDD4E5F74}"/>
                                            </p:graphicEl>
                                          </p:spTgt>
                                        </p:tgtEl>
                                        <p:attrNameLst>
                                          <p:attrName>style.visibility</p:attrName>
                                        </p:attrNameLst>
                                      </p:cBhvr>
                                      <p:to>
                                        <p:strVal val="visible"/>
                                      </p:to>
                                    </p:set>
                                    <p:animEffect transition="in" filter="fade">
                                      <p:cBhvr>
                                        <p:cTn id="23" dur="2000"/>
                                        <p:tgtEl>
                                          <p:spTgt spid="4">
                                            <p:graphicEl>
                                              <a:dgm id="{D3F73B28-050A-49F0-90D6-C79CDD4E5F7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C15796A8-A5A4-4D8A-96F7-E1E13CF9F141}"/>
                                            </p:graphicEl>
                                          </p:spTgt>
                                        </p:tgtEl>
                                        <p:attrNameLst>
                                          <p:attrName>style.visibility</p:attrName>
                                        </p:attrNameLst>
                                      </p:cBhvr>
                                      <p:to>
                                        <p:strVal val="visible"/>
                                      </p:to>
                                    </p:set>
                                    <p:animEffect transition="in" filter="fade">
                                      <p:cBhvr>
                                        <p:cTn id="26" dur="2000"/>
                                        <p:tgtEl>
                                          <p:spTgt spid="4">
                                            <p:graphicEl>
                                              <a:dgm id="{C15796A8-A5A4-4D8A-96F7-E1E13CF9F14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8355CC24-1A64-4D33-8EA6-D290C576E94D}"/>
                                            </p:graphicEl>
                                          </p:spTgt>
                                        </p:tgtEl>
                                        <p:attrNameLst>
                                          <p:attrName>style.visibility</p:attrName>
                                        </p:attrNameLst>
                                      </p:cBhvr>
                                      <p:to>
                                        <p:strVal val="visible"/>
                                      </p:to>
                                    </p:set>
                                    <p:animEffect transition="in" filter="fade">
                                      <p:cBhvr>
                                        <p:cTn id="31" dur="2000"/>
                                        <p:tgtEl>
                                          <p:spTgt spid="4">
                                            <p:graphicEl>
                                              <a:dgm id="{8355CC24-1A64-4D33-8EA6-D290C576E94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BE0E80BC-E9AE-4108-A6C7-60C19A943A70}"/>
                                            </p:graphicEl>
                                          </p:spTgt>
                                        </p:tgtEl>
                                        <p:attrNameLst>
                                          <p:attrName>style.visibility</p:attrName>
                                        </p:attrNameLst>
                                      </p:cBhvr>
                                      <p:to>
                                        <p:strVal val="visible"/>
                                      </p:to>
                                    </p:set>
                                    <p:animEffect transition="in" filter="fade">
                                      <p:cBhvr>
                                        <p:cTn id="34" dur="2000"/>
                                        <p:tgtEl>
                                          <p:spTgt spid="4">
                                            <p:graphicEl>
                                              <a:dgm id="{BE0E80BC-E9AE-4108-A6C7-60C19A943A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Feminism Readings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Read Gloria Steinem’s </a:t>
            </a:r>
            <a:r>
              <a:rPr lang="en-US" i="1" dirty="0"/>
              <a:t>'Women's Liberation' Aims to Free Men, </a:t>
            </a:r>
            <a:r>
              <a:rPr lang="en-US" i="1" dirty="0" smtClean="0"/>
              <a:t>Too</a:t>
            </a:r>
          </a:p>
          <a:p>
            <a:r>
              <a:rPr lang="en-US" dirty="0" smtClean="0"/>
              <a:t>Questions about the reading</a:t>
            </a:r>
          </a:p>
          <a:p>
            <a:r>
              <a:rPr lang="en-US" dirty="0" smtClean="0"/>
              <a:t>Focus:</a:t>
            </a:r>
          </a:p>
          <a:p>
            <a:pPr lvl="1"/>
            <a:r>
              <a:rPr lang="en-US" dirty="0" smtClean="0"/>
              <a:t>Determine what it means to be a feminist.</a:t>
            </a:r>
          </a:p>
          <a:p>
            <a:pPr lvl="1"/>
            <a:r>
              <a:rPr lang="en-US" dirty="0" smtClean="0"/>
              <a:t>Conclude if there is a correct way to be a feminist? </a:t>
            </a:r>
          </a:p>
          <a:p>
            <a:r>
              <a:rPr lang="en-US" dirty="0" smtClean="0"/>
              <a:t>Then: pick one of the feminist icons on the next slide, and research them</a:t>
            </a:r>
          </a:p>
          <a:p>
            <a:pPr lvl="1"/>
            <a:r>
              <a:rPr lang="en-US" dirty="0" smtClean="0"/>
              <a:t>What did they do? How </a:t>
            </a:r>
            <a:r>
              <a:rPr lang="en-US" smtClean="0"/>
              <a:t>did they </a:t>
            </a:r>
            <a:r>
              <a:rPr lang="en-US" dirty="0" smtClean="0"/>
              <a:t>fight oppression? How did society (men and women) view this person? </a:t>
            </a:r>
          </a:p>
          <a:p>
            <a:pPr lvl="1"/>
            <a:r>
              <a:rPr lang="en-US" dirty="0" smtClean="0"/>
              <a:t>Add this to the bottom of your questions for the Steinem article, and print for Tuesday</a:t>
            </a:r>
          </a:p>
          <a:p>
            <a:pPr marL="393192" lvl="1" indent="0">
              <a:buNone/>
            </a:pPr>
            <a:endParaRPr lang="en-US" dirty="0" smtClean="0"/>
          </a:p>
        </p:txBody>
      </p:sp>
    </p:spTree>
    <p:extLst>
      <p:ext uri="{BB962C8B-B14F-4D97-AF65-F5344CB8AC3E}">
        <p14:creationId xmlns:p14="http://schemas.microsoft.com/office/powerpoint/2010/main" val="275256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a:t>
            </a:r>
            <a:endParaRPr lang="en-US" dirty="0"/>
          </a:p>
        </p:txBody>
      </p:sp>
      <p:sp>
        <p:nvSpPr>
          <p:cNvPr id="3" name="Content Placeholder 2"/>
          <p:cNvSpPr>
            <a:spLocks noGrp="1"/>
          </p:cNvSpPr>
          <p:nvPr>
            <p:ph sz="half" idx="1"/>
          </p:nvPr>
        </p:nvSpPr>
        <p:spPr/>
        <p:txBody>
          <a:bodyPr>
            <a:noAutofit/>
          </a:bodyPr>
          <a:lstStyle/>
          <a:p>
            <a:pPr marL="514350" indent="-514350">
              <a:buFont typeface="+mj-lt"/>
              <a:buAutoNum type="arabicPeriod"/>
            </a:pPr>
            <a:r>
              <a:rPr lang="en-US" dirty="0" smtClean="0"/>
              <a:t>Marilyn Monroe</a:t>
            </a:r>
          </a:p>
          <a:p>
            <a:pPr marL="514350" indent="-514350">
              <a:buFont typeface="+mj-lt"/>
              <a:buAutoNum type="arabicPeriod"/>
            </a:pPr>
            <a:r>
              <a:rPr lang="en-US" dirty="0" smtClean="0"/>
              <a:t>Janis Joplin</a:t>
            </a:r>
          </a:p>
          <a:p>
            <a:pPr marL="514350" indent="-514350">
              <a:buFont typeface="+mj-lt"/>
              <a:buAutoNum type="arabicPeriod"/>
            </a:pPr>
            <a:r>
              <a:rPr lang="en-US" dirty="0" smtClean="0"/>
              <a:t>Mary Tyler Moore</a:t>
            </a:r>
          </a:p>
          <a:p>
            <a:pPr marL="514350" indent="-514350">
              <a:buFont typeface="+mj-lt"/>
              <a:buAutoNum type="arabicPeriod"/>
            </a:pPr>
            <a:r>
              <a:rPr lang="en-US" dirty="0" smtClean="0"/>
              <a:t>Diane von </a:t>
            </a:r>
            <a:r>
              <a:rPr lang="en-US" dirty="0" err="1" smtClean="0"/>
              <a:t>Furstenburg</a:t>
            </a:r>
            <a:endParaRPr lang="en-US" dirty="0" smtClean="0"/>
          </a:p>
          <a:p>
            <a:pPr marL="514350" indent="-514350">
              <a:buFont typeface="+mj-lt"/>
              <a:buAutoNum type="arabicPeriod"/>
            </a:pPr>
            <a:r>
              <a:rPr lang="en-US" dirty="0" smtClean="0"/>
              <a:t>Gloria Steinem</a:t>
            </a:r>
          </a:p>
          <a:p>
            <a:pPr marL="514350" indent="-514350">
              <a:buFont typeface="+mj-lt"/>
              <a:buAutoNum type="arabicPeriod"/>
            </a:pPr>
            <a:r>
              <a:rPr lang="en-US" dirty="0" smtClean="0"/>
              <a:t>Lucille Ball</a:t>
            </a:r>
          </a:p>
          <a:p>
            <a:pPr marL="514350" indent="-514350">
              <a:buFont typeface="+mj-lt"/>
              <a:buAutoNum type="arabicPeriod"/>
            </a:pPr>
            <a:r>
              <a:rPr lang="en-US" dirty="0" smtClean="0"/>
              <a:t>Dear Abby letters</a:t>
            </a:r>
          </a:p>
          <a:p>
            <a:pPr marL="514350" indent="-514350">
              <a:buFont typeface="+mj-lt"/>
              <a:buAutoNum type="arabicPeriod"/>
            </a:pPr>
            <a:r>
              <a:rPr lang="en-US" dirty="0" smtClean="0"/>
              <a:t>Bra burners </a:t>
            </a:r>
          </a:p>
          <a:p>
            <a:pPr marL="514350" indent="-514350">
              <a:buFont typeface="+mj-lt"/>
              <a:buAutoNum type="arabicPeriod"/>
            </a:pPr>
            <a:r>
              <a:rPr lang="en-US" dirty="0" smtClean="0"/>
              <a:t>Bella Abzug</a:t>
            </a:r>
          </a:p>
        </p:txBody>
      </p:sp>
      <p:sp>
        <p:nvSpPr>
          <p:cNvPr id="4" name="Content Placeholder 3"/>
          <p:cNvSpPr>
            <a:spLocks noGrp="1"/>
          </p:cNvSpPr>
          <p:nvPr>
            <p:ph sz="half" idx="2"/>
          </p:nvPr>
        </p:nvSpPr>
        <p:spPr>
          <a:xfrm>
            <a:off x="4648200" y="914400"/>
            <a:ext cx="4038600" cy="5440525"/>
          </a:xfrm>
        </p:spPr>
        <p:txBody>
          <a:bodyPr>
            <a:normAutofit fontScale="92500" lnSpcReduction="20000"/>
          </a:bodyPr>
          <a:lstStyle/>
          <a:p>
            <a:pPr marL="514350" indent="-514350">
              <a:buFont typeface="+mj-lt"/>
              <a:buAutoNum type="arabicPeriod" startAt="10"/>
            </a:pPr>
            <a:r>
              <a:rPr lang="en-US" sz="3100" dirty="0" smtClean="0"/>
              <a:t>Betty Friedan</a:t>
            </a:r>
          </a:p>
          <a:p>
            <a:pPr marL="514350" indent="-514350">
              <a:buFont typeface="+mj-lt"/>
              <a:buAutoNum type="arabicPeriod" startAt="10"/>
            </a:pPr>
            <a:r>
              <a:rPr lang="en-US" sz="3100" dirty="0" smtClean="0"/>
              <a:t>Ruth Bader Ginsburg</a:t>
            </a:r>
          </a:p>
          <a:p>
            <a:pPr marL="514350" indent="-514350">
              <a:buFont typeface="+mj-lt"/>
              <a:buAutoNum type="arabicPeriod" startAt="10"/>
            </a:pPr>
            <a:r>
              <a:rPr lang="en-US" sz="3100" dirty="0" err="1" smtClean="0"/>
              <a:t>Florynce</a:t>
            </a:r>
            <a:r>
              <a:rPr lang="en-US" sz="3100" dirty="0" smtClean="0"/>
              <a:t> Kennedy </a:t>
            </a:r>
          </a:p>
          <a:p>
            <a:pPr marL="514350" indent="-514350">
              <a:buFont typeface="+mj-lt"/>
              <a:buAutoNum type="arabicPeriod" startAt="10"/>
            </a:pPr>
            <a:r>
              <a:rPr lang="en-US" sz="3100" dirty="0"/>
              <a:t>Andrea </a:t>
            </a:r>
            <a:r>
              <a:rPr lang="en-US" sz="3100" dirty="0" err="1" smtClean="0"/>
              <a:t>Dworkin</a:t>
            </a:r>
            <a:endParaRPr lang="en-US" sz="3100" dirty="0" smtClean="0"/>
          </a:p>
          <a:p>
            <a:pPr marL="514350" indent="-514350">
              <a:buFont typeface="+mj-lt"/>
              <a:buAutoNum type="arabicPeriod" startAt="10"/>
            </a:pPr>
            <a:r>
              <a:rPr lang="en-US" sz="3100" dirty="0" smtClean="0"/>
              <a:t>Billie Jean King</a:t>
            </a:r>
          </a:p>
          <a:p>
            <a:pPr marL="514350" indent="-514350">
              <a:buFont typeface="+mj-lt"/>
              <a:buAutoNum type="arabicPeriod" startAt="10"/>
            </a:pPr>
            <a:r>
              <a:rPr lang="en-US" sz="3100" dirty="0" smtClean="0"/>
              <a:t>Alice Walker </a:t>
            </a:r>
          </a:p>
          <a:p>
            <a:endParaRPr lang="en-US" dirty="0"/>
          </a:p>
          <a:p>
            <a:pPr lvl="1"/>
            <a:r>
              <a:rPr lang="en-US" dirty="0"/>
              <a:t>What did they do? How </a:t>
            </a:r>
            <a:r>
              <a:rPr lang="en-US"/>
              <a:t>did </a:t>
            </a:r>
            <a:r>
              <a:rPr lang="en-US" smtClean="0"/>
              <a:t>they </a:t>
            </a:r>
            <a:r>
              <a:rPr lang="en-US" dirty="0"/>
              <a:t>fight oppression? How did society (men and women) view this person? </a:t>
            </a:r>
          </a:p>
          <a:p>
            <a:pPr lvl="1"/>
            <a:r>
              <a:rPr lang="en-US" dirty="0"/>
              <a:t>Add this to the bottom of your questions for the Steinem article, and print for Tuesday</a:t>
            </a:r>
          </a:p>
          <a:p>
            <a:endParaRPr lang="en-US" dirty="0"/>
          </a:p>
        </p:txBody>
      </p:sp>
    </p:spTree>
    <p:extLst>
      <p:ext uri="{BB962C8B-B14F-4D97-AF65-F5344CB8AC3E}">
        <p14:creationId xmlns:p14="http://schemas.microsoft.com/office/powerpoint/2010/main" val="989224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How does Steinem define feminism and the </a:t>
            </a:r>
            <a:r>
              <a:rPr lang="en-US" sz="2800" smtClean="0"/>
              <a:t>feminist movement? </a:t>
            </a:r>
          </a:p>
          <a:p>
            <a:pPr marL="514350" indent="-514350">
              <a:buFont typeface="+mj-lt"/>
              <a:buAutoNum type="arabicPeriod"/>
            </a:pPr>
            <a:r>
              <a:rPr lang="en-US" sz="2800" dirty="0" smtClean="0"/>
              <a:t>Share information about your selected feminist icon. </a:t>
            </a:r>
          </a:p>
          <a:p>
            <a:pPr marL="514350" indent="-514350">
              <a:buFont typeface="+mj-lt"/>
              <a:buAutoNum type="arabicPeriod"/>
            </a:pPr>
            <a:r>
              <a:rPr lang="en-US" sz="2800" dirty="0" smtClean="0"/>
              <a:t>Determine if there is a right way to be a feminist.</a:t>
            </a:r>
          </a:p>
          <a:p>
            <a:pPr marL="514350" indent="-514350">
              <a:buFont typeface="+mj-lt"/>
              <a:buAutoNum type="arabicPeriod"/>
            </a:pPr>
            <a:r>
              <a:rPr lang="en-US" sz="2800" dirty="0" smtClean="0"/>
              <a:t>Conclude who you would you consider the ‘best’ feminist icon.</a:t>
            </a:r>
          </a:p>
        </p:txBody>
      </p:sp>
    </p:spTree>
    <p:extLst>
      <p:ext uri="{BB962C8B-B14F-4D97-AF65-F5344CB8AC3E}">
        <p14:creationId xmlns:p14="http://schemas.microsoft.com/office/powerpoint/2010/main" val="2470379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lstStyle/>
          <a:p>
            <a:r>
              <a:rPr lang="en-US" dirty="0" smtClean="0"/>
              <a:t>Culture of the late 70s, early 80s</a:t>
            </a:r>
            <a:endParaRPr lang="en-US" dirty="0"/>
          </a:p>
        </p:txBody>
      </p:sp>
    </p:spTree>
    <p:extLst>
      <p:ext uri="{BB962C8B-B14F-4D97-AF65-F5344CB8AC3E}">
        <p14:creationId xmlns:p14="http://schemas.microsoft.com/office/powerpoint/2010/main" val="1028355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Learning Targets </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r>
              <a:rPr lang="en-US" sz="3600" dirty="0" smtClean="0"/>
              <a:t>I can use historical documents and primary sources to form an opinion</a:t>
            </a:r>
            <a:endParaRPr lang="en-US" sz="3600" dirty="0"/>
          </a:p>
          <a:p>
            <a:r>
              <a:rPr lang="en-US" sz="3600" dirty="0"/>
              <a:t>I can explain the </a:t>
            </a:r>
            <a:r>
              <a:rPr lang="en-US" sz="3600" dirty="0" smtClean="0"/>
              <a:t>change in family dynamics in the 1970s</a:t>
            </a:r>
            <a:endParaRPr lang="en-US" sz="3600" dirty="0"/>
          </a:p>
          <a:p>
            <a:r>
              <a:rPr lang="en-US" sz="3600" dirty="0" smtClean="0"/>
              <a:t>I can determine what caused a change in culture</a:t>
            </a:r>
            <a:endParaRPr lang="en-US" sz="3600" dirty="0"/>
          </a:p>
          <a:p>
            <a:endParaRPr lang="en-US" dirty="0"/>
          </a:p>
        </p:txBody>
      </p:sp>
    </p:spTree>
    <p:extLst>
      <p:ext uri="{BB962C8B-B14F-4D97-AF65-F5344CB8AC3E}">
        <p14:creationId xmlns:p14="http://schemas.microsoft.com/office/powerpoint/2010/main" val="1324076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458200" cy="5105400"/>
          </a:xfrm>
        </p:spPr>
        <p:txBody>
          <a:bodyPr>
            <a:noAutofit/>
          </a:bodyPr>
          <a:lstStyle/>
          <a:p>
            <a:r>
              <a:rPr lang="en-US" sz="2800" dirty="0" smtClean="0"/>
              <a:t>Read two articles and a poem:</a:t>
            </a:r>
          </a:p>
          <a:p>
            <a:pPr lvl="1"/>
            <a:r>
              <a:rPr lang="en-US" i="1" dirty="0" smtClean="0"/>
              <a:t>The Evolution of Divorce</a:t>
            </a:r>
          </a:p>
          <a:p>
            <a:pPr lvl="1"/>
            <a:r>
              <a:rPr lang="en-US" i="1" dirty="0" smtClean="0"/>
              <a:t>Legitimation </a:t>
            </a:r>
            <a:r>
              <a:rPr lang="en-US" i="1" dirty="0"/>
              <a:t>through Disaster: AIDS and the Gay </a:t>
            </a:r>
            <a:r>
              <a:rPr lang="en-US" i="1" dirty="0" smtClean="0"/>
              <a:t>Movement</a:t>
            </a:r>
          </a:p>
          <a:p>
            <a:pPr lvl="1"/>
            <a:r>
              <a:rPr lang="en-US" dirty="0" smtClean="0"/>
              <a:t>“How to Watch Your Brother Die” (poem)</a:t>
            </a:r>
            <a:endParaRPr lang="en-US" i="1" dirty="0"/>
          </a:p>
          <a:p>
            <a:r>
              <a:rPr lang="en-US" sz="2800" dirty="0" smtClean="0"/>
              <a:t>Will be formulating an opinion so take notes on the readings</a:t>
            </a:r>
          </a:p>
          <a:p>
            <a:r>
              <a:rPr lang="en-US" sz="2800" dirty="0" smtClean="0"/>
              <a:t>Can use this as part of spring analysis in-class essay (details to come Thursday)</a:t>
            </a:r>
          </a:p>
          <a:p>
            <a:r>
              <a:rPr lang="en-US" sz="2800" dirty="0" smtClean="0"/>
              <a:t>Debriefing readings on Thursday, and I will be stamping notes</a:t>
            </a:r>
          </a:p>
        </p:txBody>
      </p:sp>
      <p:sp>
        <p:nvSpPr>
          <p:cNvPr id="2" name="Title 1"/>
          <p:cNvSpPr>
            <a:spLocks noGrp="1"/>
          </p:cNvSpPr>
          <p:nvPr>
            <p:ph type="title"/>
          </p:nvPr>
        </p:nvSpPr>
        <p:spPr>
          <a:xfrm>
            <a:off x="457200" y="704088"/>
            <a:ext cx="8229600" cy="667512"/>
          </a:xfrm>
        </p:spPr>
        <p:txBody>
          <a:bodyPr>
            <a:normAutofit fontScale="90000"/>
          </a:bodyPr>
          <a:lstStyle/>
          <a:p>
            <a:r>
              <a:rPr lang="en-US" dirty="0" smtClean="0"/>
              <a:t>Assignment</a:t>
            </a:r>
            <a:endParaRPr lang="en-US" dirty="0"/>
          </a:p>
        </p:txBody>
      </p:sp>
    </p:spTree>
    <p:extLst>
      <p:ext uri="{BB962C8B-B14F-4D97-AF65-F5344CB8AC3E}">
        <p14:creationId xmlns:p14="http://schemas.microsoft.com/office/powerpoint/2010/main" val="3684918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458200" cy="5257800"/>
          </a:xfrm>
        </p:spPr>
        <p:txBody>
          <a:bodyPr>
            <a:normAutofit/>
          </a:bodyPr>
          <a:lstStyle/>
          <a:p>
            <a:r>
              <a:rPr lang="en-US" sz="3200" dirty="0" smtClean="0"/>
              <a:t>Determine if the feminist/gay rights movement/AIDS epidemic/higher divorce rates caused the cultural shift of the 60s and 70s.</a:t>
            </a:r>
          </a:p>
          <a:p>
            <a:pPr lvl="1"/>
            <a:r>
              <a:rPr lang="en-US" sz="4400" dirty="0" smtClean="0"/>
              <a:t>OR</a:t>
            </a:r>
          </a:p>
          <a:p>
            <a:r>
              <a:rPr lang="en-US" sz="3200" dirty="0" smtClean="0"/>
              <a:t>Determine if the cultural shift of the 60s and 70s allowed for more openness, leading </a:t>
            </a:r>
            <a:r>
              <a:rPr lang="en-US" sz="3200" smtClean="0"/>
              <a:t>to feminism/gay </a:t>
            </a:r>
            <a:r>
              <a:rPr lang="en-US" sz="3200" dirty="0"/>
              <a:t>rights movement/AIDS epidemic/higher divorce </a:t>
            </a:r>
            <a:r>
              <a:rPr lang="en-US" sz="3200" dirty="0" smtClean="0"/>
              <a:t>rates.</a:t>
            </a:r>
            <a:endParaRPr lang="en-US" sz="3200" dirty="0"/>
          </a:p>
        </p:txBody>
      </p:sp>
      <p:sp>
        <p:nvSpPr>
          <p:cNvPr id="2" name="Title 1"/>
          <p:cNvSpPr>
            <a:spLocks noGrp="1"/>
          </p:cNvSpPr>
          <p:nvPr>
            <p:ph type="title"/>
          </p:nvPr>
        </p:nvSpPr>
        <p:spPr>
          <a:xfrm>
            <a:off x="457200" y="704088"/>
            <a:ext cx="8229600" cy="667512"/>
          </a:xfrm>
        </p:spPr>
        <p:txBody>
          <a:bodyPr>
            <a:normAutofit fontScale="90000"/>
          </a:bodyPr>
          <a:lstStyle/>
          <a:p>
            <a:r>
              <a:rPr lang="en-US" dirty="0" smtClean="0"/>
              <a:t>Question to consider	</a:t>
            </a:r>
            <a:endParaRPr lang="en-US" dirty="0"/>
          </a:p>
        </p:txBody>
      </p:sp>
    </p:spTree>
    <p:extLst>
      <p:ext uri="{BB962C8B-B14F-4D97-AF65-F5344CB8AC3E}">
        <p14:creationId xmlns:p14="http://schemas.microsoft.com/office/powerpoint/2010/main" val="1150657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dirty="0" smtClean="0"/>
              <a:t>To what extent was this cultural shift a good thing for America? Who benefited the most?</a:t>
            </a:r>
          </a:p>
          <a:p>
            <a:r>
              <a:rPr lang="en-US" sz="4400" dirty="0" smtClean="0"/>
              <a:t>Determine if the cultural shift made Americans selfish.</a:t>
            </a:r>
            <a:endParaRPr lang="en-US" sz="4400" dirty="0"/>
          </a:p>
        </p:txBody>
      </p:sp>
      <p:sp>
        <p:nvSpPr>
          <p:cNvPr id="2" name="Title 1"/>
          <p:cNvSpPr>
            <a:spLocks noGrp="1"/>
          </p:cNvSpPr>
          <p:nvPr>
            <p:ph type="title"/>
          </p:nvPr>
        </p:nvSpPr>
        <p:spPr/>
        <p:txBody>
          <a:bodyPr/>
          <a:lstStyle/>
          <a:p>
            <a:r>
              <a:rPr lang="en-US" dirty="0" smtClean="0"/>
              <a:t>Reflection</a:t>
            </a:r>
            <a:endParaRPr lang="en-US" dirty="0"/>
          </a:p>
        </p:txBody>
      </p:sp>
    </p:spTree>
    <p:extLst>
      <p:ext uri="{BB962C8B-B14F-4D97-AF65-F5344CB8AC3E}">
        <p14:creationId xmlns:p14="http://schemas.microsoft.com/office/powerpoint/2010/main" val="2464674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They Carried”</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37328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Learning Targets</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4400" dirty="0"/>
              <a:t>I can </a:t>
            </a:r>
            <a:r>
              <a:rPr lang="en-US" sz="4400" dirty="0" smtClean="0"/>
              <a:t>collaborate to determine a story meaning</a:t>
            </a:r>
          </a:p>
          <a:p>
            <a:r>
              <a:rPr lang="en-US" sz="4400" dirty="0" smtClean="0"/>
              <a:t>I can respectfully engage in discussion </a:t>
            </a:r>
          </a:p>
          <a:p>
            <a:r>
              <a:rPr lang="en-US" sz="4400" dirty="0" smtClean="0"/>
              <a:t>I can define 70s culture through the story </a:t>
            </a:r>
            <a:endParaRPr lang="en-US" sz="4000" dirty="0"/>
          </a:p>
        </p:txBody>
      </p:sp>
    </p:spTree>
    <p:extLst>
      <p:ext uri="{BB962C8B-B14F-4D97-AF65-F5344CB8AC3E}">
        <p14:creationId xmlns:p14="http://schemas.microsoft.com/office/powerpoint/2010/main" val="729846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Learning Targets </a:t>
            </a:r>
            <a:endParaRPr lang="en-US" dirty="0"/>
          </a:p>
        </p:txBody>
      </p:sp>
      <p:sp>
        <p:nvSpPr>
          <p:cNvPr id="3" name="Content Placeholder 2"/>
          <p:cNvSpPr>
            <a:spLocks noGrp="1"/>
          </p:cNvSpPr>
          <p:nvPr>
            <p:ph idx="1"/>
          </p:nvPr>
        </p:nvSpPr>
        <p:spPr>
          <a:xfrm>
            <a:off x="457200" y="1524000"/>
            <a:ext cx="8229600" cy="5105400"/>
          </a:xfrm>
        </p:spPr>
        <p:txBody>
          <a:bodyPr>
            <a:normAutofit fontScale="92500"/>
          </a:bodyPr>
          <a:lstStyle/>
          <a:p>
            <a:r>
              <a:rPr lang="en-US" sz="4000" dirty="0" smtClean="0"/>
              <a:t>I </a:t>
            </a:r>
            <a:r>
              <a:rPr lang="en-US" sz="4000" dirty="0"/>
              <a:t>can use historical documents and primary sources to form an opinion</a:t>
            </a:r>
          </a:p>
          <a:p>
            <a:r>
              <a:rPr lang="en-US" sz="4000" dirty="0"/>
              <a:t>I can explain </a:t>
            </a:r>
            <a:r>
              <a:rPr lang="en-US" sz="4000" dirty="0" smtClean="0"/>
              <a:t>the emergence of AIDS</a:t>
            </a:r>
            <a:endParaRPr lang="en-US" sz="4000" dirty="0"/>
          </a:p>
          <a:p>
            <a:r>
              <a:rPr lang="en-US" sz="4000" dirty="0"/>
              <a:t>I can participate in a </a:t>
            </a:r>
            <a:r>
              <a:rPr lang="en-US" sz="4000" dirty="0" smtClean="0"/>
              <a:t>class </a:t>
            </a:r>
            <a:r>
              <a:rPr lang="en-US" sz="4000" dirty="0"/>
              <a:t>discussion</a:t>
            </a:r>
          </a:p>
          <a:p>
            <a:r>
              <a:rPr lang="en-US" sz="4000" dirty="0"/>
              <a:t>I can determine what caused a change in </a:t>
            </a:r>
            <a:r>
              <a:rPr lang="en-US" sz="4000" dirty="0" smtClean="0"/>
              <a:t>culture and a fear of gay men </a:t>
            </a:r>
            <a:endParaRPr lang="en-US" sz="4000" dirty="0"/>
          </a:p>
          <a:p>
            <a:endParaRPr lang="en-US" dirty="0"/>
          </a:p>
        </p:txBody>
      </p:sp>
    </p:spTree>
    <p:extLst>
      <p:ext uri="{BB962C8B-B14F-4D97-AF65-F5344CB8AC3E}">
        <p14:creationId xmlns:p14="http://schemas.microsoft.com/office/powerpoint/2010/main" val="941699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“What They Carried”</a:t>
            </a:r>
            <a:endParaRPr lang="en-US" dirty="0"/>
          </a:p>
        </p:txBody>
      </p:sp>
      <p:sp>
        <p:nvSpPr>
          <p:cNvPr id="3" name="Content Placeholder 2"/>
          <p:cNvSpPr>
            <a:spLocks noGrp="1"/>
          </p:cNvSpPr>
          <p:nvPr>
            <p:ph idx="1"/>
          </p:nvPr>
        </p:nvSpPr>
        <p:spPr>
          <a:xfrm>
            <a:off x="457200" y="1752600"/>
            <a:ext cx="8458200" cy="4953000"/>
          </a:xfrm>
        </p:spPr>
        <p:txBody>
          <a:bodyPr/>
          <a:lstStyle/>
          <a:p>
            <a:r>
              <a:rPr lang="en-US" sz="3200" dirty="0" smtClean="0"/>
              <a:t>Taken from Jameson Currier’s short story collection </a:t>
            </a:r>
            <a:r>
              <a:rPr lang="en-US" sz="3200" i="1" dirty="0" smtClean="0"/>
              <a:t>Dancing on the Moon: Short Stories about AIDS </a:t>
            </a:r>
            <a:r>
              <a:rPr lang="en-US" sz="3200" dirty="0" smtClean="0"/>
              <a:t>(1993)</a:t>
            </a:r>
          </a:p>
          <a:p>
            <a:r>
              <a:rPr lang="en-US" sz="3200" dirty="0" smtClean="0"/>
              <a:t>Written after the death of one of his friends in the 80s</a:t>
            </a:r>
          </a:p>
          <a:p>
            <a:r>
              <a:rPr lang="en-US" sz="3200" dirty="0" smtClean="0"/>
              <a:t>His blog:</a:t>
            </a:r>
          </a:p>
          <a:p>
            <a:pPr lvl="1"/>
            <a:r>
              <a:rPr lang="en-US" sz="3200" dirty="0" smtClean="0"/>
              <a:t>http://jamesoncurrier.blogspot.com/2008/10/about-what-they-carried.html</a:t>
            </a:r>
          </a:p>
          <a:p>
            <a:endParaRPr lang="en-US" dirty="0"/>
          </a:p>
        </p:txBody>
      </p:sp>
    </p:spTree>
    <p:extLst>
      <p:ext uri="{BB962C8B-B14F-4D97-AF65-F5344CB8AC3E}">
        <p14:creationId xmlns:p14="http://schemas.microsoft.com/office/powerpoint/2010/main" val="6372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Reading Questions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Conclude why Adam’s friends would be “upset and hurt” by his decisions? (pg 3)</a:t>
            </a:r>
          </a:p>
          <a:p>
            <a:pPr marL="514350" indent="-514350">
              <a:buFont typeface="+mj-lt"/>
              <a:buAutoNum type="arabicPeriod"/>
            </a:pPr>
            <a:r>
              <a:rPr lang="en-US" dirty="0" smtClean="0"/>
              <a:t>To what extent did the friends feel “carrying their feelings inside” was necessary? (pg 4)</a:t>
            </a:r>
          </a:p>
          <a:p>
            <a:pPr marL="514350" indent="-514350">
              <a:buFont typeface="+mj-lt"/>
              <a:buAutoNum type="arabicPeriod"/>
            </a:pPr>
            <a:r>
              <a:rPr lang="en-US" dirty="0" smtClean="0"/>
              <a:t>Explain the relationship between Adam and Danny. Adam and the rest of the men.</a:t>
            </a:r>
          </a:p>
          <a:p>
            <a:pPr marL="514350" indent="-514350">
              <a:buFont typeface="+mj-lt"/>
              <a:buAutoNum type="arabicPeriod"/>
            </a:pPr>
            <a:r>
              <a:rPr lang="en-US" dirty="0" smtClean="0"/>
              <a:t>Explain what Danny carried. (Both literally and metaphorically) (pg 6-7)</a:t>
            </a:r>
          </a:p>
          <a:p>
            <a:pPr marL="514350" indent="-514350">
              <a:buFont typeface="+mj-lt"/>
              <a:buAutoNum type="arabicPeriod"/>
            </a:pPr>
            <a:r>
              <a:rPr lang="en-US" dirty="0" smtClean="0"/>
              <a:t>Conclude what Adam is carrying (besides the disease).</a:t>
            </a:r>
          </a:p>
        </p:txBody>
      </p:sp>
    </p:spTree>
    <p:extLst>
      <p:ext uri="{BB962C8B-B14F-4D97-AF65-F5344CB8AC3E}">
        <p14:creationId xmlns:p14="http://schemas.microsoft.com/office/powerpoint/2010/main" val="4176842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Table Reading Questions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6"/>
            </a:pPr>
            <a:r>
              <a:rPr lang="en-US" dirty="0" smtClean="0"/>
              <a:t>To what extent was it a good thing for Adam to plan for the future? Explain. (pg 10)</a:t>
            </a:r>
          </a:p>
          <a:p>
            <a:pPr marL="514350" indent="-514350">
              <a:buFont typeface="+mj-lt"/>
              <a:buAutoNum type="arabicPeriod" startAt="6"/>
            </a:pPr>
            <a:r>
              <a:rPr lang="en-US" dirty="0" smtClean="0"/>
              <a:t>Why would Danny be concerned that Adam was “telling him things he told no one else”? (pg 10-11)</a:t>
            </a:r>
          </a:p>
          <a:p>
            <a:pPr marL="514350" indent="-514350">
              <a:buFont typeface="+mj-lt"/>
              <a:buAutoNum type="arabicPeriod" startAt="6"/>
            </a:pPr>
            <a:r>
              <a:rPr lang="en-US" dirty="0" smtClean="0"/>
              <a:t>Determine why the author devoted a paragraph to when the friends cried. (pg 14-15)</a:t>
            </a:r>
          </a:p>
          <a:p>
            <a:pPr marL="514350" indent="-514350">
              <a:buFont typeface="+mj-lt"/>
              <a:buAutoNum type="arabicPeriod" startAt="6"/>
            </a:pPr>
            <a:r>
              <a:rPr lang="en-US" dirty="0" smtClean="0"/>
              <a:t>“As Danny walked back to the apartment, the weight grew heavier; he couldn’t shake the thought of what he carried”. Explain. (pg 15)</a:t>
            </a:r>
          </a:p>
          <a:p>
            <a:endParaRPr lang="en-US" dirty="0"/>
          </a:p>
        </p:txBody>
      </p:sp>
    </p:spTree>
    <p:extLst>
      <p:ext uri="{BB962C8B-B14F-4D97-AF65-F5344CB8AC3E}">
        <p14:creationId xmlns:p14="http://schemas.microsoft.com/office/powerpoint/2010/main" val="2165738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797" y="4799571"/>
            <a:ext cx="7543800" cy="1253499"/>
          </a:xfrm>
        </p:spPr>
        <p:txBody>
          <a:bodyPr/>
          <a:lstStyle/>
          <a:p>
            <a:r>
              <a:rPr lang="en-US" dirty="0" smtClean="0"/>
              <a:t>The AIDS Epidemic</a:t>
            </a:r>
            <a:endParaRPr lang="en-US" dirty="0"/>
          </a:p>
        </p:txBody>
      </p:sp>
      <p:sp>
        <p:nvSpPr>
          <p:cNvPr id="3" name="Subtitle 2"/>
          <p:cNvSpPr>
            <a:spLocks noGrp="1"/>
          </p:cNvSpPr>
          <p:nvPr>
            <p:ph type="subTitle" idx="1"/>
          </p:nvPr>
        </p:nvSpPr>
        <p:spPr>
          <a:xfrm>
            <a:off x="260797" y="6053070"/>
            <a:ext cx="6461760" cy="502276"/>
          </a:xfrm>
        </p:spPr>
        <p:txBody>
          <a:bodyPr>
            <a:normAutofit/>
          </a:bodyPr>
          <a:lstStyle/>
          <a:p>
            <a:r>
              <a:rPr lang="en-US" sz="2400" b="1" dirty="0" smtClean="0">
                <a:solidFill>
                  <a:srgbClr val="FF0000"/>
                </a:solidFill>
              </a:rPr>
              <a:t>Hysteria</a:t>
            </a:r>
            <a:r>
              <a:rPr lang="en-US" sz="2400" b="1" dirty="0" smtClean="0"/>
              <a:t> in 1980s America</a:t>
            </a:r>
            <a:endParaRPr lang="en-US" sz="2400" b="1" dirty="0"/>
          </a:p>
        </p:txBody>
      </p:sp>
      <p:pic>
        <p:nvPicPr>
          <p:cNvPr id="4" name="Picture 3"/>
          <p:cNvPicPr>
            <a:picLocks noChangeAspect="1"/>
          </p:cNvPicPr>
          <p:nvPr/>
        </p:nvPicPr>
        <p:blipFill>
          <a:blip r:embed="rId2" cstate="print"/>
          <a:stretch>
            <a:fillRect/>
          </a:stretch>
        </p:blipFill>
        <p:spPr>
          <a:xfrm>
            <a:off x="1786764" y="243735"/>
            <a:ext cx="7035264" cy="4890685"/>
          </a:xfrm>
          <a:prstGeom prst="rect">
            <a:avLst/>
          </a:prstGeom>
        </p:spPr>
      </p:pic>
    </p:spTree>
    <p:extLst>
      <p:ext uri="{BB962C8B-B14F-4D97-AF65-F5344CB8AC3E}">
        <p14:creationId xmlns:p14="http://schemas.microsoft.com/office/powerpoint/2010/main" val="642633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236025" y="1676400"/>
            <a:ext cx="2878667" cy="4885138"/>
          </a:xfrm>
          <a:prstGeom prst="rect">
            <a:avLst/>
          </a:prstGeom>
        </p:spPr>
      </p:pic>
      <p:sp>
        <p:nvSpPr>
          <p:cNvPr id="2" name="Title 1"/>
          <p:cNvSpPr>
            <a:spLocks noGrp="1"/>
          </p:cNvSpPr>
          <p:nvPr>
            <p:ph type="title"/>
          </p:nvPr>
        </p:nvSpPr>
        <p:spPr>
          <a:xfrm>
            <a:off x="26377" y="228600"/>
            <a:ext cx="9144000" cy="685800"/>
          </a:xfrm>
        </p:spPr>
        <p:txBody>
          <a:bodyPr>
            <a:noAutofit/>
          </a:bodyPr>
          <a:lstStyle/>
          <a:p>
            <a:r>
              <a:rPr lang="en-US" sz="3600" dirty="0" smtClean="0"/>
              <a:t>Stonewall: history around gay rights in America</a:t>
            </a:r>
            <a:endParaRPr lang="en-US" sz="3600" dirty="0"/>
          </a:p>
        </p:txBody>
      </p:sp>
      <p:sp>
        <p:nvSpPr>
          <p:cNvPr id="3" name="Content Placeholder 2"/>
          <p:cNvSpPr>
            <a:spLocks noGrp="1"/>
          </p:cNvSpPr>
          <p:nvPr>
            <p:ph idx="1"/>
          </p:nvPr>
        </p:nvSpPr>
        <p:spPr>
          <a:xfrm>
            <a:off x="0" y="1066800"/>
            <a:ext cx="6124222" cy="5884333"/>
          </a:xfrm>
        </p:spPr>
        <p:txBody>
          <a:bodyPr>
            <a:normAutofit fontScale="92500" lnSpcReduction="20000"/>
          </a:bodyPr>
          <a:lstStyle/>
          <a:p>
            <a:r>
              <a:rPr lang="en-US" dirty="0" smtClean="0"/>
              <a:t>Series of spontaneous, violent demonstrations by members of the gay community</a:t>
            </a:r>
          </a:p>
          <a:p>
            <a:r>
              <a:rPr lang="en-US" dirty="0" smtClean="0"/>
              <a:t>Actions took place against a police raid early on June 28, 1969 at the Stonewall Inn in New York</a:t>
            </a:r>
          </a:p>
          <a:p>
            <a:r>
              <a:rPr lang="en-US" dirty="0" smtClean="0"/>
              <a:t>Stonewall</a:t>
            </a:r>
          </a:p>
          <a:p>
            <a:pPr lvl="1"/>
            <a:r>
              <a:rPr lang="en-US" dirty="0" smtClean="0"/>
              <a:t>Owned by the mafia</a:t>
            </a:r>
          </a:p>
          <a:p>
            <a:pPr lvl="1"/>
            <a:r>
              <a:rPr lang="en-US" dirty="0" smtClean="0"/>
              <a:t>Catered to the poorest and most marginalized people in the gay community</a:t>
            </a:r>
          </a:p>
          <a:p>
            <a:pPr lvl="1"/>
            <a:r>
              <a:rPr lang="en-US" dirty="0" smtClean="0"/>
              <a:t>Police raids were routine</a:t>
            </a:r>
          </a:p>
          <a:p>
            <a:r>
              <a:rPr lang="en-US" dirty="0" smtClean="0"/>
              <a:t>Officers lost control, incited a riot</a:t>
            </a:r>
          </a:p>
          <a:p>
            <a:r>
              <a:rPr lang="en-US" dirty="0" smtClean="0"/>
              <a:t>Within weeks Greenwich Village residents organized into activists groups</a:t>
            </a:r>
          </a:p>
          <a:p>
            <a:r>
              <a:rPr lang="en-US" dirty="0" smtClean="0"/>
              <a:t>One year later (June 28, 1970) the first Gay Pride parades were held in NY, LA, San Francisco, and Chicago</a:t>
            </a:r>
          </a:p>
          <a:p>
            <a:endParaRPr lang="en-US" dirty="0" smtClean="0"/>
          </a:p>
          <a:p>
            <a:endParaRPr lang="en-US" dirty="0" smtClean="0"/>
          </a:p>
          <a:p>
            <a:endParaRPr lang="en-US" dirty="0"/>
          </a:p>
        </p:txBody>
      </p:sp>
    </p:spTree>
    <p:extLst>
      <p:ext uri="{BB962C8B-B14F-4D97-AF65-F5344CB8AC3E}">
        <p14:creationId xmlns:p14="http://schemas.microsoft.com/office/powerpoint/2010/main" val="264011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96" y="107212"/>
            <a:ext cx="7620000" cy="781430"/>
          </a:xfrm>
        </p:spPr>
        <p:txBody>
          <a:bodyPr>
            <a:normAutofit fontScale="90000"/>
          </a:bodyPr>
          <a:lstStyle/>
          <a:p>
            <a:r>
              <a:rPr lang="en-US" dirty="0" smtClean="0"/>
              <a:t>AIDS Epidemic</a:t>
            </a:r>
            <a:endParaRPr lang="en-US" dirty="0"/>
          </a:p>
        </p:txBody>
      </p:sp>
      <p:sp>
        <p:nvSpPr>
          <p:cNvPr id="3" name="Content Placeholder 2"/>
          <p:cNvSpPr>
            <a:spLocks noGrp="1"/>
          </p:cNvSpPr>
          <p:nvPr>
            <p:ph idx="1"/>
          </p:nvPr>
        </p:nvSpPr>
        <p:spPr>
          <a:xfrm>
            <a:off x="457200" y="888642"/>
            <a:ext cx="7620000" cy="5203065"/>
          </a:xfrm>
        </p:spPr>
        <p:txBody>
          <a:bodyPr>
            <a:noAutofit/>
          </a:bodyPr>
          <a:lstStyle/>
          <a:p>
            <a:r>
              <a:rPr lang="en-US" sz="2400" dirty="0" smtClean="0"/>
              <a:t>First US appearance was in 1969, likely entered the US through a single infected immigrant</a:t>
            </a:r>
          </a:p>
          <a:p>
            <a:r>
              <a:rPr lang="en-US" sz="2400" dirty="0" smtClean="0"/>
              <a:t>Originally identified as men with Kaposi’s Sarcoma, a cancer</a:t>
            </a:r>
          </a:p>
          <a:p>
            <a:r>
              <a:rPr lang="en-US" sz="2400" dirty="0" smtClean="0"/>
              <a:t>GRID</a:t>
            </a:r>
          </a:p>
          <a:p>
            <a:pPr lvl="1"/>
            <a:r>
              <a:rPr lang="en-US" sz="2400" dirty="0" smtClean="0"/>
              <a:t>Gay Related Immune Deficiency</a:t>
            </a:r>
          </a:p>
          <a:p>
            <a:r>
              <a:rPr lang="en-US" sz="2400" dirty="0" smtClean="0"/>
              <a:t>Renamed AIDS in 1982</a:t>
            </a:r>
          </a:p>
          <a:p>
            <a:r>
              <a:rPr lang="en-US" sz="2400" dirty="0" smtClean="0"/>
              <a:t>Played a pivotal role in the rollback of the sexual revolution</a:t>
            </a:r>
          </a:p>
          <a:p>
            <a:r>
              <a:rPr lang="en-US" sz="2400" dirty="0" smtClean="0"/>
              <a:t>Fueled by misconceptions, fear, hatred</a:t>
            </a:r>
          </a:p>
          <a:p>
            <a:r>
              <a:rPr lang="en-US" sz="2400" dirty="0" smtClean="0"/>
              <a:t>Reagan administration was criticized by many for dragging their feet on the issue due to homophobia</a:t>
            </a:r>
          </a:p>
          <a:p>
            <a:pPr lvl="1"/>
            <a:r>
              <a:rPr lang="en-US" sz="2400" dirty="0" smtClean="0"/>
              <a:t>Did not mention it publically until 1985</a:t>
            </a:r>
          </a:p>
        </p:txBody>
      </p:sp>
    </p:spTree>
    <p:extLst>
      <p:ext uri="{BB962C8B-B14F-4D97-AF65-F5344CB8AC3E}">
        <p14:creationId xmlns:p14="http://schemas.microsoft.com/office/powerpoint/2010/main" val="12617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Keith Haring</a:t>
            </a:r>
            <a:endParaRPr lang="en-US" dirty="0"/>
          </a:p>
        </p:txBody>
      </p:sp>
      <p:sp>
        <p:nvSpPr>
          <p:cNvPr id="3" name="Content Placeholder 2"/>
          <p:cNvSpPr>
            <a:spLocks noGrp="1"/>
          </p:cNvSpPr>
          <p:nvPr>
            <p:ph idx="1"/>
          </p:nvPr>
        </p:nvSpPr>
        <p:spPr>
          <a:xfrm>
            <a:off x="457200" y="1219200"/>
            <a:ext cx="5562600" cy="5486400"/>
          </a:xfrm>
        </p:spPr>
        <p:txBody>
          <a:bodyPr>
            <a:normAutofit fontScale="85000" lnSpcReduction="20000"/>
          </a:bodyPr>
          <a:lstStyle/>
          <a:p>
            <a:r>
              <a:rPr lang="en-US" sz="3200" dirty="0" smtClean="0"/>
              <a:t>1958-1990</a:t>
            </a:r>
          </a:p>
          <a:p>
            <a:r>
              <a:rPr lang="en-US" sz="3200" dirty="0" smtClean="0"/>
              <a:t>Got his start in art by creating graffiti murals (pop art) in NYC subways</a:t>
            </a:r>
          </a:p>
          <a:p>
            <a:r>
              <a:rPr lang="en-US" sz="3200" dirty="0" smtClean="0"/>
              <a:t>Later works addressed political and social themes; especially centered on homosexuality and AIDS </a:t>
            </a:r>
          </a:p>
          <a:p>
            <a:r>
              <a:rPr lang="en-US" sz="2800" dirty="0" smtClean="0"/>
              <a:t>He </a:t>
            </a:r>
            <a:r>
              <a:rPr lang="en-US" sz="2800" dirty="0"/>
              <a:t>criticized the avoidance of social issues such as AIDS through a piece called "Rebel with Many </a:t>
            </a:r>
            <a:r>
              <a:rPr lang="en-US" sz="2800" dirty="0" smtClean="0"/>
              <a:t>Causes“</a:t>
            </a:r>
          </a:p>
          <a:p>
            <a:r>
              <a:rPr lang="en-US" sz="3200" dirty="0" smtClean="0"/>
              <a:t>Diagnosed </a:t>
            </a:r>
            <a:r>
              <a:rPr lang="en-US" sz="3200" dirty="0"/>
              <a:t>with AIDS: </a:t>
            </a:r>
            <a:r>
              <a:rPr lang="en-US" sz="3200" dirty="0" smtClean="0"/>
              <a:t>1987</a:t>
            </a:r>
          </a:p>
          <a:p>
            <a:pPr marL="0" indent="0">
              <a:buNone/>
            </a:pPr>
            <a:endParaRPr lang="en-US" sz="3200" dirty="0" smtClean="0"/>
          </a:p>
          <a:p>
            <a:r>
              <a:rPr lang="en-US" sz="3200" b="1" i="1" dirty="0" smtClean="0"/>
              <a:t>How can art be used to criticize social issues? </a:t>
            </a:r>
            <a:endParaRPr lang="en-US" sz="3200" b="1" i="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136" y="1143000"/>
            <a:ext cx="2948940" cy="4572000"/>
          </a:xfrm>
          <a:prstGeom prst="rect">
            <a:avLst/>
          </a:prstGeom>
        </p:spPr>
      </p:pic>
    </p:spTree>
    <p:extLst>
      <p:ext uri="{BB962C8B-B14F-4D97-AF65-F5344CB8AC3E}">
        <p14:creationId xmlns:p14="http://schemas.microsoft.com/office/powerpoint/2010/main" val="4246369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469906"/>
            <a:ext cx="9144000" cy="5139891"/>
          </a:xfrm>
          <a:prstGeom prst="rect">
            <a:avLst/>
          </a:prstGeom>
        </p:spPr>
      </p:pic>
    </p:spTree>
    <p:extLst>
      <p:ext uri="{BB962C8B-B14F-4D97-AF65-F5344CB8AC3E}">
        <p14:creationId xmlns:p14="http://schemas.microsoft.com/office/powerpoint/2010/main" val="2958935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143000" y="3048"/>
            <a:ext cx="6887433" cy="6858000"/>
          </a:xfrm>
          <a:prstGeom prst="rect">
            <a:avLst/>
          </a:prstGeom>
        </p:spPr>
      </p:pic>
    </p:spTree>
    <p:extLst>
      <p:ext uri="{BB962C8B-B14F-4D97-AF65-F5344CB8AC3E}">
        <p14:creationId xmlns:p14="http://schemas.microsoft.com/office/powerpoint/2010/main" val="2003356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itchFamily="18" charset="0"/>
              </a:rPr>
              <a:t>Let’s read it together!</a:t>
            </a:r>
            <a:endParaRPr lang="en-US" b="1" dirty="0">
              <a:latin typeface="Georgia" pitchFamily="18" charset="0"/>
            </a:endParaRPr>
          </a:p>
        </p:txBody>
      </p:sp>
      <p:sp>
        <p:nvSpPr>
          <p:cNvPr id="3" name="Content Placeholder 2"/>
          <p:cNvSpPr>
            <a:spLocks noGrp="1"/>
          </p:cNvSpPr>
          <p:nvPr>
            <p:ph idx="1"/>
          </p:nvPr>
        </p:nvSpPr>
        <p:spPr/>
        <p:txBody>
          <a:bodyPr>
            <a:normAutofit/>
          </a:bodyPr>
          <a:lstStyle/>
          <a:p>
            <a:r>
              <a:rPr lang="en-US" sz="3200" dirty="0" smtClean="0">
                <a:latin typeface="Georgia" pitchFamily="18" charset="0"/>
              </a:rPr>
              <a:t>Volunteers for reading:</a:t>
            </a:r>
          </a:p>
          <a:p>
            <a:pPr lvl="1"/>
            <a:r>
              <a:rPr lang="en-US" sz="3200" b="1" dirty="0" smtClean="0">
                <a:latin typeface="Georgia" pitchFamily="18" charset="0"/>
              </a:rPr>
              <a:t>The Narrator : </a:t>
            </a:r>
            <a:r>
              <a:rPr lang="en-US" sz="3200" dirty="0" smtClean="0">
                <a:latin typeface="Georgia" pitchFamily="18" charset="0"/>
              </a:rPr>
              <a:t>You will read anything that is not dialogue.</a:t>
            </a:r>
          </a:p>
          <a:p>
            <a:pPr lvl="1"/>
            <a:r>
              <a:rPr lang="en-US" sz="3200" b="1" dirty="0" smtClean="0">
                <a:latin typeface="Georgia" pitchFamily="18" charset="0"/>
              </a:rPr>
              <a:t>Jig</a:t>
            </a:r>
            <a:r>
              <a:rPr lang="en-US" sz="3200" dirty="0" smtClean="0">
                <a:latin typeface="Georgia" pitchFamily="18" charset="0"/>
              </a:rPr>
              <a:t> (the girl)</a:t>
            </a:r>
          </a:p>
          <a:p>
            <a:pPr lvl="1"/>
            <a:r>
              <a:rPr lang="en-US" sz="3200" b="1" dirty="0" smtClean="0">
                <a:latin typeface="Georgia" pitchFamily="18" charset="0"/>
              </a:rPr>
              <a:t>The American</a:t>
            </a:r>
          </a:p>
          <a:p>
            <a:pPr lvl="1"/>
            <a:r>
              <a:rPr lang="en-US" sz="3200" b="1" dirty="0" smtClean="0">
                <a:latin typeface="Georgia" pitchFamily="18" charset="0"/>
              </a:rPr>
              <a:t>A woman </a:t>
            </a:r>
            <a:r>
              <a:rPr lang="en-US" sz="3200" dirty="0" smtClean="0">
                <a:latin typeface="Georgia" pitchFamily="18" charset="0"/>
              </a:rPr>
              <a:t>(the waitress)</a:t>
            </a:r>
            <a:endParaRPr lang="en-US" sz="3200" dirty="0">
              <a:latin typeface="Georgia" pitchFamily="18" charset="0"/>
            </a:endParaRPr>
          </a:p>
        </p:txBody>
      </p:sp>
    </p:spTree>
    <p:extLst>
      <p:ext uri="{BB962C8B-B14F-4D97-AF65-F5344CB8AC3E}">
        <p14:creationId xmlns:p14="http://schemas.microsoft.com/office/powerpoint/2010/main" val="1766417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75153" y="0"/>
            <a:ext cx="8595360" cy="6858000"/>
          </a:xfrm>
          <a:prstGeom prst="rect">
            <a:avLst/>
          </a:prstGeom>
        </p:spPr>
      </p:pic>
    </p:spTree>
    <p:extLst>
      <p:ext uri="{BB962C8B-B14F-4D97-AF65-F5344CB8AC3E}">
        <p14:creationId xmlns:p14="http://schemas.microsoft.com/office/powerpoint/2010/main" val="2769232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928"/>
            <a:ext cx="4147127" cy="2454707"/>
          </a:xfrm>
        </p:spPr>
        <p:txBody>
          <a:bodyPr>
            <a:normAutofit fontScale="90000"/>
          </a:bodyPr>
          <a:lstStyle/>
          <a:p>
            <a:pPr algn="ctr"/>
            <a:r>
              <a:rPr lang="en-US" sz="4800" dirty="0"/>
              <a:t>“AIDS is grim enough without exaggeration” </a:t>
            </a:r>
            <a:r>
              <a:rPr lang="en-US" sz="4800" dirty="0" smtClean="0"/>
              <a:t/>
            </a:r>
            <a:br>
              <a:rPr lang="en-US" sz="4800" dirty="0" smtClean="0"/>
            </a:br>
            <a:r>
              <a:rPr lang="en-US" sz="2400" dirty="0" smtClean="0"/>
              <a:t>NY Times </a:t>
            </a:r>
            <a:r>
              <a:rPr lang="en-US" sz="2400" dirty="0"/>
              <a:t>1987</a:t>
            </a:r>
            <a:br>
              <a:rPr lang="en-US" sz="2400" dirty="0"/>
            </a:br>
            <a:endParaRPr lang="en-US" sz="2400" dirty="0"/>
          </a:p>
        </p:txBody>
      </p:sp>
      <p:sp>
        <p:nvSpPr>
          <p:cNvPr id="3" name="Content Placeholder 2"/>
          <p:cNvSpPr>
            <a:spLocks noGrp="1"/>
          </p:cNvSpPr>
          <p:nvPr>
            <p:ph idx="1"/>
          </p:nvPr>
        </p:nvSpPr>
        <p:spPr>
          <a:xfrm>
            <a:off x="0" y="2770908"/>
            <a:ext cx="4410364" cy="3629891"/>
          </a:xfrm>
        </p:spPr>
        <p:txBody>
          <a:bodyPr/>
          <a:lstStyle/>
          <a:p>
            <a:endParaRPr lang="en-US" dirty="0"/>
          </a:p>
          <a:p>
            <a:r>
              <a:rPr lang="en-US" sz="2800" dirty="0" smtClean="0"/>
              <a:t>Two epidemics</a:t>
            </a:r>
          </a:p>
          <a:p>
            <a:pPr lvl="1"/>
            <a:r>
              <a:rPr lang="en-US" sz="2800" dirty="0" smtClean="0"/>
              <a:t>Real health epidemic</a:t>
            </a:r>
          </a:p>
          <a:p>
            <a:pPr lvl="1"/>
            <a:r>
              <a:rPr lang="en-US" sz="2800" dirty="0" smtClean="0"/>
              <a:t>Epidemic of the mind</a:t>
            </a:r>
          </a:p>
          <a:p>
            <a:pPr lvl="1"/>
            <a:r>
              <a:rPr lang="en-US" sz="2800" dirty="0" smtClean="0"/>
              <a:t>Which is worse for society? Why?</a:t>
            </a:r>
          </a:p>
          <a:p>
            <a:pPr lvl="1"/>
            <a:endParaRPr lang="en-US" dirty="0"/>
          </a:p>
        </p:txBody>
      </p:sp>
      <p:pic>
        <p:nvPicPr>
          <p:cNvPr id="5" name="Picture 4"/>
          <p:cNvPicPr>
            <a:picLocks noChangeAspect="1"/>
          </p:cNvPicPr>
          <p:nvPr/>
        </p:nvPicPr>
        <p:blipFill>
          <a:blip r:embed="rId3" cstate="print"/>
          <a:stretch>
            <a:fillRect/>
          </a:stretch>
        </p:blipFill>
        <p:spPr>
          <a:xfrm>
            <a:off x="4410364" y="500927"/>
            <a:ext cx="4502728" cy="5967823"/>
          </a:xfrm>
          <a:prstGeom prst="rect">
            <a:avLst/>
          </a:prstGeom>
        </p:spPr>
      </p:pic>
    </p:spTree>
    <p:extLst>
      <p:ext uri="{BB962C8B-B14F-4D97-AF65-F5344CB8AC3E}">
        <p14:creationId xmlns:p14="http://schemas.microsoft.com/office/powerpoint/2010/main" val="21606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in rhetoric</a:t>
            </a:r>
            <a:endParaRPr lang="en-US" dirty="0"/>
          </a:p>
        </p:txBody>
      </p:sp>
      <p:sp>
        <p:nvSpPr>
          <p:cNvPr id="3" name="Content Placeholder 2"/>
          <p:cNvSpPr>
            <a:spLocks noGrp="1"/>
          </p:cNvSpPr>
          <p:nvPr>
            <p:ph idx="1"/>
          </p:nvPr>
        </p:nvSpPr>
        <p:spPr/>
        <p:txBody>
          <a:bodyPr>
            <a:normAutofit/>
          </a:bodyPr>
          <a:lstStyle/>
          <a:p>
            <a:r>
              <a:rPr lang="en-US" sz="3200" dirty="0" smtClean="0"/>
              <a:t>Fundamental question of public health</a:t>
            </a:r>
          </a:p>
          <a:p>
            <a:pPr lvl="1"/>
            <a:r>
              <a:rPr lang="en-US" sz="3200" dirty="0" smtClean="0"/>
              <a:t>Do you spread information by scaring people? </a:t>
            </a:r>
          </a:p>
          <a:p>
            <a:pPr lvl="1"/>
            <a:r>
              <a:rPr lang="en-US" sz="3200" dirty="0"/>
              <a:t>O</a:t>
            </a:r>
            <a:r>
              <a:rPr lang="en-US" sz="3200" dirty="0" smtClean="0"/>
              <a:t>r do you do it by trying to tap into pleasure? </a:t>
            </a:r>
          </a:p>
          <a:p>
            <a:pPr lvl="1"/>
            <a:r>
              <a:rPr lang="en-US" sz="3200" dirty="0" smtClean="0"/>
              <a:t>Or do you try to recognize and change a larger social structure?</a:t>
            </a:r>
            <a:endParaRPr lang="en-US" sz="3200" dirty="0"/>
          </a:p>
        </p:txBody>
      </p:sp>
    </p:spTree>
    <p:extLst>
      <p:ext uri="{BB962C8B-B14F-4D97-AF65-F5344CB8AC3E}">
        <p14:creationId xmlns:p14="http://schemas.microsoft.com/office/powerpoint/2010/main" val="29333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5488582"/>
          </a:xfrm>
          <a:prstGeom prst="rect">
            <a:avLst/>
          </a:prstGeom>
        </p:spPr>
      </p:pic>
      <p:sp>
        <p:nvSpPr>
          <p:cNvPr id="2" name="TextBox 1"/>
          <p:cNvSpPr txBox="1"/>
          <p:nvPr/>
        </p:nvSpPr>
        <p:spPr>
          <a:xfrm>
            <a:off x="-1" y="5534764"/>
            <a:ext cx="2470727" cy="1384995"/>
          </a:xfrm>
          <a:prstGeom prst="rect">
            <a:avLst/>
          </a:prstGeom>
          <a:noFill/>
        </p:spPr>
        <p:txBody>
          <a:bodyPr wrap="square" rtlCol="0">
            <a:spAutoFit/>
          </a:bodyPr>
          <a:lstStyle/>
          <a:p>
            <a:r>
              <a:rPr lang="en-US" sz="2800" dirty="0" smtClean="0"/>
              <a:t>LIFE magazine</a:t>
            </a:r>
          </a:p>
          <a:p>
            <a:r>
              <a:rPr lang="en-US" sz="2800" dirty="0" smtClean="0"/>
              <a:t>David Kirby</a:t>
            </a:r>
          </a:p>
          <a:p>
            <a:r>
              <a:rPr lang="en-US" sz="2800" dirty="0" smtClean="0"/>
              <a:t>1990</a:t>
            </a:r>
            <a:endParaRPr lang="en-US" sz="2800" dirty="0"/>
          </a:p>
        </p:txBody>
      </p:sp>
    </p:spTree>
    <p:extLst>
      <p:ext uri="{BB962C8B-B14F-4D97-AF65-F5344CB8AC3E}">
        <p14:creationId xmlns:p14="http://schemas.microsoft.com/office/powerpoint/2010/main" val="2753770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LIFE Magazine 1990	</a:t>
            </a:r>
            <a:endParaRPr lang="en-US" dirty="0"/>
          </a:p>
        </p:txBody>
      </p:sp>
      <p:sp>
        <p:nvSpPr>
          <p:cNvPr id="3" name="Content Placeholder 2"/>
          <p:cNvSpPr>
            <a:spLocks noGrp="1"/>
          </p:cNvSpPr>
          <p:nvPr>
            <p:ph idx="1"/>
          </p:nvPr>
        </p:nvSpPr>
        <p:spPr>
          <a:xfrm>
            <a:off x="228600" y="1295400"/>
            <a:ext cx="8763000" cy="5486400"/>
          </a:xfrm>
        </p:spPr>
        <p:txBody>
          <a:bodyPr/>
          <a:lstStyle/>
          <a:p>
            <a:r>
              <a:rPr lang="en-US" sz="2800" dirty="0" smtClean="0"/>
              <a:t>Photo of David Kirby, surrounded by family, on his death bed</a:t>
            </a:r>
          </a:p>
          <a:p>
            <a:pPr lvl="1"/>
            <a:r>
              <a:rPr lang="en-US" sz="2800" dirty="0" smtClean="0"/>
              <a:t>Kirby was gay rights activist</a:t>
            </a:r>
          </a:p>
          <a:p>
            <a:pPr lvl="1"/>
            <a:r>
              <a:rPr lang="en-US" sz="2800" dirty="0" smtClean="0"/>
              <a:t>When diagnosed, he contacted family and said he wanted “to die with his family around him. The </a:t>
            </a:r>
            <a:r>
              <a:rPr lang="en-US" sz="2800" dirty="0" err="1" smtClean="0"/>
              <a:t>Kirbys</a:t>
            </a:r>
            <a:r>
              <a:rPr lang="en-US" sz="2800" dirty="0" smtClean="0"/>
              <a:t> welcomed their son back”</a:t>
            </a:r>
          </a:p>
          <a:p>
            <a:pPr lvl="1"/>
            <a:r>
              <a:rPr lang="en-US" sz="2800" b="1" i="1" dirty="0" smtClean="0"/>
              <a:t>How would this going against the norm for society?</a:t>
            </a:r>
          </a:p>
          <a:p>
            <a:r>
              <a:rPr lang="en-US" sz="2800" dirty="0" smtClean="0"/>
              <a:t>Photo taken by journalism student Therese </a:t>
            </a:r>
            <a:r>
              <a:rPr lang="en-US" sz="2800" dirty="0" err="1" smtClean="0"/>
              <a:t>Frare</a:t>
            </a:r>
            <a:endParaRPr lang="en-US" sz="2800" dirty="0" smtClean="0"/>
          </a:p>
          <a:p>
            <a:pPr lvl="1"/>
            <a:r>
              <a:rPr lang="en-US" sz="2800" dirty="0" smtClean="0"/>
              <a:t>She made no money on photo, purely used for social awareness</a:t>
            </a:r>
          </a:p>
          <a:p>
            <a:endParaRPr lang="en-US" dirty="0"/>
          </a:p>
        </p:txBody>
      </p:sp>
    </p:spTree>
    <p:extLst>
      <p:ext uri="{BB962C8B-B14F-4D97-AF65-F5344CB8AC3E}">
        <p14:creationId xmlns:p14="http://schemas.microsoft.com/office/powerpoint/2010/main" val="3829822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7620000" cy="944562"/>
          </a:xfrm>
        </p:spPr>
        <p:txBody>
          <a:bodyPr>
            <a:normAutofit fontScale="90000"/>
          </a:bodyPr>
          <a:lstStyle/>
          <a:p>
            <a:pPr algn="ctr"/>
            <a:r>
              <a:rPr lang="en-US" sz="4800" b="1" dirty="0"/>
              <a:t/>
            </a:r>
            <a:br>
              <a:rPr lang="en-US" sz="4800" b="1" dirty="0"/>
            </a:br>
            <a:r>
              <a:rPr lang="en-US" sz="4900" b="1" dirty="0"/>
              <a:t>“AIDS kills…. Coming from the Wu, it’s real”</a:t>
            </a:r>
            <a:endParaRPr lang="en-US" sz="4400" dirty="0"/>
          </a:p>
        </p:txBody>
      </p:sp>
      <p:sp>
        <p:nvSpPr>
          <p:cNvPr id="3" name="Content Placeholder 2"/>
          <p:cNvSpPr>
            <a:spLocks noGrp="1"/>
          </p:cNvSpPr>
          <p:nvPr>
            <p:ph idx="1"/>
          </p:nvPr>
        </p:nvSpPr>
        <p:spPr>
          <a:xfrm>
            <a:off x="105834" y="1600200"/>
            <a:ext cx="4999566" cy="5181600"/>
          </a:xfrm>
        </p:spPr>
        <p:txBody>
          <a:bodyPr>
            <a:normAutofit fontScale="70000" lnSpcReduction="20000"/>
          </a:bodyPr>
          <a:lstStyle/>
          <a:p>
            <a:pPr marL="114300" indent="0">
              <a:buNone/>
            </a:pPr>
            <a:r>
              <a:rPr lang="en-US" sz="3600" dirty="0" smtClean="0"/>
              <a:t>Importance of celebrity awareness </a:t>
            </a:r>
            <a:endParaRPr lang="en-US" sz="3600" dirty="0"/>
          </a:p>
          <a:p>
            <a:r>
              <a:rPr lang="en-US" sz="3200" dirty="0" smtClean="0"/>
              <a:t>Wu-Tang Clan “America”: song about safe sex, not getting AIDS</a:t>
            </a:r>
          </a:p>
          <a:p>
            <a:r>
              <a:rPr lang="en-US" sz="3200" dirty="0" smtClean="0"/>
              <a:t>Rock Hudson: “death gave AIDS a face”, increased funding for researching a cure</a:t>
            </a:r>
            <a:endParaRPr lang="en-US" sz="3200" dirty="0"/>
          </a:p>
          <a:p>
            <a:r>
              <a:rPr lang="en-US" sz="3200" dirty="0" smtClean="0"/>
              <a:t>Ryan White: poster child for AIDS, got it after blood transfusion </a:t>
            </a:r>
          </a:p>
          <a:p>
            <a:r>
              <a:rPr lang="en-US" sz="3200" dirty="0" smtClean="0"/>
              <a:t>Magic Johnson: HIV announcement in 1991</a:t>
            </a:r>
          </a:p>
          <a:p>
            <a:r>
              <a:rPr lang="en-US" sz="3200" dirty="0" smtClean="0"/>
              <a:t>Sex Education programs</a:t>
            </a:r>
          </a:p>
          <a:p>
            <a:endParaRPr lang="en-US" sz="3200" dirty="0"/>
          </a:p>
          <a:p>
            <a:pPr marL="0" indent="0">
              <a:buNone/>
            </a:pPr>
            <a:endParaRPr lang="en-US" sz="3200" dirty="0" smtClean="0"/>
          </a:p>
          <a:p>
            <a:pPr marL="114300" indent="0">
              <a:buNone/>
            </a:pPr>
            <a:r>
              <a:rPr lang="en-US" sz="3200" b="1" dirty="0" smtClean="0">
                <a:solidFill>
                  <a:srgbClr val="FF0000"/>
                </a:solidFill>
              </a:rPr>
              <a:t>Who has the biggest impact around raising awareness?</a:t>
            </a:r>
            <a:endParaRPr lang="en-US" sz="3200" b="1" dirty="0">
              <a:solidFill>
                <a:srgbClr val="FF0000"/>
              </a:solidFill>
            </a:endParaRPr>
          </a:p>
        </p:txBody>
      </p:sp>
      <p:pic>
        <p:nvPicPr>
          <p:cNvPr id="4" name="Picture 3"/>
          <p:cNvPicPr>
            <a:picLocks noChangeAspect="1"/>
          </p:cNvPicPr>
          <p:nvPr/>
        </p:nvPicPr>
        <p:blipFill>
          <a:blip r:embed="rId2" cstate="print"/>
          <a:stretch>
            <a:fillRect/>
          </a:stretch>
        </p:blipFill>
        <p:spPr>
          <a:xfrm>
            <a:off x="6477000" y="914400"/>
            <a:ext cx="2794000" cy="3429000"/>
          </a:xfrm>
          <a:prstGeom prst="rect">
            <a:avLst/>
          </a:prstGeom>
        </p:spPr>
      </p:pic>
      <p:pic>
        <p:nvPicPr>
          <p:cNvPr id="5" name="Picture 4"/>
          <p:cNvPicPr>
            <a:picLocks noChangeAspect="1"/>
          </p:cNvPicPr>
          <p:nvPr/>
        </p:nvPicPr>
        <p:blipFill>
          <a:blip r:embed="rId3" cstate="print"/>
          <a:stretch>
            <a:fillRect/>
          </a:stretch>
        </p:blipFill>
        <p:spPr>
          <a:xfrm>
            <a:off x="5232400" y="3505200"/>
            <a:ext cx="2489200" cy="3276600"/>
          </a:xfrm>
          <a:prstGeom prst="rect">
            <a:avLst/>
          </a:prstGeom>
        </p:spPr>
      </p:pic>
    </p:spTree>
    <p:extLst>
      <p:ext uri="{BB962C8B-B14F-4D97-AF65-F5344CB8AC3E}">
        <p14:creationId xmlns:p14="http://schemas.microsoft.com/office/powerpoint/2010/main" val="16752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2000"/>
                                        <p:tgtEl>
                                          <p:spTgt spid="3">
                                            <p:txEl>
                                              <p:pRg st="8" end="8"/>
                                            </p:txEl>
                                          </p:spTgt>
                                        </p:tgtEl>
                                      </p:cBhvr>
                                    </p:animEffect>
                                    <p:anim calcmode="lin" valueType="num">
                                      <p:cBhvr>
                                        <p:cTn id="46"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Reflection Exit Ticket (Individual)</a:t>
            </a:r>
            <a:endParaRPr lang="en-US" dirty="0"/>
          </a:p>
        </p:txBody>
      </p:sp>
      <p:sp>
        <p:nvSpPr>
          <p:cNvPr id="3" name="Content Placeholder 2"/>
          <p:cNvSpPr>
            <a:spLocks noGrp="1"/>
          </p:cNvSpPr>
          <p:nvPr>
            <p:ph idx="1"/>
          </p:nvPr>
        </p:nvSpPr>
        <p:spPr>
          <a:xfrm>
            <a:off x="228600" y="1371600"/>
            <a:ext cx="8763000" cy="5257800"/>
          </a:xfrm>
        </p:spPr>
        <p:txBody>
          <a:bodyPr>
            <a:normAutofit/>
          </a:bodyPr>
          <a:lstStyle/>
          <a:p>
            <a:pPr marL="742950" lvl="1" indent="-742950">
              <a:buClr>
                <a:schemeClr val="accent3"/>
              </a:buClr>
              <a:buSzPct val="95000"/>
              <a:buFont typeface="+mj-lt"/>
              <a:buAutoNum type="arabicPeriod"/>
            </a:pPr>
            <a:r>
              <a:rPr lang="en-US" sz="4400" dirty="0" smtClean="0"/>
              <a:t>To what extent does </a:t>
            </a:r>
            <a:r>
              <a:rPr lang="en-US" sz="4400" dirty="0"/>
              <a:t>our view of gay people have something to do with the AIDS </a:t>
            </a:r>
            <a:r>
              <a:rPr lang="en-US" sz="4400" dirty="0" smtClean="0"/>
              <a:t>epidemic?</a:t>
            </a:r>
          </a:p>
          <a:p>
            <a:pPr marL="742950" lvl="1" indent="-742950">
              <a:buClr>
                <a:schemeClr val="accent3"/>
              </a:buClr>
              <a:buSzPct val="95000"/>
              <a:buFont typeface="+mj-lt"/>
              <a:buAutoNum type="arabicPeriod"/>
            </a:pPr>
            <a:r>
              <a:rPr lang="en-US" sz="4400" dirty="0" smtClean="0"/>
              <a:t>Conclude why society ostracizes or marginalizes individuals who are different or do not conform to the ideals of that society.</a:t>
            </a:r>
            <a:endParaRPr lang="en-US" sz="4400" dirty="0"/>
          </a:p>
        </p:txBody>
      </p:sp>
    </p:spTree>
    <p:extLst>
      <p:ext uri="{BB962C8B-B14F-4D97-AF65-F5344CB8AC3E}">
        <p14:creationId xmlns:p14="http://schemas.microsoft.com/office/powerpoint/2010/main" val="2049487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lstStyle/>
          <a:p>
            <a:r>
              <a:rPr lang="en-US" dirty="0" smtClean="0"/>
              <a:t>Multiculturalism and the 80s-90s</a:t>
            </a:r>
            <a:endParaRPr lang="en-US" dirty="0"/>
          </a:p>
        </p:txBody>
      </p:sp>
    </p:spTree>
    <p:extLst>
      <p:ext uri="{BB962C8B-B14F-4D97-AF65-F5344CB8AC3E}">
        <p14:creationId xmlns:p14="http://schemas.microsoft.com/office/powerpoint/2010/main" val="2743078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normAutofit/>
          </a:bodyPr>
          <a:lstStyle/>
          <a:p>
            <a:r>
              <a:rPr lang="en-US" sz="4000" dirty="0" smtClean="0"/>
              <a:t>I can define multiculturalism</a:t>
            </a:r>
          </a:p>
          <a:p>
            <a:r>
              <a:rPr lang="en-US" sz="4000" dirty="0" smtClean="0"/>
              <a:t>I can explain the difference between multiculturalism and the melting pot</a:t>
            </a:r>
          </a:p>
          <a:p>
            <a:r>
              <a:rPr lang="en-US" sz="4000" dirty="0" smtClean="0"/>
              <a:t>I can collaborate and discuss, in a respectful manner, other cultures</a:t>
            </a:r>
            <a:endParaRPr lang="en-US" sz="4000" dirty="0"/>
          </a:p>
        </p:txBody>
      </p:sp>
    </p:spTree>
    <p:extLst>
      <p:ext uri="{BB962C8B-B14F-4D97-AF65-F5344CB8AC3E}">
        <p14:creationId xmlns:p14="http://schemas.microsoft.com/office/powerpoint/2010/main" val="40184052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Multiculturalism</a:t>
            </a:r>
            <a:endParaRPr lang="en-US" dirty="0"/>
          </a:p>
        </p:txBody>
      </p:sp>
      <p:sp>
        <p:nvSpPr>
          <p:cNvPr id="3" name="Content Placeholder 2"/>
          <p:cNvSpPr>
            <a:spLocks noGrp="1"/>
          </p:cNvSpPr>
          <p:nvPr>
            <p:ph idx="1"/>
          </p:nvPr>
        </p:nvSpPr>
        <p:spPr/>
        <p:txBody>
          <a:bodyPr>
            <a:normAutofit/>
          </a:bodyPr>
          <a:lstStyle/>
          <a:p>
            <a:r>
              <a:rPr lang="en-US" sz="3500" dirty="0" smtClean="0">
                <a:solidFill>
                  <a:schemeClr val="tx1"/>
                </a:solidFill>
              </a:rPr>
              <a:t>Push for inclusion of </a:t>
            </a:r>
            <a:r>
              <a:rPr lang="en-US" sz="3500" b="1" dirty="0" smtClean="0">
                <a:solidFill>
                  <a:schemeClr val="tx1"/>
                </a:solidFill>
              </a:rPr>
              <a:t>distinct</a:t>
            </a:r>
            <a:r>
              <a:rPr lang="en-US" sz="3500" dirty="0" smtClean="0">
                <a:solidFill>
                  <a:schemeClr val="tx1"/>
                </a:solidFill>
              </a:rPr>
              <a:t> cultural groups with equal cultural and political status.</a:t>
            </a:r>
          </a:p>
          <a:p>
            <a:pPr lvl="1"/>
            <a:r>
              <a:rPr lang="en-US" sz="2400" dirty="0" smtClean="0">
                <a:solidFill>
                  <a:schemeClr val="tx1"/>
                </a:solidFill>
              </a:rPr>
              <a:t>Old: Melting Pot Ideal</a:t>
            </a:r>
          </a:p>
          <a:p>
            <a:pPr lvl="1"/>
            <a:r>
              <a:rPr lang="en-US" sz="2400" dirty="0" smtClean="0">
                <a:solidFill>
                  <a:schemeClr val="tx1"/>
                </a:solidFill>
              </a:rPr>
              <a:t>New: Multicultural Ideal</a:t>
            </a:r>
          </a:p>
          <a:p>
            <a:r>
              <a:rPr lang="en-US" sz="2800" dirty="0" smtClean="0">
                <a:solidFill>
                  <a:schemeClr val="tx1"/>
                </a:solidFill>
              </a:rPr>
              <a:t>Accept and embrace differences</a:t>
            </a:r>
          </a:p>
          <a:p>
            <a:endParaRPr lang="en-US" sz="2800" dirty="0" smtClean="0"/>
          </a:p>
          <a:p>
            <a:endParaRPr lang="en-US" dirty="0"/>
          </a:p>
        </p:txBody>
      </p:sp>
    </p:spTree>
    <p:extLst>
      <p:ext uri="{BB962C8B-B14F-4D97-AF65-F5344CB8AC3E}">
        <p14:creationId xmlns:p14="http://schemas.microsoft.com/office/powerpoint/2010/main" val="165494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49816" cy="914400"/>
          </a:xfrm>
        </p:spPr>
        <p:txBody>
          <a:bodyPr>
            <a:noAutofit/>
          </a:bodyPr>
          <a:lstStyle/>
          <a:p>
            <a:pPr algn="ctr"/>
            <a:r>
              <a:rPr lang="en-US" sz="3600" dirty="0" smtClean="0">
                <a:latin typeface="Georgia" pitchFamily="18" charset="0"/>
              </a:rPr>
              <a:t>Multiple Meanings for White Elephant? </a:t>
            </a:r>
            <a:endParaRPr lang="en-US" sz="3600" dirty="0">
              <a:latin typeface="Georgia" pitchFamily="18" charset="0"/>
            </a:endParaRPr>
          </a:p>
        </p:txBody>
      </p:sp>
      <p:sp>
        <p:nvSpPr>
          <p:cNvPr id="3" name="Content Placeholder 2"/>
          <p:cNvSpPr>
            <a:spLocks noGrp="1"/>
          </p:cNvSpPr>
          <p:nvPr>
            <p:ph idx="1"/>
          </p:nvPr>
        </p:nvSpPr>
        <p:spPr>
          <a:xfrm>
            <a:off x="300608" y="1371600"/>
            <a:ext cx="8001000" cy="5181600"/>
          </a:xfrm>
        </p:spPr>
        <p:txBody>
          <a:bodyPr>
            <a:normAutofit lnSpcReduction="10000"/>
          </a:bodyPr>
          <a:lstStyle/>
          <a:p>
            <a:pPr marL="114300" indent="0">
              <a:buNone/>
            </a:pPr>
            <a:r>
              <a:rPr lang="en-US" sz="3600" b="1" dirty="0" smtClean="0">
                <a:effectLst>
                  <a:outerShdw blurRad="38100" dist="38100" dir="2700000" algn="tl">
                    <a:srgbClr val="000000">
                      <a:alpha val="43137"/>
                    </a:srgbClr>
                  </a:outerShdw>
                </a:effectLst>
                <a:latin typeface="Georgia" pitchFamily="18" charset="0"/>
              </a:rPr>
              <a:t>A few possibilities…</a:t>
            </a:r>
          </a:p>
          <a:p>
            <a:r>
              <a:rPr lang="en-US" sz="3600" i="1" dirty="0" smtClean="0">
                <a:latin typeface="Georgia" pitchFamily="18" charset="0"/>
              </a:rPr>
              <a:t>White Elephant: </a:t>
            </a:r>
            <a:r>
              <a:rPr lang="en-US" sz="3600" dirty="0" smtClean="0">
                <a:latin typeface="Georgia" pitchFamily="18" charset="0"/>
              </a:rPr>
              <a:t>The game where people pass around gifts that nobody wants.</a:t>
            </a:r>
          </a:p>
          <a:p>
            <a:r>
              <a:rPr lang="en-US" sz="3600" i="1" dirty="0" smtClean="0">
                <a:latin typeface="Georgia" pitchFamily="18" charset="0"/>
              </a:rPr>
              <a:t>White Elephant: </a:t>
            </a:r>
            <a:r>
              <a:rPr lang="en-US" sz="3600" dirty="0" smtClean="0">
                <a:latin typeface="Georgia" pitchFamily="18" charset="0"/>
              </a:rPr>
              <a:t>revered and worshipped in India as sacred and something to be cherished.</a:t>
            </a:r>
          </a:p>
          <a:p>
            <a:r>
              <a:rPr lang="en-US" sz="3600" dirty="0" smtClean="0">
                <a:latin typeface="Georgia" pitchFamily="18" charset="0"/>
              </a:rPr>
              <a:t>The expression, “The Elephant in the Room”</a:t>
            </a:r>
          </a:p>
          <a:p>
            <a:pPr marL="114300" indent="0">
              <a:buNone/>
            </a:pPr>
            <a:endParaRPr lang="en-US" sz="2800" dirty="0" smtClean="0">
              <a:latin typeface="Georgia" pitchFamily="18" charset="0"/>
            </a:endParaRPr>
          </a:p>
        </p:txBody>
      </p:sp>
    </p:spTree>
    <p:extLst>
      <p:ext uri="{BB962C8B-B14F-4D97-AF65-F5344CB8AC3E}">
        <p14:creationId xmlns:p14="http://schemas.microsoft.com/office/powerpoint/2010/main" val="91648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a:bodyPr>
          <a:lstStyle/>
          <a:p>
            <a:r>
              <a:rPr lang="en-US" sz="3200" dirty="0" smtClean="0"/>
              <a:t>You will be learning about multiculturalism in America, and how it shapes American culture</a:t>
            </a:r>
          </a:p>
          <a:p>
            <a:r>
              <a:rPr lang="en-US" sz="3200" dirty="0" smtClean="0"/>
              <a:t>5-10 minutes to answer the questions</a:t>
            </a:r>
          </a:p>
          <a:p>
            <a:r>
              <a:rPr lang="en-US" sz="3200" dirty="0" smtClean="0"/>
              <a:t>Brief discussion</a:t>
            </a:r>
          </a:p>
          <a:p>
            <a:r>
              <a:rPr lang="en-US" sz="3200" dirty="0" smtClean="0"/>
              <a:t>South African lesson in American Literature </a:t>
            </a:r>
            <a:endParaRPr lang="en-US" sz="3200" dirty="0"/>
          </a:p>
        </p:txBody>
      </p:sp>
    </p:spTree>
    <p:extLst>
      <p:ext uri="{BB962C8B-B14F-4D97-AF65-F5344CB8AC3E}">
        <p14:creationId xmlns:p14="http://schemas.microsoft.com/office/powerpoint/2010/main" val="778846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86800" cy="5257800"/>
          </a:xfrm>
        </p:spPr>
        <p:txBody>
          <a:bodyPr>
            <a:normAutofit fontScale="92500"/>
          </a:bodyPr>
          <a:lstStyle/>
          <a:p>
            <a:pPr marL="514350" lvl="0" indent="-514350">
              <a:buFont typeface="+mj-lt"/>
              <a:buAutoNum type="arabicPeriod"/>
            </a:pPr>
            <a:r>
              <a:rPr lang="en-US" sz="3200" dirty="0" smtClean="0"/>
              <a:t>Define </a:t>
            </a:r>
            <a:r>
              <a:rPr lang="en-US" sz="3200" dirty="0"/>
              <a:t>multiculturalism.</a:t>
            </a:r>
          </a:p>
          <a:p>
            <a:pPr marL="514350" indent="-514350">
              <a:buFont typeface="+mj-lt"/>
              <a:buAutoNum type="arabicPeriod"/>
            </a:pPr>
            <a:r>
              <a:rPr lang="en-US" sz="3200" dirty="0"/>
              <a:t> </a:t>
            </a:r>
            <a:r>
              <a:rPr lang="en-US" sz="3200" dirty="0" smtClean="0"/>
              <a:t>Conclude </a:t>
            </a:r>
            <a:r>
              <a:rPr lang="en-US" sz="3200" dirty="0"/>
              <a:t>the benefits of multiculturalism.</a:t>
            </a:r>
          </a:p>
          <a:p>
            <a:pPr marL="514350" indent="-514350">
              <a:buFont typeface="+mj-lt"/>
              <a:buAutoNum type="arabicPeriod"/>
            </a:pPr>
            <a:r>
              <a:rPr lang="en-US" sz="3200" dirty="0"/>
              <a:t> </a:t>
            </a:r>
            <a:r>
              <a:rPr lang="en-US" sz="3200" dirty="0" smtClean="0"/>
              <a:t>To </a:t>
            </a:r>
            <a:r>
              <a:rPr lang="en-US" sz="3200" dirty="0"/>
              <a:t>what extent does America (or do Americans) embrace multiculturalism? </a:t>
            </a:r>
          </a:p>
          <a:p>
            <a:pPr marL="514350" indent="-514350">
              <a:buFont typeface="+mj-lt"/>
              <a:buAutoNum type="arabicPeriod"/>
            </a:pPr>
            <a:r>
              <a:rPr lang="en-US" sz="3200" dirty="0"/>
              <a:t> </a:t>
            </a:r>
            <a:r>
              <a:rPr lang="en-US" sz="3200" dirty="0" smtClean="0"/>
              <a:t>What </a:t>
            </a:r>
            <a:r>
              <a:rPr lang="en-US" sz="3200" dirty="0"/>
              <a:t>does an American look/sound/dress/act like? Determine if there is a correct way to talk/act/dress American.</a:t>
            </a:r>
          </a:p>
          <a:p>
            <a:pPr marL="514350" indent="-514350">
              <a:buFont typeface="+mj-lt"/>
              <a:buAutoNum type="arabicPeriod"/>
            </a:pPr>
            <a:r>
              <a:rPr lang="en-US" sz="3200" dirty="0"/>
              <a:t> </a:t>
            </a:r>
            <a:r>
              <a:rPr lang="en-US" sz="3200" dirty="0" smtClean="0"/>
              <a:t>Determine </a:t>
            </a:r>
            <a:r>
              <a:rPr lang="en-US" sz="3200" dirty="0"/>
              <a:t>what proper English looks/sounds like. Why do we use slang words?</a:t>
            </a:r>
          </a:p>
          <a:p>
            <a:endParaRPr lang="en-US" dirty="0"/>
          </a:p>
          <a:p>
            <a:endParaRPr lang="en-US" dirty="0"/>
          </a:p>
        </p:txBody>
      </p:sp>
      <p:sp>
        <p:nvSpPr>
          <p:cNvPr id="4" name="Title 3"/>
          <p:cNvSpPr>
            <a:spLocks noGrp="1"/>
          </p:cNvSpPr>
          <p:nvPr>
            <p:ph type="title"/>
          </p:nvPr>
        </p:nvSpPr>
        <p:spPr>
          <a:xfrm>
            <a:off x="457200" y="704088"/>
            <a:ext cx="8229600" cy="591312"/>
          </a:xfrm>
        </p:spPr>
        <p:txBody>
          <a:bodyPr>
            <a:normAutofit fontScale="90000"/>
          </a:bodyPr>
          <a:lstStyle/>
          <a:p>
            <a:r>
              <a:rPr lang="en-US" dirty="0" smtClean="0"/>
              <a:t>Questions to Answer</a:t>
            </a:r>
            <a:endParaRPr lang="en-US" dirty="0"/>
          </a:p>
        </p:txBody>
      </p:sp>
    </p:spTree>
    <p:extLst>
      <p:ext uri="{BB962C8B-B14F-4D97-AF65-F5344CB8AC3E}">
        <p14:creationId xmlns:p14="http://schemas.microsoft.com/office/powerpoint/2010/main" val="32518698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 Tongue” (Amy Tan)</a:t>
            </a:r>
            <a:endParaRPr lang="en-US" i="1" dirty="0"/>
          </a:p>
        </p:txBody>
      </p:sp>
      <p:sp>
        <p:nvSpPr>
          <p:cNvPr id="3" name="Content Placeholder 2"/>
          <p:cNvSpPr>
            <a:spLocks noGrp="1"/>
          </p:cNvSpPr>
          <p:nvPr>
            <p:ph idx="1"/>
          </p:nvPr>
        </p:nvSpPr>
        <p:spPr/>
        <p:txBody>
          <a:bodyPr>
            <a:normAutofit fontScale="92500" lnSpcReduction="20000"/>
          </a:bodyPr>
          <a:lstStyle/>
          <a:p>
            <a:r>
              <a:rPr lang="en-US" sz="3600" dirty="0" smtClean="0">
                <a:solidFill>
                  <a:schemeClr val="tx1"/>
                </a:solidFill>
              </a:rPr>
              <a:t>Define multiculturalism.</a:t>
            </a:r>
          </a:p>
          <a:p>
            <a:r>
              <a:rPr lang="en-US" sz="3600" dirty="0" smtClean="0">
                <a:solidFill>
                  <a:schemeClr val="tx1"/>
                </a:solidFill>
              </a:rPr>
              <a:t>Author of </a:t>
            </a:r>
            <a:r>
              <a:rPr lang="en-US" sz="3600" i="1" dirty="0" smtClean="0">
                <a:solidFill>
                  <a:schemeClr val="tx1"/>
                </a:solidFill>
              </a:rPr>
              <a:t>The Joy Luck Club</a:t>
            </a:r>
          </a:p>
          <a:p>
            <a:r>
              <a:rPr lang="en-US" sz="3600" dirty="0" smtClean="0">
                <a:solidFill>
                  <a:schemeClr val="tx1"/>
                </a:solidFill>
              </a:rPr>
              <a:t>About her mother’s struggle with speaking the ‘correct’ English</a:t>
            </a:r>
          </a:p>
          <a:p>
            <a:r>
              <a:rPr lang="en-US" sz="3600" dirty="0" smtClean="0">
                <a:solidFill>
                  <a:schemeClr val="tx1"/>
                </a:solidFill>
              </a:rPr>
              <a:t>Literature books page 1264-1269 (15 min)</a:t>
            </a:r>
          </a:p>
          <a:p>
            <a:r>
              <a:rPr lang="en-US" sz="3600" dirty="0" smtClean="0">
                <a:solidFill>
                  <a:schemeClr val="tx1"/>
                </a:solidFill>
              </a:rPr>
              <a:t>Questions that your table group needs to answer</a:t>
            </a:r>
          </a:p>
          <a:p>
            <a:pPr lvl="1"/>
            <a:r>
              <a:rPr lang="en-US" sz="3200" dirty="0" smtClean="0">
                <a:solidFill>
                  <a:schemeClr val="tx1"/>
                </a:solidFill>
              </a:rPr>
              <a:t>One sheet per table group (list all names please) </a:t>
            </a:r>
            <a:endParaRPr lang="en-US" sz="3200" dirty="0">
              <a:solidFill>
                <a:schemeClr val="tx1"/>
              </a:solidFill>
            </a:endParaRPr>
          </a:p>
        </p:txBody>
      </p:sp>
    </p:spTree>
    <p:extLst>
      <p:ext uri="{BB962C8B-B14F-4D97-AF65-F5344CB8AC3E}">
        <p14:creationId xmlns:p14="http://schemas.microsoft.com/office/powerpoint/2010/main" val="156790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57200"/>
            <a:ext cx="8229600" cy="411162"/>
          </a:xfrm>
        </p:spPr>
        <p:txBody>
          <a:bodyPr>
            <a:normAutofit fontScale="90000"/>
          </a:bodyPr>
          <a:lstStyle/>
          <a:p>
            <a:r>
              <a:rPr lang="en-US" dirty="0" smtClean="0"/>
              <a:t>Questions</a:t>
            </a:r>
            <a:endParaRPr lang="en-US" dirty="0"/>
          </a:p>
        </p:txBody>
      </p:sp>
      <p:sp>
        <p:nvSpPr>
          <p:cNvPr id="3" name="Content Placeholder 2"/>
          <p:cNvSpPr>
            <a:spLocks noGrp="1"/>
          </p:cNvSpPr>
          <p:nvPr>
            <p:ph idx="1"/>
          </p:nvPr>
        </p:nvSpPr>
        <p:spPr>
          <a:xfrm>
            <a:off x="228600" y="1143000"/>
            <a:ext cx="8610600" cy="5029200"/>
          </a:xfrm>
        </p:spPr>
        <p:txBody>
          <a:bodyPr>
            <a:noAutofit/>
          </a:bodyPr>
          <a:lstStyle/>
          <a:p>
            <a:pPr marL="514350" indent="-514350">
              <a:buFont typeface="+mj-lt"/>
              <a:buAutoNum type="arabicPeriod"/>
            </a:pPr>
            <a:r>
              <a:rPr lang="en-US" sz="2400" b="1" dirty="0" smtClean="0">
                <a:solidFill>
                  <a:schemeClr val="tx1"/>
                </a:solidFill>
              </a:rPr>
              <a:t>Tan describes situations in which she was forced to act as a go-between for her mother. In what ways do these interactions differ from the typical mother-daughter relationship? Explain. </a:t>
            </a:r>
          </a:p>
          <a:p>
            <a:pPr marL="514350" indent="-514350">
              <a:buFont typeface="+mj-lt"/>
              <a:buAutoNum type="arabicPeriod"/>
            </a:pPr>
            <a:r>
              <a:rPr lang="en-US" sz="2400" b="1" dirty="0" smtClean="0">
                <a:solidFill>
                  <a:schemeClr val="tx1"/>
                </a:solidFill>
              </a:rPr>
              <a:t>Describe Tan’s changing perceptions of her mother’s use of English, using evidence from the essay. What power does language hold? Did Tan change your views of language?</a:t>
            </a:r>
          </a:p>
          <a:p>
            <a:pPr marL="514350" indent="-514350">
              <a:buFont typeface="+mj-lt"/>
              <a:buAutoNum type="arabicPeriod" startAt="3"/>
            </a:pPr>
            <a:r>
              <a:rPr lang="en-US" sz="2400" b="1" dirty="0" smtClean="0">
                <a:solidFill>
                  <a:schemeClr val="tx1"/>
                </a:solidFill>
              </a:rPr>
              <a:t>Tan claims that the language spoken at home is more influential, or shapes the individual more than the language spoken by peers. Do you agree or disagree? Explain. </a:t>
            </a:r>
          </a:p>
          <a:p>
            <a:pPr marL="514350" indent="-514350">
              <a:buFont typeface="+mj-lt"/>
              <a:buAutoNum type="arabicPeriod" startAt="3"/>
            </a:pPr>
            <a:r>
              <a:rPr lang="en-US" sz="2400" b="1" dirty="0" smtClean="0">
                <a:solidFill>
                  <a:schemeClr val="tx1"/>
                </a:solidFill>
              </a:rPr>
              <a:t>What does proper English look/sound like? Why do we use slang words?</a:t>
            </a:r>
          </a:p>
          <a:p>
            <a:pPr lvl="1"/>
            <a:endParaRPr lang="en-US" sz="2600" b="1" dirty="0" smtClean="0">
              <a:solidFill>
                <a:schemeClr val="bg1"/>
              </a:solidFill>
            </a:endParaRPr>
          </a:p>
        </p:txBody>
      </p:sp>
    </p:spTree>
    <p:extLst>
      <p:ext uri="{BB962C8B-B14F-4D97-AF65-F5344CB8AC3E}">
        <p14:creationId xmlns:p14="http://schemas.microsoft.com/office/powerpoint/2010/main" val="360121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African Slang</a:t>
            </a:r>
            <a:endParaRPr lang="en-US" dirty="0"/>
          </a:p>
        </p:txBody>
      </p:sp>
      <p:sp>
        <p:nvSpPr>
          <p:cNvPr id="3" name="Content Placeholder 2"/>
          <p:cNvSpPr>
            <a:spLocks noGrp="1"/>
          </p:cNvSpPr>
          <p:nvPr>
            <p:ph sz="half" idx="1"/>
          </p:nvPr>
        </p:nvSpPr>
        <p:spPr/>
        <p:txBody>
          <a:bodyPr/>
          <a:lstStyle/>
          <a:p>
            <a:r>
              <a:rPr lang="en-US" dirty="0">
                <a:solidFill>
                  <a:schemeClr val="tx1"/>
                </a:solidFill>
              </a:rPr>
              <a:t>Cool—</a:t>
            </a:r>
            <a:r>
              <a:rPr lang="en-US" dirty="0" err="1">
                <a:solidFill>
                  <a:schemeClr val="tx1"/>
                </a:solidFill>
              </a:rPr>
              <a:t>kif</a:t>
            </a:r>
            <a:r>
              <a:rPr lang="en-US" dirty="0" smtClean="0">
                <a:solidFill>
                  <a:schemeClr val="tx1"/>
                </a:solidFill>
              </a:rPr>
              <a:t>, </a:t>
            </a:r>
            <a:r>
              <a:rPr lang="en-US" dirty="0" err="1" smtClean="0">
                <a:solidFill>
                  <a:schemeClr val="tx1"/>
                </a:solidFill>
              </a:rPr>
              <a:t>lekker</a:t>
            </a:r>
            <a:endParaRPr lang="en-US" dirty="0" smtClean="0">
              <a:solidFill>
                <a:schemeClr val="tx1"/>
              </a:solidFill>
            </a:endParaRPr>
          </a:p>
          <a:p>
            <a:r>
              <a:rPr lang="en-US" dirty="0" smtClean="0">
                <a:solidFill>
                  <a:schemeClr val="tx1"/>
                </a:solidFill>
              </a:rPr>
              <a:t>BBQ—</a:t>
            </a:r>
            <a:r>
              <a:rPr lang="en-US" dirty="0" err="1" smtClean="0">
                <a:solidFill>
                  <a:schemeClr val="tx1"/>
                </a:solidFill>
              </a:rPr>
              <a:t>braai</a:t>
            </a:r>
            <a:r>
              <a:rPr lang="en-US" dirty="0" smtClean="0">
                <a:solidFill>
                  <a:schemeClr val="tx1"/>
                </a:solidFill>
              </a:rPr>
              <a:t> </a:t>
            </a:r>
          </a:p>
          <a:p>
            <a:r>
              <a:rPr lang="en-US" dirty="0" smtClean="0">
                <a:solidFill>
                  <a:schemeClr val="tx1"/>
                </a:solidFill>
              </a:rPr>
              <a:t>Oh man—</a:t>
            </a:r>
            <a:r>
              <a:rPr lang="en-US" dirty="0" err="1" smtClean="0">
                <a:solidFill>
                  <a:schemeClr val="tx1"/>
                </a:solidFill>
              </a:rPr>
              <a:t>ag</a:t>
            </a:r>
            <a:r>
              <a:rPr lang="en-US" dirty="0" smtClean="0">
                <a:solidFill>
                  <a:schemeClr val="tx1"/>
                </a:solidFill>
              </a:rPr>
              <a:t> man</a:t>
            </a:r>
          </a:p>
          <a:p>
            <a:r>
              <a:rPr lang="en-US" dirty="0">
                <a:solidFill>
                  <a:schemeClr val="tx1"/>
                </a:solidFill>
              </a:rPr>
              <a:t>Ouch—</a:t>
            </a:r>
            <a:r>
              <a:rPr lang="en-US" dirty="0" err="1">
                <a:solidFill>
                  <a:schemeClr val="tx1"/>
                </a:solidFill>
              </a:rPr>
              <a:t>ai</a:t>
            </a:r>
            <a:r>
              <a:rPr lang="en-US" dirty="0">
                <a:solidFill>
                  <a:schemeClr val="tx1"/>
                </a:solidFill>
              </a:rPr>
              <a:t> </a:t>
            </a:r>
            <a:r>
              <a:rPr lang="en-US" dirty="0" err="1" smtClean="0">
                <a:solidFill>
                  <a:schemeClr val="tx1"/>
                </a:solidFill>
              </a:rPr>
              <a:t>na</a:t>
            </a:r>
            <a:endParaRPr lang="en-US" dirty="0" smtClean="0">
              <a:solidFill>
                <a:schemeClr val="tx1"/>
              </a:solidFill>
            </a:endParaRPr>
          </a:p>
          <a:p>
            <a:r>
              <a:rPr lang="en-US" dirty="0">
                <a:solidFill>
                  <a:schemeClr val="tx1"/>
                </a:solidFill>
              </a:rPr>
              <a:t>Sweetheart—</a:t>
            </a:r>
            <a:r>
              <a:rPr lang="en-US" dirty="0" err="1">
                <a:solidFill>
                  <a:schemeClr val="tx1"/>
                </a:solidFill>
              </a:rPr>
              <a:t>bokkie</a:t>
            </a:r>
            <a:endParaRPr lang="en-US" dirty="0" smtClean="0">
              <a:solidFill>
                <a:schemeClr val="tx1"/>
              </a:solidFill>
            </a:endParaRPr>
          </a:p>
          <a:p>
            <a:r>
              <a:rPr lang="en-US" dirty="0" smtClean="0">
                <a:solidFill>
                  <a:schemeClr val="tx1"/>
                </a:solidFill>
              </a:rPr>
              <a:t>My </a:t>
            </a:r>
            <a:r>
              <a:rPr lang="en-US" dirty="0">
                <a:solidFill>
                  <a:schemeClr val="tx1"/>
                </a:solidFill>
              </a:rPr>
              <a:t>friend—my </a:t>
            </a:r>
            <a:r>
              <a:rPr lang="en-US" dirty="0" smtClean="0">
                <a:solidFill>
                  <a:schemeClr val="tx1"/>
                </a:solidFill>
              </a:rPr>
              <a:t>china</a:t>
            </a:r>
          </a:p>
          <a:p>
            <a:r>
              <a:rPr lang="en-US" dirty="0">
                <a:solidFill>
                  <a:schemeClr val="tx1"/>
                </a:solidFill>
              </a:rPr>
              <a:t>Hello—</a:t>
            </a:r>
            <a:r>
              <a:rPr lang="en-US" dirty="0" err="1">
                <a:solidFill>
                  <a:schemeClr val="tx1"/>
                </a:solidFill>
              </a:rPr>
              <a:t>howzit</a:t>
            </a:r>
            <a:endParaRPr lang="en-US" dirty="0" smtClean="0">
              <a:solidFill>
                <a:schemeClr val="tx1"/>
              </a:solidFill>
            </a:endParaRPr>
          </a:p>
          <a:p>
            <a:r>
              <a:rPr lang="en-US" dirty="0" smtClean="0">
                <a:solidFill>
                  <a:schemeClr val="tx1"/>
                </a:solidFill>
              </a:rPr>
              <a:t>Male friend—bra</a:t>
            </a:r>
          </a:p>
          <a:p>
            <a:endParaRPr lang="en-US" dirty="0" smtClean="0"/>
          </a:p>
          <a:p>
            <a:endParaRPr lang="en-US" dirty="0" smtClean="0"/>
          </a:p>
          <a:p>
            <a:endParaRPr lang="en-US" dirty="0" smtClean="0"/>
          </a:p>
        </p:txBody>
      </p:sp>
      <p:sp>
        <p:nvSpPr>
          <p:cNvPr id="4" name="Content Placeholder 3"/>
          <p:cNvSpPr>
            <a:spLocks noGrp="1"/>
          </p:cNvSpPr>
          <p:nvPr>
            <p:ph sz="half" idx="2"/>
          </p:nvPr>
        </p:nvSpPr>
        <p:spPr/>
        <p:txBody>
          <a:bodyPr/>
          <a:lstStyle/>
          <a:p>
            <a:r>
              <a:rPr lang="en-US" dirty="0" smtClean="0">
                <a:solidFill>
                  <a:schemeClr val="tx1"/>
                </a:solidFill>
              </a:rPr>
              <a:t>Idiot—</a:t>
            </a:r>
            <a:r>
              <a:rPr lang="en-US" dirty="0" err="1" smtClean="0">
                <a:solidFill>
                  <a:schemeClr val="tx1"/>
                </a:solidFill>
              </a:rPr>
              <a:t>domkop</a:t>
            </a:r>
            <a:endParaRPr lang="en-US" dirty="0" smtClean="0">
              <a:solidFill>
                <a:schemeClr val="tx1"/>
              </a:solidFill>
            </a:endParaRPr>
          </a:p>
          <a:p>
            <a:r>
              <a:rPr lang="en-US" dirty="0" smtClean="0">
                <a:solidFill>
                  <a:schemeClr val="tx1"/>
                </a:solidFill>
              </a:rPr>
              <a:t>Smack—</a:t>
            </a:r>
            <a:r>
              <a:rPr lang="en-US" dirty="0" err="1" smtClean="0">
                <a:solidFill>
                  <a:schemeClr val="tx1"/>
                </a:solidFill>
              </a:rPr>
              <a:t>klap</a:t>
            </a:r>
            <a:endParaRPr lang="en-US" dirty="0" smtClean="0">
              <a:solidFill>
                <a:schemeClr val="tx1"/>
              </a:solidFill>
            </a:endParaRPr>
          </a:p>
          <a:p>
            <a:r>
              <a:rPr lang="en-US" dirty="0" smtClean="0">
                <a:solidFill>
                  <a:schemeClr val="tx1"/>
                </a:solidFill>
              </a:rPr>
              <a:t>Stupid person—</a:t>
            </a:r>
            <a:r>
              <a:rPr lang="en-US" dirty="0" err="1" smtClean="0">
                <a:solidFill>
                  <a:schemeClr val="tx1"/>
                </a:solidFill>
              </a:rPr>
              <a:t>moegoe</a:t>
            </a:r>
            <a:endParaRPr lang="en-US" dirty="0" smtClean="0">
              <a:solidFill>
                <a:schemeClr val="tx1"/>
              </a:solidFill>
            </a:endParaRPr>
          </a:p>
          <a:p>
            <a:r>
              <a:rPr lang="en-US" dirty="0" smtClean="0">
                <a:solidFill>
                  <a:schemeClr val="tx1"/>
                </a:solidFill>
              </a:rPr>
              <a:t>"kicking, shooting and beating people up</a:t>
            </a:r>
            <a:r>
              <a:rPr lang="en-US" dirty="0">
                <a:solidFill>
                  <a:schemeClr val="tx1"/>
                </a:solidFill>
              </a:rPr>
              <a:t>“— </a:t>
            </a:r>
            <a:r>
              <a:rPr lang="en-US" dirty="0" err="1" smtClean="0">
                <a:solidFill>
                  <a:schemeClr val="tx1"/>
                </a:solidFill>
              </a:rPr>
              <a:t>skop</a:t>
            </a:r>
            <a:r>
              <a:rPr lang="en-US" dirty="0" smtClean="0">
                <a:solidFill>
                  <a:schemeClr val="tx1"/>
                </a:solidFill>
              </a:rPr>
              <a:t>, </a:t>
            </a:r>
            <a:r>
              <a:rPr lang="en-US" dirty="0" err="1" smtClean="0">
                <a:solidFill>
                  <a:schemeClr val="tx1"/>
                </a:solidFill>
              </a:rPr>
              <a:t>skiet</a:t>
            </a:r>
            <a:r>
              <a:rPr lang="en-US" dirty="0" smtClean="0">
                <a:solidFill>
                  <a:schemeClr val="tx1"/>
                </a:solidFill>
              </a:rPr>
              <a:t> en </a:t>
            </a:r>
            <a:r>
              <a:rPr lang="en-US" dirty="0" err="1" smtClean="0">
                <a:solidFill>
                  <a:schemeClr val="tx1"/>
                </a:solidFill>
              </a:rPr>
              <a:t>donner</a:t>
            </a:r>
            <a:endParaRPr lang="en-US" dirty="0">
              <a:solidFill>
                <a:schemeClr val="tx1"/>
              </a:solidFill>
            </a:endParaRPr>
          </a:p>
        </p:txBody>
      </p:sp>
    </p:spTree>
    <p:extLst>
      <p:ext uri="{BB962C8B-B14F-4D97-AF65-F5344CB8AC3E}">
        <p14:creationId xmlns:p14="http://schemas.microsoft.com/office/powerpoint/2010/main" val="24463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ox(i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down)">
                                      <p:cBhvr>
                                        <p:cTn id="53" dur="580">
                                          <p:stCondLst>
                                            <p:cond delay="0"/>
                                          </p:stCondLst>
                                        </p:cTn>
                                        <p:tgtEl>
                                          <p:spTgt spid="3">
                                            <p:txEl>
                                              <p:pRg st="5" end="5"/>
                                            </p:txEl>
                                          </p:spTgt>
                                        </p:tgtEl>
                                      </p:cBhvr>
                                    </p:animEffect>
                                    <p:anim calcmode="lin" valueType="num">
                                      <p:cBhvr>
                                        <p:cTn id="5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5" end="5"/>
                                            </p:txEl>
                                          </p:spTgt>
                                        </p:tgtEl>
                                      </p:cBhvr>
                                      <p:to x="100000" y="60000"/>
                                    </p:animScale>
                                    <p:animScale>
                                      <p:cBhvr>
                                        <p:cTn id="60" dur="166" decel="50000">
                                          <p:stCondLst>
                                            <p:cond delay="676"/>
                                          </p:stCondLst>
                                        </p:cTn>
                                        <p:tgtEl>
                                          <p:spTgt spid="3">
                                            <p:txEl>
                                              <p:pRg st="5" end="5"/>
                                            </p:txEl>
                                          </p:spTgt>
                                        </p:tgtEl>
                                      </p:cBhvr>
                                      <p:to x="100000" y="100000"/>
                                    </p:animScale>
                                    <p:animScale>
                                      <p:cBhvr>
                                        <p:cTn id="61" dur="26">
                                          <p:stCondLst>
                                            <p:cond delay="1312"/>
                                          </p:stCondLst>
                                        </p:cTn>
                                        <p:tgtEl>
                                          <p:spTgt spid="3">
                                            <p:txEl>
                                              <p:pRg st="5" end="5"/>
                                            </p:txEl>
                                          </p:spTgt>
                                        </p:tgtEl>
                                      </p:cBhvr>
                                      <p:to x="100000" y="80000"/>
                                    </p:animScale>
                                    <p:animScale>
                                      <p:cBhvr>
                                        <p:cTn id="62" dur="166" decel="50000">
                                          <p:stCondLst>
                                            <p:cond delay="1338"/>
                                          </p:stCondLst>
                                        </p:cTn>
                                        <p:tgtEl>
                                          <p:spTgt spid="3">
                                            <p:txEl>
                                              <p:pRg st="5" end="5"/>
                                            </p:txEl>
                                          </p:spTgt>
                                        </p:tgtEl>
                                      </p:cBhvr>
                                      <p:to x="100000" y="100000"/>
                                    </p:animScale>
                                    <p:animScale>
                                      <p:cBhvr>
                                        <p:cTn id="63" dur="26">
                                          <p:stCondLst>
                                            <p:cond delay="1642"/>
                                          </p:stCondLst>
                                        </p:cTn>
                                        <p:tgtEl>
                                          <p:spTgt spid="3">
                                            <p:txEl>
                                              <p:pRg st="5" end="5"/>
                                            </p:txEl>
                                          </p:spTgt>
                                        </p:tgtEl>
                                      </p:cBhvr>
                                      <p:to x="100000" y="90000"/>
                                    </p:animScale>
                                    <p:animScale>
                                      <p:cBhvr>
                                        <p:cTn id="64" dur="166" decel="50000">
                                          <p:stCondLst>
                                            <p:cond delay="1668"/>
                                          </p:stCondLst>
                                        </p:cTn>
                                        <p:tgtEl>
                                          <p:spTgt spid="3">
                                            <p:txEl>
                                              <p:pRg st="5" end="5"/>
                                            </p:txEl>
                                          </p:spTgt>
                                        </p:tgtEl>
                                      </p:cBhvr>
                                      <p:to x="100000" y="100000"/>
                                    </p:animScale>
                                    <p:animScale>
                                      <p:cBhvr>
                                        <p:cTn id="65" dur="26">
                                          <p:stCondLst>
                                            <p:cond delay="1808"/>
                                          </p:stCondLst>
                                        </p:cTn>
                                        <p:tgtEl>
                                          <p:spTgt spid="3">
                                            <p:txEl>
                                              <p:pRg st="5" end="5"/>
                                            </p:txEl>
                                          </p:spTgt>
                                        </p:tgtEl>
                                      </p:cBhvr>
                                      <p:to x="100000" y="95000"/>
                                    </p:animScale>
                                    <p:animScale>
                                      <p:cBhvr>
                                        <p:cTn id="66" dur="166" decel="50000">
                                          <p:stCondLst>
                                            <p:cond delay="1834"/>
                                          </p:stCondLst>
                                        </p:cTn>
                                        <p:tgtEl>
                                          <p:spTgt spid="3">
                                            <p:txEl>
                                              <p:pRg st="5" end="5"/>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box(in)">
                                      <p:cBhvr>
                                        <p:cTn id="71" dur="500"/>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7" presetClass="entr" presetSubtype="4"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 calcmode="lin" valueType="num">
                                      <p:cBhvr additive="base">
                                        <p:cTn id="7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nodeType="clickEffect">
                                  <p:stCondLst>
                                    <p:cond delay="0"/>
                                  </p:stCondLst>
                                  <p:childTnLst>
                                    <p:set>
                                      <p:cBhvr>
                                        <p:cTn id="81" dur="1" fill="hold">
                                          <p:stCondLst>
                                            <p:cond delay="0"/>
                                          </p:stCondLst>
                                        </p:cTn>
                                        <p:tgtEl>
                                          <p:spTgt spid="4">
                                            <p:txEl>
                                              <p:pRg st="0" end="0"/>
                                            </p:txEl>
                                          </p:spTgt>
                                        </p:tgtEl>
                                        <p:attrNameLst>
                                          <p:attrName>style.visibility</p:attrName>
                                        </p:attrNameLst>
                                      </p:cBhvr>
                                      <p:to>
                                        <p:strVal val="visible"/>
                                      </p:to>
                                    </p:set>
                                    <p:animEffect transition="in" filter="fade">
                                      <p:cBhvr>
                                        <p:cTn id="82" dur="800" decel="100000"/>
                                        <p:tgtEl>
                                          <p:spTgt spid="4">
                                            <p:txEl>
                                              <p:pRg st="0" end="0"/>
                                            </p:txEl>
                                          </p:spTgt>
                                        </p:tgtEl>
                                      </p:cBhvr>
                                    </p:animEffect>
                                    <p:anim calcmode="lin" valueType="num">
                                      <p:cBhvr>
                                        <p:cTn id="83"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84"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85"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0" presetClass="entr" presetSubtype="0" fill="hold" nodeType="clickEffect">
                                  <p:stCondLst>
                                    <p:cond delay="0"/>
                                  </p:stCondLst>
                                  <p:childTnLst>
                                    <p:set>
                                      <p:cBhvr>
                                        <p:cTn id="91" dur="1" fill="hold">
                                          <p:stCondLst>
                                            <p:cond delay="0"/>
                                          </p:stCondLst>
                                        </p:cTn>
                                        <p:tgtEl>
                                          <p:spTgt spid="4">
                                            <p:txEl>
                                              <p:pRg st="1" end="1"/>
                                            </p:txEl>
                                          </p:spTgt>
                                        </p:tgtEl>
                                        <p:attrNameLst>
                                          <p:attrName>style.visibility</p:attrName>
                                        </p:attrNameLst>
                                      </p:cBhvr>
                                      <p:to>
                                        <p:strVal val="visible"/>
                                      </p:to>
                                    </p:set>
                                    <p:animEffect transition="in" filter="fade">
                                      <p:cBhvr>
                                        <p:cTn id="92" dur="800" decel="100000"/>
                                        <p:tgtEl>
                                          <p:spTgt spid="4">
                                            <p:txEl>
                                              <p:pRg st="1" end="1"/>
                                            </p:txEl>
                                          </p:spTgt>
                                        </p:tgtEl>
                                      </p:cBhvr>
                                    </p:animEffect>
                                    <p:anim calcmode="lin" valueType="num">
                                      <p:cBhvr>
                                        <p:cTn id="93"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94"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95"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nodeType="clickEffect">
                                  <p:stCondLst>
                                    <p:cond delay="0"/>
                                  </p:stCondLst>
                                  <p:childTnLst>
                                    <p:set>
                                      <p:cBhvr>
                                        <p:cTn id="101" dur="1" fill="hold">
                                          <p:stCondLst>
                                            <p:cond delay="0"/>
                                          </p:stCondLst>
                                        </p:cTn>
                                        <p:tgtEl>
                                          <p:spTgt spid="4">
                                            <p:txEl>
                                              <p:pRg st="2" end="2"/>
                                            </p:txEl>
                                          </p:spTgt>
                                        </p:tgtEl>
                                        <p:attrNameLst>
                                          <p:attrName>style.visibility</p:attrName>
                                        </p:attrNameLst>
                                      </p:cBhvr>
                                      <p:to>
                                        <p:strVal val="visible"/>
                                      </p:to>
                                    </p:set>
                                    <p:animEffect transition="in" filter="fade">
                                      <p:cBhvr>
                                        <p:cTn id="102" dur="800" decel="100000"/>
                                        <p:tgtEl>
                                          <p:spTgt spid="4">
                                            <p:txEl>
                                              <p:pRg st="2" end="2"/>
                                            </p:txEl>
                                          </p:spTgt>
                                        </p:tgtEl>
                                      </p:cBhvr>
                                    </p:animEffect>
                                    <p:anim calcmode="lin" valueType="num">
                                      <p:cBhvr>
                                        <p:cTn id="103"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104"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105"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4" presetClass="entr" presetSubtype="0" fill="hold" nodeType="clickEffect">
                                  <p:stCondLst>
                                    <p:cond delay="0"/>
                                  </p:stCondLst>
                                  <p:childTnLst>
                                    <p:set>
                                      <p:cBhvr>
                                        <p:cTn id="111" dur="1" fill="hold">
                                          <p:stCondLst>
                                            <p:cond delay="0"/>
                                          </p:stCondLst>
                                        </p:cTn>
                                        <p:tgtEl>
                                          <p:spTgt spid="4">
                                            <p:txEl>
                                              <p:pRg st="3" end="3"/>
                                            </p:txEl>
                                          </p:spTgt>
                                        </p:tgtEl>
                                        <p:attrNameLst>
                                          <p:attrName>style.visibility</p:attrName>
                                        </p:attrNameLst>
                                      </p:cBhvr>
                                      <p:to>
                                        <p:strVal val="visible"/>
                                      </p:to>
                                    </p:set>
                                    <p:anim to="" calcmode="lin" valueType="num">
                                      <p:cBhvr>
                                        <p:cTn id="11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Music as poetry </a:t>
            </a:r>
            <a:endParaRPr lang="en-US" dirty="0"/>
          </a:p>
        </p:txBody>
      </p:sp>
      <p:sp>
        <p:nvSpPr>
          <p:cNvPr id="2" name="Title 1"/>
          <p:cNvSpPr>
            <a:spLocks noGrp="1"/>
          </p:cNvSpPr>
          <p:nvPr>
            <p:ph type="title"/>
          </p:nvPr>
        </p:nvSpPr>
        <p:spPr/>
        <p:txBody>
          <a:bodyPr/>
          <a:lstStyle/>
          <a:p>
            <a:r>
              <a:rPr lang="en-US" dirty="0" smtClean="0"/>
              <a:t>90s Music </a:t>
            </a:r>
            <a:endParaRPr lang="en-US" dirty="0"/>
          </a:p>
        </p:txBody>
      </p:sp>
    </p:spTree>
    <p:extLst>
      <p:ext uri="{BB962C8B-B14F-4D97-AF65-F5344CB8AC3E}">
        <p14:creationId xmlns:p14="http://schemas.microsoft.com/office/powerpoint/2010/main" val="28471714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solidFill>
                  <a:schemeClr val="tx2"/>
                </a:solidFill>
              </a:rPr>
              <a:t>Select a song from the 90s that you think best exemplifies the decades</a:t>
            </a:r>
          </a:p>
          <a:p>
            <a:r>
              <a:rPr lang="en-US" sz="3600" dirty="0" smtClean="0">
                <a:solidFill>
                  <a:schemeClr val="tx2"/>
                </a:solidFill>
              </a:rPr>
              <a:t>Due Tuesday, May 28</a:t>
            </a:r>
            <a:r>
              <a:rPr lang="en-US" sz="3600" baseline="30000" dirty="0" smtClean="0">
                <a:solidFill>
                  <a:schemeClr val="tx2"/>
                </a:solidFill>
              </a:rPr>
              <a:t>th</a:t>
            </a:r>
            <a:r>
              <a:rPr lang="en-US" sz="3600" dirty="0" smtClean="0">
                <a:solidFill>
                  <a:schemeClr val="tx2"/>
                </a:solidFill>
              </a:rPr>
              <a:t> </a:t>
            </a:r>
          </a:p>
          <a:p>
            <a:r>
              <a:rPr lang="en-US" sz="3600" dirty="0" smtClean="0">
                <a:solidFill>
                  <a:schemeClr val="tx2"/>
                </a:solidFill>
              </a:rPr>
              <a:t>Please print out the song lyrics (you cannot just have access on your phone or computer)</a:t>
            </a:r>
          </a:p>
          <a:p>
            <a:pPr marL="0" indent="0">
              <a:buNone/>
            </a:pPr>
            <a:endParaRPr lang="en-US" dirty="0"/>
          </a:p>
        </p:txBody>
      </p:sp>
      <p:sp>
        <p:nvSpPr>
          <p:cNvPr id="2" name="Title 1"/>
          <p:cNvSpPr>
            <a:spLocks noGrp="1"/>
          </p:cNvSpPr>
          <p:nvPr>
            <p:ph type="title"/>
          </p:nvPr>
        </p:nvSpPr>
        <p:spPr/>
        <p:txBody>
          <a:bodyPr/>
          <a:lstStyle/>
          <a:p>
            <a:r>
              <a:rPr lang="en-US" dirty="0" smtClean="0"/>
              <a:t>Homework Assignment</a:t>
            </a:r>
            <a:endParaRPr lang="en-US" dirty="0"/>
          </a:p>
        </p:txBody>
      </p:sp>
    </p:spTree>
    <p:extLst>
      <p:ext uri="{BB962C8B-B14F-4D97-AF65-F5344CB8AC3E}">
        <p14:creationId xmlns:p14="http://schemas.microsoft.com/office/powerpoint/2010/main" val="2927446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788670" indent="-742950">
              <a:buFont typeface="+mj-lt"/>
              <a:buAutoNum type="arabicPeriod"/>
            </a:pPr>
            <a:r>
              <a:rPr lang="en-US" sz="3600" dirty="0" smtClean="0">
                <a:solidFill>
                  <a:schemeClr val="tx1"/>
                </a:solidFill>
              </a:rPr>
              <a:t>Share the songs and lyrics with the people at your table group</a:t>
            </a:r>
          </a:p>
          <a:p>
            <a:pPr marL="788670" indent="-742950">
              <a:buFont typeface="+mj-lt"/>
              <a:buAutoNum type="arabicPeriod"/>
            </a:pPr>
            <a:r>
              <a:rPr lang="en-US" sz="3600" dirty="0" smtClean="0">
                <a:solidFill>
                  <a:schemeClr val="tx1"/>
                </a:solidFill>
              </a:rPr>
              <a:t>Why did you choose this song? Why is it the best representation of the decade?</a:t>
            </a:r>
          </a:p>
          <a:p>
            <a:pPr marL="788670" indent="-742950">
              <a:buFont typeface="+mj-lt"/>
              <a:buAutoNum type="arabicPeriod"/>
            </a:pPr>
            <a:r>
              <a:rPr lang="en-US" sz="3600" dirty="0" smtClean="0">
                <a:solidFill>
                  <a:schemeClr val="tx1"/>
                </a:solidFill>
              </a:rPr>
              <a:t>Pick the best song from each decade (and know why)</a:t>
            </a:r>
          </a:p>
          <a:p>
            <a:r>
              <a:rPr lang="en-US" sz="3600" dirty="0" smtClean="0">
                <a:solidFill>
                  <a:schemeClr val="tx1"/>
                </a:solidFill>
              </a:rPr>
              <a:t>Activity you will do for each ‘best’ song</a:t>
            </a:r>
            <a:endParaRPr lang="en-US" sz="3600" dirty="0">
              <a:solidFill>
                <a:schemeClr val="tx1"/>
              </a:solidFill>
            </a:endParaRPr>
          </a:p>
        </p:txBody>
      </p:sp>
      <p:sp>
        <p:nvSpPr>
          <p:cNvPr id="2" name="Title 1"/>
          <p:cNvSpPr>
            <a:spLocks noGrp="1"/>
          </p:cNvSpPr>
          <p:nvPr>
            <p:ph type="title"/>
          </p:nvPr>
        </p:nvSpPr>
        <p:spPr/>
        <p:txBody>
          <a:bodyPr/>
          <a:lstStyle/>
          <a:p>
            <a:r>
              <a:rPr lang="en-US" dirty="0" smtClean="0"/>
              <a:t>Table groups</a:t>
            </a:r>
            <a:endParaRPr lang="en-US" dirty="0"/>
          </a:p>
        </p:txBody>
      </p:sp>
    </p:spTree>
    <p:extLst>
      <p:ext uri="{BB962C8B-B14F-4D97-AF65-F5344CB8AC3E}">
        <p14:creationId xmlns:p14="http://schemas.microsoft.com/office/powerpoint/2010/main" val="26197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88670" indent="-742950">
              <a:buFont typeface="+mj-lt"/>
              <a:buAutoNum type="arabicPeriod"/>
            </a:pPr>
            <a:r>
              <a:rPr lang="en-US" sz="4000" dirty="0" smtClean="0"/>
              <a:t>Look for: metaphor, simile, hyperbole, imagery, personification, rhyme</a:t>
            </a:r>
          </a:p>
          <a:p>
            <a:pPr marL="788670" indent="-742950">
              <a:buFont typeface="+mj-lt"/>
              <a:buAutoNum type="arabicPeriod"/>
            </a:pPr>
            <a:r>
              <a:rPr lang="en-US" sz="4000" dirty="0" smtClean="0"/>
              <a:t>How do these contribute to the overall tone and mood of the song?</a:t>
            </a:r>
          </a:p>
        </p:txBody>
      </p:sp>
      <p:sp>
        <p:nvSpPr>
          <p:cNvPr id="2" name="Title 1"/>
          <p:cNvSpPr>
            <a:spLocks noGrp="1"/>
          </p:cNvSpPr>
          <p:nvPr>
            <p:ph type="title"/>
          </p:nvPr>
        </p:nvSpPr>
        <p:spPr/>
        <p:txBody>
          <a:bodyPr>
            <a:normAutofit fontScale="90000"/>
          </a:bodyPr>
          <a:lstStyle/>
          <a:p>
            <a:r>
              <a:rPr lang="en-US" dirty="0" smtClean="0"/>
              <a:t>Literary Devices: As a table group</a:t>
            </a:r>
            <a:endParaRPr lang="en-US" dirty="0"/>
          </a:p>
        </p:txBody>
      </p:sp>
    </p:spTree>
    <p:extLst>
      <p:ext uri="{BB962C8B-B14F-4D97-AF65-F5344CB8AC3E}">
        <p14:creationId xmlns:p14="http://schemas.microsoft.com/office/powerpoint/2010/main" val="24863475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788670" indent="-742950">
              <a:buFont typeface="+mj-lt"/>
              <a:buAutoNum type="arabicPeriod"/>
            </a:pPr>
            <a:r>
              <a:rPr lang="en-US" sz="3600" dirty="0" smtClean="0">
                <a:solidFill>
                  <a:schemeClr val="tx1"/>
                </a:solidFill>
              </a:rPr>
              <a:t>What does the title of the song mean? Explain in detail.</a:t>
            </a:r>
          </a:p>
          <a:p>
            <a:pPr marL="788670" indent="-742950">
              <a:buFont typeface="+mj-lt"/>
              <a:buAutoNum type="arabicPeriod"/>
            </a:pPr>
            <a:r>
              <a:rPr lang="en-US" sz="3600" dirty="0" smtClean="0">
                <a:solidFill>
                  <a:schemeClr val="tx1"/>
                </a:solidFill>
              </a:rPr>
              <a:t>Is it an appropriate title for the song? Explain.</a:t>
            </a:r>
          </a:p>
          <a:p>
            <a:pPr marL="788670" indent="-742950">
              <a:buFont typeface="+mj-lt"/>
              <a:buAutoNum type="arabicPeriod"/>
            </a:pPr>
            <a:r>
              <a:rPr lang="en-US" sz="3600" dirty="0" smtClean="0">
                <a:solidFill>
                  <a:schemeClr val="tx1"/>
                </a:solidFill>
              </a:rPr>
              <a:t>What would you have titled the song? Why?</a:t>
            </a:r>
          </a:p>
          <a:p>
            <a:pPr marL="788670" indent="-742950">
              <a:buFont typeface="+mj-lt"/>
              <a:buAutoNum type="arabicPeriod"/>
            </a:pPr>
            <a:r>
              <a:rPr lang="en-US" sz="3600" dirty="0" smtClean="0">
                <a:solidFill>
                  <a:schemeClr val="tx1"/>
                </a:solidFill>
              </a:rPr>
              <a:t>Contemporary issues represented in the song? </a:t>
            </a:r>
            <a:r>
              <a:rPr lang="en-US" sz="3600" smtClean="0">
                <a:solidFill>
                  <a:schemeClr val="tx1"/>
                </a:solidFill>
              </a:rPr>
              <a:t>Explain. </a:t>
            </a:r>
            <a:endParaRPr lang="en-US" sz="3600" dirty="0">
              <a:solidFill>
                <a:schemeClr val="tx1"/>
              </a:solidFill>
            </a:endParaRPr>
          </a:p>
        </p:txBody>
      </p:sp>
      <p:sp>
        <p:nvSpPr>
          <p:cNvPr id="2" name="Title 1"/>
          <p:cNvSpPr>
            <a:spLocks noGrp="1"/>
          </p:cNvSpPr>
          <p:nvPr>
            <p:ph type="title"/>
          </p:nvPr>
        </p:nvSpPr>
        <p:spPr/>
        <p:txBody>
          <a:bodyPr/>
          <a:lstStyle/>
          <a:p>
            <a:r>
              <a:rPr lang="en-US" dirty="0" smtClean="0"/>
              <a:t>Analysis: As table group</a:t>
            </a:r>
            <a:endParaRPr lang="en-US" dirty="0"/>
          </a:p>
        </p:txBody>
      </p:sp>
    </p:spTree>
    <p:extLst>
      <p:ext uri="{BB962C8B-B14F-4D97-AF65-F5344CB8AC3E}">
        <p14:creationId xmlns:p14="http://schemas.microsoft.com/office/powerpoint/2010/main" val="104298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smtClean="0"/>
              <a:t>What is absinthe?</a:t>
            </a:r>
            <a:endParaRPr lang="en-US" dirty="0"/>
          </a:p>
        </p:txBody>
      </p:sp>
      <p:sp>
        <p:nvSpPr>
          <p:cNvPr id="3" name="Content Placeholder 2"/>
          <p:cNvSpPr>
            <a:spLocks noGrp="1"/>
          </p:cNvSpPr>
          <p:nvPr>
            <p:ph idx="1"/>
          </p:nvPr>
        </p:nvSpPr>
        <p:spPr>
          <a:xfrm>
            <a:off x="381000" y="1504745"/>
            <a:ext cx="8686800" cy="5124655"/>
          </a:xfrm>
        </p:spPr>
        <p:txBody>
          <a:bodyPr>
            <a:normAutofit/>
          </a:bodyPr>
          <a:lstStyle/>
          <a:p>
            <a:r>
              <a:rPr lang="en-US" sz="2800" dirty="0" smtClean="0">
                <a:latin typeface="Georgia" pitchFamily="18" charset="0"/>
              </a:rPr>
              <a:t>Green colored drink with very high level of alcohol by volume that originated in Europe.</a:t>
            </a:r>
          </a:p>
          <a:p>
            <a:r>
              <a:rPr lang="en-US" sz="2800" dirty="0" smtClean="0">
                <a:latin typeface="Georgia" pitchFamily="18" charset="0"/>
              </a:rPr>
              <a:t>Banned in the US, France, Netherlands, Belgium, Switzerland, and Austria-Hungary by 1915 for “psychoactive properties.” Revival in 1990s in Europe. Legalized in the USA again in 2007. </a:t>
            </a:r>
          </a:p>
          <a:p>
            <a:r>
              <a:rPr lang="en-US" sz="2800" dirty="0" smtClean="0">
                <a:latin typeface="Georgia" pitchFamily="18" charset="0"/>
              </a:rPr>
              <a:t>Known for being mysterious, addictive, and “mind altering.” Reportedly, these cases of psychosis were over exaggerated.</a:t>
            </a:r>
          </a:p>
          <a:p>
            <a:r>
              <a:rPr lang="en-US" sz="2800" dirty="0" smtClean="0">
                <a:latin typeface="Georgia" pitchFamily="18" charset="0"/>
              </a:rPr>
              <a:t>Sweet taste with a bitter aftertaste…how does this represent the relationship we see in the short story?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418096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617720"/>
          </a:xfrm>
        </p:spPr>
        <p:txBody>
          <a:bodyPr>
            <a:normAutofit lnSpcReduction="10000"/>
          </a:bodyPr>
          <a:lstStyle/>
          <a:p>
            <a:pPr marL="788670" indent="-742950">
              <a:buFont typeface="+mj-lt"/>
              <a:buAutoNum type="arabicPeriod"/>
            </a:pPr>
            <a:r>
              <a:rPr lang="en-US" sz="4400" dirty="0" smtClean="0">
                <a:solidFill>
                  <a:schemeClr val="tx1"/>
                </a:solidFill>
              </a:rPr>
              <a:t>Based on the songs from the 90s, how would you categorize/describe the decade? </a:t>
            </a:r>
          </a:p>
          <a:p>
            <a:pPr marL="788670" indent="-742950">
              <a:buFont typeface="+mj-lt"/>
              <a:buAutoNum type="arabicPeriod"/>
            </a:pPr>
            <a:r>
              <a:rPr lang="en-US" sz="4400" dirty="0" smtClean="0">
                <a:solidFill>
                  <a:schemeClr val="tx1"/>
                </a:solidFill>
              </a:rPr>
              <a:t>Are songs creators of social change or does social change result in songs?</a:t>
            </a:r>
            <a:endParaRPr lang="en-US" sz="4400" dirty="0">
              <a:solidFill>
                <a:schemeClr val="tx1"/>
              </a:solidFill>
            </a:endParaRPr>
          </a:p>
        </p:txBody>
      </p:sp>
      <p:sp>
        <p:nvSpPr>
          <p:cNvPr id="2" name="Title 1"/>
          <p:cNvSpPr>
            <a:spLocks noGrp="1"/>
          </p:cNvSpPr>
          <p:nvPr>
            <p:ph type="title"/>
          </p:nvPr>
        </p:nvSpPr>
        <p:spPr/>
        <p:txBody>
          <a:bodyPr/>
          <a:lstStyle/>
          <a:p>
            <a:r>
              <a:rPr lang="en-US" dirty="0" smtClean="0"/>
              <a:t>Reflection/Thesis	</a:t>
            </a:r>
            <a:endParaRPr lang="en-US" dirty="0"/>
          </a:p>
        </p:txBody>
      </p:sp>
    </p:spTree>
    <p:extLst>
      <p:ext uri="{BB962C8B-B14F-4D97-AF65-F5344CB8AC3E}">
        <p14:creationId xmlns:p14="http://schemas.microsoft.com/office/powerpoint/2010/main" val="22592428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Cultural Study </a:t>
            </a:r>
            <a:endParaRPr lang="en-US" dirty="0"/>
          </a:p>
        </p:txBody>
      </p:sp>
      <p:sp>
        <p:nvSpPr>
          <p:cNvPr id="2" name="Title 1"/>
          <p:cNvSpPr>
            <a:spLocks noGrp="1"/>
          </p:cNvSpPr>
          <p:nvPr>
            <p:ph type="title"/>
          </p:nvPr>
        </p:nvSpPr>
        <p:spPr/>
        <p:txBody>
          <a:bodyPr/>
          <a:lstStyle/>
          <a:p>
            <a:r>
              <a:rPr lang="en-US" dirty="0" smtClean="0"/>
              <a:t>90s</a:t>
            </a:r>
            <a:endParaRPr lang="en-US" dirty="0"/>
          </a:p>
        </p:txBody>
      </p:sp>
    </p:spTree>
    <p:extLst>
      <p:ext uri="{BB962C8B-B14F-4D97-AF65-F5344CB8AC3E}">
        <p14:creationId xmlns:p14="http://schemas.microsoft.com/office/powerpoint/2010/main" val="40350201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smtClean="0"/>
              <a:t>I can analyze primary source information.</a:t>
            </a:r>
          </a:p>
          <a:p>
            <a:pPr marL="514350" indent="-514350">
              <a:buFont typeface="+mj-lt"/>
              <a:buAutoNum type="arabicPeriod"/>
            </a:pPr>
            <a:r>
              <a:rPr lang="en-US" sz="4000" dirty="0" smtClean="0"/>
              <a:t>I can examine the impact of events on the 90s. </a:t>
            </a:r>
          </a:p>
          <a:p>
            <a:pPr marL="514350" indent="-514350">
              <a:buFont typeface="+mj-lt"/>
              <a:buAutoNum type="arabicPeriod"/>
            </a:pPr>
            <a:r>
              <a:rPr lang="en-US" sz="4000" dirty="0" smtClean="0"/>
              <a:t>I can evaluate long term impacts of events. </a:t>
            </a:r>
            <a:endParaRPr lang="en-US" sz="4000" dirty="0"/>
          </a:p>
        </p:txBody>
      </p:sp>
    </p:spTree>
    <p:extLst>
      <p:ext uri="{BB962C8B-B14F-4D97-AF65-F5344CB8AC3E}">
        <p14:creationId xmlns:p14="http://schemas.microsoft.com/office/powerpoint/2010/main" val="1912961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t>Pick one of the “90 Moments from the 90s”, then research that world event</a:t>
            </a:r>
          </a:p>
          <a:p>
            <a:pPr lvl="1"/>
            <a:r>
              <a:rPr lang="en-US" sz="2800" dirty="0" smtClean="0"/>
              <a:t>What happened/what is your selected moment (think background)? Who was involved? Impact? How did </a:t>
            </a:r>
            <a:r>
              <a:rPr lang="en-US" sz="2800" smtClean="0"/>
              <a:t>this event </a:t>
            </a:r>
            <a:r>
              <a:rPr lang="en-US" sz="2800" dirty="0" smtClean="0"/>
              <a:t>shape the 90s? </a:t>
            </a:r>
            <a:r>
              <a:rPr lang="en-US" sz="3200" dirty="0" smtClean="0">
                <a:hlinkClick r:id="rId2"/>
              </a:rPr>
              <a:t>https</a:t>
            </a:r>
            <a:r>
              <a:rPr lang="en-US" sz="3200" dirty="0">
                <a:hlinkClick r:id="rId2"/>
              </a:rPr>
              <a:t>://</a:t>
            </a:r>
            <a:r>
              <a:rPr lang="en-US" sz="3200" dirty="0" smtClean="0">
                <a:hlinkClick r:id="rId2"/>
              </a:rPr>
              <a:t>www.cnn.com/2017/07/05/world/gallery/90-moments-from-the-90s/index.html</a:t>
            </a:r>
            <a:endParaRPr lang="en-US" sz="3200" dirty="0" smtClean="0"/>
          </a:p>
          <a:p>
            <a:pPr lvl="1"/>
            <a:r>
              <a:rPr lang="en-US" sz="3200" dirty="0" smtClean="0"/>
              <a:t>WARNING: Some images are graphic</a:t>
            </a:r>
            <a:endParaRPr lang="en-US" sz="3200" dirty="0"/>
          </a:p>
        </p:txBody>
      </p:sp>
      <p:sp>
        <p:nvSpPr>
          <p:cNvPr id="2" name="Title 1"/>
          <p:cNvSpPr>
            <a:spLocks noGrp="1"/>
          </p:cNvSpPr>
          <p:nvPr>
            <p:ph type="title"/>
          </p:nvPr>
        </p:nvSpPr>
        <p:spPr/>
        <p:txBody>
          <a:bodyPr/>
          <a:lstStyle/>
          <a:p>
            <a:r>
              <a:rPr lang="en-US" dirty="0" smtClean="0"/>
              <a:t>90s background</a:t>
            </a:r>
            <a:endParaRPr lang="en-US" dirty="0"/>
          </a:p>
        </p:txBody>
      </p:sp>
    </p:spTree>
    <p:extLst>
      <p:ext uri="{BB962C8B-B14F-4D97-AF65-F5344CB8AC3E}">
        <p14:creationId xmlns:p14="http://schemas.microsoft.com/office/powerpoint/2010/main" val="32926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Older Files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98609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562600"/>
          </a:xfrm>
        </p:spPr>
        <p:txBody>
          <a:bodyPr>
            <a:normAutofit fontScale="92500" lnSpcReduction="20000"/>
          </a:bodyPr>
          <a:lstStyle/>
          <a:p>
            <a:pPr marL="514350" lvl="0" indent="-514350">
              <a:buFont typeface="+mj-lt"/>
              <a:buAutoNum type="arabicPeriod"/>
            </a:pPr>
            <a:r>
              <a:rPr lang="en-US" sz="3500" dirty="0" smtClean="0"/>
              <a:t>Conclude what is literally happening in the story</a:t>
            </a:r>
            <a:r>
              <a:rPr lang="en-US" sz="3500" dirty="0"/>
              <a:t>.</a:t>
            </a:r>
            <a:endParaRPr lang="en-US" sz="3500" dirty="0" smtClean="0"/>
          </a:p>
          <a:p>
            <a:pPr marL="514350" lvl="0" indent="-514350">
              <a:buFont typeface="+mj-lt"/>
              <a:buAutoNum type="arabicPeriod"/>
            </a:pPr>
            <a:r>
              <a:rPr lang="en-US" sz="3500" dirty="0" smtClean="0"/>
              <a:t>Determine the importance of what is </a:t>
            </a:r>
            <a:r>
              <a:rPr lang="en-US" sz="3500" i="1" dirty="0" smtClean="0"/>
              <a:t>not</a:t>
            </a:r>
            <a:r>
              <a:rPr lang="en-US" sz="3500" dirty="0" smtClean="0"/>
              <a:t> being said in the story?</a:t>
            </a:r>
          </a:p>
          <a:p>
            <a:pPr marL="514350" lvl="0" indent="-514350">
              <a:buFont typeface="+mj-lt"/>
              <a:buAutoNum type="arabicPeriod"/>
            </a:pPr>
            <a:r>
              <a:rPr lang="en-US" sz="3500" dirty="0" smtClean="0"/>
              <a:t>To what extent is the male character admirable? What does he want? How do you know?</a:t>
            </a:r>
          </a:p>
          <a:p>
            <a:pPr marL="514350" lvl="0" indent="-514350">
              <a:buFont typeface="+mj-lt"/>
              <a:buAutoNum type="arabicPeriod"/>
            </a:pPr>
            <a:r>
              <a:rPr lang="en-US" sz="3500" dirty="0" smtClean="0"/>
              <a:t>To what extent is the female character admirable? What does she have going for her? Explain with textual evidence.</a:t>
            </a:r>
          </a:p>
          <a:p>
            <a:pPr marL="514350" lvl="0" indent="-514350">
              <a:buFont typeface="+mj-lt"/>
              <a:buAutoNum type="arabicPeriod"/>
            </a:pPr>
            <a:r>
              <a:rPr lang="en-US" sz="3500" dirty="0" smtClean="0"/>
              <a:t>Determine the nature of their relationship. Use examples from the text to justify your response.</a:t>
            </a:r>
          </a:p>
          <a:p>
            <a:endParaRPr lang="en-US" dirty="0"/>
          </a:p>
        </p:txBody>
      </p:sp>
      <p:sp>
        <p:nvSpPr>
          <p:cNvPr id="2" name="Title 1"/>
          <p:cNvSpPr>
            <a:spLocks noGrp="1"/>
          </p:cNvSpPr>
          <p:nvPr>
            <p:ph type="title"/>
          </p:nvPr>
        </p:nvSpPr>
        <p:spPr>
          <a:xfrm>
            <a:off x="457200" y="457200"/>
            <a:ext cx="8229600" cy="381000"/>
          </a:xfrm>
        </p:spPr>
        <p:txBody>
          <a:bodyPr>
            <a:normAutofit fontScale="90000"/>
          </a:bodyPr>
          <a:lstStyle/>
          <a:p>
            <a:r>
              <a:rPr lang="en-US" dirty="0" smtClean="0"/>
              <a:t>Table Group Questions</a:t>
            </a:r>
            <a:endParaRPr lang="en-US" dirty="0"/>
          </a:p>
        </p:txBody>
      </p:sp>
    </p:spTree>
    <p:extLst>
      <p:ext uri="{BB962C8B-B14F-4D97-AF65-F5344CB8AC3E}">
        <p14:creationId xmlns:p14="http://schemas.microsoft.com/office/powerpoint/2010/main" val="56466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763000" cy="4953000"/>
          </a:xfrm>
        </p:spPr>
        <p:txBody>
          <a:bodyPr>
            <a:normAutofit lnSpcReduction="10000"/>
          </a:bodyPr>
          <a:lstStyle/>
          <a:p>
            <a:pPr marL="514350" lvl="0" indent="-514350">
              <a:buFont typeface="+mj-lt"/>
              <a:buAutoNum type="arabicPeriod" startAt="6"/>
            </a:pPr>
            <a:r>
              <a:rPr lang="en-US" sz="3200" dirty="0" smtClean="0"/>
              <a:t>Explain why </a:t>
            </a:r>
            <a:r>
              <a:rPr lang="en-US" sz="3200" dirty="0"/>
              <a:t>she </a:t>
            </a:r>
            <a:r>
              <a:rPr lang="en-US" sz="3200" dirty="0" smtClean="0"/>
              <a:t>looks </a:t>
            </a:r>
            <a:r>
              <a:rPr lang="en-US" sz="3200" dirty="0"/>
              <a:t>with fascination at the fields and trees across the </a:t>
            </a:r>
            <a:r>
              <a:rPr lang="en-US" sz="3200" dirty="0" smtClean="0"/>
              <a:t>plain. Determine if </a:t>
            </a:r>
            <a:r>
              <a:rPr lang="en-US" sz="3200" dirty="0"/>
              <a:t>her comment about the hills being like white </a:t>
            </a:r>
            <a:r>
              <a:rPr lang="en-US" sz="3200" dirty="0" smtClean="0"/>
              <a:t>elephants is </a:t>
            </a:r>
            <a:r>
              <a:rPr lang="en-US" sz="3200" dirty="0"/>
              <a:t>silly or </a:t>
            </a:r>
            <a:r>
              <a:rPr lang="en-US" sz="3200" dirty="0" smtClean="0"/>
              <a:t>profound. </a:t>
            </a:r>
            <a:r>
              <a:rPr lang="en-US" sz="3200" dirty="0"/>
              <a:t>Explain</a:t>
            </a:r>
            <a:r>
              <a:rPr lang="en-US" sz="3200" dirty="0" smtClean="0"/>
              <a:t>.</a:t>
            </a:r>
          </a:p>
          <a:p>
            <a:pPr marL="514350" lvl="0" indent="-514350">
              <a:buFont typeface="+mj-lt"/>
              <a:buAutoNum type="arabicPeriod" startAt="6"/>
            </a:pPr>
            <a:r>
              <a:rPr lang="en-US" sz="3200" dirty="0" smtClean="0"/>
              <a:t>Conclude who you sympathize with more, the man or the girl? Explain. </a:t>
            </a:r>
          </a:p>
          <a:p>
            <a:pPr marL="514350" lvl="0" indent="-514350">
              <a:buFont typeface="+mj-lt"/>
              <a:buAutoNum type="arabicPeriod" startAt="6"/>
            </a:pPr>
            <a:r>
              <a:rPr lang="en-US" sz="3200" dirty="0" smtClean="0"/>
              <a:t>Can </a:t>
            </a:r>
            <a:r>
              <a:rPr lang="en-US" sz="3200" dirty="0"/>
              <a:t>you think of any other stories or movies that address the issues discussed here? If so, how are they similar or different to </a:t>
            </a:r>
            <a:r>
              <a:rPr lang="en-US" sz="3200" dirty="0" smtClean="0"/>
              <a:t>“Hills </a:t>
            </a:r>
            <a:r>
              <a:rPr lang="en-US" sz="3200" dirty="0"/>
              <a:t>Like White </a:t>
            </a:r>
            <a:r>
              <a:rPr lang="en-US" sz="3200" dirty="0" smtClean="0"/>
              <a:t>Elephants”?</a:t>
            </a:r>
            <a:endParaRPr lang="en-US" sz="3200" dirty="0"/>
          </a:p>
          <a:p>
            <a:endParaRPr lang="en-US" dirty="0"/>
          </a:p>
        </p:txBody>
      </p:sp>
      <p:sp>
        <p:nvSpPr>
          <p:cNvPr id="2" name="Title 1"/>
          <p:cNvSpPr>
            <a:spLocks noGrp="1"/>
          </p:cNvSpPr>
          <p:nvPr>
            <p:ph type="title"/>
          </p:nvPr>
        </p:nvSpPr>
        <p:spPr>
          <a:xfrm>
            <a:off x="457200" y="704088"/>
            <a:ext cx="8229600" cy="667512"/>
          </a:xfrm>
        </p:spPr>
        <p:txBody>
          <a:bodyPr>
            <a:normAutofit fontScale="90000"/>
          </a:bodyPr>
          <a:lstStyle/>
          <a:p>
            <a:r>
              <a:rPr lang="en-US" dirty="0" smtClean="0"/>
              <a:t>Table Group Questions continued…</a:t>
            </a:r>
            <a:endParaRPr lang="en-US" dirty="0"/>
          </a:p>
        </p:txBody>
      </p:sp>
    </p:spTree>
    <p:extLst>
      <p:ext uri="{BB962C8B-B14F-4D97-AF65-F5344CB8AC3E}">
        <p14:creationId xmlns:p14="http://schemas.microsoft.com/office/powerpoint/2010/main" val="1983245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60s-90s </a:t>
            </a:r>
            <a:r>
              <a:rPr lang="en-US" dirty="0" smtClean="0"/>
              <a:t>culture </a:t>
            </a:r>
            <a:endParaRPr lang="en-US" dirty="0"/>
          </a:p>
        </p:txBody>
      </p:sp>
      <p:sp>
        <p:nvSpPr>
          <p:cNvPr id="5" name="Subtitle 4"/>
          <p:cNvSpPr>
            <a:spLocks noGrp="1"/>
          </p:cNvSpPr>
          <p:nvPr>
            <p:ph type="subTitle" idx="1"/>
          </p:nvPr>
        </p:nvSpPr>
        <p:spPr/>
        <p:txBody>
          <a:bodyPr/>
          <a:lstStyle/>
          <a:p>
            <a:r>
              <a:rPr lang="en-US" dirty="0" smtClean="0"/>
              <a:t>Cultural brochure</a:t>
            </a:r>
          </a:p>
        </p:txBody>
      </p:sp>
    </p:spTree>
    <p:extLst>
      <p:ext uri="{BB962C8B-B14F-4D97-AF65-F5344CB8AC3E}">
        <p14:creationId xmlns:p14="http://schemas.microsoft.com/office/powerpoint/2010/main" val="25158542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Brochure </a:t>
            </a:r>
            <a:endParaRPr lang="en-US" dirty="0"/>
          </a:p>
        </p:txBody>
      </p:sp>
      <p:sp>
        <p:nvSpPr>
          <p:cNvPr id="3" name="Content Placeholder 2"/>
          <p:cNvSpPr>
            <a:spLocks noGrp="1"/>
          </p:cNvSpPr>
          <p:nvPr>
            <p:ph idx="1"/>
          </p:nvPr>
        </p:nvSpPr>
        <p:spPr/>
        <p:txBody>
          <a:bodyPr/>
          <a:lstStyle/>
          <a:p>
            <a:r>
              <a:rPr lang="en-US" dirty="0" smtClean="0"/>
              <a:t>Research one cultural event, person, fashion trend, film, literature, show, or music from the 1980-1990s . </a:t>
            </a:r>
          </a:p>
          <a:p>
            <a:r>
              <a:rPr lang="en-US" dirty="0" smtClean="0"/>
              <a:t>Create a brochure for a person from 2100 to let them know what the topic is about:</a:t>
            </a:r>
          </a:p>
          <a:p>
            <a:pPr lvl="1"/>
            <a:r>
              <a:rPr lang="en-US" dirty="0" smtClean="0"/>
              <a:t>Who, what, when, why, how?</a:t>
            </a:r>
          </a:p>
          <a:p>
            <a:pPr lvl="1"/>
            <a:r>
              <a:rPr lang="en-US" dirty="0" smtClean="0"/>
              <a:t>Impact of topic?</a:t>
            </a:r>
          </a:p>
          <a:p>
            <a:pPr lvl="1"/>
            <a:r>
              <a:rPr lang="en-US" dirty="0" smtClean="0"/>
              <a:t>Images to represent topic (at least five)</a:t>
            </a:r>
          </a:p>
          <a:p>
            <a:pPr lvl="1"/>
            <a:endParaRPr lang="en-US" dirty="0"/>
          </a:p>
          <a:p>
            <a:pPr marL="27432" indent="0">
              <a:buNone/>
            </a:pPr>
            <a:r>
              <a:rPr lang="en-US" b="1" dirty="0" smtClean="0"/>
              <a:t>MUST BE IN YOUR OWN WORDS</a:t>
            </a:r>
            <a:endParaRPr lang="en-US" b="1" dirty="0"/>
          </a:p>
        </p:txBody>
      </p:sp>
    </p:spTree>
    <p:extLst>
      <p:ext uri="{BB962C8B-B14F-4D97-AF65-F5344CB8AC3E}">
        <p14:creationId xmlns:p14="http://schemas.microsoft.com/office/powerpoint/2010/main" val="10785521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half" idx="1"/>
          </p:nvPr>
        </p:nvSpPr>
        <p:spPr>
          <a:xfrm>
            <a:off x="457200" y="1920084"/>
            <a:ext cx="4038600" cy="4633115"/>
          </a:xfrm>
        </p:spPr>
        <p:txBody>
          <a:bodyPr numCol="2">
            <a:normAutofit fontScale="40000" lnSpcReduction="20000"/>
          </a:bodyPr>
          <a:lstStyle/>
          <a:p>
            <a:pPr lvl="0"/>
            <a:r>
              <a:rPr lang="en-US" sz="4500" dirty="0"/>
              <a:t>Doris Day</a:t>
            </a:r>
          </a:p>
          <a:p>
            <a:pPr lvl="0"/>
            <a:r>
              <a:rPr lang="en-US" sz="4500" dirty="0"/>
              <a:t>Mary Tyler Moore</a:t>
            </a:r>
          </a:p>
          <a:p>
            <a:pPr lvl="0"/>
            <a:r>
              <a:rPr lang="en-US" sz="4500" i="1" dirty="0"/>
              <a:t>Saturday Night Fever</a:t>
            </a:r>
            <a:endParaRPr lang="en-US" sz="4500" dirty="0"/>
          </a:p>
          <a:p>
            <a:pPr lvl="0"/>
            <a:r>
              <a:rPr lang="en-US" sz="4500" i="1" dirty="0"/>
              <a:t>Charlie’s Angels</a:t>
            </a:r>
            <a:endParaRPr lang="en-US" sz="4500" dirty="0"/>
          </a:p>
          <a:p>
            <a:pPr lvl="0"/>
            <a:r>
              <a:rPr lang="en-US" sz="4500" i="1" dirty="0"/>
              <a:t>The Godfather</a:t>
            </a:r>
            <a:endParaRPr lang="en-US" sz="4500" dirty="0"/>
          </a:p>
          <a:p>
            <a:pPr lvl="0"/>
            <a:r>
              <a:rPr lang="en-US" sz="4500" i="1" dirty="0"/>
              <a:t>Star Wars</a:t>
            </a:r>
            <a:endParaRPr lang="en-US" sz="4500" dirty="0"/>
          </a:p>
          <a:p>
            <a:pPr lvl="0"/>
            <a:r>
              <a:rPr lang="en-US" sz="4500" dirty="0"/>
              <a:t>Alfred Hitchcock</a:t>
            </a:r>
          </a:p>
          <a:p>
            <a:pPr lvl="0"/>
            <a:r>
              <a:rPr lang="en-US" sz="4500" dirty="0"/>
              <a:t>Paul Newman</a:t>
            </a:r>
          </a:p>
          <a:p>
            <a:r>
              <a:rPr lang="en-US" sz="4500" dirty="0"/>
              <a:t>HBO</a:t>
            </a:r>
          </a:p>
          <a:p>
            <a:pPr lvl="0"/>
            <a:r>
              <a:rPr lang="en-US" sz="4500" dirty="0"/>
              <a:t>Jackie Kennedy</a:t>
            </a:r>
          </a:p>
          <a:p>
            <a:pPr lvl="0"/>
            <a:r>
              <a:rPr lang="en-US" sz="4500" dirty="0"/>
              <a:t>Twiggy</a:t>
            </a:r>
          </a:p>
          <a:p>
            <a:pPr lvl="0"/>
            <a:r>
              <a:rPr lang="en-US" sz="4500" dirty="0"/>
              <a:t>Cher</a:t>
            </a:r>
          </a:p>
          <a:p>
            <a:pPr lvl="0"/>
            <a:r>
              <a:rPr lang="en-US" sz="4500" dirty="0"/>
              <a:t>Diane von </a:t>
            </a:r>
            <a:r>
              <a:rPr lang="en-US" sz="4500" dirty="0" err="1"/>
              <a:t>Furstenburg</a:t>
            </a:r>
            <a:endParaRPr lang="en-US" sz="4500" dirty="0"/>
          </a:p>
          <a:p>
            <a:pPr lvl="0"/>
            <a:r>
              <a:rPr lang="en-US" sz="4500" dirty="0"/>
              <a:t>The mini skirt</a:t>
            </a:r>
          </a:p>
          <a:p>
            <a:r>
              <a:rPr lang="en-US" sz="4500" dirty="0"/>
              <a:t>The bikini</a:t>
            </a:r>
          </a:p>
          <a:p>
            <a:r>
              <a:rPr lang="en-US" sz="4500" dirty="0"/>
              <a:t>Polyester</a:t>
            </a:r>
          </a:p>
          <a:p>
            <a:r>
              <a:rPr lang="en-US" sz="4500" dirty="0"/>
              <a:t>Bell bottoms</a:t>
            </a:r>
          </a:p>
          <a:p>
            <a:r>
              <a:rPr lang="en-US" sz="4500" dirty="0"/>
              <a:t>Platform shoes</a:t>
            </a:r>
          </a:p>
          <a:p>
            <a:pPr lvl="0"/>
            <a:r>
              <a:rPr lang="en-US" sz="4500" dirty="0"/>
              <a:t>Haight Ashbury</a:t>
            </a:r>
          </a:p>
          <a:p>
            <a:pPr lvl="0"/>
            <a:r>
              <a:rPr lang="en-US" sz="4500" dirty="0"/>
              <a:t>Jane Fonda</a:t>
            </a:r>
          </a:p>
          <a:p>
            <a:r>
              <a:rPr lang="en-US" sz="4500" dirty="0"/>
              <a:t>Atari 2600</a:t>
            </a:r>
          </a:p>
          <a:p>
            <a:pPr lvl="0"/>
            <a:r>
              <a:rPr lang="en-US" sz="4500" dirty="0"/>
              <a:t>Payola</a:t>
            </a:r>
          </a:p>
          <a:p>
            <a:pPr lvl="0"/>
            <a:r>
              <a:rPr lang="en-US" sz="4500" dirty="0"/>
              <a:t>Blondie</a:t>
            </a:r>
          </a:p>
          <a:p>
            <a:pPr lvl="0"/>
            <a:r>
              <a:rPr lang="en-US" sz="4500" dirty="0"/>
              <a:t>Donna Summers</a:t>
            </a:r>
          </a:p>
          <a:p>
            <a:pPr lvl="0"/>
            <a:r>
              <a:rPr lang="en-US" sz="4500" dirty="0"/>
              <a:t>Diana Ross</a:t>
            </a:r>
          </a:p>
          <a:p>
            <a:pPr lvl="0"/>
            <a:r>
              <a:rPr lang="en-US" sz="4500" dirty="0"/>
              <a:t>Stevie Wonder</a:t>
            </a:r>
          </a:p>
          <a:p>
            <a:endParaRPr lang="en-US" dirty="0"/>
          </a:p>
        </p:txBody>
      </p:sp>
      <p:sp>
        <p:nvSpPr>
          <p:cNvPr id="5" name="Content Placeholder 4"/>
          <p:cNvSpPr>
            <a:spLocks noGrp="1"/>
          </p:cNvSpPr>
          <p:nvPr>
            <p:ph sz="half" idx="2"/>
          </p:nvPr>
        </p:nvSpPr>
        <p:spPr/>
        <p:txBody>
          <a:bodyPr numCol="2">
            <a:normAutofit fontScale="40000" lnSpcReduction="20000"/>
          </a:bodyPr>
          <a:lstStyle/>
          <a:p>
            <a:r>
              <a:rPr lang="en-US" sz="4000" dirty="0"/>
              <a:t>Joan Jett</a:t>
            </a:r>
          </a:p>
          <a:p>
            <a:pPr lvl="0"/>
            <a:r>
              <a:rPr lang="en-US" sz="4000" dirty="0"/>
              <a:t>The Beatles</a:t>
            </a:r>
          </a:p>
          <a:p>
            <a:pPr lvl="0"/>
            <a:r>
              <a:rPr lang="en-US" sz="4000" dirty="0"/>
              <a:t>Jimi Hendrix</a:t>
            </a:r>
          </a:p>
          <a:p>
            <a:pPr lvl="0"/>
            <a:r>
              <a:rPr lang="en-US" sz="4000" dirty="0"/>
              <a:t>The Beach Boys</a:t>
            </a:r>
          </a:p>
          <a:p>
            <a:pPr lvl="0"/>
            <a:r>
              <a:rPr lang="en-US" sz="4000" dirty="0"/>
              <a:t>Dick Clark/American Bandstand</a:t>
            </a:r>
          </a:p>
          <a:p>
            <a:pPr lvl="0"/>
            <a:r>
              <a:rPr lang="en-US" sz="4000" dirty="0"/>
              <a:t>Bob Dylan</a:t>
            </a:r>
          </a:p>
          <a:p>
            <a:pPr lvl="0"/>
            <a:r>
              <a:rPr lang="en-US" sz="4000" dirty="0"/>
              <a:t>Janis Joplin</a:t>
            </a:r>
          </a:p>
          <a:p>
            <a:pPr lvl="0"/>
            <a:r>
              <a:rPr lang="en-US" sz="4000" dirty="0"/>
              <a:t>The </a:t>
            </a:r>
            <a:r>
              <a:rPr lang="en-US" sz="4000" dirty="0" err="1"/>
              <a:t>Byrds</a:t>
            </a:r>
            <a:endParaRPr lang="en-US" sz="4000" dirty="0"/>
          </a:p>
          <a:p>
            <a:pPr lvl="0"/>
            <a:r>
              <a:rPr lang="en-US" sz="4000" dirty="0"/>
              <a:t>The Grateful Dead</a:t>
            </a:r>
          </a:p>
          <a:p>
            <a:pPr lvl="0"/>
            <a:r>
              <a:rPr lang="en-US" sz="4000" dirty="0"/>
              <a:t>Andy Warhol</a:t>
            </a:r>
          </a:p>
          <a:p>
            <a:pPr lvl="0"/>
            <a:r>
              <a:rPr lang="en-US" sz="4000" dirty="0"/>
              <a:t>Mark Rothko</a:t>
            </a:r>
          </a:p>
          <a:p>
            <a:pPr lvl="0"/>
            <a:r>
              <a:rPr lang="en-US" sz="4000" dirty="0"/>
              <a:t>Roy Lichtenstein</a:t>
            </a:r>
          </a:p>
          <a:p>
            <a:pPr lvl="0"/>
            <a:r>
              <a:rPr lang="en-US" sz="4000" dirty="0"/>
              <a:t>Willem de </a:t>
            </a:r>
            <a:r>
              <a:rPr lang="en-US" sz="4000" dirty="0" err="1"/>
              <a:t>Kooning</a:t>
            </a:r>
            <a:endParaRPr lang="en-US" sz="4000" dirty="0"/>
          </a:p>
          <a:p>
            <a:pPr lvl="0"/>
            <a:r>
              <a:rPr lang="en-US" sz="4000" dirty="0"/>
              <a:t>David Smith </a:t>
            </a:r>
          </a:p>
          <a:p>
            <a:pPr lvl="0"/>
            <a:r>
              <a:rPr lang="en-US" sz="4000" dirty="0"/>
              <a:t>Donald Judd </a:t>
            </a:r>
          </a:p>
          <a:p>
            <a:pPr lvl="0"/>
            <a:r>
              <a:rPr lang="en-US" sz="4000" dirty="0" err="1"/>
              <a:t>Ansel</a:t>
            </a:r>
            <a:r>
              <a:rPr lang="en-US" sz="4000" dirty="0"/>
              <a:t> Adams</a:t>
            </a:r>
          </a:p>
          <a:p>
            <a:pPr lvl="0"/>
            <a:r>
              <a:rPr lang="en-US" sz="4000" dirty="0"/>
              <a:t>Kurt Vonnegut</a:t>
            </a:r>
          </a:p>
          <a:p>
            <a:pPr lvl="0"/>
            <a:r>
              <a:rPr lang="en-US" sz="4000" dirty="0"/>
              <a:t>Betty Friedan</a:t>
            </a:r>
          </a:p>
          <a:p>
            <a:pPr lvl="0"/>
            <a:r>
              <a:rPr lang="en-US" sz="4000" dirty="0"/>
              <a:t>Muhammad </a:t>
            </a:r>
            <a:r>
              <a:rPr lang="en-US" sz="4000" dirty="0" smtClean="0"/>
              <a:t>Ali</a:t>
            </a:r>
          </a:p>
          <a:p>
            <a:pPr lvl="0"/>
            <a:r>
              <a:rPr lang="en-US" sz="4000" dirty="0" smtClean="0"/>
              <a:t>Marvin </a:t>
            </a:r>
            <a:r>
              <a:rPr lang="en-US" sz="4000" dirty="0"/>
              <a:t>Gaye</a:t>
            </a:r>
          </a:p>
          <a:p>
            <a:pPr lvl="0"/>
            <a:r>
              <a:rPr lang="en-US" sz="4000" dirty="0" err="1" smtClean="0"/>
              <a:t>BeeGees</a:t>
            </a:r>
            <a:endParaRPr lang="en-US" sz="4000" dirty="0" smtClean="0"/>
          </a:p>
          <a:p>
            <a:pPr lvl="0"/>
            <a:r>
              <a:rPr lang="en-US" sz="4000" dirty="0" smtClean="0"/>
              <a:t>Led </a:t>
            </a:r>
            <a:r>
              <a:rPr lang="en-US" sz="4000" dirty="0" err="1" smtClean="0"/>
              <a:t>Zepplin</a:t>
            </a:r>
            <a:endParaRPr lang="en-US" sz="4000" dirty="0" smtClean="0"/>
          </a:p>
          <a:p>
            <a:pPr lvl="0"/>
            <a:r>
              <a:rPr lang="en-US" sz="4000" dirty="0" smtClean="0"/>
              <a:t>ACDC</a:t>
            </a:r>
          </a:p>
          <a:p>
            <a:pPr lvl="0"/>
            <a:r>
              <a:rPr lang="en-US" sz="4000" dirty="0" smtClean="0"/>
              <a:t>Rush </a:t>
            </a:r>
          </a:p>
          <a:p>
            <a:pPr lvl="0"/>
            <a:r>
              <a:rPr lang="en-US" sz="4000" dirty="0" smtClean="0"/>
              <a:t>Whitney Houston </a:t>
            </a:r>
          </a:p>
          <a:p>
            <a:pPr lvl="0"/>
            <a:r>
              <a:rPr lang="en-US" sz="4000" i="1" dirty="0" smtClean="0"/>
              <a:t>Clueless</a:t>
            </a:r>
          </a:p>
          <a:p>
            <a:pPr lvl="0"/>
            <a:endParaRPr lang="en-US" sz="4000" i="1" dirty="0"/>
          </a:p>
          <a:p>
            <a:pPr lvl="0"/>
            <a:endParaRPr lang="en-US" sz="3400" dirty="0"/>
          </a:p>
          <a:p>
            <a:endParaRPr lang="en-US" dirty="0"/>
          </a:p>
        </p:txBody>
      </p:sp>
    </p:spTree>
    <p:extLst>
      <p:ext uri="{BB962C8B-B14F-4D97-AF65-F5344CB8AC3E}">
        <p14:creationId xmlns:p14="http://schemas.microsoft.com/office/powerpoint/2010/main" val="2226008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562600"/>
          </a:xfrm>
        </p:spPr>
        <p:txBody>
          <a:bodyPr>
            <a:normAutofit fontScale="85000" lnSpcReduction="10000"/>
          </a:bodyPr>
          <a:lstStyle/>
          <a:p>
            <a:pPr marL="514350" lvl="0" indent="-514350">
              <a:buFont typeface="+mj-lt"/>
              <a:buAutoNum type="arabicPeriod"/>
            </a:pPr>
            <a:r>
              <a:rPr lang="en-US" sz="3500" dirty="0" smtClean="0"/>
              <a:t>Conclude what is literally happening in the story</a:t>
            </a:r>
            <a:r>
              <a:rPr lang="en-US" sz="3500" dirty="0"/>
              <a:t>.</a:t>
            </a:r>
            <a:endParaRPr lang="en-US" sz="3500" dirty="0" smtClean="0"/>
          </a:p>
          <a:p>
            <a:pPr marL="514350" lvl="0" indent="-514350">
              <a:buFont typeface="+mj-lt"/>
              <a:buAutoNum type="arabicPeriod"/>
            </a:pPr>
            <a:r>
              <a:rPr lang="en-US" sz="3500" dirty="0" smtClean="0"/>
              <a:t>Determine the importance of what is </a:t>
            </a:r>
            <a:r>
              <a:rPr lang="en-US" sz="3500" i="1" dirty="0" smtClean="0"/>
              <a:t>not</a:t>
            </a:r>
            <a:r>
              <a:rPr lang="en-US" sz="3500" dirty="0" smtClean="0"/>
              <a:t> being said in the story?</a:t>
            </a:r>
          </a:p>
          <a:p>
            <a:pPr marL="514350" lvl="0" indent="-514350">
              <a:buFont typeface="+mj-lt"/>
              <a:buAutoNum type="arabicPeriod"/>
            </a:pPr>
            <a:r>
              <a:rPr lang="en-US" sz="3500" dirty="0" smtClean="0"/>
              <a:t>Conclude the motivation/desire of the male character and the female character.</a:t>
            </a:r>
          </a:p>
          <a:p>
            <a:pPr marL="514350" lvl="0" indent="-514350">
              <a:buFont typeface="+mj-lt"/>
              <a:buAutoNum type="arabicPeriod"/>
            </a:pPr>
            <a:r>
              <a:rPr lang="en-US" sz="3500" dirty="0" smtClean="0"/>
              <a:t>Determine the nature of their relationship. Use examples from the text to justify your response.</a:t>
            </a:r>
          </a:p>
          <a:p>
            <a:pPr marL="514350" indent="-514350">
              <a:buFont typeface="+mj-lt"/>
              <a:buAutoNum type="arabicPeriod"/>
            </a:pPr>
            <a:r>
              <a:rPr lang="en-US" sz="3600" dirty="0"/>
              <a:t>Can you think of any other stories or movies that address the issues discussed here? If so, how are they similar or different to “Hills Like White Elephants”?</a:t>
            </a:r>
          </a:p>
          <a:p>
            <a:pPr marL="514350" lvl="0" indent="-514350">
              <a:buFont typeface="+mj-lt"/>
              <a:buAutoNum type="arabicPeriod"/>
            </a:pPr>
            <a:endParaRPr lang="en-US" sz="3500" dirty="0" smtClean="0"/>
          </a:p>
          <a:p>
            <a:endParaRPr lang="en-US" dirty="0"/>
          </a:p>
        </p:txBody>
      </p:sp>
      <p:sp>
        <p:nvSpPr>
          <p:cNvPr id="2" name="Title 1"/>
          <p:cNvSpPr>
            <a:spLocks noGrp="1"/>
          </p:cNvSpPr>
          <p:nvPr>
            <p:ph type="title"/>
          </p:nvPr>
        </p:nvSpPr>
        <p:spPr>
          <a:xfrm>
            <a:off x="457200" y="457200"/>
            <a:ext cx="8229600" cy="381000"/>
          </a:xfrm>
        </p:spPr>
        <p:txBody>
          <a:bodyPr>
            <a:normAutofit fontScale="90000"/>
          </a:bodyPr>
          <a:lstStyle/>
          <a:p>
            <a:r>
              <a:rPr lang="en-US" dirty="0" smtClean="0"/>
              <a:t>Table Group Questions</a:t>
            </a:r>
            <a:endParaRPr lang="en-US" dirty="0"/>
          </a:p>
        </p:txBody>
      </p:sp>
    </p:spTree>
    <p:extLst>
      <p:ext uri="{BB962C8B-B14F-4D97-AF65-F5344CB8AC3E}">
        <p14:creationId xmlns:p14="http://schemas.microsoft.com/office/powerpoint/2010/main" val="101125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21525"/>
          </a:xfrm>
        </p:spPr>
        <p:txBody>
          <a:bodyPr numCol="2">
            <a:normAutofit fontScale="47500" lnSpcReduction="20000"/>
          </a:bodyPr>
          <a:lstStyle/>
          <a:p>
            <a:pPr lvl="0"/>
            <a:r>
              <a:rPr lang="en-US" sz="2800" dirty="0"/>
              <a:t>Ronald Reagan</a:t>
            </a:r>
          </a:p>
          <a:p>
            <a:pPr lvl="0"/>
            <a:r>
              <a:rPr lang="en-US" sz="2800" dirty="0"/>
              <a:t>George H.W. Bush</a:t>
            </a:r>
          </a:p>
          <a:p>
            <a:pPr lvl="0"/>
            <a:r>
              <a:rPr lang="en-US" sz="2800" dirty="0"/>
              <a:t>Oliver North</a:t>
            </a:r>
          </a:p>
          <a:p>
            <a:pPr lvl="0"/>
            <a:r>
              <a:rPr lang="en-US" sz="2800" dirty="0"/>
              <a:t>Patient Zero (</a:t>
            </a:r>
            <a:r>
              <a:rPr lang="en-US" sz="2800" dirty="0" err="1"/>
              <a:t>Gaetan</a:t>
            </a:r>
            <a:r>
              <a:rPr lang="en-US" sz="2800" dirty="0"/>
              <a:t> </a:t>
            </a:r>
            <a:r>
              <a:rPr lang="en-US" sz="2800" dirty="0" err="1"/>
              <a:t>Dugas</a:t>
            </a:r>
            <a:r>
              <a:rPr lang="en-US" sz="2800" dirty="0"/>
              <a:t>)</a:t>
            </a:r>
          </a:p>
          <a:p>
            <a:pPr lvl="0"/>
            <a:r>
              <a:rPr lang="en-US" sz="2800" dirty="0"/>
              <a:t>Ryan White</a:t>
            </a:r>
          </a:p>
          <a:p>
            <a:pPr lvl="0"/>
            <a:r>
              <a:rPr lang="en-US" sz="2800" dirty="0"/>
              <a:t>Karl Rove</a:t>
            </a:r>
          </a:p>
          <a:p>
            <a:pPr lvl="0"/>
            <a:r>
              <a:rPr lang="en-US" sz="2800" dirty="0"/>
              <a:t>Christian Coalition</a:t>
            </a:r>
          </a:p>
          <a:p>
            <a:r>
              <a:rPr lang="en-US" sz="2800" dirty="0"/>
              <a:t>Parents Music Resource Center (PMRC)</a:t>
            </a:r>
          </a:p>
          <a:p>
            <a:r>
              <a:rPr lang="en-US" sz="2800" dirty="0"/>
              <a:t>Matthew Shepard</a:t>
            </a:r>
          </a:p>
          <a:p>
            <a:r>
              <a:rPr lang="en-US" sz="2800" dirty="0"/>
              <a:t>TV </a:t>
            </a:r>
            <a:r>
              <a:rPr lang="en-US" sz="2800" dirty="0" smtClean="0"/>
              <a:t>Evangelism </a:t>
            </a:r>
            <a:endParaRPr lang="en-US" sz="2800" dirty="0"/>
          </a:p>
          <a:p>
            <a:pPr lvl="0"/>
            <a:r>
              <a:rPr lang="en-US" sz="2800" i="1" dirty="0"/>
              <a:t>E.T.</a:t>
            </a:r>
            <a:endParaRPr lang="en-US" sz="2800" dirty="0"/>
          </a:p>
          <a:p>
            <a:pPr lvl="0"/>
            <a:r>
              <a:rPr lang="en-US" sz="2800" i="1" dirty="0"/>
              <a:t>Titanic</a:t>
            </a:r>
            <a:endParaRPr lang="en-US" sz="2800" dirty="0"/>
          </a:p>
          <a:p>
            <a:pPr lvl="0"/>
            <a:r>
              <a:rPr lang="en-US" sz="2800" i="1" dirty="0"/>
              <a:t>First Blood</a:t>
            </a:r>
            <a:endParaRPr lang="en-US" sz="2800" dirty="0"/>
          </a:p>
          <a:p>
            <a:pPr lvl="0"/>
            <a:r>
              <a:rPr lang="en-US" sz="2800" i="1" dirty="0"/>
              <a:t>Raging Bull</a:t>
            </a:r>
            <a:endParaRPr lang="en-US" sz="2800" dirty="0"/>
          </a:p>
          <a:p>
            <a:pPr lvl="0"/>
            <a:r>
              <a:rPr lang="en-US" sz="2800" i="1" dirty="0"/>
              <a:t>Raiders of the Lost Ark</a:t>
            </a:r>
            <a:endParaRPr lang="en-US" sz="2800" dirty="0"/>
          </a:p>
          <a:p>
            <a:pPr lvl="0"/>
            <a:r>
              <a:rPr lang="en-US" sz="2800" i="1" dirty="0"/>
              <a:t>Do the Right Thing</a:t>
            </a:r>
            <a:endParaRPr lang="en-US" sz="2800" dirty="0"/>
          </a:p>
          <a:p>
            <a:r>
              <a:rPr lang="en-US" sz="2800" i="1" dirty="0"/>
              <a:t>Back to the </a:t>
            </a:r>
            <a:r>
              <a:rPr lang="en-US" sz="2800" i="1" dirty="0" smtClean="0"/>
              <a:t>Future</a:t>
            </a:r>
          </a:p>
          <a:p>
            <a:pPr lvl="0"/>
            <a:r>
              <a:rPr lang="en-US" sz="2800" dirty="0"/>
              <a:t>The Personal Computer</a:t>
            </a:r>
          </a:p>
          <a:p>
            <a:pPr lvl="0"/>
            <a:r>
              <a:rPr lang="en-US" sz="2800" dirty="0"/>
              <a:t>Mobile telephone </a:t>
            </a:r>
          </a:p>
          <a:p>
            <a:pPr lvl="0"/>
            <a:r>
              <a:rPr lang="en-US" sz="2800" dirty="0"/>
              <a:t>Compact discs</a:t>
            </a:r>
          </a:p>
          <a:p>
            <a:pPr lvl="0"/>
            <a:r>
              <a:rPr lang="en-US" sz="2800" dirty="0"/>
              <a:t>Hubble Telescope</a:t>
            </a:r>
          </a:p>
          <a:p>
            <a:pPr lvl="0"/>
            <a:r>
              <a:rPr lang="en-US" sz="2800" dirty="0"/>
              <a:t>Internet</a:t>
            </a:r>
          </a:p>
          <a:p>
            <a:pPr lvl="0"/>
            <a:r>
              <a:rPr lang="en-US" sz="2800" dirty="0" smtClean="0"/>
              <a:t>Nintendo</a:t>
            </a:r>
          </a:p>
          <a:p>
            <a:pPr lvl="0"/>
            <a:r>
              <a:rPr lang="en-US" sz="2800" dirty="0"/>
              <a:t>Tiger Woods</a:t>
            </a:r>
          </a:p>
          <a:p>
            <a:pPr lvl="0"/>
            <a:r>
              <a:rPr lang="en-US" sz="2800" dirty="0"/>
              <a:t>Michael Jordan</a:t>
            </a:r>
          </a:p>
          <a:p>
            <a:pPr lvl="0"/>
            <a:r>
              <a:rPr lang="en-US" sz="2800" dirty="0"/>
              <a:t>Bo Jackson</a:t>
            </a:r>
          </a:p>
          <a:p>
            <a:pPr lvl="0"/>
            <a:r>
              <a:rPr lang="en-US" sz="2800" dirty="0"/>
              <a:t>Pete Sampras </a:t>
            </a:r>
          </a:p>
          <a:p>
            <a:pPr lvl="0"/>
            <a:r>
              <a:rPr lang="en-US" sz="2800" dirty="0"/>
              <a:t>Andre Agassi</a:t>
            </a:r>
          </a:p>
          <a:p>
            <a:pPr lvl="0"/>
            <a:r>
              <a:rPr lang="en-US" sz="2800" dirty="0"/>
              <a:t>Florence Griffith-Joyner</a:t>
            </a:r>
          </a:p>
          <a:p>
            <a:r>
              <a:rPr lang="en-US" sz="2800" dirty="0"/>
              <a:t>Mary Lou </a:t>
            </a:r>
            <a:r>
              <a:rPr lang="en-US" sz="2800" dirty="0" err="1" smtClean="0"/>
              <a:t>Retton</a:t>
            </a:r>
            <a:endParaRPr lang="en-US" sz="2800" dirty="0" smtClean="0"/>
          </a:p>
          <a:p>
            <a:pPr lvl="0"/>
            <a:r>
              <a:rPr lang="en-US" sz="2800" dirty="0"/>
              <a:t>Cabbage Patch Kids</a:t>
            </a:r>
          </a:p>
          <a:p>
            <a:pPr lvl="0"/>
            <a:r>
              <a:rPr lang="en-US" sz="2800" dirty="0"/>
              <a:t>New Coke</a:t>
            </a:r>
          </a:p>
          <a:p>
            <a:pPr lvl="0"/>
            <a:r>
              <a:rPr lang="en-US" sz="2800" dirty="0"/>
              <a:t>Mir Space Station</a:t>
            </a:r>
          </a:p>
          <a:p>
            <a:r>
              <a:rPr lang="en-US" sz="2800" dirty="0" smtClean="0"/>
              <a:t>AIDS</a:t>
            </a:r>
          </a:p>
          <a:p>
            <a:r>
              <a:rPr lang="en-US" sz="2800" dirty="0" smtClean="0"/>
              <a:t>Exxon </a:t>
            </a:r>
            <a:r>
              <a:rPr lang="en-US" sz="2800" dirty="0"/>
              <a:t>Valdez Oil </a:t>
            </a:r>
            <a:r>
              <a:rPr lang="en-US" sz="2800" dirty="0" smtClean="0"/>
              <a:t>spill</a:t>
            </a:r>
          </a:p>
          <a:p>
            <a:r>
              <a:rPr lang="en-US" sz="2800" dirty="0" smtClean="0"/>
              <a:t>Doc Martens </a:t>
            </a:r>
          </a:p>
          <a:p>
            <a:r>
              <a:rPr lang="en-US" sz="2800" i="1" dirty="0" smtClean="0"/>
              <a:t>Jurassic Park </a:t>
            </a:r>
          </a:p>
          <a:p>
            <a:r>
              <a:rPr lang="en-US" sz="2800" i="1" dirty="0" smtClean="0"/>
              <a:t>Forest Gump</a:t>
            </a:r>
          </a:p>
          <a:p>
            <a:r>
              <a:rPr lang="en-US" sz="2800" dirty="0" smtClean="0"/>
              <a:t>Quentin Tarantino </a:t>
            </a:r>
          </a:p>
          <a:p>
            <a:r>
              <a:rPr lang="en-US" sz="2800" i="1" dirty="0" smtClean="0"/>
              <a:t>The Terminator</a:t>
            </a:r>
          </a:p>
          <a:p>
            <a:r>
              <a:rPr lang="en-US" sz="2800" i="1" dirty="0" smtClean="0"/>
              <a:t>The Lion King</a:t>
            </a:r>
          </a:p>
          <a:p>
            <a:r>
              <a:rPr lang="en-US" sz="2800" dirty="0" smtClean="0"/>
              <a:t>Bill Clinton</a:t>
            </a:r>
          </a:p>
          <a:p>
            <a:r>
              <a:rPr lang="en-US" sz="2800" i="1" smtClean="0"/>
              <a:t>The Simpsons </a:t>
            </a:r>
          </a:p>
          <a:p>
            <a:endParaRPr lang="en-US" sz="2800" i="1" dirty="0"/>
          </a:p>
          <a:p>
            <a:endParaRPr lang="en-US" sz="2800" dirty="0"/>
          </a:p>
          <a:p>
            <a:endParaRPr lang="en-US" dirty="0"/>
          </a:p>
          <a:p>
            <a:pPr lvl="0"/>
            <a:endParaRPr lang="en-US" dirty="0"/>
          </a:p>
          <a:p>
            <a:endParaRPr lang="en-US" dirty="0"/>
          </a:p>
          <a:p>
            <a:endParaRPr lang="en-US" dirty="0"/>
          </a:p>
        </p:txBody>
      </p:sp>
      <p:sp>
        <p:nvSpPr>
          <p:cNvPr id="5" name="Content Placeholder 4"/>
          <p:cNvSpPr>
            <a:spLocks noGrp="1"/>
          </p:cNvSpPr>
          <p:nvPr>
            <p:ph sz="half" idx="2"/>
          </p:nvPr>
        </p:nvSpPr>
        <p:spPr>
          <a:xfrm>
            <a:off x="4648200" y="533400"/>
            <a:ext cx="4038600" cy="5821525"/>
          </a:xfrm>
        </p:spPr>
        <p:txBody>
          <a:bodyPr numCol="2">
            <a:normAutofit fontScale="47500" lnSpcReduction="20000"/>
          </a:bodyPr>
          <a:lstStyle/>
          <a:p>
            <a:pPr lvl="0"/>
            <a:r>
              <a:rPr lang="en-US" sz="2800" dirty="0"/>
              <a:t>Operation Desert Storm</a:t>
            </a:r>
          </a:p>
          <a:p>
            <a:pPr lvl="0"/>
            <a:r>
              <a:rPr lang="en-US" sz="2800" dirty="0"/>
              <a:t>L.A. Riots</a:t>
            </a:r>
          </a:p>
          <a:p>
            <a:pPr lvl="0"/>
            <a:r>
              <a:rPr lang="en-US" sz="2800" dirty="0"/>
              <a:t>Clinton Impeachment</a:t>
            </a:r>
          </a:p>
          <a:p>
            <a:pPr lvl="0"/>
            <a:r>
              <a:rPr lang="en-US" sz="2800" dirty="0"/>
              <a:t>Oklahoma City bombing</a:t>
            </a:r>
          </a:p>
          <a:p>
            <a:pPr lvl="0"/>
            <a:r>
              <a:rPr lang="en-US" sz="2800" dirty="0"/>
              <a:t>Columbine</a:t>
            </a:r>
          </a:p>
          <a:p>
            <a:pPr lvl="0"/>
            <a:r>
              <a:rPr lang="en-US" sz="2800" dirty="0"/>
              <a:t>Miracle on ice</a:t>
            </a:r>
          </a:p>
          <a:p>
            <a:pPr lvl="0"/>
            <a:r>
              <a:rPr lang="en-US" sz="2800" dirty="0"/>
              <a:t>1984 Olympic Games</a:t>
            </a:r>
          </a:p>
          <a:p>
            <a:pPr lvl="0"/>
            <a:r>
              <a:rPr lang="en-US" sz="2800" dirty="0"/>
              <a:t>1994 Soccer World Cup</a:t>
            </a:r>
          </a:p>
          <a:p>
            <a:r>
              <a:rPr lang="en-US" sz="2800" dirty="0"/>
              <a:t>1992 Olympic Dream Team</a:t>
            </a:r>
          </a:p>
          <a:p>
            <a:r>
              <a:rPr lang="en-US" sz="2800" dirty="0"/>
              <a:t>Challenger Space </a:t>
            </a:r>
            <a:r>
              <a:rPr lang="en-US" sz="2800" dirty="0" smtClean="0"/>
              <a:t>Shuttle</a:t>
            </a:r>
          </a:p>
          <a:p>
            <a:pPr lvl="0"/>
            <a:r>
              <a:rPr lang="en-US" sz="2800" dirty="0"/>
              <a:t>Mt. St. Helens</a:t>
            </a:r>
          </a:p>
          <a:p>
            <a:pPr lvl="0"/>
            <a:r>
              <a:rPr lang="en-US" sz="2800" dirty="0"/>
              <a:t>Iran Hostage Crisis</a:t>
            </a:r>
          </a:p>
          <a:p>
            <a:pPr lvl="0"/>
            <a:r>
              <a:rPr lang="en-US" sz="2800" dirty="0"/>
              <a:t>Assassination  attempt on Ronald Reagan </a:t>
            </a:r>
          </a:p>
          <a:p>
            <a:pPr lvl="0"/>
            <a:r>
              <a:rPr lang="en-US" sz="2800" dirty="0"/>
              <a:t>Assassination attempt on Pope John Paull II</a:t>
            </a:r>
          </a:p>
          <a:p>
            <a:pPr lvl="0"/>
            <a:r>
              <a:rPr lang="en-US" sz="2800" dirty="0"/>
              <a:t>Challenger</a:t>
            </a:r>
          </a:p>
          <a:p>
            <a:pPr lvl="0"/>
            <a:r>
              <a:rPr lang="en-US" sz="2800" dirty="0" smtClean="0"/>
              <a:t>Persian </a:t>
            </a:r>
            <a:r>
              <a:rPr lang="en-US" sz="2800" dirty="0"/>
              <a:t>Gulf War</a:t>
            </a:r>
          </a:p>
          <a:p>
            <a:pPr lvl="0"/>
            <a:r>
              <a:rPr lang="en-US" sz="2800" dirty="0"/>
              <a:t>Fall of the Berlin </a:t>
            </a:r>
            <a:r>
              <a:rPr lang="en-US" sz="2800" dirty="0" smtClean="0"/>
              <a:t>Wall</a:t>
            </a:r>
          </a:p>
          <a:p>
            <a:pPr lvl="0"/>
            <a:r>
              <a:rPr lang="en-US" sz="2800" dirty="0"/>
              <a:t>Bon Jovi</a:t>
            </a:r>
          </a:p>
          <a:p>
            <a:pPr lvl="0"/>
            <a:r>
              <a:rPr lang="en-US" sz="2800" dirty="0"/>
              <a:t>Walk This Way</a:t>
            </a:r>
          </a:p>
          <a:p>
            <a:pPr lvl="0"/>
            <a:r>
              <a:rPr lang="en-US" sz="2800" dirty="0"/>
              <a:t>MTV</a:t>
            </a:r>
          </a:p>
          <a:p>
            <a:pPr lvl="0"/>
            <a:r>
              <a:rPr lang="en-US" sz="2800" dirty="0"/>
              <a:t>The Message</a:t>
            </a:r>
          </a:p>
          <a:p>
            <a:pPr lvl="0"/>
            <a:r>
              <a:rPr lang="en-US" sz="2800" dirty="0"/>
              <a:t>LL Cool J</a:t>
            </a:r>
          </a:p>
          <a:p>
            <a:pPr lvl="0"/>
            <a:r>
              <a:rPr lang="en-US" sz="2800" dirty="0"/>
              <a:t>Michael Jackson</a:t>
            </a:r>
          </a:p>
          <a:p>
            <a:r>
              <a:rPr lang="en-US" sz="2800" dirty="0"/>
              <a:t>Thriller</a:t>
            </a:r>
          </a:p>
          <a:p>
            <a:r>
              <a:rPr lang="en-US" sz="2800" dirty="0"/>
              <a:t>Whitney </a:t>
            </a:r>
            <a:r>
              <a:rPr lang="en-US" sz="2800" dirty="0" smtClean="0"/>
              <a:t>Houston</a:t>
            </a:r>
          </a:p>
          <a:p>
            <a:pPr lvl="0"/>
            <a:r>
              <a:rPr lang="en-US" sz="2800" dirty="0"/>
              <a:t>Video Killed the Radio Star</a:t>
            </a:r>
          </a:p>
          <a:p>
            <a:pPr lvl="0"/>
            <a:r>
              <a:rPr lang="en-US" sz="2800" dirty="0"/>
              <a:t>We are the World</a:t>
            </a:r>
          </a:p>
          <a:p>
            <a:pPr lvl="0"/>
            <a:r>
              <a:rPr lang="en-US" sz="2800" dirty="0"/>
              <a:t>Pearl Jam</a:t>
            </a:r>
          </a:p>
          <a:p>
            <a:pPr lvl="0"/>
            <a:r>
              <a:rPr lang="en-US" sz="2800" dirty="0"/>
              <a:t>Nirvana</a:t>
            </a:r>
          </a:p>
          <a:p>
            <a:pPr lvl="0"/>
            <a:r>
              <a:rPr lang="en-US" sz="2800" dirty="0"/>
              <a:t>Gangsta rap</a:t>
            </a:r>
          </a:p>
          <a:p>
            <a:pPr lvl="0"/>
            <a:r>
              <a:rPr lang="en-US" sz="2800" dirty="0"/>
              <a:t>Madonna</a:t>
            </a:r>
          </a:p>
          <a:p>
            <a:pPr lvl="0"/>
            <a:r>
              <a:rPr lang="en-US" sz="2800" dirty="0"/>
              <a:t>Weird  Al </a:t>
            </a:r>
            <a:r>
              <a:rPr lang="en-US" sz="2800" dirty="0" err="1" smtClean="0"/>
              <a:t>Yankovic</a:t>
            </a:r>
            <a:endParaRPr lang="en-US" sz="2800" dirty="0" smtClean="0"/>
          </a:p>
          <a:p>
            <a:pPr lvl="0"/>
            <a:r>
              <a:rPr lang="en-US" sz="2800" dirty="0" smtClean="0"/>
              <a:t>Backstreet Boys</a:t>
            </a:r>
          </a:p>
          <a:p>
            <a:pPr lvl="0"/>
            <a:r>
              <a:rPr lang="en-US" sz="2800" dirty="0" smtClean="0"/>
              <a:t>*NSYNC</a:t>
            </a:r>
            <a:endParaRPr lang="en-US" sz="2800" dirty="0"/>
          </a:p>
          <a:p>
            <a:endParaRPr lang="en-US" dirty="0"/>
          </a:p>
          <a:p>
            <a:pPr lvl="0"/>
            <a:endParaRPr lang="en-US" dirty="0"/>
          </a:p>
          <a:p>
            <a:endParaRPr lang="en-US" dirty="0"/>
          </a:p>
          <a:p>
            <a:endParaRPr lang="en-US" dirty="0"/>
          </a:p>
        </p:txBody>
      </p:sp>
    </p:spTree>
    <p:extLst>
      <p:ext uri="{BB962C8B-B14F-4D97-AF65-F5344CB8AC3E}">
        <p14:creationId xmlns:p14="http://schemas.microsoft.com/office/powerpoint/2010/main" val="5607293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lstStyle/>
          <a:p>
            <a:r>
              <a:rPr lang="en-US" smtClean="0"/>
              <a:t>90s </a:t>
            </a:r>
            <a:r>
              <a:rPr lang="en-US" dirty="0" smtClean="0"/>
              <a:t>Culture project</a:t>
            </a:r>
            <a:endParaRPr lang="en-US" dirty="0"/>
          </a:p>
        </p:txBody>
      </p:sp>
    </p:spTree>
    <p:extLst>
      <p:ext uri="{BB962C8B-B14F-4D97-AF65-F5344CB8AC3E}">
        <p14:creationId xmlns:p14="http://schemas.microsoft.com/office/powerpoint/2010/main" val="7550465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Tracing TV show, song, personality, movie roots</a:t>
            </a:r>
          </a:p>
          <a:p>
            <a:r>
              <a:rPr lang="en-US" sz="2800" dirty="0" smtClean="0"/>
              <a:t>Think: how did ___ show/film/personality come to be? What happened in American history to ‘allow’ this to happen?</a:t>
            </a:r>
            <a:r>
              <a:rPr lang="en-US" sz="2800" dirty="0"/>
              <a:t> </a:t>
            </a:r>
            <a:endParaRPr lang="en-US" sz="2800" dirty="0" smtClean="0"/>
          </a:p>
          <a:p>
            <a:pPr lvl="1"/>
            <a:r>
              <a:rPr lang="en-US" smtClean="0"/>
              <a:t>Feminism</a:t>
            </a:r>
            <a:r>
              <a:rPr lang="en-US" dirty="0"/>
              <a:t>, gay rights, self-expression, multiculturalism, general social issues, divorce, media, marriage dynamics</a:t>
            </a:r>
          </a:p>
          <a:p>
            <a:r>
              <a:rPr lang="en-US" sz="2800" smtClean="0"/>
              <a:t>Visually </a:t>
            </a:r>
            <a:r>
              <a:rPr lang="en-US" sz="2800" dirty="0" smtClean="0"/>
              <a:t>represent the roots </a:t>
            </a:r>
          </a:p>
          <a:p>
            <a:pPr lvl="1"/>
            <a:r>
              <a:rPr lang="en-US" sz="2400" dirty="0" smtClean="0"/>
              <a:t>Mind web, illustration, graphic, collage  </a:t>
            </a:r>
          </a:p>
          <a:p>
            <a:pPr lvl="1"/>
            <a:r>
              <a:rPr lang="en-US" sz="2400" dirty="0" smtClean="0"/>
              <a:t>One group per topic</a:t>
            </a:r>
          </a:p>
          <a:p>
            <a:pPr lvl="1"/>
            <a:r>
              <a:rPr lang="en-US" sz="2400" dirty="0" smtClean="0"/>
              <a:t>Groups of 2-3</a:t>
            </a:r>
            <a:endParaRPr lang="en-US" sz="2400" dirty="0"/>
          </a:p>
        </p:txBody>
      </p:sp>
      <p:sp>
        <p:nvSpPr>
          <p:cNvPr id="3" name="Title 2"/>
          <p:cNvSpPr>
            <a:spLocks noGrp="1"/>
          </p:cNvSpPr>
          <p:nvPr>
            <p:ph type="title"/>
          </p:nvPr>
        </p:nvSpPr>
        <p:spPr/>
        <p:txBody>
          <a:bodyPr/>
          <a:lstStyle/>
          <a:p>
            <a:r>
              <a:rPr lang="en-US" dirty="0" smtClean="0"/>
              <a:t>90s-2000s project</a:t>
            </a:r>
            <a:endParaRPr lang="en-US" dirty="0"/>
          </a:p>
        </p:txBody>
      </p:sp>
    </p:spTree>
    <p:extLst>
      <p:ext uri="{BB962C8B-B14F-4D97-AF65-F5344CB8AC3E}">
        <p14:creationId xmlns:p14="http://schemas.microsoft.com/office/powerpoint/2010/main" val="38205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80">
                                          <p:stCondLst>
                                            <p:cond delay="0"/>
                                          </p:stCondLst>
                                        </p:cTn>
                                        <p:tgtEl>
                                          <p:spTgt spid="2">
                                            <p:txEl>
                                              <p:pRg st="3" end="3"/>
                                            </p:txEl>
                                          </p:spTgt>
                                        </p:tgtEl>
                                      </p:cBhvr>
                                    </p:animEffect>
                                    <p:anim calcmode="lin" valueType="num">
                                      <p:cBhvr>
                                        <p:cTn id="27"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xEl>
                                              <p:pRg st="3" end="3"/>
                                            </p:txEl>
                                          </p:spTgt>
                                        </p:tgtEl>
                                      </p:cBhvr>
                                      <p:to x="100000" y="60000"/>
                                    </p:animScale>
                                    <p:animScale>
                                      <p:cBhvr>
                                        <p:cTn id="33" dur="166" decel="50000">
                                          <p:stCondLst>
                                            <p:cond delay="676"/>
                                          </p:stCondLst>
                                        </p:cTn>
                                        <p:tgtEl>
                                          <p:spTgt spid="2">
                                            <p:txEl>
                                              <p:pRg st="3" end="3"/>
                                            </p:txEl>
                                          </p:spTgt>
                                        </p:tgtEl>
                                      </p:cBhvr>
                                      <p:to x="100000" y="100000"/>
                                    </p:animScale>
                                    <p:animScale>
                                      <p:cBhvr>
                                        <p:cTn id="34" dur="26">
                                          <p:stCondLst>
                                            <p:cond delay="1312"/>
                                          </p:stCondLst>
                                        </p:cTn>
                                        <p:tgtEl>
                                          <p:spTgt spid="2">
                                            <p:txEl>
                                              <p:pRg st="3" end="3"/>
                                            </p:txEl>
                                          </p:spTgt>
                                        </p:tgtEl>
                                      </p:cBhvr>
                                      <p:to x="100000" y="80000"/>
                                    </p:animScale>
                                    <p:animScale>
                                      <p:cBhvr>
                                        <p:cTn id="35" dur="166" decel="50000">
                                          <p:stCondLst>
                                            <p:cond delay="1338"/>
                                          </p:stCondLst>
                                        </p:cTn>
                                        <p:tgtEl>
                                          <p:spTgt spid="2">
                                            <p:txEl>
                                              <p:pRg st="3" end="3"/>
                                            </p:txEl>
                                          </p:spTgt>
                                        </p:tgtEl>
                                      </p:cBhvr>
                                      <p:to x="100000" y="100000"/>
                                    </p:animScale>
                                    <p:animScale>
                                      <p:cBhvr>
                                        <p:cTn id="36" dur="26">
                                          <p:stCondLst>
                                            <p:cond delay="1642"/>
                                          </p:stCondLst>
                                        </p:cTn>
                                        <p:tgtEl>
                                          <p:spTgt spid="2">
                                            <p:txEl>
                                              <p:pRg st="3" end="3"/>
                                            </p:txEl>
                                          </p:spTgt>
                                        </p:tgtEl>
                                      </p:cBhvr>
                                      <p:to x="100000" y="90000"/>
                                    </p:animScale>
                                    <p:animScale>
                                      <p:cBhvr>
                                        <p:cTn id="37" dur="166" decel="50000">
                                          <p:stCondLst>
                                            <p:cond delay="1668"/>
                                          </p:stCondLst>
                                        </p:cTn>
                                        <p:tgtEl>
                                          <p:spTgt spid="2">
                                            <p:txEl>
                                              <p:pRg st="3" end="3"/>
                                            </p:txEl>
                                          </p:spTgt>
                                        </p:tgtEl>
                                      </p:cBhvr>
                                      <p:to x="100000" y="100000"/>
                                    </p:animScale>
                                    <p:animScale>
                                      <p:cBhvr>
                                        <p:cTn id="38" dur="26">
                                          <p:stCondLst>
                                            <p:cond delay="1808"/>
                                          </p:stCondLst>
                                        </p:cTn>
                                        <p:tgtEl>
                                          <p:spTgt spid="2">
                                            <p:txEl>
                                              <p:pRg st="3" end="3"/>
                                            </p:txEl>
                                          </p:spTgt>
                                        </p:tgtEl>
                                      </p:cBhvr>
                                      <p:to x="100000" y="95000"/>
                                    </p:animScale>
                                    <p:animScale>
                                      <p:cBhvr>
                                        <p:cTn id="39" dur="166" decel="50000">
                                          <p:stCondLst>
                                            <p:cond delay="1834"/>
                                          </p:stCondLst>
                                        </p:cTn>
                                        <p:tgtEl>
                                          <p:spTgt spid="2">
                                            <p:txEl>
                                              <p:pRg st="3" end="3"/>
                                            </p:txEl>
                                          </p:spTgt>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wipe(down)">
                                      <p:cBhvr>
                                        <p:cTn id="42" dur="580">
                                          <p:stCondLst>
                                            <p:cond delay="0"/>
                                          </p:stCondLst>
                                        </p:cTn>
                                        <p:tgtEl>
                                          <p:spTgt spid="2">
                                            <p:txEl>
                                              <p:pRg st="4" end="4"/>
                                            </p:txEl>
                                          </p:spTgt>
                                        </p:tgtEl>
                                      </p:cBhvr>
                                    </p:animEffect>
                                    <p:anim calcmode="lin" valueType="num">
                                      <p:cBhvr>
                                        <p:cTn id="43"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xEl>
                                              <p:pRg st="4" end="4"/>
                                            </p:txEl>
                                          </p:spTgt>
                                        </p:tgtEl>
                                      </p:cBhvr>
                                      <p:to x="100000" y="60000"/>
                                    </p:animScale>
                                    <p:animScale>
                                      <p:cBhvr>
                                        <p:cTn id="49" dur="166" decel="50000">
                                          <p:stCondLst>
                                            <p:cond delay="676"/>
                                          </p:stCondLst>
                                        </p:cTn>
                                        <p:tgtEl>
                                          <p:spTgt spid="2">
                                            <p:txEl>
                                              <p:pRg st="4" end="4"/>
                                            </p:txEl>
                                          </p:spTgt>
                                        </p:tgtEl>
                                      </p:cBhvr>
                                      <p:to x="100000" y="100000"/>
                                    </p:animScale>
                                    <p:animScale>
                                      <p:cBhvr>
                                        <p:cTn id="50" dur="26">
                                          <p:stCondLst>
                                            <p:cond delay="1312"/>
                                          </p:stCondLst>
                                        </p:cTn>
                                        <p:tgtEl>
                                          <p:spTgt spid="2">
                                            <p:txEl>
                                              <p:pRg st="4" end="4"/>
                                            </p:txEl>
                                          </p:spTgt>
                                        </p:tgtEl>
                                      </p:cBhvr>
                                      <p:to x="100000" y="80000"/>
                                    </p:animScale>
                                    <p:animScale>
                                      <p:cBhvr>
                                        <p:cTn id="51" dur="166" decel="50000">
                                          <p:stCondLst>
                                            <p:cond delay="1338"/>
                                          </p:stCondLst>
                                        </p:cTn>
                                        <p:tgtEl>
                                          <p:spTgt spid="2">
                                            <p:txEl>
                                              <p:pRg st="4" end="4"/>
                                            </p:txEl>
                                          </p:spTgt>
                                        </p:tgtEl>
                                      </p:cBhvr>
                                      <p:to x="100000" y="100000"/>
                                    </p:animScale>
                                    <p:animScale>
                                      <p:cBhvr>
                                        <p:cTn id="52" dur="26">
                                          <p:stCondLst>
                                            <p:cond delay="1642"/>
                                          </p:stCondLst>
                                        </p:cTn>
                                        <p:tgtEl>
                                          <p:spTgt spid="2">
                                            <p:txEl>
                                              <p:pRg st="4" end="4"/>
                                            </p:txEl>
                                          </p:spTgt>
                                        </p:tgtEl>
                                      </p:cBhvr>
                                      <p:to x="100000" y="90000"/>
                                    </p:animScale>
                                    <p:animScale>
                                      <p:cBhvr>
                                        <p:cTn id="53" dur="166" decel="50000">
                                          <p:stCondLst>
                                            <p:cond delay="1668"/>
                                          </p:stCondLst>
                                        </p:cTn>
                                        <p:tgtEl>
                                          <p:spTgt spid="2">
                                            <p:txEl>
                                              <p:pRg st="4" end="4"/>
                                            </p:txEl>
                                          </p:spTgt>
                                        </p:tgtEl>
                                      </p:cBhvr>
                                      <p:to x="100000" y="100000"/>
                                    </p:animScale>
                                    <p:animScale>
                                      <p:cBhvr>
                                        <p:cTn id="54" dur="26">
                                          <p:stCondLst>
                                            <p:cond delay="1808"/>
                                          </p:stCondLst>
                                        </p:cTn>
                                        <p:tgtEl>
                                          <p:spTgt spid="2">
                                            <p:txEl>
                                              <p:pRg st="4" end="4"/>
                                            </p:txEl>
                                          </p:spTgt>
                                        </p:tgtEl>
                                      </p:cBhvr>
                                      <p:to x="100000" y="95000"/>
                                    </p:animScale>
                                    <p:animScale>
                                      <p:cBhvr>
                                        <p:cTn id="55" dur="166" decel="50000">
                                          <p:stCondLst>
                                            <p:cond delay="1834"/>
                                          </p:stCondLst>
                                        </p:cTn>
                                        <p:tgtEl>
                                          <p:spTgt spid="2">
                                            <p:txEl>
                                              <p:pRg st="4" end="4"/>
                                            </p:txEl>
                                          </p:spTgt>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
                                            <p:txEl>
                                              <p:pRg st="5" end="5"/>
                                            </p:txEl>
                                          </p:spTgt>
                                        </p:tgtEl>
                                        <p:attrNameLst>
                                          <p:attrName>style.visibility</p:attrName>
                                        </p:attrNameLst>
                                      </p:cBhvr>
                                      <p:to>
                                        <p:strVal val="visible"/>
                                      </p:to>
                                    </p:set>
                                    <p:animEffect transition="in" filter="wipe(down)">
                                      <p:cBhvr>
                                        <p:cTn id="58" dur="580">
                                          <p:stCondLst>
                                            <p:cond delay="0"/>
                                          </p:stCondLst>
                                        </p:cTn>
                                        <p:tgtEl>
                                          <p:spTgt spid="2">
                                            <p:txEl>
                                              <p:pRg st="5" end="5"/>
                                            </p:txEl>
                                          </p:spTgt>
                                        </p:tgtEl>
                                      </p:cBhvr>
                                    </p:animEffect>
                                    <p:anim calcmode="lin" valueType="num">
                                      <p:cBhvr>
                                        <p:cTn id="59"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2">
                                            <p:txEl>
                                              <p:pRg st="5" end="5"/>
                                            </p:txEl>
                                          </p:spTgt>
                                        </p:tgtEl>
                                      </p:cBhvr>
                                      <p:to x="100000" y="60000"/>
                                    </p:animScale>
                                    <p:animScale>
                                      <p:cBhvr>
                                        <p:cTn id="65" dur="166" decel="50000">
                                          <p:stCondLst>
                                            <p:cond delay="676"/>
                                          </p:stCondLst>
                                        </p:cTn>
                                        <p:tgtEl>
                                          <p:spTgt spid="2">
                                            <p:txEl>
                                              <p:pRg st="5" end="5"/>
                                            </p:txEl>
                                          </p:spTgt>
                                        </p:tgtEl>
                                      </p:cBhvr>
                                      <p:to x="100000" y="100000"/>
                                    </p:animScale>
                                    <p:animScale>
                                      <p:cBhvr>
                                        <p:cTn id="66" dur="26">
                                          <p:stCondLst>
                                            <p:cond delay="1312"/>
                                          </p:stCondLst>
                                        </p:cTn>
                                        <p:tgtEl>
                                          <p:spTgt spid="2">
                                            <p:txEl>
                                              <p:pRg st="5" end="5"/>
                                            </p:txEl>
                                          </p:spTgt>
                                        </p:tgtEl>
                                      </p:cBhvr>
                                      <p:to x="100000" y="80000"/>
                                    </p:animScale>
                                    <p:animScale>
                                      <p:cBhvr>
                                        <p:cTn id="67" dur="166" decel="50000">
                                          <p:stCondLst>
                                            <p:cond delay="1338"/>
                                          </p:stCondLst>
                                        </p:cTn>
                                        <p:tgtEl>
                                          <p:spTgt spid="2">
                                            <p:txEl>
                                              <p:pRg st="5" end="5"/>
                                            </p:txEl>
                                          </p:spTgt>
                                        </p:tgtEl>
                                      </p:cBhvr>
                                      <p:to x="100000" y="100000"/>
                                    </p:animScale>
                                    <p:animScale>
                                      <p:cBhvr>
                                        <p:cTn id="68" dur="26">
                                          <p:stCondLst>
                                            <p:cond delay="1642"/>
                                          </p:stCondLst>
                                        </p:cTn>
                                        <p:tgtEl>
                                          <p:spTgt spid="2">
                                            <p:txEl>
                                              <p:pRg st="5" end="5"/>
                                            </p:txEl>
                                          </p:spTgt>
                                        </p:tgtEl>
                                      </p:cBhvr>
                                      <p:to x="100000" y="90000"/>
                                    </p:animScale>
                                    <p:animScale>
                                      <p:cBhvr>
                                        <p:cTn id="69" dur="166" decel="50000">
                                          <p:stCondLst>
                                            <p:cond delay="1668"/>
                                          </p:stCondLst>
                                        </p:cTn>
                                        <p:tgtEl>
                                          <p:spTgt spid="2">
                                            <p:txEl>
                                              <p:pRg st="5" end="5"/>
                                            </p:txEl>
                                          </p:spTgt>
                                        </p:tgtEl>
                                      </p:cBhvr>
                                      <p:to x="100000" y="100000"/>
                                    </p:animScale>
                                    <p:animScale>
                                      <p:cBhvr>
                                        <p:cTn id="70" dur="26">
                                          <p:stCondLst>
                                            <p:cond delay="1808"/>
                                          </p:stCondLst>
                                        </p:cTn>
                                        <p:tgtEl>
                                          <p:spTgt spid="2">
                                            <p:txEl>
                                              <p:pRg st="5" end="5"/>
                                            </p:txEl>
                                          </p:spTgt>
                                        </p:tgtEl>
                                      </p:cBhvr>
                                      <p:to x="100000" y="95000"/>
                                    </p:animScale>
                                    <p:animScale>
                                      <p:cBhvr>
                                        <p:cTn id="71" dur="166" decel="50000">
                                          <p:stCondLst>
                                            <p:cond delay="1834"/>
                                          </p:stCondLst>
                                        </p:cTn>
                                        <p:tgtEl>
                                          <p:spTgt spid="2">
                                            <p:txEl>
                                              <p:pRg st="5" end="5"/>
                                            </p:txEl>
                                          </p:spTgt>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2">
                                            <p:txEl>
                                              <p:pRg st="6" end="6"/>
                                            </p:txEl>
                                          </p:spTgt>
                                        </p:tgtEl>
                                        <p:attrNameLst>
                                          <p:attrName>style.visibility</p:attrName>
                                        </p:attrNameLst>
                                      </p:cBhvr>
                                      <p:to>
                                        <p:strVal val="visible"/>
                                      </p:to>
                                    </p:set>
                                    <p:animEffect transition="in" filter="wipe(down)">
                                      <p:cBhvr>
                                        <p:cTn id="74" dur="580">
                                          <p:stCondLst>
                                            <p:cond delay="0"/>
                                          </p:stCondLst>
                                        </p:cTn>
                                        <p:tgtEl>
                                          <p:spTgt spid="2">
                                            <p:txEl>
                                              <p:pRg st="6" end="6"/>
                                            </p:txEl>
                                          </p:spTgt>
                                        </p:tgtEl>
                                      </p:cBhvr>
                                    </p:animEffect>
                                    <p:anim calcmode="lin" valueType="num">
                                      <p:cBhvr>
                                        <p:cTn id="75"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2">
                                            <p:txEl>
                                              <p:pRg st="6" end="6"/>
                                            </p:txEl>
                                          </p:spTgt>
                                        </p:tgtEl>
                                      </p:cBhvr>
                                      <p:to x="100000" y="60000"/>
                                    </p:animScale>
                                    <p:animScale>
                                      <p:cBhvr>
                                        <p:cTn id="81" dur="166" decel="50000">
                                          <p:stCondLst>
                                            <p:cond delay="676"/>
                                          </p:stCondLst>
                                        </p:cTn>
                                        <p:tgtEl>
                                          <p:spTgt spid="2">
                                            <p:txEl>
                                              <p:pRg st="6" end="6"/>
                                            </p:txEl>
                                          </p:spTgt>
                                        </p:tgtEl>
                                      </p:cBhvr>
                                      <p:to x="100000" y="100000"/>
                                    </p:animScale>
                                    <p:animScale>
                                      <p:cBhvr>
                                        <p:cTn id="82" dur="26">
                                          <p:stCondLst>
                                            <p:cond delay="1312"/>
                                          </p:stCondLst>
                                        </p:cTn>
                                        <p:tgtEl>
                                          <p:spTgt spid="2">
                                            <p:txEl>
                                              <p:pRg st="6" end="6"/>
                                            </p:txEl>
                                          </p:spTgt>
                                        </p:tgtEl>
                                      </p:cBhvr>
                                      <p:to x="100000" y="80000"/>
                                    </p:animScale>
                                    <p:animScale>
                                      <p:cBhvr>
                                        <p:cTn id="83" dur="166" decel="50000">
                                          <p:stCondLst>
                                            <p:cond delay="1338"/>
                                          </p:stCondLst>
                                        </p:cTn>
                                        <p:tgtEl>
                                          <p:spTgt spid="2">
                                            <p:txEl>
                                              <p:pRg st="6" end="6"/>
                                            </p:txEl>
                                          </p:spTgt>
                                        </p:tgtEl>
                                      </p:cBhvr>
                                      <p:to x="100000" y="100000"/>
                                    </p:animScale>
                                    <p:animScale>
                                      <p:cBhvr>
                                        <p:cTn id="84" dur="26">
                                          <p:stCondLst>
                                            <p:cond delay="1642"/>
                                          </p:stCondLst>
                                        </p:cTn>
                                        <p:tgtEl>
                                          <p:spTgt spid="2">
                                            <p:txEl>
                                              <p:pRg st="6" end="6"/>
                                            </p:txEl>
                                          </p:spTgt>
                                        </p:tgtEl>
                                      </p:cBhvr>
                                      <p:to x="100000" y="90000"/>
                                    </p:animScale>
                                    <p:animScale>
                                      <p:cBhvr>
                                        <p:cTn id="85" dur="166" decel="50000">
                                          <p:stCondLst>
                                            <p:cond delay="1668"/>
                                          </p:stCondLst>
                                        </p:cTn>
                                        <p:tgtEl>
                                          <p:spTgt spid="2">
                                            <p:txEl>
                                              <p:pRg st="6" end="6"/>
                                            </p:txEl>
                                          </p:spTgt>
                                        </p:tgtEl>
                                      </p:cBhvr>
                                      <p:to x="100000" y="100000"/>
                                    </p:animScale>
                                    <p:animScale>
                                      <p:cBhvr>
                                        <p:cTn id="86" dur="26">
                                          <p:stCondLst>
                                            <p:cond delay="1808"/>
                                          </p:stCondLst>
                                        </p:cTn>
                                        <p:tgtEl>
                                          <p:spTgt spid="2">
                                            <p:txEl>
                                              <p:pRg st="6" end="6"/>
                                            </p:txEl>
                                          </p:spTgt>
                                        </p:tgtEl>
                                      </p:cBhvr>
                                      <p:to x="100000" y="95000"/>
                                    </p:animScale>
                                    <p:animScale>
                                      <p:cBhvr>
                                        <p:cTn id="87" dur="166" decel="50000">
                                          <p:stCondLst>
                                            <p:cond delay="1834"/>
                                          </p:stCondLst>
                                        </p:cTn>
                                        <p:tgtEl>
                                          <p:spTgt spid="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Ideas</a:t>
            </a:r>
            <a:endParaRPr lang="en-US"/>
          </a:p>
        </p:txBody>
      </p:sp>
      <p:sp>
        <p:nvSpPr>
          <p:cNvPr id="2" name="Content Placeholder 1"/>
          <p:cNvSpPr>
            <a:spLocks noGrp="1"/>
          </p:cNvSpPr>
          <p:nvPr>
            <p:ph sz="half" idx="1"/>
          </p:nvPr>
        </p:nvSpPr>
        <p:spPr/>
        <p:txBody>
          <a:bodyPr>
            <a:normAutofit fontScale="92500"/>
          </a:bodyPr>
          <a:lstStyle/>
          <a:p>
            <a:r>
              <a:rPr lang="en-US" i="1" dirty="0" smtClean="0"/>
              <a:t>Real World</a:t>
            </a:r>
          </a:p>
          <a:p>
            <a:r>
              <a:rPr lang="en-US" i="1" dirty="0" smtClean="0"/>
              <a:t>FRIENDS</a:t>
            </a:r>
          </a:p>
          <a:p>
            <a:r>
              <a:rPr lang="en-US" i="1" dirty="0" smtClean="0"/>
              <a:t>Will and Grace</a:t>
            </a:r>
          </a:p>
          <a:p>
            <a:r>
              <a:rPr lang="en-US" i="1" dirty="0" smtClean="0"/>
              <a:t>Ellen </a:t>
            </a:r>
          </a:p>
          <a:p>
            <a:r>
              <a:rPr lang="en-US" dirty="0" smtClean="0"/>
              <a:t>Arsenio Hall</a:t>
            </a:r>
          </a:p>
          <a:p>
            <a:r>
              <a:rPr lang="en-US" i="1" dirty="0" smtClean="0"/>
              <a:t>Fresh Prince</a:t>
            </a:r>
          </a:p>
          <a:p>
            <a:r>
              <a:rPr lang="en-US" i="1" dirty="0" smtClean="0"/>
              <a:t>The Daily Show</a:t>
            </a:r>
          </a:p>
          <a:p>
            <a:r>
              <a:rPr lang="en-US" i="1" dirty="0" smtClean="0"/>
              <a:t>My So Called Life</a:t>
            </a:r>
          </a:p>
          <a:p>
            <a:r>
              <a:rPr lang="en-US" i="1" dirty="0" smtClean="0"/>
              <a:t>Family Matters</a:t>
            </a:r>
          </a:p>
          <a:p>
            <a:r>
              <a:rPr lang="en-US" dirty="0" smtClean="0"/>
              <a:t>TLC</a:t>
            </a:r>
          </a:p>
          <a:p>
            <a:endParaRPr lang="en-US" dirty="0"/>
          </a:p>
        </p:txBody>
      </p:sp>
      <p:sp>
        <p:nvSpPr>
          <p:cNvPr id="4" name="Content Placeholder 3"/>
          <p:cNvSpPr>
            <a:spLocks noGrp="1"/>
          </p:cNvSpPr>
          <p:nvPr>
            <p:ph sz="half" idx="2"/>
          </p:nvPr>
        </p:nvSpPr>
        <p:spPr/>
        <p:txBody>
          <a:bodyPr>
            <a:normAutofit fontScale="92500"/>
          </a:bodyPr>
          <a:lstStyle/>
          <a:p>
            <a:r>
              <a:rPr lang="en-US" dirty="0"/>
              <a:t>Christina Aguilera</a:t>
            </a:r>
          </a:p>
          <a:p>
            <a:r>
              <a:rPr lang="en-US" i="1" dirty="0" smtClean="0"/>
              <a:t>American </a:t>
            </a:r>
            <a:r>
              <a:rPr lang="en-US" i="1" dirty="0"/>
              <a:t>Idol</a:t>
            </a:r>
          </a:p>
          <a:p>
            <a:r>
              <a:rPr lang="en-US" dirty="0"/>
              <a:t>Spike Lee</a:t>
            </a:r>
          </a:p>
          <a:p>
            <a:r>
              <a:rPr lang="en-US" i="1" dirty="0"/>
              <a:t>Mean Girls</a:t>
            </a:r>
          </a:p>
          <a:p>
            <a:r>
              <a:rPr lang="en-US" i="1" dirty="0"/>
              <a:t>Philadelphia</a:t>
            </a:r>
          </a:p>
          <a:p>
            <a:r>
              <a:rPr lang="en-US" i="1" dirty="0"/>
              <a:t>The Truman Show </a:t>
            </a:r>
          </a:p>
          <a:p>
            <a:r>
              <a:rPr lang="en-US" i="1" dirty="0"/>
              <a:t>Million Dollar Baby </a:t>
            </a:r>
          </a:p>
          <a:p>
            <a:r>
              <a:rPr lang="en-US" dirty="0"/>
              <a:t>Pearl Jam’s “Jeremy” </a:t>
            </a:r>
          </a:p>
          <a:p>
            <a:r>
              <a:rPr lang="en-US" dirty="0"/>
              <a:t>Rage Against the Machine</a:t>
            </a:r>
          </a:p>
          <a:p>
            <a:r>
              <a:rPr lang="en-US" dirty="0"/>
              <a:t>“American Idiot” </a:t>
            </a:r>
          </a:p>
          <a:p>
            <a:endParaRPr lang="en-US" dirty="0"/>
          </a:p>
        </p:txBody>
      </p:sp>
    </p:spTree>
    <p:extLst>
      <p:ext uri="{BB962C8B-B14F-4D97-AF65-F5344CB8AC3E}">
        <p14:creationId xmlns:p14="http://schemas.microsoft.com/office/powerpoint/2010/main" val="22202819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Music as poetry </a:t>
            </a:r>
            <a:endParaRPr lang="en-US" dirty="0"/>
          </a:p>
        </p:txBody>
      </p:sp>
      <p:sp>
        <p:nvSpPr>
          <p:cNvPr id="2" name="Title 1"/>
          <p:cNvSpPr>
            <a:spLocks noGrp="1"/>
          </p:cNvSpPr>
          <p:nvPr>
            <p:ph type="title"/>
          </p:nvPr>
        </p:nvSpPr>
        <p:spPr/>
        <p:txBody>
          <a:bodyPr/>
          <a:lstStyle/>
          <a:p>
            <a:r>
              <a:rPr lang="en-US" dirty="0" smtClean="0"/>
              <a:t>80s and 90s Music </a:t>
            </a:r>
            <a:endParaRPr lang="en-US" dirty="0"/>
          </a:p>
        </p:txBody>
      </p:sp>
    </p:spTree>
    <p:extLst>
      <p:ext uri="{BB962C8B-B14F-4D97-AF65-F5344CB8AC3E}">
        <p14:creationId xmlns:p14="http://schemas.microsoft.com/office/powerpoint/2010/main" val="39838262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solidFill>
                  <a:schemeClr val="tx2"/>
                </a:solidFill>
              </a:rPr>
              <a:t>Select a song from the 80s and 90s that you think best exemplifies the decades</a:t>
            </a:r>
          </a:p>
          <a:p>
            <a:pPr lvl="1"/>
            <a:r>
              <a:rPr lang="en-US" sz="4000" dirty="0" smtClean="0">
                <a:solidFill>
                  <a:schemeClr val="tx2"/>
                </a:solidFill>
              </a:rPr>
              <a:t>One from the 80s </a:t>
            </a:r>
          </a:p>
          <a:p>
            <a:pPr lvl="1"/>
            <a:r>
              <a:rPr lang="en-US" sz="4000" dirty="0" smtClean="0">
                <a:solidFill>
                  <a:schemeClr val="tx2"/>
                </a:solidFill>
              </a:rPr>
              <a:t>One from the 90s</a:t>
            </a:r>
          </a:p>
          <a:p>
            <a:r>
              <a:rPr lang="en-US" sz="3600" dirty="0" smtClean="0">
                <a:solidFill>
                  <a:schemeClr val="tx2"/>
                </a:solidFill>
              </a:rPr>
              <a:t>Bring in the printed lyrics </a:t>
            </a:r>
            <a:r>
              <a:rPr lang="en-US" sz="3600" smtClean="0">
                <a:solidFill>
                  <a:schemeClr val="tx2"/>
                </a:solidFill>
              </a:rPr>
              <a:t>for Monday </a:t>
            </a:r>
            <a:r>
              <a:rPr lang="en-US" sz="3600" dirty="0" smtClean="0">
                <a:solidFill>
                  <a:schemeClr val="tx2"/>
                </a:solidFill>
              </a:rPr>
              <a:t>(not just on your phone)</a:t>
            </a:r>
          </a:p>
          <a:p>
            <a:endParaRPr lang="en-US" dirty="0"/>
          </a:p>
        </p:txBody>
      </p:sp>
      <p:sp>
        <p:nvSpPr>
          <p:cNvPr id="2" name="Title 1"/>
          <p:cNvSpPr>
            <a:spLocks noGrp="1"/>
          </p:cNvSpPr>
          <p:nvPr>
            <p:ph type="title"/>
          </p:nvPr>
        </p:nvSpPr>
        <p:spPr/>
        <p:txBody>
          <a:bodyPr/>
          <a:lstStyle/>
          <a:p>
            <a:r>
              <a:rPr lang="en-US" dirty="0" smtClean="0"/>
              <a:t>Homework </a:t>
            </a:r>
            <a:endParaRPr lang="en-US" dirty="0"/>
          </a:p>
        </p:txBody>
      </p:sp>
    </p:spTree>
    <p:extLst>
      <p:ext uri="{BB962C8B-B14F-4D97-AF65-F5344CB8AC3E}">
        <p14:creationId xmlns:p14="http://schemas.microsoft.com/office/powerpoint/2010/main" val="29230031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788670" indent="-742950">
              <a:buFont typeface="+mj-lt"/>
              <a:buAutoNum type="arabicPeriod"/>
            </a:pPr>
            <a:r>
              <a:rPr lang="en-US" sz="3600" dirty="0" smtClean="0">
                <a:solidFill>
                  <a:schemeClr val="tx1"/>
                </a:solidFill>
              </a:rPr>
              <a:t>Share the songs and lyrics with the people at your table group</a:t>
            </a:r>
          </a:p>
          <a:p>
            <a:pPr marL="788670" indent="-742950">
              <a:buFont typeface="+mj-lt"/>
              <a:buAutoNum type="arabicPeriod"/>
            </a:pPr>
            <a:r>
              <a:rPr lang="en-US" sz="3600" dirty="0" smtClean="0">
                <a:solidFill>
                  <a:schemeClr val="tx1"/>
                </a:solidFill>
              </a:rPr>
              <a:t>Why did you choose this song? Why is it the best representation of the decade?</a:t>
            </a:r>
          </a:p>
          <a:p>
            <a:pPr marL="788670" indent="-742950">
              <a:buFont typeface="+mj-lt"/>
              <a:buAutoNum type="arabicPeriod"/>
            </a:pPr>
            <a:r>
              <a:rPr lang="en-US" sz="3600" dirty="0" smtClean="0">
                <a:solidFill>
                  <a:schemeClr val="tx1"/>
                </a:solidFill>
              </a:rPr>
              <a:t>Pick the best song from each decade (and know why)</a:t>
            </a:r>
          </a:p>
          <a:p>
            <a:r>
              <a:rPr lang="en-US" sz="3600" dirty="0" smtClean="0">
                <a:solidFill>
                  <a:schemeClr val="tx1"/>
                </a:solidFill>
              </a:rPr>
              <a:t>Activity you will do for each ‘best’ song</a:t>
            </a:r>
            <a:endParaRPr lang="en-US" sz="3600" dirty="0">
              <a:solidFill>
                <a:schemeClr val="tx1"/>
              </a:solidFill>
            </a:endParaRPr>
          </a:p>
        </p:txBody>
      </p:sp>
      <p:sp>
        <p:nvSpPr>
          <p:cNvPr id="2" name="Title 1"/>
          <p:cNvSpPr>
            <a:spLocks noGrp="1"/>
          </p:cNvSpPr>
          <p:nvPr>
            <p:ph type="title"/>
          </p:nvPr>
        </p:nvSpPr>
        <p:spPr/>
        <p:txBody>
          <a:bodyPr/>
          <a:lstStyle/>
          <a:p>
            <a:r>
              <a:rPr lang="en-US" dirty="0" smtClean="0"/>
              <a:t>Table groups</a:t>
            </a:r>
            <a:endParaRPr lang="en-US" dirty="0"/>
          </a:p>
        </p:txBody>
      </p:sp>
    </p:spTree>
    <p:extLst>
      <p:ext uri="{BB962C8B-B14F-4D97-AF65-F5344CB8AC3E}">
        <p14:creationId xmlns:p14="http://schemas.microsoft.com/office/powerpoint/2010/main" val="21747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88670" indent="-742950">
              <a:buFont typeface="+mj-lt"/>
              <a:buAutoNum type="arabicPeriod"/>
            </a:pPr>
            <a:r>
              <a:rPr lang="en-US" sz="4000" dirty="0" smtClean="0"/>
              <a:t>Look for: metaphor, simile, hyperbole, imagery, personification, rhyme</a:t>
            </a:r>
          </a:p>
          <a:p>
            <a:pPr marL="788670" indent="-742950">
              <a:buFont typeface="+mj-lt"/>
              <a:buAutoNum type="arabicPeriod"/>
            </a:pPr>
            <a:r>
              <a:rPr lang="en-US" sz="4000" dirty="0" smtClean="0"/>
              <a:t>How do these contribute to the overall tone and mood of the song?</a:t>
            </a:r>
          </a:p>
        </p:txBody>
      </p:sp>
      <p:sp>
        <p:nvSpPr>
          <p:cNvPr id="2" name="Title 1"/>
          <p:cNvSpPr>
            <a:spLocks noGrp="1"/>
          </p:cNvSpPr>
          <p:nvPr>
            <p:ph type="title"/>
          </p:nvPr>
        </p:nvSpPr>
        <p:spPr/>
        <p:txBody>
          <a:bodyPr>
            <a:normAutofit fontScale="90000"/>
          </a:bodyPr>
          <a:lstStyle/>
          <a:p>
            <a:r>
              <a:rPr lang="en-US" dirty="0" smtClean="0"/>
              <a:t>Literary Devices: As a table group</a:t>
            </a:r>
            <a:endParaRPr lang="en-US" dirty="0"/>
          </a:p>
        </p:txBody>
      </p:sp>
    </p:spTree>
    <p:extLst>
      <p:ext uri="{BB962C8B-B14F-4D97-AF65-F5344CB8AC3E}">
        <p14:creationId xmlns:p14="http://schemas.microsoft.com/office/powerpoint/2010/main" val="2690072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788670" indent="-742950">
              <a:buFont typeface="+mj-lt"/>
              <a:buAutoNum type="arabicPeriod"/>
            </a:pPr>
            <a:r>
              <a:rPr lang="en-US" sz="3600" dirty="0" smtClean="0">
                <a:solidFill>
                  <a:schemeClr val="tx1"/>
                </a:solidFill>
              </a:rPr>
              <a:t>What does the title of the song mean? Explain in detail.</a:t>
            </a:r>
          </a:p>
          <a:p>
            <a:pPr marL="788670" indent="-742950">
              <a:buFont typeface="+mj-lt"/>
              <a:buAutoNum type="arabicPeriod"/>
            </a:pPr>
            <a:r>
              <a:rPr lang="en-US" sz="3600" dirty="0" smtClean="0">
                <a:solidFill>
                  <a:schemeClr val="tx1"/>
                </a:solidFill>
              </a:rPr>
              <a:t>Is it an appropriate title for the song? Explain.</a:t>
            </a:r>
          </a:p>
          <a:p>
            <a:pPr marL="788670" indent="-742950">
              <a:buFont typeface="+mj-lt"/>
              <a:buAutoNum type="arabicPeriod"/>
            </a:pPr>
            <a:r>
              <a:rPr lang="en-US" sz="3600" dirty="0" smtClean="0">
                <a:solidFill>
                  <a:schemeClr val="tx1"/>
                </a:solidFill>
              </a:rPr>
              <a:t>What would you have titled the song? Why?</a:t>
            </a:r>
          </a:p>
          <a:p>
            <a:pPr marL="788670" indent="-742950">
              <a:buFont typeface="+mj-lt"/>
              <a:buAutoNum type="arabicPeriod"/>
            </a:pPr>
            <a:r>
              <a:rPr lang="en-US" sz="3600" dirty="0" smtClean="0">
                <a:solidFill>
                  <a:schemeClr val="tx1"/>
                </a:solidFill>
              </a:rPr>
              <a:t>Contemporary issues represented in the song? </a:t>
            </a:r>
            <a:r>
              <a:rPr lang="en-US" sz="3600" smtClean="0">
                <a:solidFill>
                  <a:schemeClr val="tx1"/>
                </a:solidFill>
              </a:rPr>
              <a:t>Explain. </a:t>
            </a:r>
            <a:endParaRPr lang="en-US" sz="3600" dirty="0">
              <a:solidFill>
                <a:schemeClr val="tx1"/>
              </a:solidFill>
            </a:endParaRPr>
          </a:p>
        </p:txBody>
      </p:sp>
      <p:sp>
        <p:nvSpPr>
          <p:cNvPr id="2" name="Title 1"/>
          <p:cNvSpPr>
            <a:spLocks noGrp="1"/>
          </p:cNvSpPr>
          <p:nvPr>
            <p:ph type="title"/>
          </p:nvPr>
        </p:nvSpPr>
        <p:spPr/>
        <p:txBody>
          <a:bodyPr/>
          <a:lstStyle/>
          <a:p>
            <a:r>
              <a:rPr lang="en-US" dirty="0" smtClean="0"/>
              <a:t>Analysis: As table group</a:t>
            </a:r>
            <a:endParaRPr lang="en-US" dirty="0"/>
          </a:p>
        </p:txBody>
      </p:sp>
    </p:spTree>
    <p:extLst>
      <p:ext uri="{BB962C8B-B14F-4D97-AF65-F5344CB8AC3E}">
        <p14:creationId xmlns:p14="http://schemas.microsoft.com/office/powerpoint/2010/main" val="7718005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788670" indent="-742950">
              <a:buFont typeface="+mj-lt"/>
              <a:buAutoNum type="arabicPeriod"/>
            </a:pPr>
            <a:r>
              <a:rPr lang="en-US" sz="4400" dirty="0" smtClean="0">
                <a:solidFill>
                  <a:schemeClr val="tx1"/>
                </a:solidFill>
              </a:rPr>
              <a:t>Based on the songs from the 80s and the 90s, how would you categorize/describe the two decades? </a:t>
            </a:r>
          </a:p>
          <a:p>
            <a:pPr marL="788670" indent="-742950">
              <a:buFont typeface="+mj-lt"/>
              <a:buAutoNum type="arabicPeriod"/>
            </a:pPr>
            <a:r>
              <a:rPr lang="en-US" sz="4400" dirty="0" smtClean="0">
                <a:solidFill>
                  <a:schemeClr val="tx1"/>
                </a:solidFill>
              </a:rPr>
              <a:t>Are songs creators of social change or does social change result in songs?</a:t>
            </a:r>
            <a:endParaRPr lang="en-US" sz="4400" dirty="0">
              <a:solidFill>
                <a:schemeClr val="tx1"/>
              </a:solidFill>
            </a:endParaRPr>
          </a:p>
        </p:txBody>
      </p:sp>
      <p:sp>
        <p:nvSpPr>
          <p:cNvPr id="2" name="Title 1"/>
          <p:cNvSpPr>
            <a:spLocks noGrp="1"/>
          </p:cNvSpPr>
          <p:nvPr>
            <p:ph type="title"/>
          </p:nvPr>
        </p:nvSpPr>
        <p:spPr/>
        <p:txBody>
          <a:bodyPr/>
          <a:lstStyle/>
          <a:p>
            <a:r>
              <a:rPr lang="en-US" dirty="0" smtClean="0"/>
              <a:t>Reflection/Thesis	</a:t>
            </a:r>
            <a:endParaRPr lang="en-US" dirty="0"/>
          </a:p>
        </p:txBody>
      </p:sp>
    </p:spTree>
    <p:extLst>
      <p:ext uri="{BB962C8B-B14F-4D97-AF65-F5344CB8AC3E}">
        <p14:creationId xmlns:p14="http://schemas.microsoft.com/office/powerpoint/2010/main" val="916637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839200" cy="5181600"/>
          </a:xfrm>
        </p:spPr>
        <p:txBody>
          <a:bodyPr>
            <a:normAutofit fontScale="92500" lnSpcReduction="20000"/>
          </a:bodyPr>
          <a:lstStyle/>
          <a:p>
            <a:pPr marL="514350" indent="-514350">
              <a:buFont typeface="+mj-lt"/>
              <a:buAutoNum type="arabicPeriod"/>
            </a:pPr>
            <a:r>
              <a:rPr lang="en-US" sz="3000" dirty="0" smtClean="0"/>
              <a:t>What is </a:t>
            </a:r>
            <a:r>
              <a:rPr lang="en-US" sz="3000" dirty="0"/>
              <a:t>the major conflict between the couple? What “procedure” </a:t>
            </a:r>
            <a:r>
              <a:rPr lang="en-US" sz="3000" dirty="0" smtClean="0"/>
              <a:t>is </a:t>
            </a:r>
            <a:r>
              <a:rPr lang="en-US" sz="3000" dirty="0"/>
              <a:t>Jig going to possibly have? What’s the impact of Hemingway’s choice to not tell the reader this info directly? </a:t>
            </a:r>
          </a:p>
          <a:p>
            <a:pPr marL="514350" lvl="0" indent="-514350">
              <a:buFont typeface="+mj-lt"/>
              <a:buAutoNum type="arabicPeriod"/>
            </a:pPr>
            <a:r>
              <a:rPr lang="en-US" sz="3000" dirty="0" smtClean="0"/>
              <a:t>Would you feel differently about the story if the roles of Jig and the man were reversed, that is, if Jig wanted the abortion and the man wanted her to marry him and keep the baby?</a:t>
            </a:r>
          </a:p>
          <a:p>
            <a:pPr marL="514350" lvl="0" indent="-514350">
              <a:buFont typeface="+mj-lt"/>
              <a:buAutoNum type="arabicPeriod"/>
            </a:pPr>
            <a:r>
              <a:rPr lang="en-US" sz="3000" dirty="0" smtClean="0"/>
              <a:t>Should the father and mother have equal say when it comes to having an abortion? Does that fact that the woman’s body is involved, while the man’s is not, factor into your opinion?</a:t>
            </a:r>
          </a:p>
          <a:p>
            <a:pPr marL="514350" lvl="0" indent="-514350">
              <a:buFont typeface="+mj-lt"/>
              <a:buAutoNum type="arabicPeriod"/>
            </a:pPr>
            <a:r>
              <a:rPr lang="en-US" sz="3000" dirty="0" smtClean="0"/>
              <a:t>Could the story be used to support a “pro-life” position? What about a “pro-choice” position?</a:t>
            </a:r>
          </a:p>
          <a:p>
            <a:pPr>
              <a:buNone/>
            </a:pPr>
            <a:endParaRPr lang="en-US" dirty="0"/>
          </a:p>
        </p:txBody>
      </p:sp>
      <p:sp>
        <p:nvSpPr>
          <p:cNvPr id="2" name="Title 1"/>
          <p:cNvSpPr>
            <a:spLocks noGrp="1"/>
          </p:cNvSpPr>
          <p:nvPr>
            <p:ph type="title"/>
          </p:nvPr>
        </p:nvSpPr>
        <p:spPr>
          <a:xfrm>
            <a:off x="457200" y="704088"/>
            <a:ext cx="8229600" cy="591312"/>
          </a:xfrm>
        </p:spPr>
        <p:txBody>
          <a:bodyPr>
            <a:normAutofit fontScale="90000"/>
          </a:bodyPr>
          <a:lstStyle/>
          <a:p>
            <a:r>
              <a:rPr lang="en-US" dirty="0" smtClean="0"/>
              <a:t>Reflection Questions</a:t>
            </a:r>
            <a:endParaRPr lang="en-US" dirty="0"/>
          </a:p>
        </p:txBody>
      </p:sp>
    </p:spTree>
    <p:extLst>
      <p:ext uri="{BB962C8B-B14F-4D97-AF65-F5344CB8AC3E}">
        <p14:creationId xmlns:p14="http://schemas.microsoft.com/office/powerpoint/2010/main" val="240759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Table group then whole class discussion:</a:t>
            </a:r>
          </a:p>
          <a:p>
            <a:r>
              <a:rPr lang="en-US" sz="4000" dirty="0" smtClean="0"/>
              <a:t>How </a:t>
            </a:r>
            <a:r>
              <a:rPr lang="en-US" sz="4000" dirty="0"/>
              <a:t>does social media effect literacy and written communication? Personal  expression?</a:t>
            </a:r>
          </a:p>
        </p:txBody>
      </p:sp>
      <p:sp>
        <p:nvSpPr>
          <p:cNvPr id="3" name="Title 2"/>
          <p:cNvSpPr>
            <a:spLocks noGrp="1"/>
          </p:cNvSpPr>
          <p:nvPr>
            <p:ph type="title"/>
          </p:nvPr>
        </p:nvSpPr>
        <p:spPr/>
        <p:txBody>
          <a:bodyPr/>
          <a:lstStyle/>
          <a:p>
            <a:r>
              <a:rPr lang="en-US" dirty="0" smtClean="0"/>
              <a:t>Social media in culture </a:t>
            </a:r>
            <a:endParaRPr lang="en-US" dirty="0"/>
          </a:p>
        </p:txBody>
      </p:sp>
    </p:spTree>
    <p:extLst>
      <p:ext uri="{BB962C8B-B14F-4D97-AF65-F5344CB8AC3E}">
        <p14:creationId xmlns:p14="http://schemas.microsoft.com/office/powerpoint/2010/main" val="399225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Either print or use your phone to bring in the following on my website for tomorrow</a:t>
            </a:r>
          </a:p>
          <a:p>
            <a:pPr lvl="1"/>
            <a:r>
              <a:rPr lang="en-US" dirty="0" smtClean="0"/>
              <a:t>“The Evolution of Divorce”</a:t>
            </a:r>
          </a:p>
          <a:p>
            <a:pPr lvl="1"/>
            <a:r>
              <a:rPr lang="en-US" dirty="0" smtClean="0"/>
              <a:t>“Legitimization </a:t>
            </a:r>
            <a:r>
              <a:rPr lang="en-US" dirty="0"/>
              <a:t>through Disaster: AIDS and the Gay </a:t>
            </a:r>
            <a:r>
              <a:rPr lang="en-US" dirty="0" smtClean="0"/>
              <a:t>Movement”</a:t>
            </a:r>
            <a:endParaRPr lang="en-US" dirty="0"/>
          </a:p>
          <a:p>
            <a:pPr lvl="1"/>
            <a:r>
              <a:rPr lang="en-US" dirty="0" smtClean="0"/>
              <a:t>“How To Watch Your Brother Die” (poem)</a:t>
            </a:r>
            <a:endParaRPr lang="en-US" i="1" dirty="0" smtClean="0"/>
          </a:p>
          <a:p>
            <a:r>
              <a:rPr lang="en-US" dirty="0" smtClean="0"/>
              <a:t>We will be reading them during class on Tuesday, and preparing for a graded class discussion and reflection on May 14</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26343572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Slang</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Aussie Slang</a:t>
            </a:r>
          </a:p>
          <a:p>
            <a:r>
              <a:rPr lang="en-US" dirty="0"/>
              <a:t> </a:t>
            </a:r>
            <a:r>
              <a:rPr lang="en-US" dirty="0" err="1" smtClean="0"/>
              <a:t>Strine</a:t>
            </a:r>
            <a:r>
              <a:rPr lang="en-US" dirty="0" smtClean="0"/>
              <a:t> </a:t>
            </a:r>
            <a:r>
              <a:rPr lang="en-US" dirty="0"/>
              <a:t>- Aussie Slang</a:t>
            </a:r>
          </a:p>
          <a:p>
            <a:r>
              <a:rPr lang="en-US" dirty="0" err="1"/>
              <a:t>Arvo</a:t>
            </a:r>
            <a:r>
              <a:rPr lang="en-US" dirty="0"/>
              <a:t>   - Afternoon</a:t>
            </a:r>
          </a:p>
          <a:p>
            <a:r>
              <a:rPr lang="en-US" dirty="0"/>
              <a:t>Barbie - Barbeque</a:t>
            </a:r>
          </a:p>
          <a:p>
            <a:r>
              <a:rPr lang="en-US" dirty="0"/>
              <a:t>Bloke   - Male</a:t>
            </a:r>
          </a:p>
          <a:p>
            <a:r>
              <a:rPr lang="en-US" dirty="0"/>
              <a:t>B.O.B (pronounced Bob) </a:t>
            </a:r>
            <a:r>
              <a:rPr lang="en-US"/>
              <a:t>- </a:t>
            </a:r>
            <a:r>
              <a:rPr lang="en-US" smtClean="0"/>
              <a:t>Deodorant</a:t>
            </a:r>
            <a:r>
              <a:rPr lang="en-US"/>
              <a:t> </a:t>
            </a:r>
            <a:r>
              <a:rPr lang="en-US" smtClean="0"/>
              <a:t>(stands </a:t>
            </a:r>
            <a:r>
              <a:rPr lang="en-US" dirty="0"/>
              <a:t>for Body Odor Basher)</a:t>
            </a:r>
          </a:p>
          <a:p>
            <a:r>
              <a:rPr lang="en-US" dirty="0" err="1"/>
              <a:t>Maccas</a:t>
            </a:r>
            <a:r>
              <a:rPr lang="en-US" dirty="0"/>
              <a:t> - McDonalds</a:t>
            </a:r>
          </a:p>
          <a:p>
            <a:r>
              <a:rPr lang="en-US" dirty="0"/>
              <a:t>Servo    - Service Station</a:t>
            </a:r>
          </a:p>
          <a:p>
            <a:r>
              <a:rPr lang="en-US" dirty="0" err="1"/>
              <a:t>Sunnies</a:t>
            </a:r>
            <a:r>
              <a:rPr lang="en-US" dirty="0"/>
              <a:t> - Sunglasses</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err="1"/>
              <a:t>Uni</a:t>
            </a:r>
            <a:r>
              <a:rPr lang="en-US" dirty="0"/>
              <a:t> - University</a:t>
            </a:r>
          </a:p>
          <a:p>
            <a:r>
              <a:rPr lang="en-US" dirty="0"/>
              <a:t>Ta - Thank you</a:t>
            </a:r>
          </a:p>
          <a:p>
            <a:r>
              <a:rPr lang="en-US" dirty="0"/>
              <a:t>Thongs - Flip Flops</a:t>
            </a:r>
          </a:p>
          <a:p>
            <a:r>
              <a:rPr lang="en-US" dirty="0"/>
              <a:t> </a:t>
            </a:r>
            <a:r>
              <a:rPr lang="en-US" dirty="0" smtClean="0"/>
              <a:t>Chook </a:t>
            </a:r>
            <a:r>
              <a:rPr lang="en-US" dirty="0"/>
              <a:t>- Chicken</a:t>
            </a:r>
          </a:p>
          <a:p>
            <a:r>
              <a:rPr lang="en-US" dirty="0" err="1"/>
              <a:t>Cockie</a:t>
            </a:r>
            <a:r>
              <a:rPr lang="en-US" dirty="0"/>
              <a:t> - farmer, cockroach, or cockatoo</a:t>
            </a:r>
          </a:p>
          <a:p>
            <a:r>
              <a:rPr lang="en-US" dirty="0"/>
              <a:t>Joey - Baby Kangaroo</a:t>
            </a:r>
          </a:p>
          <a:p>
            <a:r>
              <a:rPr lang="en-US" dirty="0"/>
              <a:t>All Blacks - The New Zealand Rugby Team</a:t>
            </a:r>
          </a:p>
          <a:p>
            <a:endParaRPr lang="en-US" dirty="0"/>
          </a:p>
        </p:txBody>
      </p:sp>
    </p:spTree>
    <p:extLst>
      <p:ext uri="{BB962C8B-B14F-4D97-AF65-F5344CB8AC3E}">
        <p14:creationId xmlns:p14="http://schemas.microsoft.com/office/powerpoint/2010/main" val="1684679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763000" cy="5257800"/>
          </a:xfrm>
        </p:spPr>
        <p:txBody>
          <a:bodyPr>
            <a:normAutofit/>
          </a:bodyPr>
          <a:lstStyle/>
          <a:p>
            <a:r>
              <a:rPr lang="en-US" sz="3600" dirty="0" smtClean="0"/>
              <a:t>Read the history.com summary of the Roe vs. Wade case</a:t>
            </a:r>
          </a:p>
          <a:p>
            <a:r>
              <a:rPr lang="en-US" sz="3600" dirty="0" smtClean="0"/>
              <a:t>Keeping opinions of whether or not abortion should be legal, determine what the arguments are used for/against the government making laws to govern personal choice (issues such as abortion)</a:t>
            </a:r>
          </a:p>
          <a:p>
            <a:r>
              <a:rPr lang="en-US" sz="3600" dirty="0" smtClean="0"/>
              <a:t>Class discussion after…</a:t>
            </a:r>
            <a:endParaRPr lang="en-US" sz="3600" dirty="0"/>
          </a:p>
        </p:txBody>
      </p:sp>
      <p:sp>
        <p:nvSpPr>
          <p:cNvPr id="3" name="Title 2"/>
          <p:cNvSpPr>
            <a:spLocks noGrp="1"/>
          </p:cNvSpPr>
          <p:nvPr>
            <p:ph type="title"/>
          </p:nvPr>
        </p:nvSpPr>
        <p:spPr>
          <a:xfrm>
            <a:off x="457200" y="704088"/>
            <a:ext cx="8229600" cy="591312"/>
          </a:xfrm>
        </p:spPr>
        <p:txBody>
          <a:bodyPr>
            <a:normAutofit fontScale="90000"/>
          </a:bodyPr>
          <a:lstStyle/>
          <a:p>
            <a:r>
              <a:rPr lang="en-US" dirty="0" smtClean="0"/>
              <a:t>Roe vs. Wade </a:t>
            </a:r>
            <a:endParaRPr lang="en-US" dirty="0"/>
          </a:p>
        </p:txBody>
      </p:sp>
    </p:spTree>
    <p:extLst>
      <p:ext uri="{BB962C8B-B14F-4D97-AF65-F5344CB8AC3E}">
        <p14:creationId xmlns:p14="http://schemas.microsoft.com/office/powerpoint/2010/main" val="6383785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2098</TotalTime>
  <Words>3676</Words>
  <Application>Microsoft Office PowerPoint</Application>
  <PresentationFormat>On-screen Show (4:3)</PresentationFormat>
  <Paragraphs>559</Paragraphs>
  <Slides>82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Calibri</vt:lpstr>
      <vt:lpstr>Constantia</vt:lpstr>
      <vt:lpstr>Georgia</vt:lpstr>
      <vt:lpstr>Wingdings 2</vt:lpstr>
      <vt:lpstr>Flow</vt:lpstr>
      <vt:lpstr>70s-90s culture </vt:lpstr>
      <vt:lpstr>“Hills Like White Elephants”</vt:lpstr>
      <vt:lpstr>Learning Targets</vt:lpstr>
      <vt:lpstr>Let’s read it together!</vt:lpstr>
      <vt:lpstr>Multiple Meanings for White Elephant? </vt:lpstr>
      <vt:lpstr>What is absinthe?</vt:lpstr>
      <vt:lpstr>Table Group Questions</vt:lpstr>
      <vt:lpstr>Reflection Questions</vt:lpstr>
      <vt:lpstr>Roe vs. Wade </vt:lpstr>
      <vt:lpstr>Environmentalism</vt:lpstr>
      <vt:lpstr>Learning Targets</vt:lpstr>
      <vt:lpstr>Environmentalism</vt:lpstr>
      <vt:lpstr>Environmentalism, </vt:lpstr>
      <vt:lpstr>Questions</vt:lpstr>
      <vt:lpstr>Feminism in the 1970s</vt:lpstr>
      <vt:lpstr>Learning Targets</vt:lpstr>
      <vt:lpstr>Feminism</vt:lpstr>
      <vt:lpstr>Feminism</vt:lpstr>
      <vt:lpstr>Things Women Could Not Do in the 60s</vt:lpstr>
      <vt:lpstr>Feminism – 3rd Wave</vt:lpstr>
      <vt:lpstr>Feminism Readings</vt:lpstr>
      <vt:lpstr>Icons</vt:lpstr>
      <vt:lpstr>Discussion </vt:lpstr>
      <vt:lpstr>Culture of the late 70s, early 80s</vt:lpstr>
      <vt:lpstr>Learning Targets </vt:lpstr>
      <vt:lpstr>Assignment</vt:lpstr>
      <vt:lpstr>Question to consider </vt:lpstr>
      <vt:lpstr>Reflection</vt:lpstr>
      <vt:lpstr>“What They Carried”</vt:lpstr>
      <vt:lpstr>Learning Targets </vt:lpstr>
      <vt:lpstr>“What They Carried”</vt:lpstr>
      <vt:lpstr>Table Reading Questions</vt:lpstr>
      <vt:lpstr>Table Reading Questions</vt:lpstr>
      <vt:lpstr>The AIDS Epidemic</vt:lpstr>
      <vt:lpstr>Stonewall: history around gay rights in America</vt:lpstr>
      <vt:lpstr>AIDS Epidemic</vt:lpstr>
      <vt:lpstr>Keith Haring</vt:lpstr>
      <vt:lpstr>PowerPoint Presentation</vt:lpstr>
      <vt:lpstr>PowerPoint Presentation</vt:lpstr>
      <vt:lpstr>PowerPoint Presentation</vt:lpstr>
      <vt:lpstr>“AIDS is grim enough without exaggeration”  NY Times 1987 </vt:lpstr>
      <vt:lpstr>Choices in rhetoric</vt:lpstr>
      <vt:lpstr>PowerPoint Presentation</vt:lpstr>
      <vt:lpstr>LIFE Magazine 1990 </vt:lpstr>
      <vt:lpstr> “AIDS kills…. Coming from the Wu, it’s real”</vt:lpstr>
      <vt:lpstr>Reflection Exit Ticket (Individual)</vt:lpstr>
      <vt:lpstr>Multiculturalism and the 80s-90s</vt:lpstr>
      <vt:lpstr>Learning Targets</vt:lpstr>
      <vt:lpstr>Multiculturalism</vt:lpstr>
      <vt:lpstr>Today</vt:lpstr>
      <vt:lpstr>Questions to Answer</vt:lpstr>
      <vt:lpstr>“Mother Tongue” (Amy Tan)</vt:lpstr>
      <vt:lpstr>Questions</vt:lpstr>
      <vt:lpstr>South African Slang</vt:lpstr>
      <vt:lpstr>90s Music </vt:lpstr>
      <vt:lpstr>Homework Assignment</vt:lpstr>
      <vt:lpstr>Table groups</vt:lpstr>
      <vt:lpstr>Literary Devices: As a table group</vt:lpstr>
      <vt:lpstr>Analysis: As table group</vt:lpstr>
      <vt:lpstr>Reflection/Thesis </vt:lpstr>
      <vt:lpstr>90s</vt:lpstr>
      <vt:lpstr>Learning Targets</vt:lpstr>
      <vt:lpstr>90s background</vt:lpstr>
      <vt:lpstr>Older Files</vt:lpstr>
      <vt:lpstr>Table Group Questions</vt:lpstr>
      <vt:lpstr>Table Group Questions continued…</vt:lpstr>
      <vt:lpstr>60s-90s culture </vt:lpstr>
      <vt:lpstr>Cultural Brochure </vt:lpstr>
      <vt:lpstr>Topics…</vt:lpstr>
      <vt:lpstr>PowerPoint Presentation</vt:lpstr>
      <vt:lpstr>90s Culture project</vt:lpstr>
      <vt:lpstr>90s-2000s project</vt:lpstr>
      <vt:lpstr>Ideas</vt:lpstr>
      <vt:lpstr>80s and 90s Music </vt:lpstr>
      <vt:lpstr>Homework </vt:lpstr>
      <vt:lpstr>Table groups</vt:lpstr>
      <vt:lpstr>Literary Devices: As a table group</vt:lpstr>
      <vt:lpstr>Analysis: As table group</vt:lpstr>
      <vt:lpstr>Reflection/Thesis </vt:lpstr>
      <vt:lpstr>Social media in culture </vt:lpstr>
      <vt:lpstr>Homework</vt:lpstr>
      <vt:lpstr>Australian Slang</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They Carried</dc:title>
  <dc:creator>Windows User</dc:creator>
  <cp:lastModifiedBy>Cossano, Kirsten    SHS-Staff</cp:lastModifiedBy>
  <cp:revision>179</cp:revision>
  <dcterms:created xsi:type="dcterms:W3CDTF">2012-05-18T14:47:31Z</dcterms:created>
  <dcterms:modified xsi:type="dcterms:W3CDTF">2019-05-23T15:46:51Z</dcterms:modified>
</cp:coreProperties>
</file>