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0"/>
  </p:notesMasterIdLst>
  <p:sldIdLst>
    <p:sldId id="277" r:id="rId2"/>
    <p:sldId id="278" r:id="rId3"/>
    <p:sldId id="279" r:id="rId4"/>
    <p:sldId id="256" r:id="rId5"/>
    <p:sldId id="297" r:id="rId6"/>
    <p:sldId id="298" r:id="rId7"/>
    <p:sldId id="299" r:id="rId8"/>
    <p:sldId id="328" r:id="rId9"/>
    <p:sldId id="300" r:id="rId10"/>
    <p:sldId id="302" r:id="rId11"/>
    <p:sldId id="261" r:id="rId12"/>
    <p:sldId id="303" r:id="rId13"/>
    <p:sldId id="304" r:id="rId14"/>
    <p:sldId id="305" r:id="rId15"/>
    <p:sldId id="329" r:id="rId16"/>
    <p:sldId id="307" r:id="rId17"/>
    <p:sldId id="330" r:id="rId18"/>
    <p:sldId id="264" r:id="rId19"/>
    <p:sldId id="308" r:id="rId20"/>
    <p:sldId id="309" r:id="rId21"/>
    <p:sldId id="260" r:id="rId22"/>
    <p:sldId id="273" r:id="rId23"/>
    <p:sldId id="325" r:id="rId24"/>
    <p:sldId id="310" r:id="rId25"/>
    <p:sldId id="280" r:id="rId26"/>
    <p:sldId id="284" r:id="rId27"/>
    <p:sldId id="285" r:id="rId28"/>
    <p:sldId id="287"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289A49-66E8-45C0-ABBD-8CC4CAD5D008}" type="datetimeFigureOut">
              <a:rPr lang="en-US" smtClean="0"/>
              <a:t>5/24/2017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F23E18-2B4B-4A5A-A24E-DB13BCCB616C}" type="slidenum">
              <a:rPr lang="en-US" smtClean="0"/>
              <a:t>‹#›</a:t>
            </a:fld>
            <a:endParaRPr lang="en-US"/>
          </a:p>
        </p:txBody>
      </p:sp>
    </p:spTree>
    <p:extLst>
      <p:ext uri="{BB962C8B-B14F-4D97-AF65-F5344CB8AC3E}">
        <p14:creationId xmlns:p14="http://schemas.microsoft.com/office/powerpoint/2010/main" val="1572298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64F53EF-5999-4F7C-B357-500A87742177}" type="datetimeFigureOut">
              <a:rPr lang="en-US" smtClean="0"/>
              <a:pPr/>
              <a:t>5/24/2017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D6AD-6699-4528-B804-5B09374D0B84}" type="slidenum">
              <a:rPr lang="en-US" smtClean="0"/>
              <a:pPr/>
              <a:t>‹#›</a:t>
            </a:fld>
            <a:endParaRPr lang="en-US"/>
          </a:p>
        </p:txBody>
      </p:sp>
    </p:spTree>
  </p:cSld>
  <p:clrMapOvr>
    <a:masterClrMapping/>
  </p:clrMapOvr>
  <p:transition>
    <p:wedg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4F53EF-5999-4F7C-B357-500A87742177}" type="datetimeFigureOut">
              <a:rPr lang="en-US" smtClean="0"/>
              <a:pPr/>
              <a:t>5/24/2017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D6AD-6699-4528-B804-5B09374D0B84}" type="slidenum">
              <a:rPr lang="en-US" smtClean="0"/>
              <a:pPr/>
              <a:t>‹#›</a:t>
            </a:fld>
            <a:endParaRPr lang="en-US"/>
          </a:p>
        </p:txBody>
      </p:sp>
    </p:spTree>
  </p:cSld>
  <p:clrMapOvr>
    <a:masterClrMapping/>
  </p:clrMapOvr>
  <p:transition>
    <p:wedg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4F53EF-5999-4F7C-B357-500A87742177}" type="datetimeFigureOut">
              <a:rPr lang="en-US" smtClean="0"/>
              <a:pPr/>
              <a:t>5/24/2017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D6AD-6699-4528-B804-5B09374D0B84}" type="slidenum">
              <a:rPr lang="en-US" smtClean="0"/>
              <a:pPr/>
              <a:t>‹#›</a:t>
            </a:fld>
            <a:endParaRPr lang="en-US"/>
          </a:p>
        </p:txBody>
      </p:sp>
    </p:spTree>
  </p:cSld>
  <p:clrMapOvr>
    <a:masterClrMapping/>
  </p:clrMapOvr>
  <p:transition>
    <p:wedg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664F53EF-5999-4F7C-B357-500A87742177}" type="datetimeFigureOut">
              <a:rPr lang="en-US" smtClean="0"/>
              <a:pPr/>
              <a:t>5/24/2017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D6AD-6699-4528-B804-5B09374D0B84}" type="slidenum">
              <a:rPr lang="en-US" smtClean="0"/>
              <a:pPr/>
              <a:t>‹#›</a:t>
            </a:fld>
            <a:endParaRPr lang="en-US"/>
          </a:p>
        </p:txBody>
      </p:sp>
    </p:spTree>
  </p:cSld>
  <p:clrMapOvr>
    <a:masterClrMapping/>
  </p:clrMapOvr>
  <p:transition>
    <p:wedg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4F53EF-5999-4F7C-B357-500A87742177}" type="datetimeFigureOut">
              <a:rPr lang="en-US" smtClean="0"/>
              <a:pPr/>
              <a:t>5/24/2017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D6AD-6699-4528-B804-5B09374D0B84}" type="slidenum">
              <a:rPr lang="en-US" smtClean="0"/>
              <a:pPr/>
              <a:t>‹#›</a:t>
            </a:fld>
            <a:endParaRPr lang="en-US"/>
          </a:p>
        </p:txBody>
      </p:sp>
    </p:spTree>
  </p:cSld>
  <p:clrMapOvr>
    <a:masterClrMapping/>
  </p:clrMapOvr>
  <p:transition>
    <p:wedg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64F53EF-5999-4F7C-B357-500A87742177}" type="datetimeFigureOut">
              <a:rPr lang="en-US" smtClean="0"/>
              <a:pPr/>
              <a:t>5/24/2017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3D6AD-6699-4528-B804-5B09374D0B84}" type="slidenum">
              <a:rPr lang="en-US" smtClean="0"/>
              <a:pPr/>
              <a:t>‹#›</a:t>
            </a:fld>
            <a:endParaRPr lang="en-US"/>
          </a:p>
        </p:txBody>
      </p:sp>
    </p:spTree>
  </p:cSld>
  <p:clrMapOvr>
    <a:masterClrMapping/>
  </p:clrMapOvr>
  <p:transition>
    <p:wedg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4F53EF-5999-4F7C-B357-500A87742177}" type="datetimeFigureOut">
              <a:rPr lang="en-US" smtClean="0"/>
              <a:pPr/>
              <a:t>5/24/2017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83D6AD-6699-4528-B804-5B09374D0B84}" type="slidenum">
              <a:rPr lang="en-US" smtClean="0"/>
              <a:pPr/>
              <a:t>‹#›</a:t>
            </a:fld>
            <a:endParaRPr lang="en-US"/>
          </a:p>
        </p:txBody>
      </p:sp>
    </p:spTree>
  </p:cSld>
  <p:clrMapOvr>
    <a:masterClrMapping/>
  </p:clrMapOvr>
  <p:transition>
    <p:wedg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4F53EF-5999-4F7C-B357-500A87742177}" type="datetimeFigureOut">
              <a:rPr lang="en-US" smtClean="0"/>
              <a:pPr/>
              <a:t>5/24/2017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83D6AD-6699-4528-B804-5B09374D0B84}" type="slidenum">
              <a:rPr lang="en-US" smtClean="0"/>
              <a:pPr/>
              <a:t>‹#›</a:t>
            </a:fld>
            <a:endParaRPr lang="en-US"/>
          </a:p>
        </p:txBody>
      </p:sp>
    </p:spTree>
  </p:cSld>
  <p:clrMapOvr>
    <a:masterClrMapping/>
  </p:clrMapOvr>
  <p:transition>
    <p:wedg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4F53EF-5999-4F7C-B357-500A87742177}" type="datetimeFigureOut">
              <a:rPr lang="en-US" smtClean="0"/>
              <a:pPr/>
              <a:t>5/24/2017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83D6AD-6699-4528-B804-5B09374D0B84}" type="slidenum">
              <a:rPr lang="en-US" smtClean="0"/>
              <a:pPr/>
              <a:t>‹#›</a:t>
            </a:fld>
            <a:endParaRPr lang="en-US"/>
          </a:p>
        </p:txBody>
      </p:sp>
    </p:spTree>
  </p:cSld>
  <p:clrMapOvr>
    <a:masterClrMapping/>
  </p:clrMapOvr>
  <p:transition>
    <p:wedg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4F53EF-5999-4F7C-B357-500A87742177}" type="datetimeFigureOut">
              <a:rPr lang="en-US" smtClean="0"/>
              <a:pPr/>
              <a:t>5/24/2017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3D6AD-6699-4528-B804-5B09374D0B84}" type="slidenum">
              <a:rPr lang="en-US" smtClean="0"/>
              <a:pPr/>
              <a:t>‹#›</a:t>
            </a:fld>
            <a:endParaRPr lang="en-US"/>
          </a:p>
        </p:txBody>
      </p:sp>
    </p:spTree>
  </p:cSld>
  <p:clrMapOvr>
    <a:masterClrMapping/>
  </p:clrMapOvr>
  <p:transition>
    <p:wedg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4F53EF-5999-4F7C-B357-500A87742177}" type="datetimeFigureOut">
              <a:rPr lang="en-US" smtClean="0"/>
              <a:pPr/>
              <a:t>5/24/2017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3D6AD-6699-4528-B804-5B09374D0B84}" type="slidenum">
              <a:rPr lang="en-US" smtClean="0"/>
              <a:pPr/>
              <a:t>‹#›</a:t>
            </a:fld>
            <a:endParaRPr lang="en-US"/>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transition>
    <p:wedg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664F53EF-5999-4F7C-B357-500A87742177}" type="datetimeFigureOut">
              <a:rPr lang="en-US" smtClean="0"/>
              <a:pPr/>
              <a:t>5/24/2017</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3083D6AD-6699-4528-B804-5B09374D0B84}" type="slidenum">
              <a:rPr lang="en-US" smtClean="0"/>
              <a:pPr/>
              <a:t>‹#›</a:t>
            </a:fld>
            <a:endParaRPr lang="en-US"/>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wedge/>
  </p:transition>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1950s</a:t>
            </a:r>
            <a:endParaRPr lang="en-US" dirty="0"/>
          </a:p>
        </p:txBody>
      </p:sp>
      <p:sp>
        <p:nvSpPr>
          <p:cNvPr id="5" name="Subtitle 4"/>
          <p:cNvSpPr>
            <a:spLocks noGrp="1"/>
          </p:cNvSpPr>
          <p:nvPr>
            <p:ph type="subTitle" idx="1"/>
          </p:nvPr>
        </p:nvSpPr>
        <p:spPr/>
        <p:txBody>
          <a:bodyPr/>
          <a:lstStyle/>
          <a:p>
            <a:r>
              <a:rPr lang="en-US" dirty="0" smtClean="0"/>
              <a:t>Conformity vs. </a:t>
            </a:r>
            <a:r>
              <a:rPr lang="en-US" sz="2400" dirty="0" smtClean="0">
                <a:latin typeface="Bauhaus 93" panose="04030905020B02020C02" pitchFamily="82" charset="0"/>
              </a:rPr>
              <a:t>Counterculture</a:t>
            </a:r>
            <a:endParaRPr lang="en-US" sz="2400" dirty="0">
              <a:latin typeface="Bauhaus 93" panose="04030905020B02020C02" pitchFamily="82" charset="0"/>
            </a:endParaRPr>
          </a:p>
        </p:txBody>
      </p:sp>
    </p:spTree>
    <p:extLst>
      <p:ext uri="{BB962C8B-B14F-4D97-AF65-F5344CB8AC3E}">
        <p14:creationId xmlns:p14="http://schemas.microsoft.com/office/powerpoint/2010/main" val="2292152550"/>
      </p:ext>
    </p:extLst>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9057"/>
            <a:ext cx="7313613" cy="868362"/>
          </a:xfrm>
        </p:spPr>
        <p:txBody>
          <a:bodyPr/>
          <a:lstStyle/>
          <a:p>
            <a:r>
              <a:rPr lang="en-US" dirty="0" smtClean="0"/>
              <a:t>Important Places</a:t>
            </a:r>
            <a:endParaRPr lang="en-US" dirty="0"/>
          </a:p>
        </p:txBody>
      </p:sp>
      <p:sp>
        <p:nvSpPr>
          <p:cNvPr id="3" name="Content Placeholder 2"/>
          <p:cNvSpPr>
            <a:spLocks noGrp="1"/>
          </p:cNvSpPr>
          <p:nvPr>
            <p:ph idx="1"/>
          </p:nvPr>
        </p:nvSpPr>
        <p:spPr>
          <a:xfrm>
            <a:off x="115243" y="972704"/>
            <a:ext cx="3990134" cy="2643473"/>
          </a:xfrm>
        </p:spPr>
        <p:txBody>
          <a:bodyPr>
            <a:normAutofit/>
          </a:bodyPr>
          <a:lstStyle/>
          <a:p>
            <a:r>
              <a:rPr lang="en-US" sz="3200" dirty="0" smtClean="0"/>
              <a:t>Columbia</a:t>
            </a:r>
          </a:p>
          <a:p>
            <a:r>
              <a:rPr lang="en-US" sz="3200" dirty="0" smtClean="0"/>
              <a:t>Greenwich Village</a:t>
            </a:r>
          </a:p>
          <a:p>
            <a:r>
              <a:rPr lang="en-US" sz="3200" dirty="0" smtClean="0"/>
              <a:t>San Francisco</a:t>
            </a:r>
            <a:endParaRPr lang="en-US" sz="3200" dirty="0"/>
          </a:p>
        </p:txBody>
      </p:sp>
      <p:pic>
        <p:nvPicPr>
          <p:cNvPr id="4" name="Picture 3"/>
          <p:cNvPicPr>
            <a:picLocks noChangeAspect="1"/>
          </p:cNvPicPr>
          <p:nvPr/>
        </p:nvPicPr>
        <p:blipFill>
          <a:blip r:embed="rId2" cstate="print"/>
          <a:stretch>
            <a:fillRect/>
          </a:stretch>
        </p:blipFill>
        <p:spPr>
          <a:xfrm>
            <a:off x="3834986" y="937419"/>
            <a:ext cx="5124664" cy="3419299"/>
          </a:xfrm>
          <a:prstGeom prst="rect">
            <a:avLst/>
          </a:prstGeom>
        </p:spPr>
      </p:pic>
      <p:pic>
        <p:nvPicPr>
          <p:cNvPr id="7" name="Picture 6" descr="bilde.jpe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71" y="3616177"/>
            <a:ext cx="4959231" cy="2854909"/>
          </a:xfrm>
          <a:prstGeom prst="rect">
            <a:avLst/>
          </a:prstGeom>
        </p:spPr>
      </p:pic>
    </p:spTree>
    <p:extLst>
      <p:ext uri="{BB962C8B-B14F-4D97-AF65-F5344CB8AC3E}">
        <p14:creationId xmlns:p14="http://schemas.microsoft.com/office/powerpoint/2010/main" val="3531353678"/>
      </p:ext>
    </p:extLst>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675725"/>
            <a:ext cx="7125113" cy="619676"/>
          </a:xfrm>
        </p:spPr>
        <p:txBody>
          <a:bodyPr/>
          <a:lstStyle/>
          <a:p>
            <a:r>
              <a:rPr lang="en-US" dirty="0" smtClean="0"/>
              <a:t>What?</a:t>
            </a:r>
            <a:endParaRPr lang="en-US" dirty="0"/>
          </a:p>
        </p:txBody>
      </p:sp>
      <p:sp>
        <p:nvSpPr>
          <p:cNvPr id="3" name="Content Placeholder 2"/>
          <p:cNvSpPr>
            <a:spLocks noGrp="1"/>
          </p:cNvSpPr>
          <p:nvPr>
            <p:ph idx="1"/>
          </p:nvPr>
        </p:nvSpPr>
        <p:spPr>
          <a:xfrm>
            <a:off x="228600" y="1143000"/>
            <a:ext cx="8610600" cy="5410200"/>
          </a:xfrm>
        </p:spPr>
        <p:txBody>
          <a:bodyPr>
            <a:normAutofit/>
          </a:bodyPr>
          <a:lstStyle/>
          <a:p>
            <a:pPr marL="0" indent="0">
              <a:buNone/>
            </a:pPr>
            <a:r>
              <a:rPr lang="en-US" sz="3200" b="1" dirty="0" smtClean="0"/>
              <a:t>Counterculture movement</a:t>
            </a:r>
            <a:endParaRPr lang="en-US" sz="2000" b="1" dirty="0" smtClean="0"/>
          </a:p>
          <a:p>
            <a:r>
              <a:rPr lang="en-US" sz="2400" dirty="0" smtClean="0"/>
              <a:t>Non-conformity and spontaneous creativity</a:t>
            </a:r>
          </a:p>
          <a:p>
            <a:pPr lvl="1"/>
            <a:r>
              <a:rPr lang="en-US" sz="2400" dirty="0" smtClean="0"/>
              <a:t>Nuclear family, ideas of home/house</a:t>
            </a:r>
          </a:p>
          <a:p>
            <a:r>
              <a:rPr lang="en-US" sz="2400" dirty="0" smtClean="0"/>
              <a:t>Term ‘beat’ from Kerouac</a:t>
            </a:r>
          </a:p>
          <a:p>
            <a:pPr lvl="1"/>
            <a:r>
              <a:rPr lang="en-US" sz="2400" dirty="0" smtClean="0"/>
              <a:t>Meaning tired or beaten down</a:t>
            </a:r>
          </a:p>
          <a:p>
            <a:pPr lvl="1"/>
            <a:r>
              <a:rPr lang="en-US" sz="2400" dirty="0" smtClean="0"/>
              <a:t>Also: upbeat</a:t>
            </a:r>
          </a:p>
          <a:p>
            <a:r>
              <a:rPr lang="en-US" sz="2400" dirty="0" smtClean="0"/>
              <a:t>Characterized by drug use, sexuality, liberal, bohemian</a:t>
            </a:r>
          </a:p>
          <a:p>
            <a:r>
              <a:rPr lang="en-US" sz="2400" dirty="0" smtClean="0"/>
              <a:t>Interested in changing consciousness and defying conventional writing </a:t>
            </a:r>
            <a:endParaRPr lang="en-US" sz="2400"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anim calcmode="lin" valueType="num">
                                      <p:cBhvr>
                                        <p:cTn id="1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1000"/>
                                        <p:tgtEl>
                                          <p:spTgt spid="3">
                                            <p:txEl>
                                              <p:pRg st="4" end="4"/>
                                            </p:txEl>
                                          </p:spTgt>
                                        </p:tgtEl>
                                      </p:cBhvr>
                                    </p:animEffect>
                                    <p:anim calcmode="lin" valueType="num">
                                      <p:cBhvr>
                                        <p:cTn id="2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1000"/>
                                        <p:tgtEl>
                                          <p:spTgt spid="3">
                                            <p:txEl>
                                              <p:pRg st="5" end="5"/>
                                            </p:txEl>
                                          </p:spTgt>
                                        </p:tgtEl>
                                      </p:cBhvr>
                                    </p:animEffect>
                                    <p:anim calcmode="lin" valueType="num">
                                      <p:cBhvr>
                                        <p:cTn id="2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circle(in)">
                                      <p:cBhvr>
                                        <p:cTn id="3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7460"/>
            <a:ext cx="9144000" cy="868362"/>
          </a:xfrm>
        </p:spPr>
        <p:txBody>
          <a:bodyPr/>
          <a:lstStyle/>
          <a:p>
            <a:r>
              <a:rPr lang="en-US" b="1" dirty="0" smtClean="0"/>
              <a:t>Characteristics of the Beat Culture</a:t>
            </a:r>
            <a:endParaRPr lang="en-US" b="1" dirty="0"/>
          </a:p>
        </p:txBody>
      </p:sp>
      <p:sp>
        <p:nvSpPr>
          <p:cNvPr id="3" name="Content Placeholder 2"/>
          <p:cNvSpPr>
            <a:spLocks noGrp="1"/>
          </p:cNvSpPr>
          <p:nvPr>
            <p:ph idx="1"/>
          </p:nvPr>
        </p:nvSpPr>
        <p:spPr>
          <a:xfrm>
            <a:off x="350324" y="1371600"/>
            <a:ext cx="8385877" cy="5232400"/>
          </a:xfrm>
        </p:spPr>
        <p:txBody>
          <a:bodyPr>
            <a:normAutofit/>
          </a:bodyPr>
          <a:lstStyle/>
          <a:p>
            <a:r>
              <a:rPr lang="en-US" sz="3200" dirty="0" smtClean="0"/>
              <a:t>Rejection of received standards</a:t>
            </a:r>
          </a:p>
          <a:p>
            <a:r>
              <a:rPr lang="en-US" sz="3200" dirty="0" smtClean="0"/>
              <a:t>Innovations in style</a:t>
            </a:r>
          </a:p>
          <a:p>
            <a:r>
              <a:rPr lang="en-US" sz="3200" dirty="0" smtClean="0"/>
              <a:t>Use of illegal drugs</a:t>
            </a:r>
          </a:p>
          <a:p>
            <a:r>
              <a:rPr lang="en-US" sz="3200" dirty="0" smtClean="0"/>
              <a:t>Alternative sexualities</a:t>
            </a:r>
          </a:p>
          <a:p>
            <a:r>
              <a:rPr lang="en-US" sz="3200" dirty="0" smtClean="0"/>
              <a:t>An interest in examining religions</a:t>
            </a:r>
          </a:p>
          <a:p>
            <a:r>
              <a:rPr lang="en-US" sz="3200" dirty="0" smtClean="0"/>
              <a:t>A rejection of materialism</a:t>
            </a:r>
          </a:p>
          <a:p>
            <a:r>
              <a:rPr lang="en-US" sz="3200" dirty="0" smtClean="0"/>
              <a:t>Explicit portrayals of the human condition</a:t>
            </a:r>
            <a:endParaRPr lang="en-US" sz="3200" dirty="0"/>
          </a:p>
        </p:txBody>
      </p:sp>
    </p:spTree>
    <p:extLst>
      <p:ext uri="{BB962C8B-B14F-4D97-AF65-F5344CB8AC3E}">
        <p14:creationId xmlns:p14="http://schemas.microsoft.com/office/powerpoint/2010/main" val="1919005108"/>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7270"/>
            <a:ext cx="7313613" cy="868362"/>
          </a:xfrm>
        </p:spPr>
        <p:txBody>
          <a:bodyPr/>
          <a:lstStyle/>
          <a:p>
            <a:r>
              <a:rPr lang="en-US" dirty="0" smtClean="0"/>
              <a:t>Beatniks</a:t>
            </a:r>
            <a:endParaRPr lang="en-US" dirty="0"/>
          </a:p>
        </p:txBody>
      </p:sp>
      <p:sp>
        <p:nvSpPr>
          <p:cNvPr id="3" name="Content Placeholder 2"/>
          <p:cNvSpPr>
            <a:spLocks noGrp="1"/>
          </p:cNvSpPr>
          <p:nvPr>
            <p:ph idx="1"/>
          </p:nvPr>
        </p:nvSpPr>
        <p:spPr>
          <a:xfrm>
            <a:off x="437905" y="955632"/>
            <a:ext cx="8166925" cy="5677964"/>
          </a:xfrm>
        </p:spPr>
        <p:txBody>
          <a:bodyPr>
            <a:noAutofit/>
          </a:bodyPr>
          <a:lstStyle/>
          <a:p>
            <a:r>
              <a:rPr lang="en-US" sz="2400" dirty="0" smtClean="0"/>
              <a:t>The name suggested that Beats were</a:t>
            </a:r>
          </a:p>
          <a:p>
            <a:pPr lvl="1"/>
            <a:r>
              <a:rPr lang="en-US" sz="2000" dirty="0" smtClean="0"/>
              <a:t>Far out of the mainstream society</a:t>
            </a:r>
          </a:p>
          <a:p>
            <a:pPr lvl="1"/>
            <a:r>
              <a:rPr lang="en-US" sz="2000" dirty="0" smtClean="0"/>
              <a:t>Possibly pro-Communist</a:t>
            </a:r>
          </a:p>
          <a:p>
            <a:r>
              <a:rPr lang="en-US" sz="2400" dirty="0" smtClean="0"/>
              <a:t>Used as a new stereotype</a:t>
            </a:r>
          </a:p>
          <a:p>
            <a:pPr lvl="1"/>
            <a:r>
              <a:rPr lang="en-US" sz="2000" dirty="0" smtClean="0"/>
              <a:t>Man with a goatee and a beret reciting nonsensical poetry and playing bongo drums</a:t>
            </a:r>
          </a:p>
          <a:p>
            <a:r>
              <a:rPr lang="en-US" sz="2400" dirty="0" smtClean="0"/>
              <a:t>Became satirized and appeared in cartoons, movies, etc.</a:t>
            </a:r>
          </a:p>
          <a:p>
            <a:r>
              <a:rPr lang="en-US" sz="2400" dirty="0"/>
              <a:t>Some original Beats embraced the beatniks stereotypes, though many criticized them as inauthentic poseurs</a:t>
            </a:r>
          </a:p>
          <a:p>
            <a:pPr lvl="1"/>
            <a:r>
              <a:rPr lang="en-US" sz="2000" dirty="0"/>
              <a:t>Original hipsters</a:t>
            </a:r>
            <a:r>
              <a:rPr lang="en-US" sz="2000" dirty="0" smtClean="0"/>
              <a:t>?</a:t>
            </a:r>
            <a:endParaRPr lang="en-US" sz="2000" dirty="0"/>
          </a:p>
          <a:p>
            <a:r>
              <a:rPr lang="en-US" sz="2400" dirty="0" smtClean="0"/>
              <a:t>Later became Hippies</a:t>
            </a:r>
          </a:p>
        </p:txBody>
      </p:sp>
      <p:pic>
        <p:nvPicPr>
          <p:cNvPr id="4" name="Picture 3" descr="534899_orig.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7000" y="2177"/>
            <a:ext cx="2957741" cy="2780277"/>
          </a:xfrm>
          <a:prstGeom prst="rect">
            <a:avLst/>
          </a:prstGeom>
        </p:spPr>
      </p:pic>
    </p:spTree>
    <p:extLst>
      <p:ext uri="{BB962C8B-B14F-4D97-AF65-F5344CB8AC3E}">
        <p14:creationId xmlns:p14="http://schemas.microsoft.com/office/powerpoint/2010/main" val="2524625057"/>
      </p:ext>
    </p:extLst>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9057"/>
            <a:ext cx="7313613" cy="868362"/>
          </a:xfrm>
        </p:spPr>
        <p:txBody>
          <a:bodyPr/>
          <a:lstStyle/>
          <a:p>
            <a:r>
              <a:rPr lang="en-US" dirty="0" smtClean="0"/>
              <a:t>Legacy &amp; Impacts</a:t>
            </a:r>
            <a:endParaRPr lang="en-US" dirty="0"/>
          </a:p>
        </p:txBody>
      </p:sp>
      <p:sp>
        <p:nvSpPr>
          <p:cNvPr id="3" name="Content Placeholder 2"/>
          <p:cNvSpPr>
            <a:spLocks noGrp="1"/>
          </p:cNvSpPr>
          <p:nvPr>
            <p:ph idx="1"/>
          </p:nvPr>
        </p:nvSpPr>
        <p:spPr>
          <a:xfrm>
            <a:off x="503591" y="937419"/>
            <a:ext cx="8057447" cy="5920581"/>
          </a:xfrm>
        </p:spPr>
        <p:txBody>
          <a:bodyPr>
            <a:normAutofit/>
          </a:bodyPr>
          <a:lstStyle/>
          <a:p>
            <a:r>
              <a:rPr lang="en-US" sz="2000" dirty="0" smtClean="0"/>
              <a:t>The Obscenity Trials</a:t>
            </a:r>
          </a:p>
          <a:p>
            <a:pPr lvl="1"/>
            <a:r>
              <a:rPr lang="en-US" sz="1800" dirty="0" smtClean="0"/>
              <a:t>Lawrence Ferlinghetti arrested for distributing </a:t>
            </a:r>
            <a:r>
              <a:rPr lang="en-US" sz="1800" i="1" dirty="0" smtClean="0"/>
              <a:t>Howl</a:t>
            </a:r>
            <a:r>
              <a:rPr lang="en-US" sz="1800" dirty="0" smtClean="0"/>
              <a:t> in 1957</a:t>
            </a:r>
          </a:p>
          <a:p>
            <a:r>
              <a:rPr lang="en-US" sz="2000" dirty="0" smtClean="0"/>
              <a:t>In the 1960s elements of the Beat movement were incorporated into the hippie and larger counterculture movements</a:t>
            </a:r>
          </a:p>
          <a:p>
            <a:r>
              <a:rPr lang="en-US" sz="2000" dirty="0" smtClean="0"/>
              <a:t>Spiritual liberation</a:t>
            </a:r>
          </a:p>
          <a:p>
            <a:r>
              <a:rPr lang="en-US" sz="2000" dirty="0" smtClean="0"/>
              <a:t>Sexual revolution (or liberation)</a:t>
            </a:r>
          </a:p>
          <a:p>
            <a:r>
              <a:rPr lang="en-US" sz="2000" dirty="0" smtClean="0"/>
              <a:t>Demystification and/or decriminalization of marijuana</a:t>
            </a:r>
          </a:p>
          <a:p>
            <a:r>
              <a:rPr lang="en-US" sz="2000" dirty="0" smtClean="0"/>
              <a:t>Evolution of rhythm and blues into rock and roll as a high art form (Bob Dylan, the Beatles, Janis Joplin, The Grateful Dead, The Rolling Stones, etc.)</a:t>
            </a:r>
          </a:p>
          <a:p>
            <a:r>
              <a:rPr lang="en-US" sz="2000" dirty="0" smtClean="0"/>
              <a:t>Spread of ecological consciousness </a:t>
            </a:r>
            <a:endParaRPr lang="en-US" sz="2000" dirty="0"/>
          </a:p>
          <a:p>
            <a:r>
              <a:rPr lang="en-US" sz="2000" dirty="0" smtClean="0"/>
              <a:t>Opposition to the military-industrial machine civilization</a:t>
            </a:r>
          </a:p>
          <a:p>
            <a:endParaRPr lang="en-US" dirty="0" smtClean="0"/>
          </a:p>
          <a:p>
            <a:endParaRPr lang="en-US" dirty="0" smtClean="0"/>
          </a:p>
        </p:txBody>
      </p:sp>
    </p:spTree>
    <p:extLst>
      <p:ext uri="{BB962C8B-B14F-4D97-AF65-F5344CB8AC3E}">
        <p14:creationId xmlns:p14="http://schemas.microsoft.com/office/powerpoint/2010/main" val="760981834"/>
      </p:ext>
    </p:extLst>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62415"/>
            <a:ext cx="7313613" cy="868362"/>
          </a:xfrm>
        </p:spPr>
        <p:txBody>
          <a:bodyPr/>
          <a:lstStyle/>
          <a:p>
            <a:r>
              <a:rPr lang="en-US" dirty="0" smtClean="0">
                <a:latin typeface="Cambria" panose="02040503050406030204" pitchFamily="18" charset="0"/>
              </a:rPr>
              <a:t>Causalities of the Beats</a:t>
            </a:r>
            <a:endParaRPr lang="en-US" dirty="0">
              <a:latin typeface="Cambria" panose="02040503050406030204" pitchFamily="18" charset="0"/>
            </a:endParaRPr>
          </a:p>
        </p:txBody>
      </p:sp>
      <p:sp>
        <p:nvSpPr>
          <p:cNvPr id="3" name="Content Placeholder 2"/>
          <p:cNvSpPr>
            <a:spLocks noGrp="1"/>
          </p:cNvSpPr>
          <p:nvPr>
            <p:ph idx="1"/>
          </p:nvPr>
        </p:nvSpPr>
        <p:spPr>
          <a:xfrm>
            <a:off x="240848" y="1371600"/>
            <a:ext cx="8670515" cy="5261996"/>
          </a:xfrm>
        </p:spPr>
        <p:txBody>
          <a:bodyPr>
            <a:normAutofit/>
          </a:bodyPr>
          <a:lstStyle/>
          <a:p>
            <a:r>
              <a:rPr lang="en-US" dirty="0" smtClean="0">
                <a:latin typeface="Cambria" panose="02040503050406030204" pitchFamily="18" charset="0"/>
              </a:rPr>
              <a:t>“Kerouac </a:t>
            </a:r>
            <a:r>
              <a:rPr lang="en-US" dirty="0">
                <a:latin typeface="Cambria" panose="02040503050406030204" pitchFamily="18" charset="0"/>
              </a:rPr>
              <a:t>was a casualty too. And there were many other casualties that most people have never heard of, but were genuine casualties. Just as, in the 60s, when Allen and I for a period there were almost publicly recommending people to take acid. When I look back on that now I realize there were many casualties, responsibilities to bare</a:t>
            </a:r>
            <a:r>
              <a:rPr lang="en-US" dirty="0" smtClean="0">
                <a:latin typeface="Cambria" panose="02040503050406030204" pitchFamily="18" charset="0"/>
              </a:rPr>
              <a:t>.” – Gary Snyder</a:t>
            </a:r>
          </a:p>
          <a:p>
            <a:pPr marL="0" indent="0" algn="ctr">
              <a:buNone/>
            </a:pPr>
            <a:endParaRPr lang="en-US" sz="2800" b="1" dirty="0" smtClean="0">
              <a:latin typeface="Cambria" panose="02040503050406030204" pitchFamily="18" charset="0"/>
            </a:endParaRPr>
          </a:p>
          <a:p>
            <a:pPr marL="0" indent="0" algn="ctr">
              <a:buNone/>
            </a:pPr>
            <a:r>
              <a:rPr lang="en-US" sz="2800" b="1" dirty="0" smtClean="0">
                <a:latin typeface="Cambria" panose="02040503050406030204" pitchFamily="18" charset="0"/>
              </a:rPr>
              <a:t>Much of the drug use that the Beats advocated for spiraled from an emphasis on opening creative spaces into a recreational dependence that bordered on (or outright was) dangerous</a:t>
            </a:r>
            <a:endParaRPr lang="en-US" sz="2800" b="1" dirty="0">
              <a:latin typeface="Cambria" panose="02040503050406030204" pitchFamily="18" charset="0"/>
            </a:endParaRPr>
          </a:p>
        </p:txBody>
      </p:sp>
    </p:spTree>
    <p:extLst>
      <p:ext uri="{BB962C8B-B14F-4D97-AF65-F5344CB8AC3E}">
        <p14:creationId xmlns:p14="http://schemas.microsoft.com/office/powerpoint/2010/main" val="947761500"/>
      </p:ext>
    </p:extLst>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990600"/>
          </a:xfrm>
        </p:spPr>
        <p:txBody>
          <a:bodyPr>
            <a:noAutofit/>
          </a:bodyPr>
          <a:lstStyle/>
          <a:p>
            <a:pPr algn="ctr"/>
            <a:r>
              <a:rPr lang="en-US" sz="6600" b="1" dirty="0" smtClean="0">
                <a:effectLst>
                  <a:outerShdw blurRad="38100" dist="38100" dir="2700000" algn="tl">
                    <a:srgbClr val="000000">
                      <a:alpha val="43137"/>
                    </a:srgbClr>
                  </a:outerShdw>
                </a:effectLst>
                <a:latin typeface="Papyrus" pitchFamily="66" charset="0"/>
              </a:rPr>
              <a:t>Allen Ginsberg</a:t>
            </a:r>
            <a:endParaRPr lang="en-US" sz="6600" b="1" dirty="0">
              <a:effectLst>
                <a:outerShdw blurRad="38100" dist="38100" dir="2700000" algn="tl">
                  <a:srgbClr val="000000">
                    <a:alpha val="43137"/>
                  </a:srgbClr>
                </a:outerShdw>
              </a:effectLst>
              <a:latin typeface="Papyrus" pitchFamily="66" charset="0"/>
            </a:endParaRPr>
          </a:p>
        </p:txBody>
      </p:sp>
      <p:pic>
        <p:nvPicPr>
          <p:cNvPr id="1026" name="Picture 2" descr="http://the-artifice.com/wp-content/uploads/2015/02/Ginsber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500" y="1752600"/>
            <a:ext cx="73152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667915"/>
      </p:ext>
    </p:extLst>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533400"/>
            <a:ext cx="8229600" cy="4876800"/>
          </a:xfrm>
        </p:spPr>
        <p:txBody>
          <a:bodyPr>
            <a:normAutofit fontScale="85000" lnSpcReduction="10000"/>
          </a:bodyPr>
          <a:lstStyle/>
          <a:p>
            <a:pPr marL="45720" indent="0">
              <a:buNone/>
            </a:pPr>
            <a:r>
              <a:rPr lang="en-US" sz="3200" dirty="0">
                <a:latin typeface="Cambria" panose="02040503050406030204" pitchFamily="18" charset="0"/>
              </a:rPr>
              <a:t>I saw the best minds of my generation destroyed by</a:t>
            </a:r>
          </a:p>
          <a:p>
            <a:pPr marL="45720" indent="0">
              <a:buNone/>
            </a:pPr>
            <a:r>
              <a:rPr lang="en-US" sz="3200" dirty="0">
                <a:latin typeface="Cambria" panose="02040503050406030204" pitchFamily="18" charset="0"/>
              </a:rPr>
              <a:t>     madness, starving hysterical naked,</a:t>
            </a:r>
          </a:p>
          <a:p>
            <a:pPr marL="45720" indent="0">
              <a:buNone/>
            </a:pPr>
            <a:r>
              <a:rPr lang="en-US" sz="3200" dirty="0">
                <a:latin typeface="Cambria" panose="02040503050406030204" pitchFamily="18" charset="0"/>
              </a:rPr>
              <a:t>dragging themselves through the negro streets at</a:t>
            </a:r>
          </a:p>
          <a:p>
            <a:pPr marL="45720" indent="0">
              <a:buNone/>
            </a:pPr>
            <a:r>
              <a:rPr lang="en-US" sz="3200" dirty="0">
                <a:latin typeface="Cambria" panose="02040503050406030204" pitchFamily="18" charset="0"/>
              </a:rPr>
              <a:t>     dawn looking for an angry fix,</a:t>
            </a:r>
          </a:p>
          <a:p>
            <a:pPr marL="45720" indent="0">
              <a:buNone/>
            </a:pPr>
            <a:r>
              <a:rPr lang="en-US" sz="3200" dirty="0" err="1">
                <a:latin typeface="Cambria" panose="02040503050406030204" pitchFamily="18" charset="0"/>
              </a:rPr>
              <a:t>angelheaded</a:t>
            </a:r>
            <a:r>
              <a:rPr lang="en-US" sz="3200" dirty="0">
                <a:latin typeface="Cambria" panose="02040503050406030204" pitchFamily="18" charset="0"/>
              </a:rPr>
              <a:t> hipsters burning for the ancient</a:t>
            </a:r>
          </a:p>
          <a:p>
            <a:pPr marL="45720" indent="0">
              <a:buNone/>
            </a:pPr>
            <a:r>
              <a:rPr lang="en-US" sz="3200" dirty="0">
                <a:latin typeface="Cambria" panose="02040503050406030204" pitchFamily="18" charset="0"/>
              </a:rPr>
              <a:t>     heavenly connection to the starry dynamo in the</a:t>
            </a:r>
          </a:p>
          <a:p>
            <a:pPr marL="45720" indent="0">
              <a:buNone/>
            </a:pPr>
            <a:r>
              <a:rPr lang="en-US" sz="3200" dirty="0">
                <a:latin typeface="Cambria" panose="02040503050406030204" pitchFamily="18" charset="0"/>
              </a:rPr>
              <a:t>     machinery of night . . .</a:t>
            </a:r>
          </a:p>
          <a:p>
            <a:pPr marL="45720" indent="0">
              <a:buNone/>
            </a:pPr>
            <a:r>
              <a:rPr lang="en-US" sz="3200" dirty="0">
                <a:latin typeface="Cambria" panose="02040503050406030204" pitchFamily="18" charset="0"/>
              </a:rPr>
              <a:t>     —Allen Ginsberg, “Howl”</a:t>
            </a:r>
          </a:p>
          <a:p>
            <a:endParaRPr lang="en-US" dirty="0"/>
          </a:p>
        </p:txBody>
      </p:sp>
      <p:pic>
        <p:nvPicPr>
          <p:cNvPr id="2050" name="Picture 2" descr="https://upload.wikimedia.org/wikipedia/commons/thumb/d/d3/Allen_ginsberg_675.jpg/220px-Allen_ginsberg_6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4207279"/>
            <a:ext cx="3505200" cy="2405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561162"/>
      </p:ext>
    </p:extLst>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Allen Ginsberg (1926-1997)</a:t>
            </a:r>
            <a:endParaRPr lang="en-US" dirty="0"/>
          </a:p>
        </p:txBody>
      </p:sp>
      <p:sp>
        <p:nvSpPr>
          <p:cNvPr id="3" name="Content Placeholder 2"/>
          <p:cNvSpPr>
            <a:spLocks noGrp="1"/>
          </p:cNvSpPr>
          <p:nvPr>
            <p:ph idx="1"/>
          </p:nvPr>
        </p:nvSpPr>
        <p:spPr>
          <a:xfrm>
            <a:off x="381000" y="1295400"/>
            <a:ext cx="7753555" cy="4517239"/>
          </a:xfrm>
        </p:spPr>
        <p:txBody>
          <a:bodyPr>
            <a:noAutofit/>
          </a:bodyPr>
          <a:lstStyle/>
          <a:p>
            <a:r>
              <a:rPr lang="en-US" sz="2400" dirty="0" smtClean="0"/>
              <a:t>Leading figure of beats</a:t>
            </a:r>
          </a:p>
          <a:p>
            <a:r>
              <a:rPr lang="en-US" sz="2400" i="1" dirty="0" smtClean="0"/>
              <a:t>Howl,</a:t>
            </a:r>
            <a:r>
              <a:rPr lang="en-US" sz="2400" dirty="0" smtClean="0"/>
              <a:t> </a:t>
            </a:r>
            <a:r>
              <a:rPr lang="en-US" sz="2400" i="1" dirty="0" smtClean="0"/>
              <a:t>America </a:t>
            </a:r>
          </a:p>
          <a:p>
            <a:pPr lvl="1"/>
            <a:r>
              <a:rPr lang="en-US" sz="2400" dirty="0" smtClean="0"/>
              <a:t>Styled after epic, free verse of </a:t>
            </a:r>
          </a:p>
          <a:p>
            <a:pPr marL="457200" lvl="1" indent="0">
              <a:buNone/>
            </a:pPr>
            <a:r>
              <a:rPr lang="en-US" sz="2400" dirty="0" smtClean="0"/>
              <a:t>Walt Whitman</a:t>
            </a:r>
          </a:p>
          <a:p>
            <a:pPr lvl="1"/>
            <a:r>
              <a:rPr lang="en-US" sz="2400" dirty="0" smtClean="0"/>
              <a:t>Work is biographical</a:t>
            </a:r>
          </a:p>
          <a:p>
            <a:pPr lvl="1"/>
            <a:r>
              <a:rPr lang="en-US" sz="2400" dirty="0" smtClean="0"/>
              <a:t>Mostly poetry</a:t>
            </a:r>
            <a:endParaRPr lang="en-US" sz="2400" dirty="0"/>
          </a:p>
        </p:txBody>
      </p:sp>
      <p:pic>
        <p:nvPicPr>
          <p:cNvPr id="4" name="Picture 3" descr="AG.jpg"/>
          <p:cNvPicPr>
            <a:picLocks noChangeAspect="1"/>
          </p:cNvPicPr>
          <p:nvPr/>
        </p:nvPicPr>
        <p:blipFill>
          <a:blip r:embed="rId2" cstate="print"/>
          <a:stretch>
            <a:fillRect/>
          </a:stretch>
        </p:blipFill>
        <p:spPr>
          <a:xfrm>
            <a:off x="6172200" y="2935778"/>
            <a:ext cx="2895600" cy="3922222"/>
          </a:xfrm>
          <a:prstGeom prst="rect">
            <a:avLst/>
          </a:prstGeom>
        </p:spPr>
      </p:pic>
    </p:spTree>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990600"/>
          </a:xfrm>
        </p:spPr>
        <p:txBody>
          <a:bodyPr>
            <a:normAutofit/>
          </a:bodyPr>
          <a:lstStyle/>
          <a:p>
            <a:r>
              <a:rPr lang="en-US" sz="4800" dirty="0" smtClean="0">
                <a:latin typeface="+mn-lt"/>
              </a:rPr>
              <a:t>Ginsberg Background</a:t>
            </a:r>
            <a:endParaRPr lang="en-US" sz="4800" dirty="0">
              <a:latin typeface="+mn-lt"/>
            </a:endParaRPr>
          </a:p>
        </p:txBody>
      </p:sp>
      <p:sp>
        <p:nvSpPr>
          <p:cNvPr id="3" name="Content Placeholder 2"/>
          <p:cNvSpPr>
            <a:spLocks noGrp="1"/>
          </p:cNvSpPr>
          <p:nvPr>
            <p:ph idx="1"/>
          </p:nvPr>
        </p:nvSpPr>
        <p:spPr>
          <a:xfrm>
            <a:off x="304800" y="1676400"/>
            <a:ext cx="8229600" cy="4953000"/>
          </a:xfrm>
        </p:spPr>
        <p:txBody>
          <a:bodyPr>
            <a:normAutofit fontScale="85000" lnSpcReduction="20000"/>
          </a:bodyPr>
          <a:lstStyle/>
          <a:p>
            <a:r>
              <a:rPr lang="en-US" sz="3200" dirty="0" smtClean="0"/>
              <a:t>Spent a short period of time in a mental institution (Bellevue) after being accused of a crime (pled insanity, not guilt)</a:t>
            </a:r>
          </a:p>
          <a:p>
            <a:pPr marL="0" indent="0">
              <a:buNone/>
            </a:pPr>
            <a:endParaRPr lang="en-US" sz="3200" dirty="0" smtClean="0"/>
          </a:p>
          <a:p>
            <a:r>
              <a:rPr lang="en-US" sz="3200" u="sng" dirty="0" smtClean="0"/>
              <a:t>Father</a:t>
            </a:r>
            <a:r>
              <a:rPr lang="en-US" sz="3200" dirty="0" smtClean="0"/>
              <a:t> – high school English teacher in New Jersey</a:t>
            </a:r>
          </a:p>
          <a:p>
            <a:r>
              <a:rPr lang="en-US" sz="3200" u="sng" dirty="0" smtClean="0"/>
              <a:t>Mother</a:t>
            </a:r>
            <a:r>
              <a:rPr lang="en-US" sz="3200" dirty="0" smtClean="0"/>
              <a:t> – loyal Communist, battled mental illness throughout her life, attempted suicides</a:t>
            </a:r>
          </a:p>
          <a:p>
            <a:endParaRPr lang="en-US" sz="3200" dirty="0"/>
          </a:p>
          <a:p>
            <a:r>
              <a:rPr lang="en-US" sz="3200" dirty="0" smtClean="0"/>
              <a:t>Gay, Jewish, no strongly-declared political affiliation </a:t>
            </a:r>
            <a:r>
              <a:rPr lang="en-US" sz="3200" i="1" dirty="0" smtClean="0"/>
              <a:t>(though definitely left-leaning)</a:t>
            </a:r>
          </a:p>
          <a:p>
            <a:endParaRPr lang="en-US" dirty="0"/>
          </a:p>
        </p:txBody>
      </p:sp>
    </p:spTree>
    <p:extLst>
      <p:ext uri="{BB962C8B-B14F-4D97-AF65-F5344CB8AC3E}">
        <p14:creationId xmlns:p14="http://schemas.microsoft.com/office/powerpoint/2010/main" val="2620951608"/>
      </p:ext>
    </p:extLst>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Questions</a:t>
            </a:r>
            <a:endParaRPr lang="en-US" dirty="0"/>
          </a:p>
        </p:txBody>
      </p:sp>
      <p:sp>
        <p:nvSpPr>
          <p:cNvPr id="3" name="Content Placeholder 2"/>
          <p:cNvSpPr>
            <a:spLocks noGrp="1"/>
          </p:cNvSpPr>
          <p:nvPr>
            <p:ph idx="1"/>
          </p:nvPr>
        </p:nvSpPr>
        <p:spPr>
          <a:xfrm>
            <a:off x="152400" y="1807361"/>
            <a:ext cx="8610600" cy="4593439"/>
          </a:xfrm>
        </p:spPr>
        <p:txBody>
          <a:bodyPr>
            <a:normAutofit/>
          </a:bodyPr>
          <a:lstStyle/>
          <a:p>
            <a:r>
              <a:rPr lang="en-US" sz="2800" dirty="0" smtClean="0"/>
              <a:t>Was conformity something people wanted, or did they feel obligated to conform? (choice vs. force)</a:t>
            </a:r>
          </a:p>
          <a:p>
            <a:r>
              <a:rPr lang="en-US" sz="2800" dirty="0" smtClean="0"/>
              <a:t>What role did gender and age play in the 1950s?</a:t>
            </a:r>
          </a:p>
          <a:p>
            <a:r>
              <a:rPr lang="en-US" sz="2800" dirty="0" smtClean="0"/>
              <a:t>How did people use fear to force conformity?</a:t>
            </a:r>
          </a:p>
          <a:p>
            <a:r>
              <a:rPr lang="en-US" sz="2800" dirty="0" smtClean="0"/>
              <a:t>What is the ideal 50s family? What is the real 50s family? </a:t>
            </a:r>
            <a:endParaRPr lang="en-US" sz="2800" dirty="0"/>
          </a:p>
        </p:txBody>
      </p:sp>
    </p:spTree>
    <p:extLst>
      <p:ext uri="{BB962C8B-B14F-4D97-AF65-F5344CB8AC3E}">
        <p14:creationId xmlns:p14="http://schemas.microsoft.com/office/powerpoint/2010/main" val="3190828653"/>
      </p:ext>
    </p:extLst>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6000" b="1" dirty="0" smtClean="0">
                <a:latin typeface="Papyrus" pitchFamily="66" charset="0"/>
              </a:rPr>
              <a:t>“America”</a:t>
            </a:r>
            <a:endParaRPr lang="en-US" sz="6000" b="1" dirty="0">
              <a:latin typeface="Papyrus" pitchFamily="66" charset="0"/>
            </a:endParaRPr>
          </a:p>
        </p:txBody>
      </p:sp>
      <p:sp>
        <p:nvSpPr>
          <p:cNvPr id="3" name="Content Placeholder 2"/>
          <p:cNvSpPr>
            <a:spLocks noGrp="1"/>
          </p:cNvSpPr>
          <p:nvPr>
            <p:ph idx="1"/>
          </p:nvPr>
        </p:nvSpPr>
        <p:spPr>
          <a:xfrm>
            <a:off x="1009443" y="4495800"/>
            <a:ext cx="7125112" cy="1828800"/>
          </a:xfrm>
        </p:spPr>
        <p:txBody>
          <a:bodyPr/>
          <a:lstStyle/>
          <a:p>
            <a:r>
              <a:rPr lang="en-US" b="1" dirty="0" smtClean="0">
                <a:latin typeface="Papyrus" pitchFamily="66" charset="0"/>
              </a:rPr>
              <a:t>Written 1956, soon after the McCarthy Red Scare</a:t>
            </a:r>
          </a:p>
          <a:p>
            <a:r>
              <a:rPr lang="en-US" b="1" dirty="0" smtClean="0">
                <a:latin typeface="Papyrus" pitchFamily="66" charset="0"/>
              </a:rPr>
              <a:t>Somewhat rambling, stream-of-consciousness</a:t>
            </a:r>
          </a:p>
          <a:p>
            <a:r>
              <a:rPr lang="en-US" b="1" dirty="0" smtClean="0">
                <a:latin typeface="Papyrus" pitchFamily="66" charset="0"/>
              </a:rPr>
              <a:t>Political, and also personal</a:t>
            </a:r>
            <a:endParaRPr lang="en-US" b="1" dirty="0">
              <a:latin typeface="Papyrus" pitchFamily="66" charset="0"/>
            </a:endParaRPr>
          </a:p>
        </p:txBody>
      </p:sp>
      <p:pic>
        <p:nvPicPr>
          <p:cNvPr id="4" name="Picture 2" descr="https://images1-focus-opensocial.googleusercontent.com/gadgets/proxy?url=https://allenginsberg.s3.amazonaws.com/sites/51f84ad4f5fe222dbe000004/content_entry51fab7a6f5fe223ab200004a/5202b99219c83a000200007e/files/00005.jpg&amp;container=focus&amp;resize_w=1200&amp;refresh=2592000"/>
          <p:cNvPicPr>
            <a:picLocks noChangeAspect="1" noChangeArrowheads="1"/>
          </p:cNvPicPr>
          <p:nvPr/>
        </p:nvPicPr>
        <p:blipFill>
          <a:blip r:embed="rId2" cstate="print"/>
          <a:srcRect/>
          <a:stretch>
            <a:fillRect/>
          </a:stretch>
        </p:blipFill>
        <p:spPr bwMode="auto">
          <a:xfrm>
            <a:off x="3886200" y="1497291"/>
            <a:ext cx="4674612" cy="3124200"/>
          </a:xfrm>
          <a:prstGeom prst="rect">
            <a:avLst/>
          </a:prstGeom>
          <a:noFill/>
        </p:spPr>
      </p:pic>
    </p:spTree>
    <p:extLst>
      <p:ext uri="{BB962C8B-B14F-4D97-AF65-F5344CB8AC3E}">
        <p14:creationId xmlns:p14="http://schemas.microsoft.com/office/powerpoint/2010/main" val="3672715573"/>
      </p:ext>
    </p:extLst>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675725"/>
            <a:ext cx="7125113" cy="391075"/>
          </a:xfrm>
        </p:spPr>
        <p:txBody>
          <a:bodyPr/>
          <a:lstStyle/>
          <a:p>
            <a:r>
              <a:rPr lang="en-US" dirty="0" smtClean="0"/>
              <a:t>The Beats</a:t>
            </a:r>
            <a:endParaRPr lang="en-US" dirty="0"/>
          </a:p>
        </p:txBody>
      </p:sp>
      <p:sp>
        <p:nvSpPr>
          <p:cNvPr id="3" name="Content Placeholder 2"/>
          <p:cNvSpPr>
            <a:spLocks noGrp="1"/>
          </p:cNvSpPr>
          <p:nvPr>
            <p:ph idx="1"/>
          </p:nvPr>
        </p:nvSpPr>
        <p:spPr>
          <a:xfrm>
            <a:off x="228600" y="1371600"/>
            <a:ext cx="8458200" cy="5257800"/>
          </a:xfrm>
        </p:spPr>
        <p:txBody>
          <a:bodyPr>
            <a:noAutofit/>
          </a:bodyPr>
          <a:lstStyle/>
          <a:p>
            <a:r>
              <a:rPr lang="en-US" sz="3600" dirty="0" smtClean="0"/>
              <a:t>You will be </a:t>
            </a:r>
            <a:r>
              <a:rPr lang="en-US" sz="3600" u="sng" dirty="0" smtClean="0"/>
              <a:t>critically reading</a:t>
            </a:r>
            <a:r>
              <a:rPr lang="en-US" sz="3600" dirty="0" smtClean="0"/>
              <a:t> “America” (Ginsberg) to determine what exactly beat poetry is. </a:t>
            </a:r>
          </a:p>
          <a:p>
            <a:pPr lvl="1"/>
            <a:r>
              <a:rPr lang="en-US" sz="3600" u="sng" dirty="0" smtClean="0"/>
              <a:t>Anything underlined</a:t>
            </a:r>
            <a:r>
              <a:rPr lang="en-US" sz="3600" dirty="0" smtClean="0"/>
              <a:t>: historical allusion (look them up and write them on the poem as your critical reading assignment </a:t>
            </a:r>
          </a:p>
        </p:txBody>
      </p:sp>
    </p:spTree>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Beats</a:t>
            </a:r>
            <a:endParaRPr lang="en-US" dirty="0"/>
          </a:p>
        </p:txBody>
      </p:sp>
      <p:sp>
        <p:nvSpPr>
          <p:cNvPr id="3" name="Content Placeholder 2"/>
          <p:cNvSpPr>
            <a:spLocks noGrp="1"/>
          </p:cNvSpPr>
          <p:nvPr>
            <p:ph idx="1"/>
          </p:nvPr>
        </p:nvSpPr>
        <p:spPr>
          <a:xfrm>
            <a:off x="304800" y="1524001"/>
            <a:ext cx="8610600" cy="4876800"/>
          </a:xfrm>
        </p:spPr>
        <p:txBody>
          <a:bodyPr>
            <a:normAutofit/>
          </a:bodyPr>
          <a:lstStyle/>
          <a:p>
            <a:r>
              <a:rPr lang="en-US" sz="4000" dirty="0" smtClean="0"/>
              <a:t>How does Ginsberg feel about/describe America?</a:t>
            </a:r>
            <a:endParaRPr lang="en-US" sz="4000" dirty="0"/>
          </a:p>
          <a:p>
            <a:r>
              <a:rPr lang="en-US" sz="4000" dirty="0" smtClean="0"/>
              <a:t>Characteristics of beat poetry?</a:t>
            </a:r>
          </a:p>
          <a:p>
            <a:r>
              <a:rPr lang="en-US" sz="4000" dirty="0" smtClean="0"/>
              <a:t>If the beats were popular today, what social issues do you think they would write about? </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a:t>
            </a:r>
            <a:endParaRPr lang="en-US" dirty="0"/>
          </a:p>
        </p:txBody>
      </p:sp>
      <p:sp>
        <p:nvSpPr>
          <p:cNvPr id="3" name="Content Placeholder 2"/>
          <p:cNvSpPr>
            <a:spLocks noGrp="1"/>
          </p:cNvSpPr>
          <p:nvPr>
            <p:ph idx="1"/>
          </p:nvPr>
        </p:nvSpPr>
        <p:spPr>
          <a:xfrm>
            <a:off x="304798" y="1828800"/>
            <a:ext cx="8534400" cy="4593439"/>
          </a:xfrm>
        </p:spPr>
        <p:txBody>
          <a:bodyPr>
            <a:normAutofit/>
          </a:bodyPr>
          <a:lstStyle/>
          <a:p>
            <a:pPr lvl="0"/>
            <a:r>
              <a:rPr lang="en-US" sz="2400" b="1" dirty="0" smtClean="0"/>
              <a:t>Choose </a:t>
            </a:r>
            <a:r>
              <a:rPr lang="en-US" sz="2400" b="1" dirty="0"/>
              <a:t>6 historical allusions in the poem and explain EXACTLY what is being alluded to. This may take research – may use your cell phone. </a:t>
            </a:r>
            <a:endParaRPr lang="en-US" sz="2400" dirty="0"/>
          </a:p>
          <a:p>
            <a:pPr lvl="0"/>
            <a:r>
              <a:rPr lang="en-US" sz="2400" b="1" dirty="0"/>
              <a:t>After you have completed this, with a partner, rewrite the poem with new more modernly relevant allusions.  EX: </a:t>
            </a:r>
            <a:r>
              <a:rPr lang="en-US" sz="2400" b="1" i="1" dirty="0"/>
              <a:t>America when will you send your </a:t>
            </a:r>
            <a:r>
              <a:rPr lang="en-US" sz="2400" b="1" i="1" u="sng" dirty="0"/>
              <a:t>eggs to India</a:t>
            </a:r>
            <a:r>
              <a:rPr lang="en-US" sz="2400" b="1" dirty="0"/>
              <a:t> becomes </a:t>
            </a:r>
            <a:r>
              <a:rPr lang="en-US" sz="2400" b="1" i="1" dirty="0"/>
              <a:t>American when will you send your </a:t>
            </a:r>
            <a:r>
              <a:rPr lang="en-US" sz="2400" b="1" i="1" u="sng" dirty="0"/>
              <a:t>troops to Sudan.</a:t>
            </a:r>
            <a:r>
              <a:rPr lang="en-US" sz="2400" b="1" dirty="0"/>
              <a:t>	</a:t>
            </a:r>
            <a:endParaRPr lang="en-US" sz="2400" dirty="0"/>
          </a:p>
          <a:p>
            <a:pPr lvl="0"/>
            <a:r>
              <a:rPr lang="en-US" sz="2400" b="1" dirty="0"/>
              <a:t>Pick one line in the poem and analyze for theme</a:t>
            </a:r>
            <a:r>
              <a:rPr lang="en-US" sz="2400" dirty="0"/>
              <a:t> </a:t>
            </a:r>
          </a:p>
          <a:p>
            <a:pPr lvl="0"/>
            <a:r>
              <a:rPr lang="en-US" sz="2400" b="1" dirty="0"/>
              <a:t>Turn in your poem/analysis with both names </a:t>
            </a:r>
            <a:endParaRPr lang="en-US" sz="2400" dirty="0"/>
          </a:p>
          <a:p>
            <a:endParaRPr lang="en-US" dirty="0"/>
          </a:p>
        </p:txBody>
      </p:sp>
    </p:spTree>
    <p:extLst>
      <p:ext uri="{BB962C8B-B14F-4D97-AF65-F5344CB8AC3E}">
        <p14:creationId xmlns:p14="http://schemas.microsoft.com/office/powerpoint/2010/main" val="4286254099"/>
      </p:ext>
    </p:extLst>
  </p:cSld>
  <p:clrMapOvr>
    <a:masterClrMapping/>
  </p:clrMapOvr>
  <p:transition>
    <p:wedg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latin typeface="+mn-lt"/>
              </a:rPr>
              <a:t>Discussion Questions</a:t>
            </a:r>
            <a:endParaRPr lang="en-US" sz="4800" dirty="0">
              <a:latin typeface="+mn-lt"/>
            </a:endParaRPr>
          </a:p>
        </p:txBody>
      </p:sp>
      <p:sp>
        <p:nvSpPr>
          <p:cNvPr id="3" name="Content Placeholder 2"/>
          <p:cNvSpPr>
            <a:spLocks noGrp="1"/>
          </p:cNvSpPr>
          <p:nvPr>
            <p:ph idx="1"/>
          </p:nvPr>
        </p:nvSpPr>
        <p:spPr>
          <a:xfrm>
            <a:off x="152400" y="1371600"/>
            <a:ext cx="8839200" cy="5105400"/>
          </a:xfrm>
        </p:spPr>
        <p:txBody>
          <a:bodyPr>
            <a:noAutofit/>
          </a:bodyPr>
          <a:lstStyle/>
          <a:p>
            <a:r>
              <a:rPr lang="en-US" sz="2400" dirty="0">
                <a:latin typeface="Century Gothic" panose="020B0502020202020204" pitchFamily="34" charset="0"/>
              </a:rPr>
              <a:t>Does this poem's focus on a past historical period, with all its historical references, </a:t>
            </a:r>
            <a:r>
              <a:rPr lang="en-US" sz="2400" dirty="0">
                <a:effectLst>
                  <a:outerShdw blurRad="38100" dist="38100" dir="2700000" algn="tl">
                    <a:srgbClr val="000000">
                      <a:alpha val="43137"/>
                    </a:srgbClr>
                  </a:outerShdw>
                </a:effectLst>
                <a:latin typeface="Century Gothic" panose="020B0502020202020204" pitchFamily="34" charset="0"/>
              </a:rPr>
              <a:t>make it less relevant </a:t>
            </a:r>
            <a:r>
              <a:rPr lang="en-US" sz="2400" dirty="0">
                <a:latin typeface="Century Gothic" panose="020B0502020202020204" pitchFamily="34" charset="0"/>
              </a:rPr>
              <a:t>to a modern audience</a:t>
            </a:r>
            <a:r>
              <a:rPr lang="en-US" sz="2400" dirty="0" smtClean="0">
                <a:latin typeface="Century Gothic" panose="020B0502020202020204" pitchFamily="34" charset="0"/>
              </a:rPr>
              <a:t>?</a:t>
            </a:r>
          </a:p>
          <a:p>
            <a:r>
              <a:rPr lang="en-US" sz="2400" dirty="0" smtClean="0">
                <a:latin typeface="Century Gothic" panose="020B0502020202020204" pitchFamily="34" charset="0"/>
              </a:rPr>
              <a:t>Is </a:t>
            </a:r>
            <a:r>
              <a:rPr lang="en-US" sz="2400" dirty="0">
                <a:latin typeface="Century Gothic" panose="020B0502020202020204" pitchFamily="34" charset="0"/>
              </a:rPr>
              <a:t>the speaker more </a:t>
            </a:r>
            <a:r>
              <a:rPr lang="en-US" sz="2400" dirty="0">
                <a:solidFill>
                  <a:schemeClr val="tx2"/>
                </a:solidFill>
                <a:latin typeface="Century Gothic" panose="020B0502020202020204" pitchFamily="34" charset="0"/>
              </a:rPr>
              <a:t>hopeful </a:t>
            </a:r>
            <a:r>
              <a:rPr lang="en-US" sz="2400" dirty="0">
                <a:latin typeface="Century Gothic" panose="020B0502020202020204" pitchFamily="34" charset="0"/>
              </a:rPr>
              <a:t>about the prospects for America's future? Or more </a:t>
            </a:r>
            <a:r>
              <a:rPr lang="en-US" sz="2400" dirty="0">
                <a:solidFill>
                  <a:schemeClr val="tx2"/>
                </a:solidFill>
                <a:latin typeface="Century Gothic" panose="020B0502020202020204" pitchFamily="34" charset="0"/>
              </a:rPr>
              <a:t>pessimistic</a:t>
            </a:r>
            <a:r>
              <a:rPr lang="en-US" sz="2400" dirty="0">
                <a:latin typeface="Century Gothic" panose="020B0502020202020204" pitchFamily="34" charset="0"/>
              </a:rPr>
              <a:t>? How can you </a:t>
            </a:r>
            <a:r>
              <a:rPr lang="en-US" sz="2400" dirty="0" smtClean="0">
                <a:latin typeface="Century Gothic" panose="020B0502020202020204" pitchFamily="34" charset="0"/>
              </a:rPr>
              <a:t>tell?</a:t>
            </a:r>
          </a:p>
          <a:p>
            <a:r>
              <a:rPr lang="en-US" sz="2400" dirty="0">
                <a:latin typeface="Century Gothic" panose="020B0502020202020204" pitchFamily="34" charset="0"/>
              </a:rPr>
              <a:t>Based on his complaints and desires that we learn about in the poem, what, specifically, do you think the speaker plans on doing when he "[puts his] queer shoulder to the </a:t>
            </a:r>
            <a:r>
              <a:rPr lang="en-US" sz="2400" dirty="0" smtClean="0">
                <a:latin typeface="Century Gothic" panose="020B0502020202020204" pitchFamily="34" charset="0"/>
              </a:rPr>
              <a:t>wheel”?</a:t>
            </a:r>
            <a:endParaRPr lang="en-US" sz="2400" dirty="0">
              <a:latin typeface="Century Gothic" panose="020B0502020202020204" pitchFamily="34" charset="0"/>
            </a:endParaRPr>
          </a:p>
        </p:txBody>
      </p:sp>
    </p:spTree>
    <p:extLst>
      <p:ext uri="{BB962C8B-B14F-4D97-AF65-F5344CB8AC3E}">
        <p14:creationId xmlns:p14="http://schemas.microsoft.com/office/powerpoint/2010/main" val="45447482"/>
      </p:ext>
    </p:extLst>
  </p:cSld>
  <p:clrMapOvr>
    <a:masterClrMapping/>
  </p:clrMapOvr>
  <p:transition>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381001"/>
            <a:ext cx="7125113" cy="457200"/>
          </a:xfrm>
        </p:spPr>
        <p:txBody>
          <a:bodyPr/>
          <a:lstStyle/>
          <a:p>
            <a:r>
              <a:rPr lang="en-US" dirty="0" smtClean="0"/>
              <a:t>Writing you own beat poetry </a:t>
            </a:r>
            <a:endParaRPr lang="en-US" dirty="0"/>
          </a:p>
        </p:txBody>
      </p:sp>
      <p:sp>
        <p:nvSpPr>
          <p:cNvPr id="3" name="Content Placeholder 2"/>
          <p:cNvSpPr>
            <a:spLocks noGrp="1"/>
          </p:cNvSpPr>
          <p:nvPr>
            <p:ph idx="1"/>
          </p:nvPr>
        </p:nvSpPr>
        <p:spPr>
          <a:xfrm>
            <a:off x="152400" y="914400"/>
            <a:ext cx="8763000" cy="5791200"/>
          </a:xfrm>
        </p:spPr>
        <p:txBody>
          <a:bodyPr>
            <a:normAutofit/>
          </a:bodyPr>
          <a:lstStyle/>
          <a:p>
            <a:r>
              <a:rPr lang="en-US" sz="2400" dirty="0" smtClean="0"/>
              <a:t>To better understand the beats and their literature, you will be writing your own beat poetry</a:t>
            </a:r>
            <a:endParaRPr lang="en-US" sz="2400" dirty="0"/>
          </a:p>
          <a:p>
            <a:r>
              <a:rPr lang="en-US" sz="2400" dirty="0"/>
              <a:t>You </a:t>
            </a:r>
            <a:r>
              <a:rPr lang="en-US" sz="2400" dirty="0" smtClean="0"/>
              <a:t>will </a:t>
            </a:r>
            <a:r>
              <a:rPr lang="en-US" sz="2400" dirty="0"/>
              <a:t>be writing a beat poem to share in small groups. You will have </a:t>
            </a:r>
            <a:r>
              <a:rPr lang="en-US" sz="2400" dirty="0" smtClean="0"/>
              <a:t>the rest of the </a:t>
            </a:r>
            <a:r>
              <a:rPr lang="en-US" sz="2400" dirty="0"/>
              <a:t>period to prepare, and </a:t>
            </a:r>
            <a:r>
              <a:rPr lang="en-US" sz="2400" dirty="0" smtClean="0"/>
              <a:t>then will present </a:t>
            </a:r>
            <a:r>
              <a:rPr lang="en-US" sz="2400" dirty="0"/>
              <a:t>them to small groups on </a:t>
            </a:r>
            <a:r>
              <a:rPr lang="en-US" sz="2400" dirty="0" smtClean="0"/>
              <a:t>Thursday. </a:t>
            </a:r>
            <a:r>
              <a:rPr lang="en-US" sz="2400" dirty="0"/>
              <a:t>You will then pick the best from the group to share with the whole </a:t>
            </a:r>
            <a:r>
              <a:rPr lang="en-US" sz="2400" dirty="0" smtClean="0"/>
              <a:t>class (optional whole class sharing).</a:t>
            </a:r>
          </a:p>
          <a:p>
            <a:r>
              <a:rPr lang="en-US" sz="2400" dirty="0" smtClean="0"/>
              <a:t>Minimum of </a:t>
            </a:r>
            <a:r>
              <a:rPr lang="en-US" sz="2400" u="sng" dirty="0" smtClean="0"/>
              <a:t>20 lines</a:t>
            </a:r>
            <a:endParaRPr lang="en-US" sz="2400" dirty="0"/>
          </a:p>
          <a:p>
            <a:r>
              <a:rPr lang="en-US" sz="2400" dirty="0" smtClean="0"/>
              <a:t>Keep </a:t>
            </a:r>
            <a:r>
              <a:rPr lang="en-US" sz="2400" dirty="0"/>
              <a:t>the subject matter school </a:t>
            </a:r>
            <a:r>
              <a:rPr lang="en-US" sz="2400" dirty="0" smtClean="0"/>
              <a:t>appropriate.</a:t>
            </a:r>
            <a:endParaRPr lang="en-US" sz="2400" dirty="0"/>
          </a:p>
          <a:p>
            <a:r>
              <a:rPr lang="en-US" sz="2400" dirty="0"/>
              <a:t>Follow the </a:t>
            </a:r>
            <a:r>
              <a:rPr lang="en-US" sz="2400" dirty="0" smtClean="0"/>
              <a:t>guidelines.</a:t>
            </a:r>
          </a:p>
          <a:p>
            <a:pPr lvl="1"/>
            <a:r>
              <a:rPr lang="en-US" sz="2000" dirty="0"/>
              <a:t>Review the </a:t>
            </a:r>
            <a:r>
              <a:rPr lang="en-US" sz="2000" i="1" dirty="0"/>
              <a:t>Essentials of Spontaneous Prose</a:t>
            </a:r>
            <a:r>
              <a:rPr lang="en-US" sz="2000" b="1" dirty="0"/>
              <a:t> </a:t>
            </a:r>
            <a:r>
              <a:rPr lang="en-US" sz="2000" dirty="0"/>
              <a:t>by Jack </a:t>
            </a:r>
            <a:r>
              <a:rPr lang="en-US" sz="2000" dirty="0" smtClean="0"/>
              <a:t>Kerouac</a:t>
            </a:r>
          </a:p>
          <a:p>
            <a:pPr lvl="1"/>
            <a:r>
              <a:rPr lang="en-US" sz="2000" dirty="0" smtClean="0"/>
              <a:t>http</a:t>
            </a:r>
            <a:r>
              <a:rPr lang="en-US" sz="2000" dirty="0"/>
              <a:t>://www.writing.upenn.edu/~afilreis/88/kerouac-spontaneous.html</a:t>
            </a:r>
          </a:p>
          <a:p>
            <a:pPr>
              <a:buNone/>
            </a:pPr>
            <a:endParaRPr lang="en-US" dirty="0"/>
          </a:p>
        </p:txBody>
      </p:sp>
    </p:spTree>
    <p:extLst>
      <p:ext uri="{BB962C8B-B14F-4D97-AF65-F5344CB8AC3E}">
        <p14:creationId xmlns:p14="http://schemas.microsoft.com/office/powerpoint/2010/main" val="364356120"/>
      </p:ext>
    </p:extLst>
  </p:cSld>
  <p:clrMapOvr>
    <a:masterClrMapping/>
  </p:clrMapOvr>
  <p:transition>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228601"/>
            <a:ext cx="7125113" cy="304800"/>
          </a:xfrm>
        </p:spPr>
        <p:txBody>
          <a:bodyPr/>
          <a:lstStyle/>
          <a:p>
            <a:r>
              <a:rPr lang="en-US" dirty="0" smtClean="0"/>
              <a:t>Guidelines</a:t>
            </a:r>
            <a:endParaRPr lang="en-US" dirty="0"/>
          </a:p>
        </p:txBody>
      </p:sp>
      <p:sp>
        <p:nvSpPr>
          <p:cNvPr id="3" name="Content Placeholder 2"/>
          <p:cNvSpPr>
            <a:spLocks noGrp="1"/>
          </p:cNvSpPr>
          <p:nvPr>
            <p:ph idx="1"/>
          </p:nvPr>
        </p:nvSpPr>
        <p:spPr>
          <a:xfrm>
            <a:off x="152400" y="685800"/>
            <a:ext cx="8839200" cy="6095999"/>
          </a:xfrm>
        </p:spPr>
        <p:txBody>
          <a:bodyPr>
            <a:normAutofit fontScale="92500" lnSpcReduction="20000"/>
          </a:bodyPr>
          <a:lstStyle/>
          <a:p>
            <a:r>
              <a:rPr lang="en-US" b="1" dirty="0"/>
              <a:t>SET-UP</a:t>
            </a:r>
            <a:r>
              <a:rPr lang="en-US" dirty="0"/>
              <a:t> The object is set before the mind, either in reality. as in sketching (before a landscape or teacup or old face) or is set in the memory wherein it becomes the sketching from memory of a definite image-object. </a:t>
            </a:r>
            <a:endParaRPr lang="en-US" dirty="0" smtClean="0"/>
          </a:p>
          <a:p>
            <a:r>
              <a:rPr lang="en-US" b="1" dirty="0" smtClean="0"/>
              <a:t>PROCEDURE</a:t>
            </a:r>
            <a:r>
              <a:rPr lang="en-US" dirty="0" smtClean="0"/>
              <a:t> </a:t>
            </a:r>
            <a:r>
              <a:rPr lang="en-US" dirty="0"/>
              <a:t>Time being of the essence in the purity of speech, sketching language is undisturbed flow from the mind of personal secret idea-words, blowing (as per jazz musician) on subject of image. </a:t>
            </a:r>
          </a:p>
          <a:p>
            <a:r>
              <a:rPr lang="en-US" b="1" dirty="0"/>
              <a:t>METHOD</a:t>
            </a:r>
            <a:r>
              <a:rPr lang="en-US" dirty="0"/>
              <a:t> No periods separating sentence-structures already arbitrarily riddled by false colons and timid usually needless commas-but the vigorous space dash separating rhetorical breathing (as jazz musician drawing breath between </a:t>
            </a:r>
            <a:r>
              <a:rPr lang="en-US" dirty="0" err="1"/>
              <a:t>outblown</a:t>
            </a:r>
            <a:r>
              <a:rPr lang="en-US" dirty="0"/>
              <a:t> phrases)--"measured pauses which are the essentials of our speech"--"divisions of the sounds we hear"-"time and how to note it down." (William Carlos Williams) </a:t>
            </a:r>
          </a:p>
          <a:p>
            <a:r>
              <a:rPr lang="en-US" b="1" dirty="0"/>
              <a:t>SCOPING</a:t>
            </a:r>
            <a:r>
              <a:rPr lang="en-US" dirty="0"/>
              <a:t> Not "selectivity' of expression but following free deviation (association) of mind into limitless blow-on-subject seas of thought, swimming in sea of English with no discipline other than rhythms of rhetorical exhalation and expostulated statement, like a fist coming down on a table with each complete utterance, bang! (the space dash)-Blow as deep as you want-write as deeply, fish as far down as you want, satisfy yourself first, then reader cannot fail to receive telepathic shock and meaning-excitement by same laws operating in his own human mind. </a:t>
            </a:r>
          </a:p>
          <a:p>
            <a:r>
              <a:rPr lang="en-US" b="1" dirty="0"/>
              <a:t>LAG IN PROCEDURE</a:t>
            </a:r>
            <a:r>
              <a:rPr lang="en-US" dirty="0"/>
              <a:t> No pause to think of proper word but the infantile pileup of scatological buildup words till satisfaction is gained, which will turn out to be a great appending rhythm to a thought and be in accordance with Great Law of timing. </a:t>
            </a:r>
          </a:p>
        </p:txBody>
      </p:sp>
    </p:spTree>
    <p:extLst>
      <p:ext uri="{BB962C8B-B14F-4D97-AF65-F5344CB8AC3E}">
        <p14:creationId xmlns:p14="http://schemas.microsoft.com/office/powerpoint/2010/main" val="3466060371"/>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circle(in)">
                                      <p:cBhvr>
                                        <p:cTn id="25" dur="20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down)">
                                      <p:cBhvr>
                                        <p:cTn id="30" dur="580">
                                          <p:stCondLst>
                                            <p:cond delay="0"/>
                                          </p:stCondLst>
                                        </p:cTn>
                                        <p:tgtEl>
                                          <p:spTgt spid="3">
                                            <p:txEl>
                                              <p:pRg st="4" end="4"/>
                                            </p:txEl>
                                          </p:spTgt>
                                        </p:tgtEl>
                                      </p:cBhvr>
                                    </p:animEffect>
                                    <p:anim calcmode="lin" valueType="num">
                                      <p:cBhvr>
                                        <p:cTn id="31"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4" end="4"/>
                                            </p:txEl>
                                          </p:spTgt>
                                        </p:tgtEl>
                                      </p:cBhvr>
                                      <p:to x="100000" y="60000"/>
                                    </p:animScale>
                                    <p:animScale>
                                      <p:cBhvr>
                                        <p:cTn id="37" dur="166" decel="50000">
                                          <p:stCondLst>
                                            <p:cond delay="676"/>
                                          </p:stCondLst>
                                        </p:cTn>
                                        <p:tgtEl>
                                          <p:spTgt spid="3">
                                            <p:txEl>
                                              <p:pRg st="4" end="4"/>
                                            </p:txEl>
                                          </p:spTgt>
                                        </p:tgtEl>
                                      </p:cBhvr>
                                      <p:to x="100000" y="100000"/>
                                    </p:animScale>
                                    <p:animScale>
                                      <p:cBhvr>
                                        <p:cTn id="38" dur="26">
                                          <p:stCondLst>
                                            <p:cond delay="1312"/>
                                          </p:stCondLst>
                                        </p:cTn>
                                        <p:tgtEl>
                                          <p:spTgt spid="3">
                                            <p:txEl>
                                              <p:pRg st="4" end="4"/>
                                            </p:txEl>
                                          </p:spTgt>
                                        </p:tgtEl>
                                      </p:cBhvr>
                                      <p:to x="100000" y="80000"/>
                                    </p:animScale>
                                    <p:animScale>
                                      <p:cBhvr>
                                        <p:cTn id="39" dur="166" decel="50000">
                                          <p:stCondLst>
                                            <p:cond delay="1338"/>
                                          </p:stCondLst>
                                        </p:cTn>
                                        <p:tgtEl>
                                          <p:spTgt spid="3">
                                            <p:txEl>
                                              <p:pRg st="4" end="4"/>
                                            </p:txEl>
                                          </p:spTgt>
                                        </p:tgtEl>
                                      </p:cBhvr>
                                      <p:to x="100000" y="100000"/>
                                    </p:animScale>
                                    <p:animScale>
                                      <p:cBhvr>
                                        <p:cTn id="40" dur="26">
                                          <p:stCondLst>
                                            <p:cond delay="1642"/>
                                          </p:stCondLst>
                                        </p:cTn>
                                        <p:tgtEl>
                                          <p:spTgt spid="3">
                                            <p:txEl>
                                              <p:pRg st="4" end="4"/>
                                            </p:txEl>
                                          </p:spTgt>
                                        </p:tgtEl>
                                      </p:cBhvr>
                                      <p:to x="100000" y="90000"/>
                                    </p:animScale>
                                    <p:animScale>
                                      <p:cBhvr>
                                        <p:cTn id="41" dur="166" decel="50000">
                                          <p:stCondLst>
                                            <p:cond delay="1668"/>
                                          </p:stCondLst>
                                        </p:cTn>
                                        <p:tgtEl>
                                          <p:spTgt spid="3">
                                            <p:txEl>
                                              <p:pRg st="4" end="4"/>
                                            </p:txEl>
                                          </p:spTgt>
                                        </p:tgtEl>
                                      </p:cBhvr>
                                      <p:to x="100000" y="100000"/>
                                    </p:animScale>
                                    <p:animScale>
                                      <p:cBhvr>
                                        <p:cTn id="42" dur="26">
                                          <p:stCondLst>
                                            <p:cond delay="1808"/>
                                          </p:stCondLst>
                                        </p:cTn>
                                        <p:tgtEl>
                                          <p:spTgt spid="3">
                                            <p:txEl>
                                              <p:pRg st="4" end="4"/>
                                            </p:txEl>
                                          </p:spTgt>
                                        </p:tgtEl>
                                      </p:cBhvr>
                                      <p:to x="100000" y="95000"/>
                                    </p:animScale>
                                    <p:animScale>
                                      <p:cBhvr>
                                        <p:cTn id="43"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7125113" cy="238676"/>
          </a:xfrm>
        </p:spPr>
        <p:txBody>
          <a:bodyPr/>
          <a:lstStyle/>
          <a:p>
            <a:r>
              <a:rPr lang="en-US" dirty="0" smtClean="0"/>
              <a:t>Guidelines</a:t>
            </a:r>
            <a:endParaRPr lang="en-US" dirty="0"/>
          </a:p>
        </p:txBody>
      </p:sp>
      <p:sp>
        <p:nvSpPr>
          <p:cNvPr id="3" name="Content Placeholder 2"/>
          <p:cNvSpPr>
            <a:spLocks noGrp="1"/>
          </p:cNvSpPr>
          <p:nvPr>
            <p:ph idx="1"/>
          </p:nvPr>
        </p:nvSpPr>
        <p:spPr>
          <a:xfrm>
            <a:off x="228600" y="914400"/>
            <a:ext cx="8610600" cy="5562599"/>
          </a:xfrm>
        </p:spPr>
        <p:txBody>
          <a:bodyPr>
            <a:normAutofit fontScale="85000" lnSpcReduction="10000"/>
          </a:bodyPr>
          <a:lstStyle/>
          <a:p>
            <a:r>
              <a:rPr lang="en-US" b="1" dirty="0"/>
              <a:t>TIMING</a:t>
            </a:r>
            <a:r>
              <a:rPr lang="en-US" dirty="0"/>
              <a:t> Nothing is muddy that runs in time and to laws of time-Shakespearian stress of dramatic need to speak now in own unalterable way or forever hold tongue-no revisions (except obvious rational mistakes, such as names or calculated insertions in act of not writing but inserting). </a:t>
            </a:r>
          </a:p>
          <a:p>
            <a:r>
              <a:rPr lang="en-US" b="1" dirty="0"/>
              <a:t>CENTER OF INTEREST</a:t>
            </a:r>
            <a:r>
              <a:rPr lang="en-US" dirty="0"/>
              <a:t> Begin not from preconceived idea of what to say about image but from jewel center of interest in subject of image at moment of writing, and write outwards swimming in sea of language to peripheral release and exhaustion-Do not </a:t>
            </a:r>
            <a:r>
              <a:rPr lang="en-US" dirty="0" err="1"/>
              <a:t>afterthink</a:t>
            </a:r>
            <a:r>
              <a:rPr lang="en-US" dirty="0"/>
              <a:t> except for poetic or P. S. reasons. Never </a:t>
            </a:r>
            <a:r>
              <a:rPr lang="en-US" dirty="0" err="1"/>
              <a:t>afterthink</a:t>
            </a:r>
            <a:r>
              <a:rPr lang="en-US" dirty="0"/>
              <a:t> to "improve" or defray impressions, as, the best writing is always the most painful personal wrung-out tossed from cradle warm protective mind-tap from yourself the song of yourself, blow!-now!-your way is your only way-"good"-or "bad"-always honest ("</a:t>
            </a:r>
            <a:r>
              <a:rPr lang="en-US" dirty="0" err="1"/>
              <a:t>ludi</a:t>
            </a:r>
            <a:r>
              <a:rPr lang="en-US" dirty="0"/>
              <a:t>- </a:t>
            </a:r>
            <a:r>
              <a:rPr lang="en-US" dirty="0" err="1"/>
              <a:t>crous</a:t>
            </a:r>
            <a:r>
              <a:rPr lang="en-US" dirty="0"/>
              <a:t>"), spontaneous, "confessionals' interesting, because not "</a:t>
            </a:r>
            <a:r>
              <a:rPr lang="en-US"/>
              <a:t>crafted</a:t>
            </a:r>
            <a:r>
              <a:rPr lang="en-US" smtClean="0"/>
              <a:t>."</a:t>
            </a:r>
            <a:endParaRPr lang="en-US" dirty="0"/>
          </a:p>
          <a:p>
            <a:r>
              <a:rPr lang="en-US" b="1" dirty="0"/>
              <a:t>STRUCTURE OF WORK</a:t>
            </a:r>
            <a:r>
              <a:rPr lang="en-US" dirty="0"/>
              <a:t> Modern bizarre structures (science fiction, etc.) arise from language being dead, "different" themes give illusion of "new" life. Follow roughly outlines in </a:t>
            </a:r>
            <a:r>
              <a:rPr lang="en-US" dirty="0" err="1"/>
              <a:t>outfanning</a:t>
            </a:r>
            <a:r>
              <a:rPr lang="en-US" dirty="0"/>
              <a:t> movement over subject, as river rock, so </a:t>
            </a:r>
            <a:r>
              <a:rPr lang="en-US" dirty="0" err="1"/>
              <a:t>mindflow</a:t>
            </a:r>
            <a:r>
              <a:rPr lang="en-US" dirty="0"/>
              <a:t> over jewel-center need (run your mind over it, once) arriving at pivot, where what was dim-formed "beginning" becomes sharp-necessitating "ending" and language shortens in race to wire of time-race of work, following laws of Deep Form, to conclusion, last words, last trickle-Night is The End. </a:t>
            </a:r>
          </a:p>
          <a:p>
            <a:r>
              <a:rPr lang="en-US" b="1" dirty="0"/>
              <a:t>MENTAL STATE</a:t>
            </a:r>
            <a:r>
              <a:rPr lang="en-US" dirty="0"/>
              <a:t> If possible write "without consciousness" in semi-trance (as Yeats' later "trance writing") allowing subconscious to admit in own uninhibited interesting necessary and so "modern" language what conscious art would censor, and write excitedly, swiftly, with </a:t>
            </a:r>
            <a:r>
              <a:rPr lang="en-US" dirty="0" smtClean="0"/>
              <a:t>writing-or-typing-cramps, with </a:t>
            </a:r>
            <a:r>
              <a:rPr lang="en-US" dirty="0"/>
              <a:t>"beclouding of consciousness." Come from within, out-to relaxed and said. </a:t>
            </a:r>
          </a:p>
          <a:p>
            <a:endParaRPr lang="en-US" dirty="0"/>
          </a:p>
        </p:txBody>
      </p:sp>
    </p:spTree>
    <p:extLst>
      <p:ext uri="{BB962C8B-B14F-4D97-AF65-F5344CB8AC3E}">
        <p14:creationId xmlns:p14="http://schemas.microsoft.com/office/powerpoint/2010/main" val="708953974"/>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circle(in)">
                                      <p:cBhvr>
                                        <p:cTn id="13" dur="20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p:cTn id="1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summary</a:t>
            </a:r>
            <a:endParaRPr lang="en-US" dirty="0"/>
          </a:p>
        </p:txBody>
      </p:sp>
      <p:sp>
        <p:nvSpPr>
          <p:cNvPr id="3" name="Content Placeholder 2"/>
          <p:cNvSpPr>
            <a:spLocks noGrp="1"/>
          </p:cNvSpPr>
          <p:nvPr>
            <p:ph idx="1"/>
          </p:nvPr>
        </p:nvSpPr>
        <p:spPr>
          <a:xfrm>
            <a:off x="762000" y="1807361"/>
            <a:ext cx="7924800" cy="4593439"/>
          </a:xfrm>
        </p:spPr>
        <p:txBody>
          <a:bodyPr>
            <a:normAutofit/>
          </a:bodyPr>
          <a:lstStyle/>
          <a:p>
            <a:r>
              <a:rPr lang="en-US" sz="2400" dirty="0" smtClean="0"/>
              <a:t>Continuous writing (for at least 15 minutes)</a:t>
            </a:r>
          </a:p>
          <a:p>
            <a:r>
              <a:rPr lang="en-US" sz="2400" dirty="0" smtClean="0"/>
              <a:t>Don’t worry about grammar, punctuation, spelling, structure</a:t>
            </a:r>
          </a:p>
          <a:p>
            <a:r>
              <a:rPr lang="en-US" sz="2400" dirty="0" smtClean="0"/>
              <a:t>Just write whatever comes to mind</a:t>
            </a:r>
          </a:p>
          <a:p>
            <a:r>
              <a:rPr lang="en-US" sz="2400" dirty="0" smtClean="0"/>
              <a:t>Write like you are in a trance, in the zone</a:t>
            </a:r>
          </a:p>
          <a:p>
            <a:r>
              <a:rPr lang="en-US" sz="2400" dirty="0" smtClean="0"/>
              <a:t>Don’t have a preconceived idea of what you are going to write about…just start writing and don’t stop</a:t>
            </a:r>
          </a:p>
          <a:p>
            <a:pPr lvl="1"/>
            <a:r>
              <a:rPr lang="en-US" sz="2000" dirty="0" smtClean="0"/>
              <a:t>Please keep it school appropriate  </a:t>
            </a:r>
          </a:p>
          <a:p>
            <a:pPr lvl="1"/>
            <a:r>
              <a:rPr lang="en-US" sz="2000" dirty="0" smtClean="0"/>
              <a:t>Keep it to 20 lines </a:t>
            </a:r>
          </a:p>
          <a:p>
            <a:endParaRPr lang="en-US" dirty="0"/>
          </a:p>
        </p:txBody>
      </p:sp>
    </p:spTree>
    <p:extLst>
      <p:ext uri="{BB962C8B-B14F-4D97-AF65-F5344CB8AC3E}">
        <p14:creationId xmlns:p14="http://schemas.microsoft.com/office/powerpoint/2010/main" val="362858621"/>
      </p:ext>
    </p:extLst>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457201"/>
            <a:ext cx="7125113" cy="609599"/>
          </a:xfrm>
        </p:spPr>
        <p:txBody>
          <a:bodyPr/>
          <a:lstStyle/>
          <a:p>
            <a:r>
              <a:rPr lang="en-US" i="1" dirty="0" smtClean="0"/>
              <a:t>Pleasantville</a:t>
            </a:r>
            <a:endParaRPr lang="en-US" i="1" dirty="0"/>
          </a:p>
        </p:txBody>
      </p:sp>
      <p:sp>
        <p:nvSpPr>
          <p:cNvPr id="3" name="Content Placeholder 2"/>
          <p:cNvSpPr>
            <a:spLocks noGrp="1"/>
          </p:cNvSpPr>
          <p:nvPr>
            <p:ph idx="1"/>
          </p:nvPr>
        </p:nvSpPr>
        <p:spPr>
          <a:xfrm>
            <a:off x="152400" y="1219200"/>
            <a:ext cx="8763000" cy="5410200"/>
          </a:xfrm>
        </p:spPr>
        <p:txBody>
          <a:bodyPr>
            <a:normAutofit/>
          </a:bodyPr>
          <a:lstStyle/>
          <a:p>
            <a:pPr marL="457200" lvl="0" indent="-457200">
              <a:buFont typeface="+mj-lt"/>
              <a:buAutoNum type="arabicPeriod"/>
            </a:pPr>
            <a:r>
              <a:rPr lang="en-US" sz="2000" dirty="0"/>
              <a:t>What were the family values of the 1950s? What were the roles of each of the family members?</a:t>
            </a:r>
          </a:p>
          <a:p>
            <a:pPr marL="457200" lvl="0" indent="-457200">
              <a:buFont typeface="+mj-lt"/>
              <a:buAutoNum type="arabicPeriod"/>
            </a:pPr>
            <a:r>
              <a:rPr lang="en-US" sz="2000" dirty="0" smtClean="0"/>
              <a:t>What </a:t>
            </a:r>
            <a:r>
              <a:rPr lang="en-US" sz="2000" dirty="0"/>
              <a:t>was valued most in society during the 1950s?</a:t>
            </a:r>
          </a:p>
          <a:p>
            <a:pPr marL="457200" indent="-457200">
              <a:buFont typeface="+mj-lt"/>
              <a:buAutoNum type="arabicPeriod"/>
            </a:pPr>
            <a:r>
              <a:rPr lang="en-US" sz="2000" dirty="0"/>
              <a:t> </a:t>
            </a:r>
            <a:r>
              <a:rPr lang="en-US" sz="2000" dirty="0" smtClean="0"/>
              <a:t>What </a:t>
            </a:r>
            <a:r>
              <a:rPr lang="en-US" sz="2000" dirty="0"/>
              <a:t>were some key traits of the ideal 1950s man/woman?</a:t>
            </a:r>
          </a:p>
          <a:p>
            <a:pPr marL="457200" indent="-457200">
              <a:buFont typeface="+mj-lt"/>
              <a:buAutoNum type="arabicPeriod"/>
            </a:pPr>
            <a:r>
              <a:rPr lang="en-US" sz="2000" dirty="0"/>
              <a:t> </a:t>
            </a:r>
            <a:r>
              <a:rPr lang="en-US" sz="2000" dirty="0" smtClean="0"/>
              <a:t>What </a:t>
            </a:r>
            <a:r>
              <a:rPr lang="en-US" sz="2000" dirty="0"/>
              <a:t>commentary is the movie making about conformity?</a:t>
            </a:r>
          </a:p>
          <a:p>
            <a:pPr marL="457200" indent="-457200">
              <a:buFont typeface="+mj-lt"/>
              <a:buAutoNum type="arabicPeriod"/>
            </a:pPr>
            <a:r>
              <a:rPr lang="en-US" sz="2000" dirty="0"/>
              <a:t> </a:t>
            </a:r>
            <a:r>
              <a:rPr lang="en-US" sz="2000" dirty="0" smtClean="0"/>
              <a:t>Why </a:t>
            </a:r>
            <a:r>
              <a:rPr lang="en-US" sz="2000" dirty="0"/>
              <a:t>does the movie change from black and white to color? </a:t>
            </a:r>
          </a:p>
          <a:p>
            <a:pPr marL="457200" indent="-457200">
              <a:buFont typeface="+mj-lt"/>
              <a:buAutoNum type="arabicPeriod"/>
            </a:pPr>
            <a:r>
              <a:rPr lang="en-US" sz="2000" dirty="0"/>
              <a:t> </a:t>
            </a:r>
            <a:r>
              <a:rPr lang="en-US" sz="2000" dirty="0" smtClean="0"/>
              <a:t>David </a:t>
            </a:r>
            <a:r>
              <a:rPr lang="en-US" sz="2000" dirty="0"/>
              <a:t>claims the people “are happy like this”. Do you think the people of the 1950s were really happy? Explain with evidence from the film. </a:t>
            </a:r>
          </a:p>
          <a:p>
            <a:pPr marL="457200" indent="-457200">
              <a:buFont typeface="+mj-lt"/>
              <a:buAutoNum type="arabicPeriod"/>
            </a:pPr>
            <a:r>
              <a:rPr lang="en-US" sz="2000" dirty="0"/>
              <a:t> </a:t>
            </a:r>
            <a:r>
              <a:rPr lang="en-US" sz="2000" dirty="0" smtClean="0"/>
              <a:t>Why </a:t>
            </a:r>
            <a:r>
              <a:rPr lang="en-US" sz="2000" dirty="0"/>
              <a:t>did people resist change in the 1950s?</a:t>
            </a:r>
          </a:p>
          <a:p>
            <a:pPr marL="457200" indent="-457200">
              <a:buFont typeface="+mj-lt"/>
              <a:buAutoNum type="arabicPeriod"/>
            </a:pPr>
            <a:r>
              <a:rPr lang="en-US" sz="2000" dirty="0"/>
              <a:t> </a:t>
            </a:r>
            <a:r>
              <a:rPr lang="en-US" sz="2000" dirty="0" smtClean="0"/>
              <a:t>What </a:t>
            </a:r>
            <a:r>
              <a:rPr lang="en-US" sz="2000" dirty="0"/>
              <a:t>does the trial scene remind you of? Why?</a:t>
            </a:r>
          </a:p>
          <a:p>
            <a:pPr marL="457200" indent="-457200">
              <a:buFont typeface="+mj-lt"/>
              <a:buAutoNum type="arabicPeriod"/>
            </a:pPr>
            <a:r>
              <a:rPr lang="en-US" sz="2000" dirty="0"/>
              <a:t> </a:t>
            </a:r>
            <a:r>
              <a:rPr lang="en-US" sz="2000" dirty="0" smtClean="0"/>
              <a:t>What </a:t>
            </a:r>
            <a:r>
              <a:rPr lang="en-US" sz="2000" dirty="0"/>
              <a:t>does the last scene mean?</a:t>
            </a:r>
          </a:p>
          <a:p>
            <a:endParaRPr lang="en-US" dirty="0"/>
          </a:p>
        </p:txBody>
      </p:sp>
    </p:spTree>
    <p:extLst>
      <p:ext uri="{BB962C8B-B14F-4D97-AF65-F5344CB8AC3E}">
        <p14:creationId xmlns:p14="http://schemas.microsoft.com/office/powerpoint/2010/main" val="2628280144"/>
      </p:ext>
    </p:extLst>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Beats and the Beat Movement</a:t>
            </a:r>
            <a:endParaRPr lang="en-US" dirty="0"/>
          </a:p>
        </p:txBody>
      </p:sp>
      <p:sp>
        <p:nvSpPr>
          <p:cNvPr id="3" name="Subtitle 2"/>
          <p:cNvSpPr>
            <a:spLocks noGrp="1"/>
          </p:cNvSpPr>
          <p:nvPr>
            <p:ph type="subTitle" idx="1"/>
          </p:nvPr>
        </p:nvSpPr>
        <p:spPr/>
        <p:txBody>
          <a:bodyPr/>
          <a:lstStyle/>
          <a:p>
            <a:r>
              <a:rPr lang="en-US" dirty="0" smtClean="0"/>
              <a:t>1950s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4348" y="3810000"/>
            <a:ext cx="2519652" cy="304014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609600"/>
            <a:ext cx="6350000" cy="4013200"/>
          </a:xfrm>
          <a:prstGeom prst="rect">
            <a:avLst/>
          </a:prstGeom>
        </p:spPr>
      </p:pic>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2675" y="4825999"/>
            <a:ext cx="5108222" cy="2032001"/>
          </a:xfrm>
        </p:spPr>
        <p:txBody>
          <a:bodyPr/>
          <a:lstStyle/>
          <a:p>
            <a:r>
              <a:rPr lang="en-US" sz="7200" b="1" dirty="0" smtClean="0"/>
              <a:t>The Beat Generation</a:t>
            </a:r>
            <a:endParaRPr lang="en-US" sz="7200" b="1" dirty="0"/>
          </a:p>
        </p:txBody>
      </p:sp>
      <p:pic>
        <p:nvPicPr>
          <p:cNvPr id="4" name="Picture 3" descr="secondgenbeats.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6600" y="914400"/>
            <a:ext cx="5933612" cy="3979612"/>
          </a:xfrm>
          <a:prstGeom prst="rect">
            <a:avLst/>
          </a:prstGeom>
        </p:spPr>
      </p:pic>
      <p:sp>
        <p:nvSpPr>
          <p:cNvPr id="5" name="Rectangle 4"/>
          <p:cNvSpPr/>
          <p:nvPr/>
        </p:nvSpPr>
        <p:spPr>
          <a:xfrm>
            <a:off x="1751621" y="105014"/>
            <a:ext cx="7115953" cy="2677656"/>
          </a:xfrm>
          <a:prstGeom prst="rect">
            <a:avLst/>
          </a:prstGeom>
        </p:spPr>
        <p:txBody>
          <a:bodyPr wrap="square">
            <a:spAutoFit/>
          </a:bodyPr>
          <a:lstStyle/>
          <a:p>
            <a:r>
              <a:rPr lang="en-US" sz="2400" b="1" dirty="0">
                <a:solidFill>
                  <a:srgbClr val="FF0000"/>
                </a:solidFill>
              </a:rPr>
              <a:t>“the only people for me are the mad ones, the ones who are mad to live, mad to talk, mad to be saved, desirous of everything at the same time, </a:t>
            </a:r>
            <a:r>
              <a:rPr lang="en-US" sz="2400" b="1" dirty="0" smtClean="0">
                <a:solidFill>
                  <a:srgbClr val="FF0000"/>
                </a:solidFill>
              </a:rPr>
              <a:t>…[who] burn</a:t>
            </a:r>
            <a:r>
              <a:rPr lang="en-US" sz="2400" b="1" dirty="0">
                <a:solidFill>
                  <a:srgbClr val="FF0000"/>
                </a:solidFill>
              </a:rPr>
              <a:t>, burn, burn like fabulous yellow roman candles exploding like spiders across the stars.” </a:t>
            </a:r>
            <a:r>
              <a:rPr lang="en-US" sz="2400" b="1" dirty="0" smtClean="0">
                <a:solidFill>
                  <a:srgbClr val="FF0000"/>
                </a:solidFill>
              </a:rPr>
              <a:t> -Jack Kerouac (</a:t>
            </a:r>
            <a:r>
              <a:rPr lang="en-US" sz="2400" b="1" i="1" dirty="0" smtClean="0">
                <a:solidFill>
                  <a:srgbClr val="FF0000"/>
                </a:solidFill>
              </a:rPr>
              <a:t>On the Road</a:t>
            </a:r>
            <a:r>
              <a:rPr lang="en-US" sz="2400" b="1" dirty="0" smtClean="0">
                <a:solidFill>
                  <a:srgbClr val="FF0000"/>
                </a:solidFill>
              </a:rPr>
              <a:t>)</a:t>
            </a:r>
            <a:endParaRPr lang="en-US" sz="2400" b="1" dirty="0">
              <a:solidFill>
                <a:srgbClr val="FF0000"/>
              </a:solidFill>
            </a:endParaRPr>
          </a:p>
        </p:txBody>
      </p:sp>
    </p:spTree>
    <p:extLst>
      <p:ext uri="{BB962C8B-B14F-4D97-AF65-F5344CB8AC3E}">
        <p14:creationId xmlns:p14="http://schemas.microsoft.com/office/powerpoint/2010/main" val="653713509"/>
      </p:ext>
    </p:extLst>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9057"/>
            <a:ext cx="7313613" cy="868362"/>
          </a:xfrm>
        </p:spPr>
        <p:txBody>
          <a:bodyPr/>
          <a:lstStyle/>
          <a:p>
            <a:r>
              <a:rPr lang="en-US" dirty="0" smtClean="0"/>
              <a:t>The Beats</a:t>
            </a:r>
            <a:endParaRPr lang="en-US" dirty="0"/>
          </a:p>
        </p:txBody>
      </p:sp>
      <p:sp>
        <p:nvSpPr>
          <p:cNvPr id="3" name="Content Placeholder 2"/>
          <p:cNvSpPr>
            <a:spLocks noGrp="1"/>
          </p:cNvSpPr>
          <p:nvPr>
            <p:ph idx="1"/>
          </p:nvPr>
        </p:nvSpPr>
        <p:spPr>
          <a:xfrm>
            <a:off x="338668" y="937419"/>
            <a:ext cx="8579554" cy="5497248"/>
          </a:xfrm>
        </p:spPr>
        <p:txBody>
          <a:bodyPr>
            <a:normAutofit lnSpcReduction="10000"/>
          </a:bodyPr>
          <a:lstStyle/>
          <a:p>
            <a:r>
              <a:rPr lang="en-US" sz="3200" dirty="0" smtClean="0"/>
              <a:t>Bohemian</a:t>
            </a:r>
          </a:p>
          <a:p>
            <a:pPr lvl="1"/>
            <a:r>
              <a:rPr lang="en-US" sz="3000" dirty="0" smtClean="0"/>
              <a:t>The practice of an unconventional lifestyle </a:t>
            </a:r>
          </a:p>
          <a:p>
            <a:r>
              <a:rPr lang="en-US" sz="3200" dirty="0" smtClean="0"/>
              <a:t>Celebrated non-conformity and spontaneous creativity</a:t>
            </a:r>
          </a:p>
          <a:p>
            <a:r>
              <a:rPr lang="en-US" sz="3200" dirty="0" smtClean="0"/>
              <a:t>Focus on performance, which later inspired ‘Slam Poetry’</a:t>
            </a:r>
          </a:p>
          <a:p>
            <a:r>
              <a:rPr lang="en-US" sz="3200" dirty="0" smtClean="0"/>
              <a:t>Drew a lot of inspiration from Romanticism</a:t>
            </a:r>
          </a:p>
          <a:p>
            <a:pPr lvl="1"/>
            <a:r>
              <a:rPr lang="en-US" sz="2800" dirty="0" smtClean="0"/>
              <a:t>Thoreau, Emerson, Whitman, Poe, Dickinson</a:t>
            </a:r>
          </a:p>
          <a:p>
            <a:endParaRPr lang="en-US" dirty="0" smtClean="0"/>
          </a:p>
        </p:txBody>
      </p:sp>
    </p:spTree>
    <p:extLst>
      <p:ext uri="{BB962C8B-B14F-4D97-AF65-F5344CB8AC3E}">
        <p14:creationId xmlns:p14="http://schemas.microsoft.com/office/powerpoint/2010/main" val="2173495196"/>
      </p:ext>
    </p:extLst>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9057"/>
            <a:ext cx="7313613" cy="868362"/>
          </a:xfrm>
        </p:spPr>
        <p:txBody>
          <a:bodyPr/>
          <a:lstStyle/>
          <a:p>
            <a:r>
              <a:rPr lang="en-US" sz="4800" dirty="0" smtClean="0"/>
              <a:t>Founders</a:t>
            </a:r>
            <a:endParaRPr lang="en-US" sz="4800" dirty="0"/>
          </a:p>
        </p:txBody>
      </p:sp>
      <p:sp>
        <p:nvSpPr>
          <p:cNvPr id="3" name="Content Placeholder 2"/>
          <p:cNvSpPr>
            <a:spLocks noGrp="1"/>
          </p:cNvSpPr>
          <p:nvPr>
            <p:ph idx="1"/>
          </p:nvPr>
        </p:nvSpPr>
        <p:spPr>
          <a:xfrm>
            <a:off x="0" y="937419"/>
            <a:ext cx="8438444" cy="5920581"/>
          </a:xfrm>
        </p:spPr>
        <p:txBody>
          <a:bodyPr>
            <a:normAutofit lnSpcReduction="10000"/>
          </a:bodyPr>
          <a:lstStyle/>
          <a:p>
            <a:r>
              <a:rPr lang="en-US" sz="2800" b="1" dirty="0" smtClean="0"/>
              <a:t>Allen Ginsberg (1926-1997)</a:t>
            </a:r>
          </a:p>
          <a:p>
            <a:pPr lvl="1"/>
            <a:r>
              <a:rPr lang="en-US" i="1" dirty="0" smtClean="0"/>
              <a:t>Howl, America</a:t>
            </a:r>
          </a:p>
          <a:p>
            <a:pPr lvl="1"/>
            <a:r>
              <a:rPr lang="en-US" dirty="0" smtClean="0"/>
              <a:t>Mostly Poetry</a:t>
            </a:r>
          </a:p>
          <a:p>
            <a:pPr lvl="1"/>
            <a:r>
              <a:rPr lang="en-US" dirty="0"/>
              <a:t>Opposed </a:t>
            </a:r>
            <a:r>
              <a:rPr lang="en-US" b="1" dirty="0"/>
              <a:t>militarism, materialism and </a:t>
            </a:r>
          </a:p>
          <a:p>
            <a:pPr lvl="1">
              <a:buNone/>
            </a:pPr>
            <a:r>
              <a:rPr lang="en-US" b="1" dirty="0" smtClean="0"/>
              <a:t>	sexual repression</a:t>
            </a:r>
            <a:endParaRPr lang="en-US" dirty="0" smtClean="0"/>
          </a:p>
          <a:p>
            <a:r>
              <a:rPr lang="en-US" sz="2800" b="1" dirty="0" smtClean="0"/>
              <a:t>Jack Kerouac (1922-1969)</a:t>
            </a:r>
          </a:p>
          <a:p>
            <a:pPr lvl="1"/>
            <a:r>
              <a:rPr lang="en-US" i="1" dirty="0" smtClean="0"/>
              <a:t>On the Road </a:t>
            </a:r>
            <a:r>
              <a:rPr lang="en-US" dirty="0" smtClean="0"/>
              <a:t>(1957)</a:t>
            </a:r>
          </a:p>
          <a:p>
            <a:pPr lvl="1"/>
            <a:r>
              <a:rPr lang="en-US" dirty="0"/>
              <a:t>Buddhism, Catholic spirituality, jazz, drugs, sexuality and travel</a:t>
            </a:r>
          </a:p>
          <a:p>
            <a:pPr lvl="1"/>
            <a:r>
              <a:rPr lang="en-US" dirty="0" smtClean="0"/>
              <a:t>Wanted to write ‘the next Great American Novel’</a:t>
            </a:r>
          </a:p>
          <a:p>
            <a:r>
              <a:rPr lang="en-US" sz="2800" b="1" dirty="0" smtClean="0"/>
              <a:t>William S. Burroughs (1917-1997)</a:t>
            </a:r>
          </a:p>
          <a:p>
            <a:pPr lvl="1"/>
            <a:r>
              <a:rPr lang="en-US" dirty="0" smtClean="0"/>
              <a:t>Naked Lunch (1959)</a:t>
            </a:r>
          </a:p>
          <a:p>
            <a:pPr lvl="1"/>
            <a:r>
              <a:rPr lang="en-US" dirty="0"/>
              <a:t>Almost predicted future (AIDS, </a:t>
            </a:r>
            <a:r>
              <a:rPr lang="en-US" dirty="0" smtClean="0"/>
              <a:t>crack pandemic</a:t>
            </a:r>
            <a:r>
              <a:rPr lang="en-US" dirty="0"/>
              <a:t>, liposuction</a:t>
            </a:r>
            <a:r>
              <a:rPr lang="en-US" dirty="0" smtClean="0"/>
              <a:t>)</a:t>
            </a:r>
          </a:p>
          <a:p>
            <a:pPr lvl="1"/>
            <a:r>
              <a:rPr lang="en-US" dirty="0"/>
              <a:t>Semi-autobiographical work</a:t>
            </a:r>
          </a:p>
          <a:p>
            <a:pPr lvl="2"/>
            <a:r>
              <a:rPr lang="en-US" dirty="0"/>
              <a:t>Former heroin addict, traveler, convicted of manslaughter (wife in 1951), depression</a:t>
            </a:r>
          </a:p>
          <a:p>
            <a:pPr lvl="2"/>
            <a:r>
              <a:rPr lang="en-US" dirty="0"/>
              <a:t>Novels, novellas, short stories, </a:t>
            </a:r>
            <a:r>
              <a:rPr lang="en-US" dirty="0" smtClean="0"/>
              <a:t>essays</a:t>
            </a:r>
            <a:endParaRPr lang="en-US" dirty="0"/>
          </a:p>
        </p:txBody>
      </p:sp>
      <p:pic>
        <p:nvPicPr>
          <p:cNvPr id="4" name="Picture 3"/>
          <p:cNvPicPr>
            <a:picLocks noChangeAspect="1"/>
          </p:cNvPicPr>
          <p:nvPr/>
        </p:nvPicPr>
        <p:blipFill>
          <a:blip r:embed="rId2" cstate="print"/>
          <a:stretch>
            <a:fillRect/>
          </a:stretch>
        </p:blipFill>
        <p:spPr>
          <a:xfrm>
            <a:off x="5894267" y="385968"/>
            <a:ext cx="2907620" cy="2907620"/>
          </a:xfrm>
          <a:prstGeom prst="rect">
            <a:avLst/>
          </a:prstGeom>
        </p:spPr>
      </p:pic>
    </p:spTree>
    <p:extLst>
      <p:ext uri="{BB962C8B-B14F-4D97-AF65-F5344CB8AC3E}">
        <p14:creationId xmlns:p14="http://schemas.microsoft.com/office/powerpoint/2010/main" val="2656879896"/>
      </p:ext>
    </p:extLst>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9800" y="284610"/>
            <a:ext cx="8495354" cy="6392772"/>
          </a:xfrm>
        </p:spPr>
        <p:txBody>
          <a:bodyPr>
            <a:normAutofit/>
          </a:bodyPr>
          <a:lstStyle/>
          <a:p>
            <a:r>
              <a:rPr lang="en-US" sz="2800" b="1" dirty="0" smtClean="0">
                <a:latin typeface="Cambria" panose="02040503050406030204" pitchFamily="18" charset="0"/>
              </a:rPr>
              <a:t>Gary Snyder</a:t>
            </a:r>
          </a:p>
          <a:p>
            <a:pPr lvl="1"/>
            <a:r>
              <a:rPr lang="en-US" dirty="0" smtClean="0">
                <a:latin typeface="Cambria" panose="02040503050406030204" pitchFamily="18" charset="0"/>
              </a:rPr>
              <a:t>The “Thoreau of the Beats”</a:t>
            </a:r>
          </a:p>
          <a:p>
            <a:pPr lvl="1"/>
            <a:r>
              <a:rPr lang="en-US" dirty="0" smtClean="0">
                <a:latin typeface="Cambria" panose="02040503050406030204" pitchFamily="18" charset="0"/>
              </a:rPr>
              <a:t>Rural background &amp; wilderness experience</a:t>
            </a:r>
          </a:p>
          <a:p>
            <a:pPr lvl="1"/>
            <a:r>
              <a:rPr lang="en-US" dirty="0" smtClean="0">
                <a:latin typeface="Cambria" panose="02040503050406030204" pitchFamily="18" charset="0"/>
              </a:rPr>
              <a:t>Moved to Japan, Zen Buddhism</a:t>
            </a:r>
          </a:p>
          <a:p>
            <a:r>
              <a:rPr lang="en-US" dirty="0">
                <a:latin typeface="Cambria" panose="02040503050406030204" pitchFamily="18" charset="0"/>
              </a:rPr>
              <a:t>Met in New York City, ended up in San Francisco in the mid-1950s</a:t>
            </a:r>
          </a:p>
          <a:p>
            <a:r>
              <a:rPr lang="en-US" dirty="0">
                <a:latin typeface="Cambria" panose="02040503050406030204" pitchFamily="18" charset="0"/>
              </a:rPr>
              <a:t>Name was coined by Kerouac, dual meanings of both being “tired” or “beaten down” and “upbeat” “beatific”</a:t>
            </a:r>
          </a:p>
          <a:p>
            <a:pPr lvl="1"/>
            <a:r>
              <a:rPr lang="en-US" dirty="0">
                <a:latin typeface="Cambria" panose="02040503050406030204" pitchFamily="18" charset="0"/>
              </a:rPr>
              <a:t>This was directly in response to a casual conversation about Fitzgerald and the Lost Generation of the American 1920s</a:t>
            </a:r>
          </a:p>
          <a:p>
            <a:r>
              <a:rPr lang="en-US" dirty="0">
                <a:latin typeface="Cambria" panose="02040503050406030204" pitchFamily="18" charset="0"/>
              </a:rPr>
              <a:t>Largely middle-class, white, definitely a ‘boys club</a:t>
            </a:r>
            <a:r>
              <a:rPr lang="en-US" dirty="0" smtClean="0">
                <a:latin typeface="Cambria" panose="02040503050406030204" pitchFamily="18" charset="0"/>
              </a:rPr>
              <a:t>’</a:t>
            </a:r>
            <a:endParaRPr lang="en-US" sz="2800" b="1" dirty="0" smtClean="0">
              <a:latin typeface="Cambria" panose="02040503050406030204" pitchFamily="18" charset="0"/>
            </a:endParaRPr>
          </a:p>
          <a:p>
            <a:r>
              <a:rPr lang="en-US" sz="2800" b="1" dirty="0" smtClean="0">
                <a:latin typeface="Cambria" panose="02040503050406030204" pitchFamily="18" charset="0"/>
              </a:rPr>
              <a:t>PNW (!!)</a:t>
            </a:r>
          </a:p>
          <a:p>
            <a:pPr lvl="1"/>
            <a:r>
              <a:rPr lang="en-US" dirty="0" smtClean="0">
                <a:latin typeface="Cambria" panose="02040503050406030204" pitchFamily="18" charset="0"/>
              </a:rPr>
              <a:t>Kerouac spent a bunch of time in the North Cascades</a:t>
            </a:r>
          </a:p>
          <a:p>
            <a:pPr lvl="2"/>
            <a:r>
              <a:rPr lang="en-US" dirty="0" smtClean="0">
                <a:latin typeface="Cambria" panose="02040503050406030204" pitchFamily="18" charset="0"/>
              </a:rPr>
              <a:t>The </a:t>
            </a:r>
            <a:r>
              <a:rPr lang="en-US" dirty="0" err="1" smtClean="0">
                <a:latin typeface="Cambria" panose="02040503050406030204" pitchFamily="18" charset="0"/>
              </a:rPr>
              <a:t>Dharama</a:t>
            </a:r>
            <a:r>
              <a:rPr lang="en-US" dirty="0" smtClean="0">
                <a:latin typeface="Cambria" panose="02040503050406030204" pitchFamily="18" charset="0"/>
              </a:rPr>
              <a:t> Bums</a:t>
            </a:r>
          </a:p>
          <a:p>
            <a:pPr lvl="2"/>
            <a:r>
              <a:rPr lang="en-US" dirty="0" smtClean="0">
                <a:latin typeface="Cambria" panose="02040503050406030204" pitchFamily="18" charset="0"/>
              </a:rPr>
              <a:t>On the Road</a:t>
            </a:r>
          </a:p>
          <a:p>
            <a:pPr lvl="1"/>
            <a:r>
              <a:rPr lang="en-US" dirty="0" smtClean="0">
                <a:latin typeface="Cambria" panose="02040503050406030204" pitchFamily="18" charset="0"/>
              </a:rPr>
              <a:t>Reed College (Portland, OR)</a:t>
            </a:r>
          </a:p>
        </p:txBody>
      </p:sp>
    </p:spTree>
    <p:extLst>
      <p:ext uri="{BB962C8B-B14F-4D97-AF65-F5344CB8AC3E}">
        <p14:creationId xmlns:p14="http://schemas.microsoft.com/office/powerpoint/2010/main" val="2748192177"/>
      </p:ext>
    </p:extLst>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7461"/>
            <a:ext cx="7313613" cy="868362"/>
          </a:xfrm>
        </p:spPr>
        <p:txBody>
          <a:bodyPr/>
          <a:lstStyle/>
          <a:p>
            <a:r>
              <a:rPr lang="en-US" dirty="0" smtClean="0"/>
              <a:t>Scroll of </a:t>
            </a:r>
            <a:r>
              <a:rPr lang="en-US" i="1" dirty="0" smtClean="0"/>
              <a:t>On the Road</a:t>
            </a:r>
            <a:endParaRPr lang="en-US" i="1" dirty="0"/>
          </a:p>
        </p:txBody>
      </p:sp>
      <p:pic>
        <p:nvPicPr>
          <p:cNvPr id="4" name="Picture Placeholder 6" descr="220px-Kerouac_ontheroad_scroll.jpg"/>
          <p:cNvPicPr>
            <a:picLocks noChangeAspect="1"/>
          </p:cNvPicPr>
          <p:nvPr/>
        </p:nvPicPr>
        <p:blipFill>
          <a:blip r:embed="rId2" cstate="print"/>
          <a:srcRect t="18046" b="18046"/>
          <a:stretch>
            <a:fillRect/>
          </a:stretch>
        </p:blipFill>
        <p:spPr>
          <a:xfrm rot="420000">
            <a:off x="2046704" y="1667384"/>
            <a:ext cx="5120799" cy="4360284"/>
          </a:xfrm>
          <a:prstGeom prst="rect">
            <a:avLst/>
          </a:prstGeom>
        </p:spPr>
      </p:pic>
    </p:spTree>
    <p:extLst>
      <p:ext uri="{BB962C8B-B14F-4D97-AF65-F5344CB8AC3E}">
        <p14:creationId xmlns:p14="http://schemas.microsoft.com/office/powerpoint/2010/main" val="2610713271"/>
      </p:ext>
    </p:extLst>
  </p:cSld>
  <p:clrMapOvr>
    <a:masterClrMapping/>
  </p:clrMapOvr>
  <p:transition>
    <p:wedge/>
  </p:transition>
  <p:timing>
    <p:tnLst>
      <p:par>
        <p:cTn id="1" dur="indefinite" restart="never" nodeType="tmRoot"/>
      </p:par>
    </p:tnLst>
  </p:timing>
</p:sld>
</file>

<file path=ppt/theme/theme1.xml><?xml version="1.0" encoding="utf-8"?>
<a:theme xmlns:a="http://schemas.openxmlformats.org/drawingml/2006/main" name="Summer">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TC101972873[[fn=Summer]]</Template>
  <TotalTime>1574</TotalTime>
  <Words>1842</Words>
  <Application>Microsoft Office PowerPoint</Application>
  <PresentationFormat>On-screen Show (4:3)</PresentationFormat>
  <Paragraphs>173</Paragraphs>
  <Slides>28</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Arial</vt:lpstr>
      <vt:lpstr>Bauhaus 93</vt:lpstr>
      <vt:lpstr>Book Antiqua</vt:lpstr>
      <vt:lpstr>Calibri</vt:lpstr>
      <vt:lpstr>Cambria</vt:lpstr>
      <vt:lpstr>Century Gothic</vt:lpstr>
      <vt:lpstr>Courier New</vt:lpstr>
      <vt:lpstr>Papyrus</vt:lpstr>
      <vt:lpstr>Trebuchet MS</vt:lpstr>
      <vt:lpstr>Wingdings 2</vt:lpstr>
      <vt:lpstr>Summer</vt:lpstr>
      <vt:lpstr>1950s</vt:lpstr>
      <vt:lpstr>Essential Questions</vt:lpstr>
      <vt:lpstr>Pleasantville</vt:lpstr>
      <vt:lpstr>The Beats and the Beat Movement</vt:lpstr>
      <vt:lpstr>The Beat Generation</vt:lpstr>
      <vt:lpstr>The Beats</vt:lpstr>
      <vt:lpstr>Founders</vt:lpstr>
      <vt:lpstr>PowerPoint Presentation</vt:lpstr>
      <vt:lpstr>Scroll of On the Road</vt:lpstr>
      <vt:lpstr>Important Places</vt:lpstr>
      <vt:lpstr>What?</vt:lpstr>
      <vt:lpstr>Characteristics of the Beat Culture</vt:lpstr>
      <vt:lpstr>Beatniks</vt:lpstr>
      <vt:lpstr>Legacy &amp; Impacts</vt:lpstr>
      <vt:lpstr>Causalities of the Beats</vt:lpstr>
      <vt:lpstr>Allen Ginsberg</vt:lpstr>
      <vt:lpstr>PowerPoint Presentation</vt:lpstr>
      <vt:lpstr>Allen Ginsberg (1926-1997)</vt:lpstr>
      <vt:lpstr>Ginsberg Background</vt:lpstr>
      <vt:lpstr>“America”</vt:lpstr>
      <vt:lpstr>The Beats</vt:lpstr>
      <vt:lpstr>Beats</vt:lpstr>
      <vt:lpstr>“America”</vt:lpstr>
      <vt:lpstr>Discussion Questions</vt:lpstr>
      <vt:lpstr>Writing you own beat poetry </vt:lpstr>
      <vt:lpstr>Guidelines</vt:lpstr>
      <vt:lpstr>Guidelines</vt:lpstr>
      <vt:lpstr>In summary</vt:lpstr>
    </vt:vector>
  </TitlesOfParts>
  <Company>Issaquah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Beat Movement</dc:title>
  <dc:creator>Windows User</dc:creator>
  <cp:lastModifiedBy>Woldendorp, Kirsten    SHS-Staff</cp:lastModifiedBy>
  <cp:revision>132</cp:revision>
  <dcterms:created xsi:type="dcterms:W3CDTF">2012-03-08T15:54:35Z</dcterms:created>
  <dcterms:modified xsi:type="dcterms:W3CDTF">2017-05-24T17:08:51Z</dcterms:modified>
</cp:coreProperties>
</file>