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9"/>
  </p:notesMasterIdLst>
  <p:handoutMasterIdLst>
    <p:handoutMasterId r:id="rId80"/>
  </p:handoutMasterIdLst>
  <p:sldIdLst>
    <p:sldId id="256" r:id="rId2"/>
    <p:sldId id="257" r:id="rId3"/>
    <p:sldId id="329" r:id="rId4"/>
    <p:sldId id="327" r:id="rId5"/>
    <p:sldId id="326" r:id="rId6"/>
    <p:sldId id="259" r:id="rId7"/>
    <p:sldId id="328"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4" r:id="rId22"/>
    <p:sldId id="275" r:id="rId23"/>
    <p:sldId id="276" r:id="rId24"/>
    <p:sldId id="342" r:id="rId25"/>
    <p:sldId id="341" r:id="rId26"/>
    <p:sldId id="285" r:id="rId27"/>
    <p:sldId id="286" r:id="rId28"/>
    <p:sldId id="287" r:id="rId29"/>
    <p:sldId id="288" r:id="rId30"/>
    <p:sldId id="289" r:id="rId31"/>
    <p:sldId id="290" r:id="rId32"/>
    <p:sldId id="291" r:id="rId33"/>
    <p:sldId id="292" r:id="rId34"/>
    <p:sldId id="294" r:id="rId35"/>
    <p:sldId id="293" r:id="rId36"/>
    <p:sldId id="298" r:id="rId37"/>
    <p:sldId id="299" r:id="rId38"/>
    <p:sldId id="300" r:id="rId39"/>
    <p:sldId id="301" r:id="rId40"/>
    <p:sldId id="302" r:id="rId41"/>
    <p:sldId id="303" r:id="rId42"/>
    <p:sldId id="304" r:id="rId43"/>
    <p:sldId id="330" r:id="rId44"/>
    <p:sldId id="305" r:id="rId45"/>
    <p:sldId id="306" r:id="rId46"/>
    <p:sldId id="307" r:id="rId47"/>
    <p:sldId id="308" r:id="rId48"/>
    <p:sldId id="309" r:id="rId49"/>
    <p:sldId id="331" r:id="rId50"/>
    <p:sldId id="310" r:id="rId51"/>
    <p:sldId id="311" r:id="rId52"/>
    <p:sldId id="312" r:id="rId53"/>
    <p:sldId id="313" r:id="rId54"/>
    <p:sldId id="314" r:id="rId55"/>
    <p:sldId id="315" r:id="rId56"/>
    <p:sldId id="316" r:id="rId57"/>
    <p:sldId id="343" r:id="rId58"/>
    <p:sldId id="333" r:id="rId59"/>
    <p:sldId id="334" r:id="rId60"/>
    <p:sldId id="335" r:id="rId61"/>
    <p:sldId id="336" r:id="rId62"/>
    <p:sldId id="337" r:id="rId63"/>
    <p:sldId id="338" r:id="rId64"/>
    <p:sldId id="339" r:id="rId65"/>
    <p:sldId id="340" r:id="rId66"/>
    <p:sldId id="317" r:id="rId67"/>
    <p:sldId id="344" r:id="rId68"/>
    <p:sldId id="345" r:id="rId69"/>
    <p:sldId id="346" r:id="rId70"/>
    <p:sldId id="318" r:id="rId71"/>
    <p:sldId id="319" r:id="rId72"/>
    <p:sldId id="320" r:id="rId73"/>
    <p:sldId id="321" r:id="rId74"/>
    <p:sldId id="322" r:id="rId75"/>
    <p:sldId id="323" r:id="rId76"/>
    <p:sldId id="324" r:id="rId77"/>
    <p:sldId id="325" r:id="rId7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4FF1ADC3-CBF0-4F50-B342-97933DD62680}" type="datetimeFigureOut">
              <a:rPr lang="en-US" smtClean="0"/>
              <a:t>2/26/2020</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1CCB2AE1-98AB-45C3-9A89-8673B298D0BE}" type="slidenum">
              <a:rPr lang="en-US" smtClean="0"/>
              <a:t>‹#›</a:t>
            </a:fld>
            <a:endParaRPr lang="en-US"/>
          </a:p>
        </p:txBody>
      </p:sp>
    </p:spTree>
    <p:extLst>
      <p:ext uri="{BB962C8B-B14F-4D97-AF65-F5344CB8AC3E}">
        <p14:creationId xmlns:p14="http://schemas.microsoft.com/office/powerpoint/2010/main" val="4117826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A289A49-66E8-45C0-ABBD-8CC4CAD5D008}" type="datetimeFigureOut">
              <a:rPr lang="en-US" smtClean="0"/>
              <a:t>2/26/2020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BF23E18-2B4B-4A5A-A24E-DB13BCCB616C}" type="slidenum">
              <a:rPr lang="en-US" smtClean="0"/>
              <a:t>‹#›</a:t>
            </a:fld>
            <a:endParaRPr lang="en-US"/>
          </a:p>
        </p:txBody>
      </p:sp>
    </p:spTree>
    <p:extLst>
      <p:ext uri="{BB962C8B-B14F-4D97-AF65-F5344CB8AC3E}">
        <p14:creationId xmlns:p14="http://schemas.microsoft.com/office/powerpoint/2010/main" val="157229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32115-5247-41BE-9470-67E8136EAC63}" type="slidenum">
              <a:rPr lang="en-US" smtClean="0"/>
              <a:pPr/>
              <a:t>44</a:t>
            </a:fld>
            <a:endParaRPr lang="en-US"/>
          </a:p>
        </p:txBody>
      </p:sp>
    </p:spTree>
    <p:extLst>
      <p:ext uri="{BB962C8B-B14F-4D97-AF65-F5344CB8AC3E}">
        <p14:creationId xmlns:p14="http://schemas.microsoft.com/office/powerpoint/2010/main" val="534764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Politicians</a:t>
            </a:r>
          </a:p>
          <a:p>
            <a:r>
              <a:rPr lang="en-US" dirty="0" smtClean="0"/>
              <a:t>People</a:t>
            </a:r>
            <a:r>
              <a:rPr lang="en-US" baseline="0" dirty="0" smtClean="0"/>
              <a:t> punished for different politics</a:t>
            </a:r>
          </a:p>
          <a:p>
            <a:r>
              <a:rPr lang="en-US" baseline="0" dirty="0" smtClean="0"/>
              <a:t>Different religions</a:t>
            </a:r>
          </a:p>
          <a:p>
            <a:r>
              <a:rPr lang="en-US" baseline="0" dirty="0" smtClean="0"/>
              <a:t>Different sexuality</a:t>
            </a:r>
          </a:p>
          <a:p>
            <a:endParaRPr lang="en-US" dirty="0"/>
          </a:p>
        </p:txBody>
      </p:sp>
      <p:sp>
        <p:nvSpPr>
          <p:cNvPr id="4" name="Slide Number Placeholder 3"/>
          <p:cNvSpPr>
            <a:spLocks noGrp="1"/>
          </p:cNvSpPr>
          <p:nvPr>
            <p:ph type="sldNum" sz="quarter" idx="10"/>
          </p:nvPr>
        </p:nvSpPr>
        <p:spPr/>
        <p:txBody>
          <a:bodyPr/>
          <a:lstStyle/>
          <a:p>
            <a:fld id="{DBF23E18-2B4B-4A5A-A24E-DB13BCCB616C}" type="slidenum">
              <a:rPr lang="en-US" smtClean="0"/>
              <a:t>60</a:t>
            </a:fld>
            <a:endParaRPr lang="en-US"/>
          </a:p>
        </p:txBody>
      </p:sp>
    </p:spTree>
    <p:extLst>
      <p:ext uri="{BB962C8B-B14F-4D97-AF65-F5344CB8AC3E}">
        <p14:creationId xmlns:p14="http://schemas.microsoft.com/office/powerpoint/2010/main" val="1258597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4F53EF-5999-4F7C-B357-500A87742177}"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F53EF-5999-4F7C-B357-500A87742177}"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F53EF-5999-4F7C-B357-500A87742177}"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64F53EF-5999-4F7C-B357-500A87742177}"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4F53EF-5999-4F7C-B357-500A87742177}"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4F53EF-5999-4F7C-B357-500A87742177}" type="datetimeFigureOut">
              <a:rPr lang="en-US" smtClean="0"/>
              <a:pPr/>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4F53EF-5999-4F7C-B357-500A87742177}" type="datetimeFigureOut">
              <a:rPr lang="en-US" smtClean="0"/>
              <a:pPr/>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4F53EF-5999-4F7C-B357-500A87742177}" type="datetimeFigureOut">
              <a:rPr lang="en-US" smtClean="0"/>
              <a:pPr/>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F53EF-5999-4F7C-B357-500A87742177}" type="datetimeFigureOut">
              <a:rPr lang="en-US" smtClean="0"/>
              <a:pPr/>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F53EF-5999-4F7C-B357-500A87742177}" type="datetimeFigureOut">
              <a:rPr lang="en-US" smtClean="0"/>
              <a:pPr/>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D6AD-6699-4528-B804-5B09374D0B84}" type="slidenum">
              <a:rPr lang="en-US" smtClean="0"/>
              <a:pPr/>
              <a:t>‹#›</a:t>
            </a:fld>
            <a:endParaRPr lang="en-US"/>
          </a:p>
        </p:txBody>
      </p:sp>
    </p:spTree>
  </p:cSld>
  <p:clrMapOvr>
    <a:masterClrMapping/>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F53EF-5999-4F7C-B357-500A87742177}" type="datetimeFigureOut">
              <a:rPr lang="en-US" smtClean="0"/>
              <a:pPr/>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D6AD-6699-4528-B804-5B09374D0B84}"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664F53EF-5999-4F7C-B357-500A87742177}" type="datetimeFigureOut">
              <a:rPr lang="en-US" smtClean="0"/>
              <a:pPr/>
              <a:t>2/26/2020</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3083D6AD-6699-4528-B804-5B09374D0B84}"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edge/>
  </p:transition>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Tips%20to%20Keep%20Your%20Man.docx" TargetMode="External"/><Relationship Id="rId2" Type="http://schemas.openxmlformats.org/officeDocument/2006/relationships/hyperlink" Target="1950s%20Housewife.doc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19900" dirty="0" smtClean="0"/>
              <a:t>1950s</a:t>
            </a:r>
            <a:endParaRPr lang="en-US" sz="19900" dirty="0"/>
          </a:p>
        </p:txBody>
      </p:sp>
      <p:sp>
        <p:nvSpPr>
          <p:cNvPr id="5" name="Subtitle 4"/>
          <p:cNvSpPr>
            <a:spLocks noGrp="1"/>
          </p:cNvSpPr>
          <p:nvPr>
            <p:ph type="subTitle" idx="1"/>
          </p:nvPr>
        </p:nvSpPr>
        <p:spPr/>
        <p:txBody>
          <a:bodyPr>
            <a:normAutofit/>
          </a:bodyPr>
          <a:lstStyle/>
          <a:p>
            <a:pPr algn="ctr"/>
            <a:r>
              <a:rPr lang="en-US" sz="3600" dirty="0" smtClean="0"/>
              <a:t>Conformity vs. </a:t>
            </a:r>
            <a:r>
              <a:rPr lang="en-US" sz="4000" dirty="0" smtClean="0">
                <a:latin typeface="Bauhaus 93" panose="04030905020B02020C02" pitchFamily="82" charset="0"/>
              </a:rPr>
              <a:t>Counterculture</a:t>
            </a:r>
            <a:endParaRPr lang="en-US" sz="4000" dirty="0">
              <a:latin typeface="Bauhaus 93" panose="04030905020B02020C02" pitchFamily="82" charset="0"/>
            </a:endParaRPr>
          </a:p>
        </p:txBody>
      </p:sp>
    </p:spTree>
    <p:extLst>
      <p:ext uri="{BB962C8B-B14F-4D97-AF65-F5344CB8AC3E}">
        <p14:creationId xmlns:p14="http://schemas.microsoft.com/office/powerpoint/2010/main" val="248468822"/>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smtClean="0"/>
              <a:t>The Beats</a:t>
            </a:r>
            <a:endParaRPr lang="en-US" dirty="0"/>
          </a:p>
        </p:txBody>
      </p:sp>
      <p:sp>
        <p:nvSpPr>
          <p:cNvPr id="3" name="Content Placeholder 2"/>
          <p:cNvSpPr>
            <a:spLocks noGrp="1"/>
          </p:cNvSpPr>
          <p:nvPr>
            <p:ph idx="1"/>
          </p:nvPr>
        </p:nvSpPr>
        <p:spPr>
          <a:xfrm>
            <a:off x="338668" y="937419"/>
            <a:ext cx="8579554" cy="5497248"/>
          </a:xfrm>
        </p:spPr>
        <p:txBody>
          <a:bodyPr>
            <a:normAutofit fontScale="85000" lnSpcReduction="20000"/>
          </a:bodyPr>
          <a:lstStyle/>
          <a:p>
            <a:r>
              <a:rPr lang="en-US" sz="3200" dirty="0" smtClean="0"/>
              <a:t>Bohemian</a:t>
            </a:r>
          </a:p>
          <a:p>
            <a:pPr lvl="1"/>
            <a:r>
              <a:rPr lang="en-US" sz="3000" dirty="0" smtClean="0"/>
              <a:t>The practice of an unconventional lifestyle </a:t>
            </a:r>
          </a:p>
          <a:p>
            <a:r>
              <a:rPr lang="en-US" sz="3200" dirty="0" smtClean="0"/>
              <a:t>Celebrated </a:t>
            </a:r>
            <a:r>
              <a:rPr lang="en-US" sz="3200" b="1" dirty="0" smtClean="0"/>
              <a:t>non-conformity</a:t>
            </a:r>
            <a:r>
              <a:rPr lang="en-US" sz="3200" dirty="0" smtClean="0"/>
              <a:t> and spontaneous creativity</a:t>
            </a:r>
          </a:p>
          <a:p>
            <a:r>
              <a:rPr lang="en-US" sz="3200" dirty="0" smtClean="0"/>
              <a:t>Focus on performance, which later inspired ‘Slam Poetry’</a:t>
            </a:r>
          </a:p>
          <a:p>
            <a:r>
              <a:rPr lang="en-US" sz="3200" dirty="0"/>
              <a:t>Characterized by drug use, sexuality, liberal, bohemian</a:t>
            </a:r>
          </a:p>
          <a:p>
            <a:r>
              <a:rPr lang="en-US" sz="3200" dirty="0"/>
              <a:t>Interested in </a:t>
            </a:r>
            <a:r>
              <a:rPr lang="en-US" sz="3200" b="1" dirty="0"/>
              <a:t>changing consciousness</a:t>
            </a:r>
            <a:r>
              <a:rPr lang="en-US" sz="3200" dirty="0"/>
              <a:t> and defying conventional writing </a:t>
            </a:r>
          </a:p>
          <a:p>
            <a:r>
              <a:rPr lang="en-US" sz="3200" dirty="0" smtClean="0"/>
              <a:t>Drew a lot of inspiration from Romanticism and writers such as </a:t>
            </a:r>
            <a:r>
              <a:rPr lang="en-US" sz="2800" dirty="0" smtClean="0"/>
              <a:t>Thoreau, Emerson, Whitman, Poe, Dickinson</a:t>
            </a:r>
          </a:p>
          <a:p>
            <a:endParaRPr lang="en-US" dirty="0" smtClean="0"/>
          </a:p>
        </p:txBody>
      </p:sp>
    </p:spTree>
    <p:extLst>
      <p:ext uri="{BB962C8B-B14F-4D97-AF65-F5344CB8AC3E}">
        <p14:creationId xmlns:p14="http://schemas.microsoft.com/office/powerpoint/2010/main" val="2431278342"/>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sz="4800" dirty="0" smtClean="0"/>
              <a:t>Founders</a:t>
            </a:r>
            <a:endParaRPr lang="en-US" sz="4800" dirty="0"/>
          </a:p>
        </p:txBody>
      </p:sp>
      <p:sp>
        <p:nvSpPr>
          <p:cNvPr id="3" name="Content Placeholder 2"/>
          <p:cNvSpPr>
            <a:spLocks noGrp="1"/>
          </p:cNvSpPr>
          <p:nvPr>
            <p:ph idx="1"/>
          </p:nvPr>
        </p:nvSpPr>
        <p:spPr>
          <a:xfrm>
            <a:off x="0" y="937419"/>
            <a:ext cx="8438444" cy="5920581"/>
          </a:xfrm>
        </p:spPr>
        <p:txBody>
          <a:bodyPr>
            <a:normAutofit fontScale="77500" lnSpcReduction="20000"/>
          </a:bodyPr>
          <a:lstStyle/>
          <a:p>
            <a:r>
              <a:rPr lang="en-US" sz="3100" b="1" dirty="0" smtClean="0"/>
              <a:t>Allen Ginsberg (1926-1997)</a:t>
            </a:r>
          </a:p>
          <a:p>
            <a:pPr lvl="1"/>
            <a:r>
              <a:rPr lang="en-US" i="1" dirty="0" smtClean="0"/>
              <a:t>Howl, America</a:t>
            </a:r>
          </a:p>
          <a:p>
            <a:pPr lvl="1"/>
            <a:r>
              <a:rPr lang="en-US" dirty="0" smtClean="0"/>
              <a:t>Mostly Poetry</a:t>
            </a:r>
          </a:p>
          <a:p>
            <a:pPr lvl="1"/>
            <a:r>
              <a:rPr lang="en-US" dirty="0"/>
              <a:t>Opposed </a:t>
            </a:r>
            <a:r>
              <a:rPr lang="en-US" b="1" dirty="0"/>
              <a:t>militarism, materialism and </a:t>
            </a:r>
          </a:p>
          <a:p>
            <a:pPr lvl="1">
              <a:buNone/>
            </a:pPr>
            <a:r>
              <a:rPr lang="en-US" b="1" dirty="0" smtClean="0"/>
              <a:t>	sexual repression</a:t>
            </a:r>
            <a:endParaRPr lang="en-US" dirty="0" smtClean="0"/>
          </a:p>
          <a:p>
            <a:r>
              <a:rPr lang="en-US" sz="3100" b="1" dirty="0" smtClean="0"/>
              <a:t>Jack Kerouac (1922-1969)</a:t>
            </a:r>
          </a:p>
          <a:p>
            <a:pPr lvl="1"/>
            <a:r>
              <a:rPr lang="en-US" i="1" dirty="0" smtClean="0"/>
              <a:t>On the Road </a:t>
            </a:r>
            <a:r>
              <a:rPr lang="en-US" dirty="0" smtClean="0"/>
              <a:t>(1957)</a:t>
            </a:r>
          </a:p>
          <a:p>
            <a:pPr lvl="1"/>
            <a:r>
              <a:rPr lang="en-US" dirty="0"/>
              <a:t>Buddhism, Catholic spirituality, jazz, drugs, sexuality and travel</a:t>
            </a:r>
          </a:p>
          <a:p>
            <a:pPr lvl="1"/>
            <a:r>
              <a:rPr lang="en-US" dirty="0" smtClean="0"/>
              <a:t>Wanted to write ‘the next Great American Novel’</a:t>
            </a:r>
          </a:p>
          <a:p>
            <a:r>
              <a:rPr lang="en-US" sz="3100" b="1" dirty="0" smtClean="0"/>
              <a:t>William S. Burroughs (1917-1997)</a:t>
            </a:r>
          </a:p>
          <a:p>
            <a:pPr lvl="1"/>
            <a:r>
              <a:rPr lang="en-US" i="1" dirty="0" smtClean="0"/>
              <a:t>Naked Lunch </a:t>
            </a:r>
            <a:r>
              <a:rPr lang="en-US" dirty="0" smtClean="0"/>
              <a:t>(1959)</a:t>
            </a:r>
          </a:p>
          <a:p>
            <a:pPr lvl="1"/>
            <a:r>
              <a:rPr lang="en-US" dirty="0"/>
              <a:t>Almost predicted future (AIDS, </a:t>
            </a:r>
            <a:r>
              <a:rPr lang="en-US" dirty="0" smtClean="0"/>
              <a:t>crack pandemic</a:t>
            </a:r>
            <a:r>
              <a:rPr lang="en-US" dirty="0"/>
              <a:t>, liposuction</a:t>
            </a:r>
            <a:r>
              <a:rPr lang="en-US" dirty="0" smtClean="0"/>
              <a:t>)</a:t>
            </a:r>
          </a:p>
          <a:p>
            <a:pPr lvl="1"/>
            <a:r>
              <a:rPr lang="en-US" dirty="0"/>
              <a:t>Semi-autobiographical work</a:t>
            </a:r>
          </a:p>
          <a:p>
            <a:pPr lvl="2"/>
            <a:r>
              <a:rPr lang="en-US" dirty="0"/>
              <a:t>Former heroin addict, traveler, convicted of manslaughter (wife in 1951), depression</a:t>
            </a:r>
          </a:p>
          <a:p>
            <a:pPr lvl="2"/>
            <a:r>
              <a:rPr lang="en-US" dirty="0"/>
              <a:t>Novels, novellas, short stories, </a:t>
            </a:r>
            <a:r>
              <a:rPr lang="en-US" dirty="0" smtClean="0"/>
              <a:t>essays</a:t>
            </a:r>
          </a:p>
          <a:p>
            <a:r>
              <a:rPr lang="en-US" sz="3100" b="1" dirty="0">
                <a:latin typeface="Cambria" panose="02040503050406030204" pitchFamily="18" charset="0"/>
              </a:rPr>
              <a:t>Gary </a:t>
            </a:r>
            <a:r>
              <a:rPr lang="en-US" sz="3100" b="1" dirty="0" smtClean="0">
                <a:latin typeface="Cambria" panose="02040503050406030204" pitchFamily="18" charset="0"/>
              </a:rPr>
              <a:t>Snyder (1930-)</a:t>
            </a:r>
            <a:endParaRPr lang="en-US" sz="3100" b="1" dirty="0">
              <a:latin typeface="Cambria" panose="02040503050406030204" pitchFamily="18" charset="0"/>
            </a:endParaRPr>
          </a:p>
          <a:p>
            <a:pPr lvl="1"/>
            <a:r>
              <a:rPr lang="en-US" dirty="0">
                <a:latin typeface="Cambria" panose="02040503050406030204" pitchFamily="18" charset="0"/>
              </a:rPr>
              <a:t>The “Thoreau of the Beats”</a:t>
            </a:r>
          </a:p>
          <a:p>
            <a:pPr lvl="1"/>
            <a:r>
              <a:rPr lang="en-US" dirty="0">
                <a:latin typeface="Cambria" panose="02040503050406030204" pitchFamily="18" charset="0"/>
              </a:rPr>
              <a:t>Rural background &amp; wilderness experience</a:t>
            </a:r>
          </a:p>
          <a:p>
            <a:pPr lvl="1"/>
            <a:r>
              <a:rPr lang="en-US" dirty="0">
                <a:latin typeface="Cambria" panose="02040503050406030204" pitchFamily="18" charset="0"/>
              </a:rPr>
              <a:t>Moved to Japan, Zen Buddhism</a:t>
            </a:r>
          </a:p>
          <a:p>
            <a:pPr lvl="2"/>
            <a:endParaRPr lang="en-US" dirty="0"/>
          </a:p>
        </p:txBody>
      </p:sp>
      <p:pic>
        <p:nvPicPr>
          <p:cNvPr id="4" name="Picture 3"/>
          <p:cNvPicPr>
            <a:picLocks noChangeAspect="1"/>
          </p:cNvPicPr>
          <p:nvPr/>
        </p:nvPicPr>
        <p:blipFill>
          <a:blip r:embed="rId2" cstate="print"/>
          <a:stretch>
            <a:fillRect/>
          </a:stretch>
        </p:blipFill>
        <p:spPr>
          <a:xfrm>
            <a:off x="5894267" y="385968"/>
            <a:ext cx="2907620" cy="2907620"/>
          </a:xfrm>
          <a:prstGeom prst="rect">
            <a:avLst/>
          </a:prstGeom>
        </p:spPr>
      </p:pic>
    </p:spTree>
    <p:extLst>
      <p:ext uri="{BB962C8B-B14F-4D97-AF65-F5344CB8AC3E}">
        <p14:creationId xmlns:p14="http://schemas.microsoft.com/office/powerpoint/2010/main" val="1253095080"/>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84610"/>
            <a:ext cx="8802754" cy="6392772"/>
          </a:xfrm>
        </p:spPr>
        <p:txBody>
          <a:bodyPr>
            <a:normAutofit/>
          </a:bodyPr>
          <a:lstStyle/>
          <a:p>
            <a:r>
              <a:rPr lang="en-US" sz="2400" dirty="0" smtClean="0">
                <a:latin typeface="Cambria" panose="02040503050406030204" pitchFamily="18" charset="0"/>
              </a:rPr>
              <a:t>Met </a:t>
            </a:r>
            <a:r>
              <a:rPr lang="en-US" sz="2400" dirty="0">
                <a:latin typeface="Cambria" panose="02040503050406030204" pitchFamily="18" charset="0"/>
              </a:rPr>
              <a:t>in New York City, ended up in San Francisco in the mid-1950s</a:t>
            </a:r>
          </a:p>
          <a:p>
            <a:r>
              <a:rPr lang="en-US" sz="2400" dirty="0">
                <a:latin typeface="Cambria" panose="02040503050406030204" pitchFamily="18" charset="0"/>
              </a:rPr>
              <a:t>Name was coined by Kerouac, dual meanings of both being “tired” or “beaten down” and “upbeat” “beatific”</a:t>
            </a:r>
          </a:p>
          <a:p>
            <a:pPr lvl="1"/>
            <a:r>
              <a:rPr lang="en-US" sz="2400" dirty="0">
                <a:latin typeface="Cambria" panose="02040503050406030204" pitchFamily="18" charset="0"/>
              </a:rPr>
              <a:t>This was directly in response to a casual conversation about Fitzgerald and the Lost Generation of the American 1920s</a:t>
            </a:r>
          </a:p>
          <a:p>
            <a:r>
              <a:rPr lang="en-US" sz="2400" dirty="0">
                <a:latin typeface="Cambria" panose="02040503050406030204" pitchFamily="18" charset="0"/>
              </a:rPr>
              <a:t>Largely middle-class, white, definitely a ‘boys club</a:t>
            </a:r>
            <a:r>
              <a:rPr lang="en-US" sz="2400" dirty="0" smtClean="0">
                <a:latin typeface="Cambria" panose="02040503050406030204" pitchFamily="18" charset="0"/>
              </a:rPr>
              <a:t>’</a:t>
            </a:r>
            <a:endParaRPr lang="en-US" sz="2400" b="1" dirty="0" smtClean="0">
              <a:latin typeface="Cambria" panose="02040503050406030204" pitchFamily="18" charset="0"/>
            </a:endParaRPr>
          </a:p>
          <a:p>
            <a:r>
              <a:rPr lang="en-US" sz="2400" b="1" dirty="0" smtClean="0">
                <a:latin typeface="Cambria" panose="02040503050406030204" pitchFamily="18" charset="0"/>
              </a:rPr>
              <a:t>PNW (!!)</a:t>
            </a:r>
          </a:p>
          <a:p>
            <a:pPr lvl="1"/>
            <a:r>
              <a:rPr lang="en-US" sz="2400" dirty="0" smtClean="0">
                <a:latin typeface="Cambria" panose="02040503050406030204" pitchFamily="18" charset="0"/>
              </a:rPr>
              <a:t>Kerouac spent a bunch of time in the North Cascades</a:t>
            </a:r>
          </a:p>
          <a:p>
            <a:pPr lvl="2"/>
            <a:r>
              <a:rPr lang="en-US" sz="2400" i="1" dirty="0" smtClean="0">
                <a:latin typeface="Cambria" panose="02040503050406030204" pitchFamily="18" charset="0"/>
              </a:rPr>
              <a:t>The Dharma Bums</a:t>
            </a:r>
          </a:p>
          <a:p>
            <a:pPr lvl="2"/>
            <a:r>
              <a:rPr lang="en-US" sz="2400" i="1" dirty="0" smtClean="0">
                <a:latin typeface="Cambria" panose="02040503050406030204" pitchFamily="18" charset="0"/>
              </a:rPr>
              <a:t>On the Road</a:t>
            </a:r>
          </a:p>
          <a:p>
            <a:pPr lvl="1"/>
            <a:r>
              <a:rPr lang="en-US" sz="2400" dirty="0" smtClean="0">
                <a:latin typeface="Cambria" panose="02040503050406030204" pitchFamily="18" charset="0"/>
              </a:rPr>
              <a:t>Reed College (Portland, OR)</a:t>
            </a:r>
          </a:p>
        </p:txBody>
      </p:sp>
    </p:spTree>
    <p:extLst>
      <p:ext uri="{BB962C8B-B14F-4D97-AF65-F5344CB8AC3E}">
        <p14:creationId xmlns:p14="http://schemas.microsoft.com/office/powerpoint/2010/main" val="840276498"/>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461"/>
            <a:ext cx="7313613" cy="868362"/>
          </a:xfrm>
        </p:spPr>
        <p:txBody>
          <a:bodyPr/>
          <a:lstStyle/>
          <a:p>
            <a:r>
              <a:rPr lang="en-US" dirty="0" smtClean="0"/>
              <a:t>Scroll of </a:t>
            </a:r>
            <a:r>
              <a:rPr lang="en-US" i="1" dirty="0" smtClean="0"/>
              <a:t>On the Road</a:t>
            </a:r>
            <a:endParaRPr lang="en-US" i="1" dirty="0"/>
          </a:p>
        </p:txBody>
      </p:sp>
      <p:pic>
        <p:nvPicPr>
          <p:cNvPr id="4" name="Picture Placeholder 6" descr="220px-Kerouac_ontheroad_scroll.jpg"/>
          <p:cNvPicPr>
            <a:picLocks noChangeAspect="1"/>
          </p:cNvPicPr>
          <p:nvPr/>
        </p:nvPicPr>
        <p:blipFill>
          <a:blip r:embed="rId2" cstate="print"/>
          <a:srcRect t="18046" b="18046"/>
          <a:stretch>
            <a:fillRect/>
          </a:stretch>
        </p:blipFill>
        <p:spPr>
          <a:xfrm rot="420000">
            <a:off x="1804323" y="1326823"/>
            <a:ext cx="5820901" cy="4956411"/>
          </a:xfrm>
          <a:prstGeom prst="rect">
            <a:avLst/>
          </a:prstGeom>
        </p:spPr>
      </p:pic>
    </p:spTree>
    <p:extLst>
      <p:ext uri="{BB962C8B-B14F-4D97-AF65-F5344CB8AC3E}">
        <p14:creationId xmlns:p14="http://schemas.microsoft.com/office/powerpoint/2010/main" val="3203450640"/>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smtClean="0"/>
              <a:t>Important Places</a:t>
            </a:r>
            <a:endParaRPr lang="en-US" dirty="0"/>
          </a:p>
        </p:txBody>
      </p:sp>
      <p:sp>
        <p:nvSpPr>
          <p:cNvPr id="3" name="Content Placeholder 2"/>
          <p:cNvSpPr>
            <a:spLocks noGrp="1"/>
          </p:cNvSpPr>
          <p:nvPr>
            <p:ph idx="1"/>
          </p:nvPr>
        </p:nvSpPr>
        <p:spPr>
          <a:xfrm>
            <a:off x="115243" y="972704"/>
            <a:ext cx="3990134" cy="2643473"/>
          </a:xfrm>
        </p:spPr>
        <p:txBody>
          <a:bodyPr>
            <a:normAutofit/>
          </a:bodyPr>
          <a:lstStyle/>
          <a:p>
            <a:r>
              <a:rPr lang="en-US" sz="3200" dirty="0" smtClean="0"/>
              <a:t>Columbia</a:t>
            </a:r>
          </a:p>
          <a:p>
            <a:r>
              <a:rPr lang="en-US" sz="3200" dirty="0" smtClean="0"/>
              <a:t>Greenwich Village</a:t>
            </a:r>
          </a:p>
          <a:p>
            <a:r>
              <a:rPr lang="en-US" sz="3200" dirty="0" smtClean="0"/>
              <a:t>San Francisco</a:t>
            </a:r>
            <a:endParaRPr lang="en-US" sz="3200" dirty="0"/>
          </a:p>
        </p:txBody>
      </p:sp>
      <p:pic>
        <p:nvPicPr>
          <p:cNvPr id="4" name="Picture 3"/>
          <p:cNvPicPr>
            <a:picLocks noChangeAspect="1"/>
          </p:cNvPicPr>
          <p:nvPr/>
        </p:nvPicPr>
        <p:blipFill>
          <a:blip r:embed="rId2" cstate="print"/>
          <a:stretch>
            <a:fillRect/>
          </a:stretch>
        </p:blipFill>
        <p:spPr>
          <a:xfrm>
            <a:off x="3834986" y="937419"/>
            <a:ext cx="5124664" cy="3419299"/>
          </a:xfrm>
          <a:prstGeom prst="rect">
            <a:avLst/>
          </a:prstGeom>
        </p:spPr>
      </p:pic>
      <p:pic>
        <p:nvPicPr>
          <p:cNvPr id="7" name="Picture 6" descr="bilde.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71" y="3616177"/>
            <a:ext cx="4959231" cy="2854909"/>
          </a:xfrm>
          <a:prstGeom prst="rect">
            <a:avLst/>
          </a:prstGeom>
        </p:spPr>
      </p:pic>
    </p:spTree>
    <p:extLst>
      <p:ext uri="{BB962C8B-B14F-4D97-AF65-F5344CB8AC3E}">
        <p14:creationId xmlns:p14="http://schemas.microsoft.com/office/powerpoint/2010/main" val="2096599330"/>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460"/>
            <a:ext cx="9144000" cy="868362"/>
          </a:xfrm>
        </p:spPr>
        <p:txBody>
          <a:bodyPr/>
          <a:lstStyle/>
          <a:p>
            <a:r>
              <a:rPr lang="en-US" b="1" dirty="0" smtClean="0"/>
              <a:t>Characteristics of the Beat Culture</a:t>
            </a:r>
            <a:endParaRPr lang="en-US" b="1" dirty="0"/>
          </a:p>
        </p:txBody>
      </p:sp>
      <p:sp>
        <p:nvSpPr>
          <p:cNvPr id="3" name="Content Placeholder 2"/>
          <p:cNvSpPr>
            <a:spLocks noGrp="1"/>
          </p:cNvSpPr>
          <p:nvPr>
            <p:ph idx="1"/>
          </p:nvPr>
        </p:nvSpPr>
        <p:spPr>
          <a:xfrm>
            <a:off x="350324" y="990600"/>
            <a:ext cx="8717476" cy="5613400"/>
          </a:xfrm>
        </p:spPr>
        <p:txBody>
          <a:bodyPr>
            <a:normAutofit/>
          </a:bodyPr>
          <a:lstStyle/>
          <a:p>
            <a:r>
              <a:rPr lang="en-US" sz="3200" dirty="0" smtClean="0"/>
              <a:t>Rejection of received standards</a:t>
            </a:r>
          </a:p>
          <a:p>
            <a:r>
              <a:rPr lang="en-US" sz="3200" dirty="0" smtClean="0"/>
              <a:t>Innovations in style</a:t>
            </a:r>
          </a:p>
          <a:p>
            <a:r>
              <a:rPr lang="en-US" sz="3200" dirty="0" smtClean="0"/>
              <a:t>Use of illegal drugs</a:t>
            </a:r>
          </a:p>
          <a:p>
            <a:r>
              <a:rPr lang="en-US" sz="3200" dirty="0" smtClean="0"/>
              <a:t>Alternative sexualities</a:t>
            </a:r>
          </a:p>
          <a:p>
            <a:r>
              <a:rPr lang="en-US" sz="3200" dirty="0" smtClean="0"/>
              <a:t>An interest in examining religions</a:t>
            </a:r>
          </a:p>
          <a:p>
            <a:r>
              <a:rPr lang="en-US" sz="3200" dirty="0" smtClean="0"/>
              <a:t>A rejection of materialism</a:t>
            </a:r>
          </a:p>
          <a:p>
            <a:r>
              <a:rPr lang="en-US" sz="3200" dirty="0" smtClean="0"/>
              <a:t>Explicit portrayals of the human condition</a:t>
            </a:r>
            <a:endParaRPr lang="en-US" sz="3200" dirty="0"/>
          </a:p>
        </p:txBody>
      </p:sp>
    </p:spTree>
    <p:extLst>
      <p:ext uri="{BB962C8B-B14F-4D97-AF65-F5344CB8AC3E}">
        <p14:creationId xmlns:p14="http://schemas.microsoft.com/office/powerpoint/2010/main" val="106612282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7270"/>
            <a:ext cx="7313613" cy="868362"/>
          </a:xfrm>
        </p:spPr>
        <p:txBody>
          <a:bodyPr/>
          <a:lstStyle/>
          <a:p>
            <a:r>
              <a:rPr lang="en-US" dirty="0" smtClean="0"/>
              <a:t>Beatniks</a:t>
            </a:r>
            <a:endParaRPr lang="en-US" dirty="0"/>
          </a:p>
        </p:txBody>
      </p:sp>
      <p:sp>
        <p:nvSpPr>
          <p:cNvPr id="3" name="Content Placeholder 2"/>
          <p:cNvSpPr>
            <a:spLocks noGrp="1"/>
          </p:cNvSpPr>
          <p:nvPr>
            <p:ph idx="1"/>
          </p:nvPr>
        </p:nvSpPr>
        <p:spPr>
          <a:xfrm>
            <a:off x="437905" y="955632"/>
            <a:ext cx="8166925" cy="5677964"/>
          </a:xfrm>
        </p:spPr>
        <p:txBody>
          <a:bodyPr>
            <a:noAutofit/>
          </a:bodyPr>
          <a:lstStyle/>
          <a:p>
            <a:r>
              <a:rPr lang="en-US" sz="2400" dirty="0" smtClean="0"/>
              <a:t>The name suggested that Beats were</a:t>
            </a:r>
          </a:p>
          <a:p>
            <a:pPr lvl="1"/>
            <a:r>
              <a:rPr lang="en-US" sz="2000" dirty="0" smtClean="0"/>
              <a:t>Far out of the mainstream society</a:t>
            </a:r>
          </a:p>
          <a:p>
            <a:pPr lvl="1"/>
            <a:r>
              <a:rPr lang="en-US" sz="2000" dirty="0" smtClean="0"/>
              <a:t>Possibly pro-Communist</a:t>
            </a:r>
          </a:p>
          <a:p>
            <a:r>
              <a:rPr lang="en-US" sz="2400" dirty="0" smtClean="0"/>
              <a:t>Used as a new stereotype</a:t>
            </a:r>
          </a:p>
          <a:p>
            <a:pPr lvl="1"/>
            <a:r>
              <a:rPr lang="en-US" sz="2000" dirty="0" smtClean="0"/>
              <a:t>Man with a goatee and a beret reciting nonsensical poetry and playing bongo drums</a:t>
            </a:r>
          </a:p>
          <a:p>
            <a:r>
              <a:rPr lang="en-US" sz="2400" dirty="0" smtClean="0"/>
              <a:t>Became satirized and appeared in cartoons, movies, etc.</a:t>
            </a:r>
          </a:p>
          <a:p>
            <a:r>
              <a:rPr lang="en-US" sz="2400" dirty="0"/>
              <a:t>Some original Beats embraced the beatniks stereotypes, though many criticized them as inauthentic poseurs</a:t>
            </a:r>
          </a:p>
          <a:p>
            <a:pPr lvl="1"/>
            <a:r>
              <a:rPr lang="en-US" sz="2000" dirty="0"/>
              <a:t>Original hipsters</a:t>
            </a:r>
            <a:r>
              <a:rPr lang="en-US" sz="2000" dirty="0" smtClean="0"/>
              <a:t>?</a:t>
            </a:r>
            <a:endParaRPr lang="en-US" sz="2000" dirty="0"/>
          </a:p>
          <a:p>
            <a:r>
              <a:rPr lang="en-US" sz="2400" dirty="0" smtClean="0"/>
              <a:t>Later became Hippies</a:t>
            </a:r>
          </a:p>
        </p:txBody>
      </p:sp>
      <p:pic>
        <p:nvPicPr>
          <p:cNvPr id="4" name="Picture 3" descr="534899_ori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2177"/>
            <a:ext cx="2957741" cy="2780277"/>
          </a:xfrm>
          <a:prstGeom prst="rect">
            <a:avLst/>
          </a:prstGeom>
        </p:spPr>
      </p:pic>
    </p:spTree>
    <p:extLst>
      <p:ext uri="{BB962C8B-B14F-4D97-AF65-F5344CB8AC3E}">
        <p14:creationId xmlns:p14="http://schemas.microsoft.com/office/powerpoint/2010/main" val="3708827327"/>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9057"/>
            <a:ext cx="7313613" cy="868362"/>
          </a:xfrm>
        </p:spPr>
        <p:txBody>
          <a:bodyPr/>
          <a:lstStyle/>
          <a:p>
            <a:r>
              <a:rPr lang="en-US" dirty="0" smtClean="0"/>
              <a:t>Legacy &amp; Impacts</a:t>
            </a:r>
            <a:endParaRPr lang="en-US" dirty="0"/>
          </a:p>
        </p:txBody>
      </p:sp>
      <p:sp>
        <p:nvSpPr>
          <p:cNvPr id="3" name="Content Placeholder 2"/>
          <p:cNvSpPr>
            <a:spLocks noGrp="1"/>
          </p:cNvSpPr>
          <p:nvPr>
            <p:ph idx="1"/>
          </p:nvPr>
        </p:nvSpPr>
        <p:spPr>
          <a:xfrm>
            <a:off x="76201" y="937419"/>
            <a:ext cx="8991600" cy="5691981"/>
          </a:xfrm>
        </p:spPr>
        <p:txBody>
          <a:bodyPr>
            <a:normAutofit/>
          </a:bodyPr>
          <a:lstStyle/>
          <a:p>
            <a:r>
              <a:rPr lang="en-US" sz="2000" dirty="0" smtClean="0"/>
              <a:t>The Obscenity Trials</a:t>
            </a:r>
          </a:p>
          <a:p>
            <a:pPr lvl="1"/>
            <a:r>
              <a:rPr lang="en-US" sz="1800" dirty="0" smtClean="0"/>
              <a:t>Lawrence Ferlinghetti arrested for distributing </a:t>
            </a:r>
            <a:r>
              <a:rPr lang="en-US" sz="1800" i="1" dirty="0" smtClean="0"/>
              <a:t>Howl</a:t>
            </a:r>
            <a:r>
              <a:rPr lang="en-US" sz="1800" dirty="0" smtClean="0"/>
              <a:t> in 1957</a:t>
            </a:r>
          </a:p>
          <a:p>
            <a:r>
              <a:rPr lang="en-US" sz="2000" dirty="0" smtClean="0"/>
              <a:t>In the 1960s elements of the Beat movement were incorporated into the hippie and larger counterculture movements</a:t>
            </a:r>
          </a:p>
          <a:p>
            <a:r>
              <a:rPr lang="en-US" sz="2000" dirty="0" smtClean="0"/>
              <a:t>Spiritual liberation</a:t>
            </a:r>
          </a:p>
          <a:p>
            <a:r>
              <a:rPr lang="en-US" sz="2000" dirty="0" smtClean="0"/>
              <a:t>Sexual revolution (or liberation)</a:t>
            </a:r>
          </a:p>
          <a:p>
            <a:r>
              <a:rPr lang="en-US" sz="2000" dirty="0" smtClean="0"/>
              <a:t>Demystification and/or decriminalization of marijuana</a:t>
            </a:r>
          </a:p>
          <a:p>
            <a:r>
              <a:rPr lang="en-US" sz="2000" dirty="0" smtClean="0"/>
              <a:t>Evolution of rhythm and blues into rock and roll as a high art form (Bob Dylan, the Beatles, Janis Joplin, The Grateful Dead, The Rolling Stones, etc.)</a:t>
            </a:r>
          </a:p>
          <a:p>
            <a:r>
              <a:rPr lang="en-US" sz="2000" dirty="0" smtClean="0"/>
              <a:t>Spread of ecological consciousness </a:t>
            </a:r>
            <a:endParaRPr lang="en-US" sz="2000" dirty="0"/>
          </a:p>
          <a:p>
            <a:r>
              <a:rPr lang="en-US" sz="2000" dirty="0" smtClean="0"/>
              <a:t>Opposition to the military-industrial machine civilization</a:t>
            </a:r>
          </a:p>
          <a:p>
            <a:endParaRPr lang="en-US" dirty="0" smtClean="0"/>
          </a:p>
          <a:p>
            <a:endParaRPr lang="en-US" dirty="0" smtClean="0"/>
          </a:p>
        </p:txBody>
      </p:sp>
    </p:spTree>
    <p:extLst>
      <p:ext uri="{BB962C8B-B14F-4D97-AF65-F5344CB8AC3E}">
        <p14:creationId xmlns:p14="http://schemas.microsoft.com/office/powerpoint/2010/main" val="3625869802"/>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2415"/>
            <a:ext cx="7313613" cy="868362"/>
          </a:xfrm>
        </p:spPr>
        <p:txBody>
          <a:bodyPr/>
          <a:lstStyle/>
          <a:p>
            <a:r>
              <a:rPr lang="en-US" dirty="0" smtClean="0">
                <a:latin typeface="Cambria" panose="02040503050406030204" pitchFamily="18" charset="0"/>
              </a:rPr>
              <a:t>Causalities of the Beats</a:t>
            </a:r>
            <a:endParaRPr lang="en-US" dirty="0">
              <a:latin typeface="Cambria" panose="02040503050406030204" pitchFamily="18" charset="0"/>
            </a:endParaRPr>
          </a:p>
        </p:txBody>
      </p:sp>
      <p:sp>
        <p:nvSpPr>
          <p:cNvPr id="3" name="Content Placeholder 2"/>
          <p:cNvSpPr>
            <a:spLocks noGrp="1"/>
          </p:cNvSpPr>
          <p:nvPr>
            <p:ph idx="1"/>
          </p:nvPr>
        </p:nvSpPr>
        <p:spPr>
          <a:xfrm>
            <a:off x="240848" y="1371600"/>
            <a:ext cx="8670515" cy="5261996"/>
          </a:xfrm>
        </p:spPr>
        <p:txBody>
          <a:bodyPr>
            <a:normAutofit/>
          </a:bodyPr>
          <a:lstStyle/>
          <a:p>
            <a:r>
              <a:rPr lang="en-US" sz="2000" dirty="0" smtClean="0">
                <a:latin typeface="Cambria" panose="02040503050406030204" pitchFamily="18" charset="0"/>
              </a:rPr>
              <a:t>“Kerouac </a:t>
            </a:r>
            <a:r>
              <a:rPr lang="en-US" sz="2000" dirty="0">
                <a:latin typeface="Cambria" panose="02040503050406030204" pitchFamily="18" charset="0"/>
              </a:rPr>
              <a:t>was a casualty too. And there were many other casualties that most people have never heard of, but were genuine casualties. Just as, in the 60s, when Allen and I for a period there were almost publicly recommending people to take acid. When I look back on that now I realize there were many casualties, responsibilities to bare</a:t>
            </a:r>
            <a:r>
              <a:rPr lang="en-US" sz="2000" dirty="0" smtClean="0">
                <a:latin typeface="Cambria" panose="02040503050406030204" pitchFamily="18" charset="0"/>
              </a:rPr>
              <a:t>.” – Gary Snyder</a:t>
            </a:r>
          </a:p>
          <a:p>
            <a:pPr marL="0" indent="0" algn="ctr">
              <a:buNone/>
            </a:pPr>
            <a:endParaRPr lang="en-US" sz="3200" b="1" dirty="0" smtClean="0">
              <a:latin typeface="Cambria" panose="02040503050406030204" pitchFamily="18" charset="0"/>
            </a:endParaRPr>
          </a:p>
          <a:p>
            <a:pPr marL="0" indent="0" algn="ctr">
              <a:buNone/>
            </a:pPr>
            <a:r>
              <a:rPr lang="en-US" sz="3200" b="1" dirty="0" smtClean="0">
                <a:latin typeface="Cambria" panose="02040503050406030204" pitchFamily="18" charset="0"/>
              </a:rPr>
              <a:t>Much of the drug use that the Beats advocated for spiraled from an emphasis on opening creative spaces into a recreational dependence that bordered on (or outright was) dangerous</a:t>
            </a:r>
            <a:endParaRPr lang="en-US" sz="3200" b="1" dirty="0">
              <a:latin typeface="Cambria" panose="02040503050406030204" pitchFamily="18" charset="0"/>
            </a:endParaRPr>
          </a:p>
        </p:txBody>
      </p:sp>
    </p:spTree>
    <p:extLst>
      <p:ext uri="{BB962C8B-B14F-4D97-AF65-F5344CB8AC3E}">
        <p14:creationId xmlns:p14="http://schemas.microsoft.com/office/powerpoint/2010/main" val="200615491"/>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90600"/>
          </a:xfrm>
        </p:spPr>
        <p:txBody>
          <a:bodyPr>
            <a:noAutofit/>
          </a:bodyPr>
          <a:lstStyle/>
          <a:p>
            <a:pPr algn="ctr"/>
            <a:r>
              <a:rPr lang="en-US" sz="6600" b="1" dirty="0" smtClean="0">
                <a:effectLst>
                  <a:outerShdw blurRad="38100" dist="38100" dir="2700000" algn="tl">
                    <a:srgbClr val="000000">
                      <a:alpha val="43137"/>
                    </a:srgbClr>
                  </a:outerShdw>
                </a:effectLst>
                <a:latin typeface="Papyrus" pitchFamily="66" charset="0"/>
              </a:rPr>
              <a:t>Allen Ginsberg</a:t>
            </a:r>
            <a:endParaRPr lang="en-US" sz="6600" b="1" dirty="0">
              <a:effectLst>
                <a:outerShdw blurRad="38100" dist="38100" dir="2700000" algn="tl">
                  <a:srgbClr val="000000">
                    <a:alpha val="43137"/>
                  </a:srgbClr>
                </a:outerShdw>
              </a:effectLst>
              <a:latin typeface="Papyrus" pitchFamily="66" charset="0"/>
            </a:endParaRPr>
          </a:p>
        </p:txBody>
      </p:sp>
      <p:pic>
        <p:nvPicPr>
          <p:cNvPr id="1026" name="Picture 2" descr="http://the-artifice.com/wp-content/uploads/2015/02/Ginsber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 y="1752600"/>
            <a:ext cx="7315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522297"/>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5"/>
            <a:ext cx="7125113" cy="467276"/>
          </a:xfrm>
        </p:spPr>
        <p:txBody>
          <a:bodyPr/>
          <a:lstStyle/>
          <a:p>
            <a:r>
              <a:rPr lang="en-US" dirty="0" smtClean="0"/>
              <a:t>Essential Questions</a:t>
            </a:r>
            <a:endParaRPr lang="en-US" dirty="0"/>
          </a:p>
        </p:txBody>
      </p:sp>
      <p:sp>
        <p:nvSpPr>
          <p:cNvPr id="3" name="Content Placeholder 2"/>
          <p:cNvSpPr>
            <a:spLocks noGrp="1"/>
          </p:cNvSpPr>
          <p:nvPr>
            <p:ph idx="1"/>
          </p:nvPr>
        </p:nvSpPr>
        <p:spPr>
          <a:xfrm>
            <a:off x="152400" y="1295400"/>
            <a:ext cx="8839200" cy="5333999"/>
          </a:xfrm>
        </p:spPr>
        <p:txBody>
          <a:bodyPr>
            <a:normAutofit/>
          </a:bodyPr>
          <a:lstStyle/>
          <a:p>
            <a:r>
              <a:rPr lang="en-US" sz="3200" dirty="0" smtClean="0"/>
              <a:t>To what extent was </a:t>
            </a:r>
            <a:r>
              <a:rPr lang="en-US" sz="3200" b="1" dirty="0" smtClean="0"/>
              <a:t>conformity</a:t>
            </a:r>
            <a:r>
              <a:rPr lang="en-US" sz="3200" dirty="0" smtClean="0"/>
              <a:t> something people wanted, or did they feel obligated to conform? (choice vs. force)</a:t>
            </a:r>
          </a:p>
          <a:p>
            <a:r>
              <a:rPr lang="en-US" sz="3200" dirty="0" smtClean="0"/>
              <a:t>Determine the role of </a:t>
            </a:r>
            <a:r>
              <a:rPr lang="en-US" sz="3200" b="1" dirty="0" smtClean="0"/>
              <a:t>gender</a:t>
            </a:r>
            <a:r>
              <a:rPr lang="en-US" sz="3200" dirty="0" smtClean="0"/>
              <a:t> and </a:t>
            </a:r>
            <a:r>
              <a:rPr lang="en-US" sz="3200" b="1" dirty="0" smtClean="0"/>
              <a:t>age</a:t>
            </a:r>
            <a:r>
              <a:rPr lang="en-US" sz="3200" dirty="0" smtClean="0"/>
              <a:t> in the 1950s.</a:t>
            </a:r>
          </a:p>
          <a:p>
            <a:r>
              <a:rPr lang="en-US" sz="3200" dirty="0" smtClean="0"/>
              <a:t>Conclude how people used </a:t>
            </a:r>
            <a:r>
              <a:rPr lang="en-US" sz="3200" b="1" dirty="0" smtClean="0"/>
              <a:t>fear</a:t>
            </a:r>
            <a:r>
              <a:rPr lang="en-US" sz="3200" dirty="0" smtClean="0"/>
              <a:t> to force </a:t>
            </a:r>
            <a:r>
              <a:rPr lang="en-US" sz="3200" b="1" dirty="0" smtClean="0"/>
              <a:t>conformity</a:t>
            </a:r>
            <a:r>
              <a:rPr lang="en-US" sz="3200" dirty="0" smtClean="0"/>
              <a:t>.</a:t>
            </a:r>
          </a:p>
          <a:p>
            <a:r>
              <a:rPr lang="en-US" sz="3200" dirty="0" smtClean="0"/>
              <a:t>Define the </a:t>
            </a:r>
            <a:r>
              <a:rPr lang="en-US" sz="3200" b="1" dirty="0" smtClean="0"/>
              <a:t>ideal</a:t>
            </a:r>
            <a:r>
              <a:rPr lang="en-US" sz="3200" dirty="0" smtClean="0"/>
              <a:t> 50s family. What is the </a:t>
            </a:r>
            <a:r>
              <a:rPr lang="en-US" sz="3200" b="1" dirty="0" smtClean="0"/>
              <a:t>real</a:t>
            </a:r>
            <a:r>
              <a:rPr lang="en-US" sz="3200" dirty="0" smtClean="0"/>
              <a:t> 50s family?</a:t>
            </a:r>
            <a:endParaRPr lang="en-US" sz="3200" dirty="0"/>
          </a:p>
        </p:txBody>
      </p:sp>
    </p:spTree>
    <p:extLst>
      <p:ext uri="{BB962C8B-B14F-4D97-AF65-F5344CB8AC3E}">
        <p14:creationId xmlns:p14="http://schemas.microsoft.com/office/powerpoint/2010/main" val="736474948"/>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229600" cy="4876800"/>
          </a:xfrm>
        </p:spPr>
        <p:txBody>
          <a:bodyPr>
            <a:normAutofit fontScale="85000" lnSpcReduction="10000"/>
          </a:bodyPr>
          <a:lstStyle/>
          <a:p>
            <a:pPr marL="45720" indent="0">
              <a:buNone/>
            </a:pPr>
            <a:r>
              <a:rPr lang="en-US" sz="3200" dirty="0">
                <a:latin typeface="Cambria" panose="02040503050406030204" pitchFamily="18" charset="0"/>
              </a:rPr>
              <a:t>I saw the best minds of my generation destroyed by</a:t>
            </a:r>
          </a:p>
          <a:p>
            <a:pPr marL="45720" indent="0">
              <a:buNone/>
            </a:pPr>
            <a:r>
              <a:rPr lang="en-US" sz="3200" dirty="0">
                <a:latin typeface="Cambria" panose="02040503050406030204" pitchFamily="18" charset="0"/>
              </a:rPr>
              <a:t>     madness, starving hysterical naked,</a:t>
            </a:r>
          </a:p>
          <a:p>
            <a:pPr marL="45720" indent="0">
              <a:buNone/>
            </a:pPr>
            <a:r>
              <a:rPr lang="en-US" sz="3200" dirty="0">
                <a:latin typeface="Cambria" panose="02040503050406030204" pitchFamily="18" charset="0"/>
              </a:rPr>
              <a:t>dragging themselves through the negro streets at</a:t>
            </a:r>
          </a:p>
          <a:p>
            <a:pPr marL="45720" indent="0">
              <a:buNone/>
            </a:pPr>
            <a:r>
              <a:rPr lang="en-US" sz="3200" dirty="0">
                <a:latin typeface="Cambria" panose="02040503050406030204" pitchFamily="18" charset="0"/>
              </a:rPr>
              <a:t>     dawn looking for an angry fix,</a:t>
            </a:r>
          </a:p>
          <a:p>
            <a:pPr marL="45720" indent="0">
              <a:buNone/>
            </a:pPr>
            <a:r>
              <a:rPr lang="en-US" sz="3200" dirty="0" err="1">
                <a:latin typeface="Cambria" panose="02040503050406030204" pitchFamily="18" charset="0"/>
              </a:rPr>
              <a:t>angelheaded</a:t>
            </a:r>
            <a:r>
              <a:rPr lang="en-US" sz="3200" dirty="0">
                <a:latin typeface="Cambria" panose="02040503050406030204" pitchFamily="18" charset="0"/>
              </a:rPr>
              <a:t> hipsters burning for the ancient</a:t>
            </a:r>
          </a:p>
          <a:p>
            <a:pPr marL="45720" indent="0">
              <a:buNone/>
            </a:pPr>
            <a:r>
              <a:rPr lang="en-US" sz="3200" dirty="0">
                <a:latin typeface="Cambria" panose="02040503050406030204" pitchFamily="18" charset="0"/>
              </a:rPr>
              <a:t>     heavenly connection to the starry dynamo in the</a:t>
            </a:r>
          </a:p>
          <a:p>
            <a:pPr marL="45720" indent="0">
              <a:buNone/>
            </a:pPr>
            <a:r>
              <a:rPr lang="en-US" sz="3200" dirty="0">
                <a:latin typeface="Cambria" panose="02040503050406030204" pitchFamily="18" charset="0"/>
              </a:rPr>
              <a:t>     machinery of night . . .</a:t>
            </a:r>
          </a:p>
          <a:p>
            <a:pPr marL="45720" indent="0">
              <a:buNone/>
            </a:pPr>
            <a:r>
              <a:rPr lang="en-US" sz="3200" dirty="0">
                <a:latin typeface="Cambria" panose="02040503050406030204" pitchFamily="18" charset="0"/>
              </a:rPr>
              <a:t>     —Allen Ginsberg, </a:t>
            </a:r>
            <a:r>
              <a:rPr lang="en-US" sz="3200" i="1" dirty="0" smtClean="0">
                <a:latin typeface="Cambria" panose="02040503050406030204" pitchFamily="18" charset="0"/>
              </a:rPr>
              <a:t>Howl</a:t>
            </a:r>
            <a:endParaRPr lang="en-US" sz="3200" i="1" dirty="0">
              <a:latin typeface="Cambria" panose="02040503050406030204" pitchFamily="18" charset="0"/>
            </a:endParaRPr>
          </a:p>
          <a:p>
            <a:endParaRPr lang="en-US" dirty="0"/>
          </a:p>
        </p:txBody>
      </p:sp>
      <p:pic>
        <p:nvPicPr>
          <p:cNvPr id="2050" name="Picture 2" descr="https://upload.wikimedia.org/wikipedia/commons/thumb/d/d3/Allen_ginsberg_675.jpg/220px-Allen_ginsberg_6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207279"/>
            <a:ext cx="3505200" cy="240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809228"/>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18525"/>
            <a:ext cx="7125113" cy="924475"/>
          </a:xfrm>
        </p:spPr>
        <p:txBody>
          <a:bodyPr/>
          <a:lstStyle/>
          <a:p>
            <a:r>
              <a:rPr lang="en-US" dirty="0" smtClean="0"/>
              <a:t>Allen Ginsberg (1926-1997)</a:t>
            </a:r>
            <a:endParaRPr lang="en-US" dirty="0"/>
          </a:p>
        </p:txBody>
      </p:sp>
      <p:sp>
        <p:nvSpPr>
          <p:cNvPr id="3" name="Content Placeholder 2"/>
          <p:cNvSpPr>
            <a:spLocks noGrp="1"/>
          </p:cNvSpPr>
          <p:nvPr>
            <p:ph idx="1"/>
          </p:nvPr>
        </p:nvSpPr>
        <p:spPr>
          <a:xfrm>
            <a:off x="381001" y="1143000"/>
            <a:ext cx="5714999" cy="5562600"/>
          </a:xfrm>
        </p:spPr>
        <p:txBody>
          <a:bodyPr>
            <a:noAutofit/>
          </a:bodyPr>
          <a:lstStyle/>
          <a:p>
            <a:r>
              <a:rPr lang="en-US" sz="3600" dirty="0" smtClean="0"/>
              <a:t>Leading figure of beats</a:t>
            </a:r>
          </a:p>
          <a:p>
            <a:r>
              <a:rPr lang="en-US" sz="3600" i="1" dirty="0" smtClean="0"/>
              <a:t>Howl,</a:t>
            </a:r>
            <a:r>
              <a:rPr lang="en-US" sz="3600" dirty="0" smtClean="0"/>
              <a:t> “America” </a:t>
            </a:r>
          </a:p>
          <a:p>
            <a:pPr lvl="1"/>
            <a:r>
              <a:rPr lang="en-US" sz="3600" dirty="0" smtClean="0"/>
              <a:t>Styled after epic, free verse of Walt Whitman</a:t>
            </a:r>
          </a:p>
          <a:p>
            <a:pPr lvl="1"/>
            <a:r>
              <a:rPr lang="en-US" sz="3600" dirty="0" smtClean="0"/>
              <a:t>Work is biographical</a:t>
            </a:r>
          </a:p>
          <a:p>
            <a:pPr lvl="1"/>
            <a:r>
              <a:rPr lang="en-US" sz="3600" dirty="0" smtClean="0"/>
              <a:t>Mostly poetry</a:t>
            </a:r>
            <a:endParaRPr lang="en-US" sz="3600" dirty="0"/>
          </a:p>
        </p:txBody>
      </p:sp>
      <p:pic>
        <p:nvPicPr>
          <p:cNvPr id="4" name="Picture 3" descr="AG.jpg"/>
          <p:cNvPicPr>
            <a:picLocks noChangeAspect="1"/>
          </p:cNvPicPr>
          <p:nvPr/>
        </p:nvPicPr>
        <p:blipFill>
          <a:blip r:embed="rId2" cstate="print"/>
          <a:stretch>
            <a:fillRect/>
          </a:stretch>
        </p:blipFill>
        <p:spPr>
          <a:xfrm>
            <a:off x="5943600" y="1158240"/>
            <a:ext cx="2895600" cy="3922222"/>
          </a:xfrm>
          <a:prstGeom prst="rect">
            <a:avLst/>
          </a:prstGeom>
        </p:spPr>
      </p:pic>
    </p:spTree>
    <p:extLst>
      <p:ext uri="{BB962C8B-B14F-4D97-AF65-F5344CB8AC3E}">
        <p14:creationId xmlns:p14="http://schemas.microsoft.com/office/powerpoint/2010/main" val="1774395514"/>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85800"/>
          </a:xfrm>
        </p:spPr>
        <p:txBody>
          <a:bodyPr>
            <a:normAutofit fontScale="90000"/>
          </a:bodyPr>
          <a:lstStyle/>
          <a:p>
            <a:r>
              <a:rPr lang="en-US" sz="4800" dirty="0" smtClean="0">
                <a:latin typeface="+mn-lt"/>
              </a:rPr>
              <a:t>Ginsberg Background</a:t>
            </a:r>
            <a:endParaRPr lang="en-US" sz="4800" dirty="0">
              <a:latin typeface="+mn-lt"/>
            </a:endParaRPr>
          </a:p>
        </p:txBody>
      </p:sp>
      <p:sp>
        <p:nvSpPr>
          <p:cNvPr id="3" name="Content Placeholder 2"/>
          <p:cNvSpPr>
            <a:spLocks noGrp="1"/>
          </p:cNvSpPr>
          <p:nvPr>
            <p:ph idx="1"/>
          </p:nvPr>
        </p:nvSpPr>
        <p:spPr>
          <a:xfrm>
            <a:off x="304800" y="1447800"/>
            <a:ext cx="8686800" cy="5181600"/>
          </a:xfrm>
        </p:spPr>
        <p:txBody>
          <a:bodyPr>
            <a:normAutofit fontScale="92500" lnSpcReduction="10000"/>
          </a:bodyPr>
          <a:lstStyle/>
          <a:p>
            <a:r>
              <a:rPr lang="en-US" sz="3200" dirty="0" smtClean="0"/>
              <a:t>Spent a short period of time in a mental institution (Bellevue) after being accused of a crime (pled insanity, not </a:t>
            </a:r>
            <a:r>
              <a:rPr lang="en-US" sz="3200" dirty="0" smtClean="0"/>
              <a:t>guilt…theft)</a:t>
            </a:r>
            <a:endParaRPr lang="en-US" sz="3200" dirty="0" smtClean="0"/>
          </a:p>
          <a:p>
            <a:r>
              <a:rPr lang="en-US" sz="3200" u="sng" dirty="0" smtClean="0"/>
              <a:t>Father</a:t>
            </a:r>
            <a:r>
              <a:rPr lang="en-US" sz="3200" dirty="0" smtClean="0"/>
              <a:t> </a:t>
            </a:r>
            <a:r>
              <a:rPr lang="en-US" sz="3200" dirty="0" smtClean="0"/>
              <a:t>– high school English teacher in New Jersey</a:t>
            </a:r>
          </a:p>
          <a:p>
            <a:r>
              <a:rPr lang="en-US" sz="3200" u="sng" dirty="0" smtClean="0"/>
              <a:t>Mother</a:t>
            </a:r>
            <a:r>
              <a:rPr lang="en-US" sz="3200" dirty="0" smtClean="0"/>
              <a:t> – loyal Communist, battled mental illness throughout her life, attempted suicides</a:t>
            </a:r>
          </a:p>
          <a:p>
            <a:r>
              <a:rPr lang="en-US" sz="3200" dirty="0" smtClean="0"/>
              <a:t>Gay</a:t>
            </a:r>
            <a:r>
              <a:rPr lang="en-US" sz="3200" dirty="0" smtClean="0"/>
              <a:t>, Jewish, no strongly-declared political affiliation </a:t>
            </a:r>
            <a:r>
              <a:rPr lang="en-US" sz="3200" i="1" dirty="0" smtClean="0"/>
              <a:t>(though definitely left-leaning)</a:t>
            </a:r>
          </a:p>
          <a:p>
            <a:endParaRPr lang="en-US" dirty="0"/>
          </a:p>
        </p:txBody>
      </p:sp>
    </p:spTree>
    <p:extLst>
      <p:ext uri="{BB962C8B-B14F-4D97-AF65-F5344CB8AC3E}">
        <p14:creationId xmlns:p14="http://schemas.microsoft.com/office/powerpoint/2010/main" val="1433633408"/>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448755" cy="924475"/>
          </a:xfrm>
        </p:spPr>
        <p:txBody>
          <a:bodyPr>
            <a:noAutofit/>
          </a:bodyPr>
          <a:lstStyle/>
          <a:p>
            <a:pPr algn="ctr"/>
            <a:r>
              <a:rPr lang="en-US" sz="6000" b="1" dirty="0" smtClean="0">
                <a:latin typeface="Papyrus" pitchFamily="66" charset="0"/>
              </a:rPr>
              <a:t>“America”</a:t>
            </a:r>
            <a:endParaRPr lang="en-US" sz="6000" b="1" dirty="0">
              <a:latin typeface="Papyrus" pitchFamily="66" charset="0"/>
            </a:endParaRPr>
          </a:p>
        </p:txBody>
      </p:sp>
      <p:sp>
        <p:nvSpPr>
          <p:cNvPr id="3" name="Content Placeholder 2"/>
          <p:cNvSpPr>
            <a:spLocks noGrp="1"/>
          </p:cNvSpPr>
          <p:nvPr>
            <p:ph idx="1"/>
          </p:nvPr>
        </p:nvSpPr>
        <p:spPr>
          <a:xfrm>
            <a:off x="1009442" y="4495800"/>
            <a:ext cx="7677357" cy="2057400"/>
          </a:xfrm>
        </p:spPr>
        <p:txBody>
          <a:bodyPr>
            <a:normAutofit/>
          </a:bodyPr>
          <a:lstStyle/>
          <a:p>
            <a:r>
              <a:rPr lang="en-US" sz="2400" b="1" dirty="0" smtClean="0">
                <a:latin typeface="Papyrus" pitchFamily="66" charset="0"/>
              </a:rPr>
              <a:t>Written 1956, soon after the McCarthy Red Scare</a:t>
            </a:r>
          </a:p>
          <a:p>
            <a:r>
              <a:rPr lang="en-US" sz="2400" b="1" dirty="0" smtClean="0">
                <a:latin typeface="Papyrus" pitchFamily="66" charset="0"/>
              </a:rPr>
              <a:t>Somewhat rambling, stream-of-consciousness</a:t>
            </a:r>
          </a:p>
          <a:p>
            <a:r>
              <a:rPr lang="en-US" sz="2400" b="1" dirty="0" smtClean="0">
                <a:latin typeface="Papyrus" pitchFamily="66" charset="0"/>
              </a:rPr>
              <a:t>Political, and also personal</a:t>
            </a:r>
            <a:endParaRPr lang="en-US" sz="2400" b="1" dirty="0">
              <a:latin typeface="Papyrus" pitchFamily="66" charset="0"/>
            </a:endParaRPr>
          </a:p>
        </p:txBody>
      </p:sp>
      <p:pic>
        <p:nvPicPr>
          <p:cNvPr id="4" name="Picture 2" descr="https://images1-focus-opensocial.googleusercontent.com/gadgets/proxy?url=https://allenginsberg.s3.amazonaws.com/sites/51f84ad4f5fe222dbe000004/content_entry51fab7a6f5fe223ab200004a/5202b99219c83a000200007e/files/00005.jpg&amp;container=focus&amp;resize_w=1200&amp;refresh=2592000"/>
          <p:cNvPicPr>
            <a:picLocks noChangeAspect="1" noChangeArrowheads="1"/>
          </p:cNvPicPr>
          <p:nvPr/>
        </p:nvPicPr>
        <p:blipFill>
          <a:blip r:embed="rId2" cstate="print"/>
          <a:srcRect/>
          <a:stretch>
            <a:fillRect/>
          </a:stretch>
        </p:blipFill>
        <p:spPr bwMode="auto">
          <a:xfrm>
            <a:off x="2234693" y="1232323"/>
            <a:ext cx="4674612" cy="3124200"/>
          </a:xfrm>
          <a:prstGeom prst="rect">
            <a:avLst/>
          </a:prstGeom>
          <a:noFill/>
        </p:spPr>
      </p:pic>
    </p:spTree>
    <p:extLst>
      <p:ext uri="{BB962C8B-B14F-4D97-AF65-F5344CB8AC3E}">
        <p14:creationId xmlns:p14="http://schemas.microsoft.com/office/powerpoint/2010/main" val="3810077184"/>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743" y="381000"/>
            <a:ext cx="7125113" cy="924475"/>
          </a:xfrm>
        </p:spPr>
        <p:txBody>
          <a:bodyPr/>
          <a:lstStyle/>
          <a:p>
            <a:r>
              <a:rPr lang="en-US" dirty="0" smtClean="0"/>
              <a:t>Learning Targets </a:t>
            </a:r>
            <a:endParaRPr lang="en-US" dirty="0"/>
          </a:p>
        </p:txBody>
      </p:sp>
      <p:sp>
        <p:nvSpPr>
          <p:cNvPr id="3" name="Content Placeholder 2"/>
          <p:cNvSpPr>
            <a:spLocks noGrp="1"/>
          </p:cNvSpPr>
          <p:nvPr>
            <p:ph idx="1"/>
          </p:nvPr>
        </p:nvSpPr>
        <p:spPr>
          <a:xfrm>
            <a:off x="304800" y="1219201"/>
            <a:ext cx="8686800" cy="5334000"/>
          </a:xfrm>
        </p:spPr>
        <p:txBody>
          <a:bodyPr>
            <a:noAutofit/>
          </a:bodyPr>
          <a:lstStyle/>
          <a:p>
            <a:r>
              <a:rPr lang="en-US" sz="3200" dirty="0" smtClean="0"/>
              <a:t>I can critically read “America” by determining the meaning of historical allusions</a:t>
            </a:r>
          </a:p>
          <a:p>
            <a:r>
              <a:rPr lang="en-US" sz="3200" dirty="0" smtClean="0"/>
              <a:t>I can determine how the poem could reflect both 1950s America and 2020 America</a:t>
            </a:r>
          </a:p>
          <a:p>
            <a:r>
              <a:rPr lang="en-US" sz="3200" dirty="0" smtClean="0"/>
              <a:t>I can collaborate to OPCVL the poem</a:t>
            </a:r>
            <a:endParaRPr lang="en-US" sz="3200" dirty="0"/>
          </a:p>
        </p:txBody>
      </p:sp>
    </p:spTree>
    <p:extLst>
      <p:ext uri="{BB962C8B-B14F-4D97-AF65-F5344CB8AC3E}">
        <p14:creationId xmlns:p14="http://schemas.microsoft.com/office/powerpoint/2010/main" val="2510897536"/>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81000"/>
            <a:ext cx="7125113" cy="467276"/>
          </a:xfrm>
        </p:spPr>
        <p:txBody>
          <a:bodyPr/>
          <a:lstStyle/>
          <a:p>
            <a:r>
              <a:rPr lang="en-US" dirty="0" smtClean="0"/>
              <a:t>First Step</a:t>
            </a:r>
            <a:endParaRPr lang="en-US" dirty="0"/>
          </a:p>
        </p:txBody>
      </p:sp>
      <p:sp>
        <p:nvSpPr>
          <p:cNvPr id="3" name="Content Placeholder 2"/>
          <p:cNvSpPr>
            <a:spLocks noGrp="1"/>
          </p:cNvSpPr>
          <p:nvPr>
            <p:ph idx="1"/>
          </p:nvPr>
        </p:nvSpPr>
        <p:spPr>
          <a:xfrm>
            <a:off x="228600" y="990600"/>
            <a:ext cx="8763000" cy="5638800"/>
          </a:xfrm>
        </p:spPr>
        <p:txBody>
          <a:bodyPr>
            <a:noAutofit/>
          </a:bodyPr>
          <a:lstStyle/>
          <a:p>
            <a:r>
              <a:rPr lang="en-US" sz="4000" dirty="0" smtClean="0"/>
              <a:t>Individually read the poem </a:t>
            </a:r>
          </a:p>
          <a:p>
            <a:r>
              <a:rPr lang="en-US" sz="4000" dirty="0" smtClean="0"/>
              <a:t>As a group, examine the underlined terms and create a common theme (10 minutes)</a:t>
            </a:r>
          </a:p>
          <a:p>
            <a:r>
              <a:rPr lang="en-US" sz="4000" dirty="0" smtClean="0"/>
              <a:t>As a group, OPCVL the poem (15 minutes)</a:t>
            </a:r>
          </a:p>
          <a:p>
            <a:r>
              <a:rPr lang="en-US" sz="4000" dirty="0" smtClean="0"/>
              <a:t>We will OPCVL as a class after</a:t>
            </a:r>
            <a:endParaRPr lang="en-US" sz="4000" dirty="0"/>
          </a:p>
        </p:txBody>
      </p:sp>
    </p:spTree>
    <p:extLst>
      <p:ext uri="{BB962C8B-B14F-4D97-AF65-F5344CB8AC3E}">
        <p14:creationId xmlns:p14="http://schemas.microsoft.com/office/powerpoint/2010/main" val="3699719127"/>
      </p:ext>
    </p:extLst>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304800"/>
            <a:ext cx="7125113" cy="543476"/>
          </a:xfrm>
        </p:spPr>
        <p:txBody>
          <a:bodyPr>
            <a:normAutofit fontScale="90000"/>
          </a:bodyPr>
          <a:lstStyle/>
          <a:p>
            <a:r>
              <a:rPr lang="en-US" sz="4800" dirty="0" smtClean="0">
                <a:latin typeface="+mn-lt"/>
              </a:rPr>
              <a:t>Discussion Questions</a:t>
            </a:r>
            <a:endParaRPr lang="en-US" sz="4800" dirty="0">
              <a:latin typeface="+mn-lt"/>
            </a:endParaRPr>
          </a:p>
        </p:txBody>
      </p:sp>
      <p:sp>
        <p:nvSpPr>
          <p:cNvPr id="3" name="Content Placeholder 2"/>
          <p:cNvSpPr>
            <a:spLocks noGrp="1"/>
          </p:cNvSpPr>
          <p:nvPr>
            <p:ph idx="1"/>
          </p:nvPr>
        </p:nvSpPr>
        <p:spPr>
          <a:xfrm>
            <a:off x="152400" y="1066800"/>
            <a:ext cx="8839200" cy="5410200"/>
          </a:xfrm>
        </p:spPr>
        <p:txBody>
          <a:bodyPr>
            <a:noAutofit/>
          </a:bodyPr>
          <a:lstStyle/>
          <a:p>
            <a:r>
              <a:rPr lang="en-US" sz="2800" dirty="0">
                <a:latin typeface="Century Gothic" panose="020B0502020202020204" pitchFamily="34" charset="0"/>
              </a:rPr>
              <a:t>Does this poem's focus on a past historical period, with all its historical references, </a:t>
            </a:r>
            <a:r>
              <a:rPr lang="en-US" sz="2800" dirty="0">
                <a:effectLst>
                  <a:outerShdw blurRad="38100" dist="38100" dir="2700000" algn="tl">
                    <a:srgbClr val="000000">
                      <a:alpha val="43137"/>
                    </a:srgbClr>
                  </a:outerShdw>
                </a:effectLst>
                <a:latin typeface="Century Gothic" panose="020B0502020202020204" pitchFamily="34" charset="0"/>
              </a:rPr>
              <a:t>make it less relevant </a:t>
            </a:r>
            <a:r>
              <a:rPr lang="en-US" sz="2800" dirty="0">
                <a:latin typeface="Century Gothic" panose="020B0502020202020204" pitchFamily="34" charset="0"/>
              </a:rPr>
              <a:t>to a modern audience</a:t>
            </a:r>
            <a:r>
              <a:rPr lang="en-US" sz="2800" dirty="0" smtClean="0">
                <a:latin typeface="Century Gothic" panose="020B0502020202020204" pitchFamily="34" charset="0"/>
              </a:rPr>
              <a:t>?</a:t>
            </a:r>
          </a:p>
          <a:p>
            <a:r>
              <a:rPr lang="en-US" sz="2800" dirty="0" smtClean="0">
                <a:latin typeface="Century Gothic" panose="020B0502020202020204" pitchFamily="34" charset="0"/>
              </a:rPr>
              <a:t>Is </a:t>
            </a:r>
            <a:r>
              <a:rPr lang="en-US" sz="2800" dirty="0">
                <a:latin typeface="Century Gothic" panose="020B0502020202020204" pitchFamily="34" charset="0"/>
              </a:rPr>
              <a:t>the speaker more </a:t>
            </a:r>
            <a:r>
              <a:rPr lang="en-US" sz="2800" dirty="0">
                <a:solidFill>
                  <a:schemeClr val="tx2"/>
                </a:solidFill>
                <a:latin typeface="Century Gothic" panose="020B0502020202020204" pitchFamily="34" charset="0"/>
              </a:rPr>
              <a:t>hopeful </a:t>
            </a:r>
            <a:r>
              <a:rPr lang="en-US" sz="2800" dirty="0">
                <a:latin typeface="Century Gothic" panose="020B0502020202020204" pitchFamily="34" charset="0"/>
              </a:rPr>
              <a:t>about the prospects for America's future? Or more </a:t>
            </a:r>
            <a:r>
              <a:rPr lang="en-US" sz="2800" dirty="0">
                <a:solidFill>
                  <a:schemeClr val="tx2"/>
                </a:solidFill>
                <a:latin typeface="Century Gothic" panose="020B0502020202020204" pitchFamily="34" charset="0"/>
              </a:rPr>
              <a:t>pessimistic</a:t>
            </a:r>
            <a:r>
              <a:rPr lang="en-US" sz="2800" dirty="0">
                <a:latin typeface="Century Gothic" panose="020B0502020202020204" pitchFamily="34" charset="0"/>
              </a:rPr>
              <a:t>? How can you </a:t>
            </a:r>
            <a:r>
              <a:rPr lang="en-US" sz="2800" dirty="0" smtClean="0">
                <a:latin typeface="Century Gothic" panose="020B0502020202020204" pitchFamily="34" charset="0"/>
              </a:rPr>
              <a:t>tell?</a:t>
            </a:r>
          </a:p>
          <a:p>
            <a:r>
              <a:rPr lang="en-US" sz="2800" dirty="0">
                <a:latin typeface="Century Gothic" panose="020B0502020202020204" pitchFamily="34" charset="0"/>
              </a:rPr>
              <a:t>Based on his complaints and desires that we learn about in the poem, what, specifically, do you think the speaker plans on doing when he "[puts his] queer shoulder to the </a:t>
            </a:r>
            <a:r>
              <a:rPr lang="en-US" sz="2800" dirty="0" smtClean="0">
                <a:latin typeface="Century Gothic" panose="020B0502020202020204" pitchFamily="34" charset="0"/>
              </a:rPr>
              <a:t>wheel”?</a:t>
            </a:r>
          </a:p>
          <a:p>
            <a:r>
              <a:rPr lang="en-US" sz="2800" dirty="0" smtClean="0">
                <a:latin typeface="Century Gothic" panose="020B0502020202020204" pitchFamily="34" charset="0"/>
              </a:rPr>
              <a:t>To what extent are poets still relevant? Determine their role in change and in society.</a:t>
            </a:r>
            <a:endParaRPr lang="en-US" sz="2800" dirty="0">
              <a:latin typeface="Century Gothic" panose="020B0502020202020204" pitchFamily="34" charset="0"/>
            </a:endParaRPr>
          </a:p>
        </p:txBody>
      </p:sp>
    </p:spTree>
    <p:extLst>
      <p:ext uri="{BB962C8B-B14F-4D97-AF65-F5344CB8AC3E}">
        <p14:creationId xmlns:p14="http://schemas.microsoft.com/office/powerpoint/2010/main" val="347417497"/>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2057400"/>
          </a:xfrm>
        </p:spPr>
        <p:txBody>
          <a:bodyPr/>
          <a:lstStyle/>
          <a:p>
            <a:r>
              <a:rPr lang="en-US" dirty="0" smtClean="0"/>
              <a:t>Confessional Poets and Women Poets</a:t>
            </a:r>
            <a:endParaRPr lang="en-US" dirty="0"/>
          </a:p>
        </p:txBody>
      </p:sp>
      <p:sp>
        <p:nvSpPr>
          <p:cNvPr id="5" name="Subtitle 4"/>
          <p:cNvSpPr>
            <a:spLocks noGrp="1"/>
          </p:cNvSpPr>
          <p:nvPr>
            <p:ph type="subTitle" idx="1"/>
          </p:nvPr>
        </p:nvSpPr>
        <p:spPr>
          <a:xfrm>
            <a:off x="609600" y="3886200"/>
            <a:ext cx="7854696" cy="1981200"/>
          </a:xfrm>
        </p:spPr>
        <p:txBody>
          <a:bodyPr>
            <a:normAutofit/>
          </a:bodyPr>
          <a:lstStyle/>
          <a:p>
            <a:r>
              <a:rPr lang="en-US" dirty="0" smtClean="0"/>
              <a:t>Anne Sexton</a:t>
            </a:r>
          </a:p>
          <a:p>
            <a:r>
              <a:rPr lang="en-US" sz="2400" i="1" dirty="0" smtClean="0"/>
              <a:t>How and why were the confessional poets a reaction to the male dominated beats?</a:t>
            </a:r>
            <a:endParaRPr lang="en-US" sz="2400" i="1" dirty="0"/>
          </a:p>
        </p:txBody>
      </p:sp>
    </p:spTree>
    <p:extLst>
      <p:ext uri="{BB962C8B-B14F-4D97-AF65-F5344CB8AC3E}">
        <p14:creationId xmlns:p14="http://schemas.microsoft.com/office/powerpoint/2010/main" val="2776559718"/>
      </p:ext>
    </p:extLst>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125113" cy="695876"/>
          </a:xfrm>
        </p:spPr>
        <p:txBody>
          <a:bodyPr/>
          <a:lstStyle/>
          <a:p>
            <a:r>
              <a:rPr lang="en-US" dirty="0" smtClean="0"/>
              <a:t>Learning Targets</a:t>
            </a:r>
            <a:endParaRPr lang="en-US" dirty="0"/>
          </a:p>
        </p:txBody>
      </p:sp>
      <p:sp>
        <p:nvSpPr>
          <p:cNvPr id="3" name="Content Placeholder 2"/>
          <p:cNvSpPr>
            <a:spLocks noGrp="1"/>
          </p:cNvSpPr>
          <p:nvPr>
            <p:ph idx="1"/>
          </p:nvPr>
        </p:nvSpPr>
        <p:spPr>
          <a:xfrm>
            <a:off x="457200" y="1219200"/>
            <a:ext cx="8458200" cy="5562599"/>
          </a:xfrm>
        </p:spPr>
        <p:txBody>
          <a:bodyPr>
            <a:normAutofit/>
          </a:bodyPr>
          <a:lstStyle/>
          <a:p>
            <a:pPr>
              <a:buFont typeface="+mj-lt"/>
              <a:buAutoNum type="arabicPeriod"/>
            </a:pPr>
            <a:r>
              <a:rPr lang="en-US" sz="4400" dirty="0" smtClean="0"/>
              <a:t>I can analyze poetry for social commentary</a:t>
            </a:r>
          </a:p>
          <a:p>
            <a:pPr>
              <a:buFont typeface="+mj-lt"/>
              <a:buAutoNum type="arabicPeriod"/>
            </a:pPr>
            <a:r>
              <a:rPr lang="en-US" sz="4400" dirty="0" smtClean="0"/>
              <a:t>I can determine the theme of a poem</a:t>
            </a:r>
          </a:p>
          <a:p>
            <a:pPr>
              <a:buFont typeface="+mj-lt"/>
              <a:buAutoNum type="arabicPeriod"/>
            </a:pPr>
            <a:r>
              <a:rPr lang="en-US" sz="4400" dirty="0" smtClean="0"/>
              <a:t>I can contrast beat poets and confessional poets </a:t>
            </a:r>
            <a:endParaRPr lang="en-US" sz="4400" dirty="0"/>
          </a:p>
        </p:txBody>
      </p:sp>
    </p:spTree>
    <p:extLst>
      <p:ext uri="{BB962C8B-B14F-4D97-AF65-F5344CB8AC3E}">
        <p14:creationId xmlns:p14="http://schemas.microsoft.com/office/powerpoint/2010/main" val="1425928889"/>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73711"/>
            <a:ext cx="8229600" cy="5262848"/>
          </a:xfrm>
        </p:spPr>
        <p:txBody>
          <a:bodyPr>
            <a:normAutofit lnSpcReduction="10000"/>
          </a:bodyPr>
          <a:lstStyle/>
          <a:p>
            <a:pPr marL="0" indent="0" algn="ctr">
              <a:buNone/>
            </a:pPr>
            <a:r>
              <a:rPr lang="en-US" sz="4400" dirty="0" smtClean="0"/>
              <a:t>What is so intriguing and interesting to us about social media? Reality TV?</a:t>
            </a:r>
          </a:p>
          <a:p>
            <a:pPr marL="0" indent="0" algn="ctr">
              <a:buNone/>
            </a:pPr>
            <a:endParaRPr lang="en-US" sz="3200" i="1" dirty="0" smtClean="0"/>
          </a:p>
          <a:p>
            <a:pPr marL="0" indent="0" algn="ctr">
              <a:buNone/>
            </a:pPr>
            <a:r>
              <a:rPr lang="en-US" sz="3200" i="1" dirty="0" smtClean="0"/>
              <a:t>(What is it that draws us in and keeps us wanting more??)</a:t>
            </a:r>
          </a:p>
          <a:p>
            <a:pPr marL="0" indent="0" algn="ctr">
              <a:buNone/>
            </a:pPr>
            <a:endParaRPr lang="en-US" sz="3200" i="1" dirty="0"/>
          </a:p>
          <a:p>
            <a:pPr marL="0" indent="0" algn="ctr">
              <a:buNone/>
            </a:pPr>
            <a:r>
              <a:rPr lang="en-US" sz="3200" dirty="0" smtClean="0">
                <a:solidFill>
                  <a:srgbClr val="C00000"/>
                </a:solidFill>
              </a:rPr>
              <a:t>Confessional Poetry = the origins of this kind of </a:t>
            </a:r>
            <a:r>
              <a:rPr lang="en-US" sz="3200" b="1" i="1" dirty="0" smtClean="0">
                <a:solidFill>
                  <a:srgbClr val="C00000"/>
                </a:solidFill>
              </a:rPr>
              <a:t>‘over-sharing’ </a:t>
            </a:r>
            <a:r>
              <a:rPr lang="en-US" sz="3200" dirty="0" smtClean="0">
                <a:solidFill>
                  <a:srgbClr val="C00000"/>
                </a:solidFill>
              </a:rPr>
              <a:t>in America</a:t>
            </a:r>
            <a:endParaRPr lang="en-US" sz="3200" dirty="0">
              <a:solidFill>
                <a:srgbClr val="C00000"/>
              </a:solidFill>
            </a:endParaRPr>
          </a:p>
        </p:txBody>
      </p:sp>
    </p:spTree>
    <p:extLst>
      <p:ext uri="{BB962C8B-B14F-4D97-AF65-F5344CB8AC3E}">
        <p14:creationId xmlns:p14="http://schemas.microsoft.com/office/powerpoint/2010/main" val="345388059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298" y="1143000"/>
            <a:ext cx="5098131" cy="5486399"/>
          </a:xfrm>
        </p:spPr>
        <p:txBody>
          <a:bodyPr>
            <a:normAutofit lnSpcReduction="10000"/>
          </a:bodyPr>
          <a:lstStyle/>
          <a:p>
            <a:r>
              <a:rPr lang="en-US" sz="2400" dirty="0"/>
              <a:t>1998 American comedy-drama</a:t>
            </a:r>
          </a:p>
          <a:p>
            <a:r>
              <a:rPr lang="en-US" sz="2400" dirty="0"/>
              <a:t>Two American teens in the mid-1990s are transported back to the world of their favorite sitcom, based in the 1950s and set in the fictional “Pleasantville”</a:t>
            </a:r>
          </a:p>
          <a:p>
            <a:r>
              <a:rPr lang="en-US" sz="2400" dirty="0"/>
              <a:t>An excellent example of the </a:t>
            </a:r>
            <a:r>
              <a:rPr lang="en-US" sz="2400" i="1" u="sng" dirty="0">
                <a:solidFill>
                  <a:srgbClr val="C00000"/>
                </a:solidFill>
              </a:rPr>
              <a:t>postmodern genre</a:t>
            </a:r>
          </a:p>
          <a:p>
            <a:pPr algn="ctr"/>
            <a:r>
              <a:rPr lang="en-US" sz="2400" dirty="0"/>
              <a:t>What is the purpose of this film?</a:t>
            </a:r>
          </a:p>
          <a:p>
            <a:pPr algn="ctr"/>
            <a:r>
              <a:rPr lang="en-US" sz="2400" dirty="0"/>
              <a:t>What comment is being made on conformity, etc.?</a:t>
            </a:r>
          </a:p>
          <a:p>
            <a:endParaRPr lang="en-US" dirty="0"/>
          </a:p>
        </p:txBody>
      </p:sp>
      <p:sp>
        <p:nvSpPr>
          <p:cNvPr id="3" name="Title 2"/>
          <p:cNvSpPr>
            <a:spLocks noGrp="1"/>
          </p:cNvSpPr>
          <p:nvPr>
            <p:ph type="title"/>
          </p:nvPr>
        </p:nvSpPr>
        <p:spPr>
          <a:xfrm>
            <a:off x="685800" y="304800"/>
            <a:ext cx="3557432" cy="891540"/>
          </a:xfrm>
        </p:spPr>
        <p:txBody>
          <a:bodyPr/>
          <a:lstStyle/>
          <a:p>
            <a:r>
              <a:rPr lang="en-US" dirty="0" smtClean="0"/>
              <a:t>Pleasantville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025" y="976475"/>
            <a:ext cx="3340677" cy="4995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713468"/>
      </p:ext>
    </p:extLst>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125113" cy="391076"/>
          </a:xfrm>
        </p:spPr>
        <p:txBody>
          <a:bodyPr/>
          <a:lstStyle/>
          <a:p>
            <a:r>
              <a:rPr lang="en-US" dirty="0" smtClean="0"/>
              <a:t>Women of the beat generation </a:t>
            </a:r>
            <a:endParaRPr lang="en-US" dirty="0"/>
          </a:p>
        </p:txBody>
      </p:sp>
      <p:sp>
        <p:nvSpPr>
          <p:cNvPr id="3" name="Content Placeholder 2"/>
          <p:cNvSpPr>
            <a:spLocks noGrp="1"/>
          </p:cNvSpPr>
          <p:nvPr>
            <p:ph idx="1"/>
          </p:nvPr>
        </p:nvSpPr>
        <p:spPr>
          <a:xfrm>
            <a:off x="304800" y="1219201"/>
            <a:ext cx="8382000" cy="5257800"/>
          </a:xfrm>
        </p:spPr>
        <p:txBody>
          <a:bodyPr>
            <a:noAutofit/>
          </a:bodyPr>
          <a:lstStyle/>
          <a:p>
            <a:r>
              <a:rPr lang="en-US" sz="2800" dirty="0" smtClean="0"/>
              <a:t>Beat writings of Kerouac, Ginsberg and Burroughs:</a:t>
            </a:r>
          </a:p>
          <a:p>
            <a:pPr lvl="1"/>
            <a:r>
              <a:rPr lang="en-US" sz="2800" dirty="0" smtClean="0"/>
              <a:t>Women as boring, traditional gender roles, 50</a:t>
            </a:r>
            <a:r>
              <a:rPr lang="en-US" sz="2800" dirty="0"/>
              <a:t>s</a:t>
            </a:r>
            <a:r>
              <a:rPr lang="en-US" sz="2800" dirty="0" smtClean="0"/>
              <a:t> American housewife</a:t>
            </a:r>
          </a:p>
          <a:p>
            <a:pPr lvl="1"/>
            <a:r>
              <a:rPr lang="en-US" sz="2800" dirty="0" smtClean="0"/>
              <a:t>Marginalized, repressed women</a:t>
            </a:r>
          </a:p>
          <a:p>
            <a:r>
              <a:rPr lang="en-US" sz="2800" dirty="0" smtClean="0"/>
              <a:t>Women beat writers did exist, but not widely published or known because of the sexism</a:t>
            </a:r>
          </a:p>
          <a:p>
            <a:pPr lvl="1"/>
            <a:r>
              <a:rPr lang="en-US" sz="2800" dirty="0" smtClean="0"/>
              <a:t>Also harder to live ‘bohemian’ lifestyle as a woman</a:t>
            </a:r>
          </a:p>
          <a:p>
            <a:pPr lvl="1"/>
            <a:r>
              <a:rPr lang="en-US" sz="2800" dirty="0" smtClean="0"/>
              <a:t>Not really beats, more confessional poets</a:t>
            </a:r>
            <a:endParaRPr lang="en-US" sz="2800" dirty="0"/>
          </a:p>
        </p:txBody>
      </p:sp>
    </p:spTree>
    <p:extLst>
      <p:ext uri="{BB962C8B-B14F-4D97-AF65-F5344CB8AC3E}">
        <p14:creationId xmlns:p14="http://schemas.microsoft.com/office/powerpoint/2010/main" val="94828499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467276"/>
          </a:xfrm>
        </p:spPr>
        <p:txBody>
          <a:bodyPr/>
          <a:lstStyle/>
          <a:p>
            <a:r>
              <a:rPr lang="en-US" dirty="0" smtClean="0"/>
              <a:t>What is Confessional Poetry?</a:t>
            </a:r>
            <a:endParaRPr lang="en-US" dirty="0"/>
          </a:p>
        </p:txBody>
      </p:sp>
      <p:sp>
        <p:nvSpPr>
          <p:cNvPr id="3" name="Content Placeholder 2"/>
          <p:cNvSpPr>
            <a:spLocks noGrp="1"/>
          </p:cNvSpPr>
          <p:nvPr>
            <p:ph idx="1"/>
          </p:nvPr>
        </p:nvSpPr>
        <p:spPr>
          <a:xfrm>
            <a:off x="228600" y="990600"/>
            <a:ext cx="8839200" cy="5714999"/>
          </a:xfrm>
        </p:spPr>
        <p:txBody>
          <a:bodyPr>
            <a:noAutofit/>
          </a:bodyPr>
          <a:lstStyle/>
          <a:p>
            <a:r>
              <a:rPr lang="en-US" sz="3000" dirty="0" smtClean="0"/>
              <a:t>Major figures: Anne Sexton and Sylvia Plath </a:t>
            </a:r>
          </a:p>
          <a:p>
            <a:r>
              <a:rPr lang="en-US" sz="3000" dirty="0" smtClean="0"/>
              <a:t>Written </a:t>
            </a:r>
            <a:r>
              <a:rPr lang="en-US" sz="3000" dirty="0"/>
              <a:t>during the </a:t>
            </a:r>
            <a:r>
              <a:rPr lang="en-US" sz="3000" dirty="0" smtClean="0"/>
              <a:t>1950s </a:t>
            </a:r>
            <a:r>
              <a:rPr lang="en-US" sz="3000" dirty="0"/>
              <a:t>and </a:t>
            </a:r>
            <a:r>
              <a:rPr lang="en-US" sz="3000" dirty="0" smtClean="0"/>
              <a:t>1960s </a:t>
            </a:r>
            <a:endParaRPr lang="en-US" sz="3000" dirty="0"/>
          </a:p>
          <a:p>
            <a:r>
              <a:rPr lang="en-US" sz="3000" dirty="0" smtClean="0"/>
              <a:t>First person narration, traditional writing style remained</a:t>
            </a:r>
          </a:p>
          <a:p>
            <a:r>
              <a:rPr lang="en-US" sz="3000" dirty="0" smtClean="0"/>
              <a:t>Intimate autobiographical subject matter </a:t>
            </a:r>
          </a:p>
          <a:p>
            <a:pPr lvl="1"/>
            <a:r>
              <a:rPr lang="en-US" sz="3000" dirty="0" smtClean="0"/>
              <a:t>Sometimes referred to as grotesque </a:t>
            </a:r>
          </a:p>
          <a:p>
            <a:pPr lvl="1"/>
            <a:r>
              <a:rPr lang="en-US" sz="3000" dirty="0" smtClean="0"/>
              <a:t>Family life, infidelity, mental disorders, gender roles, sexuality, depression, suicidal tendencies, alcoholism, drug abuse</a:t>
            </a:r>
          </a:p>
        </p:txBody>
      </p:sp>
    </p:spTree>
    <p:extLst>
      <p:ext uri="{BB962C8B-B14F-4D97-AF65-F5344CB8AC3E}">
        <p14:creationId xmlns:p14="http://schemas.microsoft.com/office/powerpoint/2010/main" val="404437174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125113" cy="391076"/>
          </a:xfrm>
        </p:spPr>
        <p:txBody>
          <a:bodyPr/>
          <a:lstStyle/>
          <a:p>
            <a:r>
              <a:rPr lang="en-US" dirty="0"/>
              <a:t>Anne Sexton</a:t>
            </a:r>
          </a:p>
        </p:txBody>
      </p:sp>
      <p:sp>
        <p:nvSpPr>
          <p:cNvPr id="3" name="Content Placeholder 2"/>
          <p:cNvSpPr>
            <a:spLocks noGrp="1"/>
          </p:cNvSpPr>
          <p:nvPr>
            <p:ph idx="1"/>
          </p:nvPr>
        </p:nvSpPr>
        <p:spPr>
          <a:xfrm>
            <a:off x="152400" y="914400"/>
            <a:ext cx="8915400" cy="5791199"/>
          </a:xfrm>
        </p:spPr>
        <p:txBody>
          <a:bodyPr>
            <a:noAutofit/>
          </a:bodyPr>
          <a:lstStyle/>
          <a:p>
            <a:r>
              <a:rPr lang="en-US" sz="2200" dirty="0" smtClean="0"/>
              <a:t>Born </a:t>
            </a:r>
            <a:r>
              <a:rPr lang="en-US" sz="2200" dirty="0"/>
              <a:t>in Newton, </a:t>
            </a:r>
            <a:r>
              <a:rPr lang="en-US" sz="2200" dirty="0" smtClean="0"/>
              <a:t>Massachusetts in 1928</a:t>
            </a:r>
          </a:p>
          <a:p>
            <a:r>
              <a:rPr lang="en-US" sz="2200" dirty="0" smtClean="0"/>
              <a:t>Sexton’s </a:t>
            </a:r>
            <a:r>
              <a:rPr lang="en-US" sz="2200" dirty="0"/>
              <a:t>childhood was materially comfortable but not </a:t>
            </a:r>
            <a:r>
              <a:rPr lang="en-US" sz="2200" dirty="0" smtClean="0"/>
              <a:t>happy</a:t>
            </a:r>
          </a:p>
          <a:p>
            <a:pPr lvl="1"/>
            <a:r>
              <a:rPr lang="en-US" sz="2200" dirty="0" smtClean="0"/>
              <a:t>Rumors of abuse </a:t>
            </a:r>
          </a:p>
          <a:p>
            <a:r>
              <a:rPr lang="en-US" sz="2200" dirty="0" smtClean="0"/>
              <a:t>Married Alfred “Kayo” Sexton at age 19</a:t>
            </a:r>
          </a:p>
          <a:p>
            <a:r>
              <a:rPr lang="en-US" sz="2200" dirty="0" smtClean="0"/>
              <a:t>Had two children (1953 and 1955) </a:t>
            </a:r>
          </a:p>
          <a:p>
            <a:pPr lvl="1"/>
            <a:r>
              <a:rPr lang="en-US" sz="2200" dirty="0" smtClean="0"/>
              <a:t>Suffered from post-partum depression</a:t>
            </a:r>
          </a:p>
          <a:p>
            <a:pPr lvl="1"/>
            <a:r>
              <a:rPr lang="en-US" sz="2200" dirty="0" smtClean="0"/>
              <a:t>Had breakdown requiring hospitalization after first child</a:t>
            </a:r>
          </a:p>
          <a:p>
            <a:pPr lvl="1"/>
            <a:r>
              <a:rPr lang="en-US" sz="2200" dirty="0" smtClean="0"/>
              <a:t>Therapist recommended writing as part of her therapy</a:t>
            </a:r>
          </a:p>
          <a:p>
            <a:r>
              <a:rPr lang="en-US" sz="2200" dirty="0" smtClean="0"/>
              <a:t>Struggled with depression and bipolar disorder most of her adult life, and committed suicide at age 46 (1974)</a:t>
            </a:r>
          </a:p>
          <a:p>
            <a:r>
              <a:rPr lang="en-US" sz="2200" dirty="0" smtClean="0"/>
              <a:t>Celebrated and awarded poet</a:t>
            </a:r>
          </a:p>
          <a:p>
            <a:endParaRPr lang="en-US" dirty="0" smtClean="0"/>
          </a:p>
        </p:txBody>
      </p:sp>
    </p:spTree>
    <p:extLst>
      <p:ext uri="{BB962C8B-B14F-4D97-AF65-F5344CB8AC3E}">
        <p14:creationId xmlns:p14="http://schemas.microsoft.com/office/powerpoint/2010/main" val="3663618819"/>
      </p:ext>
    </p:extLst>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1"/>
            <a:ext cx="8686799" cy="6172199"/>
          </a:xfrm>
        </p:spPr>
        <p:txBody>
          <a:bodyPr>
            <a:normAutofit lnSpcReduction="10000"/>
          </a:bodyPr>
          <a:lstStyle/>
          <a:p>
            <a:r>
              <a:rPr lang="en-US" sz="2800" dirty="0"/>
              <a:t>“She is an important poet not only because of her courage in dealing with previously forbidden subjects, but because she can make the language sing. Of what does [her] artistry consist? Not just of her skill in writing traditional poems… But by artistry, I mean something more subtle than the ability to write formal poems. I mean the artist’s sense of where her inspiration lies… There are many poets of great talent who never take that talent anywhere… They write poems which any number of people might have written. When Anne Sexton is at the top of her form, she writes a poem which no one else could have written.” </a:t>
            </a:r>
            <a:endParaRPr lang="en-US" sz="2800" dirty="0" smtClean="0"/>
          </a:p>
          <a:p>
            <a:pPr marL="457200" lvl="1" indent="0">
              <a:buNone/>
            </a:pPr>
            <a:r>
              <a:rPr lang="en-US" sz="2600" dirty="0"/>
              <a:t>	</a:t>
            </a:r>
            <a:r>
              <a:rPr lang="en-US" sz="2600" dirty="0" smtClean="0"/>
              <a:t>							–</a:t>
            </a:r>
            <a:r>
              <a:rPr lang="en-US" sz="2600" dirty="0"/>
              <a:t>Erica Jong (literary critic) </a:t>
            </a:r>
          </a:p>
          <a:p>
            <a:endParaRPr lang="en-US" dirty="0"/>
          </a:p>
        </p:txBody>
      </p:sp>
    </p:spTree>
    <p:extLst>
      <p:ext uri="{BB962C8B-B14F-4D97-AF65-F5344CB8AC3E}">
        <p14:creationId xmlns:p14="http://schemas.microsoft.com/office/powerpoint/2010/main" val="581352566"/>
      </p:ext>
    </p:extLst>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4978"/>
            <a:ext cx="7125113" cy="924475"/>
          </a:xfrm>
        </p:spPr>
        <p:txBody>
          <a:bodyPr/>
          <a:lstStyle/>
          <a:p>
            <a:r>
              <a:rPr lang="en-US" dirty="0" smtClean="0"/>
              <a:t>“Housewife” Group Analysis</a:t>
            </a:r>
            <a:endParaRPr lang="en-US" dirty="0"/>
          </a:p>
        </p:txBody>
      </p:sp>
      <p:sp>
        <p:nvSpPr>
          <p:cNvPr id="3" name="Content Placeholder 2"/>
          <p:cNvSpPr>
            <a:spLocks noGrp="1"/>
          </p:cNvSpPr>
          <p:nvPr>
            <p:ph idx="1"/>
          </p:nvPr>
        </p:nvSpPr>
        <p:spPr>
          <a:xfrm>
            <a:off x="304800" y="1295401"/>
            <a:ext cx="8686800" cy="5105400"/>
          </a:xfrm>
        </p:spPr>
        <p:txBody>
          <a:bodyPr>
            <a:normAutofit/>
          </a:bodyPr>
          <a:lstStyle/>
          <a:p>
            <a:r>
              <a:rPr lang="en-US" sz="3600" dirty="0" smtClean="0"/>
              <a:t>Explain the poem.</a:t>
            </a:r>
            <a:r>
              <a:rPr lang="en-US" sz="2400" dirty="0" smtClean="0"/>
              <a:t/>
            </a:r>
            <a:br>
              <a:rPr lang="en-US" sz="2400" dirty="0" smtClean="0"/>
            </a:br>
            <a:endParaRPr lang="en-US" sz="2400" dirty="0" smtClean="0"/>
          </a:p>
          <a:p>
            <a:r>
              <a:rPr lang="en-US" sz="3200" dirty="0" smtClean="0"/>
              <a:t>Conclude Sexton’s meaning when she says “some women marry houses”.</a:t>
            </a:r>
          </a:p>
          <a:p>
            <a:r>
              <a:rPr lang="en-US" sz="3200" dirty="0" smtClean="0"/>
              <a:t>Define “the walls”.</a:t>
            </a:r>
          </a:p>
          <a:p>
            <a:r>
              <a:rPr lang="en-US" sz="3200" dirty="0" smtClean="0"/>
              <a:t>Determine the meaning of “A woman is her mother. That’s the main thing”.</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667390"/>
            <a:ext cx="2601012" cy="2167510"/>
          </a:xfrm>
          <a:prstGeom prst="rect">
            <a:avLst/>
          </a:prstGeom>
        </p:spPr>
      </p:pic>
    </p:spTree>
    <p:extLst>
      <p:ext uri="{BB962C8B-B14F-4D97-AF65-F5344CB8AC3E}">
        <p14:creationId xmlns:p14="http://schemas.microsoft.com/office/powerpoint/2010/main" val="375490376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1"/>
            <a:ext cx="7125113" cy="685800"/>
          </a:xfrm>
        </p:spPr>
        <p:txBody>
          <a:bodyPr/>
          <a:lstStyle/>
          <a:p>
            <a:r>
              <a:rPr lang="en-US" dirty="0" smtClean="0"/>
              <a:t>“Housewife”</a:t>
            </a:r>
            <a:endParaRPr lang="en-US" dirty="0"/>
          </a:p>
        </p:txBody>
      </p:sp>
      <p:sp>
        <p:nvSpPr>
          <p:cNvPr id="3" name="Content Placeholder 2"/>
          <p:cNvSpPr>
            <a:spLocks noGrp="1"/>
          </p:cNvSpPr>
          <p:nvPr>
            <p:ph idx="1"/>
          </p:nvPr>
        </p:nvSpPr>
        <p:spPr>
          <a:xfrm>
            <a:off x="152400" y="990602"/>
            <a:ext cx="8686800" cy="5638798"/>
          </a:xfrm>
        </p:spPr>
        <p:txBody>
          <a:bodyPr>
            <a:normAutofit fontScale="92500" lnSpcReduction="10000"/>
          </a:bodyPr>
          <a:lstStyle/>
          <a:p>
            <a:pPr marL="0" indent="0" algn="ctr">
              <a:buNone/>
            </a:pPr>
            <a:r>
              <a:rPr lang="en-US" b="1" dirty="0"/>
              <a:t> </a:t>
            </a:r>
          </a:p>
          <a:p>
            <a:pPr marL="0" indent="0" algn="ctr">
              <a:buNone/>
            </a:pPr>
            <a:r>
              <a:rPr lang="en-US" sz="2800" b="1" dirty="0"/>
              <a:t>Some women marry houses.</a:t>
            </a:r>
          </a:p>
          <a:p>
            <a:pPr marL="0" indent="0" algn="ctr">
              <a:buNone/>
            </a:pPr>
            <a:r>
              <a:rPr lang="en-US" sz="2800" b="1" dirty="0"/>
              <a:t>It's another kind of skin; it has a heart,</a:t>
            </a:r>
          </a:p>
          <a:p>
            <a:pPr marL="0" indent="0" algn="ctr">
              <a:buNone/>
            </a:pPr>
            <a:r>
              <a:rPr lang="en-US" sz="2800" b="1" dirty="0"/>
              <a:t>a mouth, a liver and bowel movements.</a:t>
            </a:r>
          </a:p>
          <a:p>
            <a:pPr marL="0" indent="0" algn="ctr">
              <a:buNone/>
            </a:pPr>
            <a:r>
              <a:rPr lang="en-US" sz="2800" b="1" dirty="0"/>
              <a:t>The walls are permanent and pink.</a:t>
            </a:r>
          </a:p>
          <a:p>
            <a:pPr marL="0" indent="0" algn="ctr">
              <a:buNone/>
            </a:pPr>
            <a:r>
              <a:rPr lang="en-US" sz="2800" b="1" dirty="0"/>
              <a:t>See how she sits on her knees all day,</a:t>
            </a:r>
          </a:p>
          <a:p>
            <a:pPr marL="0" indent="0" algn="ctr">
              <a:buNone/>
            </a:pPr>
            <a:r>
              <a:rPr lang="en-US" sz="2800" b="1" dirty="0"/>
              <a:t>faithfully washing herself down.</a:t>
            </a:r>
          </a:p>
          <a:p>
            <a:pPr marL="0" indent="0" algn="ctr">
              <a:buNone/>
            </a:pPr>
            <a:r>
              <a:rPr lang="en-US" sz="2800" b="1" dirty="0"/>
              <a:t>Men enter by force, drawn back like Jonah</a:t>
            </a:r>
          </a:p>
          <a:p>
            <a:pPr marL="0" indent="0" algn="ctr">
              <a:buNone/>
            </a:pPr>
            <a:r>
              <a:rPr lang="en-US" sz="2800" b="1" dirty="0"/>
              <a:t>into their fleshy mothers.</a:t>
            </a:r>
          </a:p>
          <a:p>
            <a:pPr marL="0" indent="0" algn="ctr">
              <a:buNone/>
            </a:pPr>
            <a:r>
              <a:rPr lang="en-US" sz="2800" b="1" dirty="0"/>
              <a:t>A woman is her mother.</a:t>
            </a:r>
          </a:p>
          <a:p>
            <a:pPr marL="0" indent="0" algn="ctr">
              <a:buNone/>
            </a:pPr>
            <a:r>
              <a:rPr lang="en-US" sz="2800" b="1" dirty="0"/>
              <a:t>That's the main thing. </a:t>
            </a:r>
          </a:p>
          <a:p>
            <a:endParaRPr lang="en-US" sz="2000" dirty="0"/>
          </a:p>
        </p:txBody>
      </p:sp>
    </p:spTree>
    <p:extLst>
      <p:ext uri="{BB962C8B-B14F-4D97-AF65-F5344CB8AC3E}">
        <p14:creationId xmlns:p14="http://schemas.microsoft.com/office/powerpoint/2010/main" val="3201292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1950s Housewife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06723965"/>
      </p:ext>
    </p:extLst>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7125113" cy="695876"/>
          </a:xfrm>
        </p:spPr>
        <p:txBody>
          <a:bodyPr/>
          <a:lstStyle/>
          <a:p>
            <a:r>
              <a:rPr lang="en-US" dirty="0" smtClean="0"/>
              <a:t>Learning Targets</a:t>
            </a:r>
            <a:endParaRPr lang="en-US" dirty="0"/>
          </a:p>
        </p:txBody>
      </p:sp>
      <p:sp>
        <p:nvSpPr>
          <p:cNvPr id="5" name="Content Placeholder 4"/>
          <p:cNvSpPr>
            <a:spLocks noGrp="1"/>
          </p:cNvSpPr>
          <p:nvPr>
            <p:ph idx="1"/>
          </p:nvPr>
        </p:nvSpPr>
        <p:spPr>
          <a:xfrm>
            <a:off x="228600" y="1143001"/>
            <a:ext cx="8686800" cy="5410200"/>
          </a:xfrm>
        </p:spPr>
        <p:txBody>
          <a:bodyPr>
            <a:normAutofit/>
          </a:bodyPr>
          <a:lstStyle/>
          <a:p>
            <a:pPr>
              <a:buFont typeface="+mj-lt"/>
              <a:buAutoNum type="arabicPeriod"/>
            </a:pPr>
            <a:r>
              <a:rPr lang="en-US" sz="4400" dirty="0" smtClean="0"/>
              <a:t>I can determine the role and value of women in 1950s society</a:t>
            </a:r>
          </a:p>
          <a:p>
            <a:pPr>
              <a:buFont typeface="+mj-lt"/>
              <a:buAutoNum type="arabicPeriod"/>
            </a:pPr>
            <a:r>
              <a:rPr lang="en-US" sz="4400" dirty="0" smtClean="0"/>
              <a:t>I can use a political cartoon to demonstrate my understanding of the 1950s housewife </a:t>
            </a:r>
            <a:endParaRPr lang="en-US" sz="4400" dirty="0"/>
          </a:p>
        </p:txBody>
      </p:sp>
    </p:spTree>
    <p:extLst>
      <p:ext uri="{BB962C8B-B14F-4D97-AF65-F5344CB8AC3E}">
        <p14:creationId xmlns:p14="http://schemas.microsoft.com/office/powerpoint/2010/main" val="3445039348"/>
      </p:ext>
    </p:extLst>
  </p:cSld>
  <p:clrMapOvr>
    <a:masterClrMapping/>
  </p:clrMapOvr>
  <p:transition>
    <p:wedg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1343" y="304801"/>
            <a:ext cx="7125113" cy="762000"/>
          </a:xfrm>
        </p:spPr>
        <p:txBody>
          <a:bodyPr/>
          <a:lstStyle/>
          <a:p>
            <a:r>
              <a:rPr lang="en-US" dirty="0" smtClean="0"/>
              <a:t>Expectations of a housewife…</a:t>
            </a:r>
            <a:endParaRPr lang="en-US" dirty="0"/>
          </a:p>
        </p:txBody>
      </p:sp>
      <p:sp>
        <p:nvSpPr>
          <p:cNvPr id="8" name="Content Placeholder 7"/>
          <p:cNvSpPr>
            <a:spLocks noGrp="1"/>
          </p:cNvSpPr>
          <p:nvPr>
            <p:ph idx="1"/>
          </p:nvPr>
        </p:nvSpPr>
        <p:spPr>
          <a:xfrm>
            <a:off x="228600" y="1219200"/>
            <a:ext cx="8763000" cy="5257801"/>
          </a:xfrm>
        </p:spPr>
        <p:txBody>
          <a:bodyPr>
            <a:normAutofit/>
          </a:bodyPr>
          <a:lstStyle/>
          <a:p>
            <a:r>
              <a:rPr lang="en-US" sz="3600" dirty="0" smtClean="0"/>
              <a:t>What stereotypes exist about the 50s housewife?</a:t>
            </a:r>
          </a:p>
          <a:p>
            <a:r>
              <a:rPr lang="en-US" sz="3600" dirty="0" smtClean="0"/>
              <a:t>Determine where these stereotypes come from.</a:t>
            </a:r>
          </a:p>
          <a:p>
            <a:r>
              <a:rPr lang="en-US" sz="3600" dirty="0" smtClean="0"/>
              <a:t>To what extent do we still have the same expectations for women today?</a:t>
            </a:r>
            <a:endParaRPr lang="en-US" sz="3600" dirty="0"/>
          </a:p>
        </p:txBody>
      </p:sp>
    </p:spTree>
    <p:extLst>
      <p:ext uri="{BB962C8B-B14F-4D97-AF65-F5344CB8AC3E}">
        <p14:creationId xmlns:p14="http://schemas.microsoft.com/office/powerpoint/2010/main" val="4141328813"/>
      </p:ext>
    </p:extLst>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14400"/>
            <a:ext cx="7543800" cy="3861515"/>
          </a:xfrm>
        </p:spPr>
        <p:txBody>
          <a:bodyPr/>
          <a:lstStyle/>
          <a:p>
            <a:pPr algn="ctr"/>
            <a:r>
              <a:rPr lang="en-US" sz="6600" b="1" dirty="0" smtClean="0">
                <a:solidFill>
                  <a:schemeClr val="tx1"/>
                </a:solidFill>
              </a:rPr>
              <a:t>What drove culture </a:t>
            </a:r>
            <a:r>
              <a:rPr lang="en-US" sz="6600" b="1" i="1" dirty="0" smtClean="0">
                <a:solidFill>
                  <a:schemeClr val="accent2"/>
                </a:solidFill>
              </a:rPr>
              <a:t>(&amp; counter-culture) </a:t>
            </a:r>
            <a:r>
              <a:rPr lang="en-US" sz="6600" b="1" dirty="0" smtClean="0">
                <a:solidFill>
                  <a:schemeClr val="tx1"/>
                </a:solidFill>
              </a:rPr>
              <a:t>in the 1950s &amp; 60s?</a:t>
            </a:r>
            <a:endParaRPr lang="en-US" sz="6600" b="1" dirty="0">
              <a:solidFill>
                <a:schemeClr val="tx1"/>
              </a:solidFill>
            </a:endParaRPr>
          </a:p>
        </p:txBody>
      </p:sp>
    </p:spTree>
    <p:extLst>
      <p:ext uri="{BB962C8B-B14F-4D97-AF65-F5344CB8AC3E}">
        <p14:creationId xmlns:p14="http://schemas.microsoft.com/office/powerpoint/2010/main" val="3045757307"/>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107" y="1120140"/>
            <a:ext cx="8639175" cy="5433060"/>
          </a:xfrm>
        </p:spPr>
        <p:txBody>
          <a:bodyPr>
            <a:noAutofit/>
          </a:bodyPr>
          <a:lstStyle/>
          <a:p>
            <a:r>
              <a:rPr lang="en-US" sz="3200" dirty="0"/>
              <a:t>Director Gary Ross stated, "This movie is about the fact that </a:t>
            </a:r>
            <a:r>
              <a:rPr lang="en-US" sz="3200" b="1" dirty="0">
                <a:solidFill>
                  <a:srgbClr val="FF0000"/>
                </a:solidFill>
              </a:rPr>
              <a:t>personal repression gives rise to larger political oppression</a:t>
            </a:r>
            <a:r>
              <a:rPr lang="en-US" sz="3200" dirty="0"/>
              <a:t>...That when we're afraid of certain things in ourselves or </a:t>
            </a:r>
            <a:r>
              <a:rPr lang="en-US" sz="3200" i="1" u="sng" dirty="0"/>
              <a:t>we're afraid of change</a:t>
            </a:r>
            <a:r>
              <a:rPr lang="en-US" sz="3200" dirty="0"/>
              <a:t>, </a:t>
            </a:r>
            <a:r>
              <a:rPr lang="en-US" sz="3200" dirty="0">
                <a:solidFill>
                  <a:srgbClr val="0070C0"/>
                </a:solidFill>
              </a:rPr>
              <a:t>we project those fears on to other things</a:t>
            </a:r>
            <a:r>
              <a:rPr lang="en-US" sz="3200" dirty="0"/>
              <a:t>, and a lot of very ugly social situations can </a:t>
            </a:r>
            <a:r>
              <a:rPr lang="en-US" sz="3200" dirty="0" smtClean="0"/>
              <a:t>develop”.</a:t>
            </a:r>
            <a:endParaRPr lang="en-US" sz="3200" dirty="0"/>
          </a:p>
          <a:p>
            <a:endParaRPr lang="en-US" sz="3200" dirty="0"/>
          </a:p>
          <a:p>
            <a:r>
              <a:rPr lang="en-US" sz="3200" dirty="0"/>
              <a:t>Utopia vs Dystopia</a:t>
            </a:r>
          </a:p>
        </p:txBody>
      </p:sp>
      <p:sp>
        <p:nvSpPr>
          <p:cNvPr id="3" name="Title 2"/>
          <p:cNvSpPr>
            <a:spLocks noGrp="1"/>
          </p:cNvSpPr>
          <p:nvPr>
            <p:ph type="title"/>
          </p:nvPr>
        </p:nvSpPr>
        <p:spPr>
          <a:xfrm>
            <a:off x="152400" y="228600"/>
            <a:ext cx="8305800" cy="891540"/>
          </a:xfrm>
        </p:spPr>
        <p:txBody>
          <a:bodyPr/>
          <a:lstStyle/>
          <a:p>
            <a:pPr algn="ctr"/>
            <a:r>
              <a:rPr lang="en-US" dirty="0" smtClean="0"/>
              <a:t>Pleasantville Reflection</a:t>
            </a:r>
            <a:endParaRPr lang="en-US" dirty="0"/>
          </a:p>
        </p:txBody>
      </p:sp>
    </p:spTree>
    <p:extLst>
      <p:ext uri="{BB962C8B-B14F-4D97-AF65-F5344CB8AC3E}">
        <p14:creationId xmlns:p14="http://schemas.microsoft.com/office/powerpoint/2010/main" val="775814896"/>
      </p:ext>
    </p:extLst>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98559" y="132792"/>
            <a:ext cx="5015065" cy="6564221"/>
          </a:xfrm>
          <a:prstGeom prst="rect">
            <a:avLst/>
          </a:prstGeom>
        </p:spPr>
      </p:pic>
      <p:sp>
        <p:nvSpPr>
          <p:cNvPr id="2" name="TextBox 1"/>
          <p:cNvSpPr txBox="1"/>
          <p:nvPr/>
        </p:nvSpPr>
        <p:spPr>
          <a:xfrm>
            <a:off x="5113624" y="2139713"/>
            <a:ext cx="3347796" cy="2585323"/>
          </a:xfrm>
          <a:prstGeom prst="rect">
            <a:avLst/>
          </a:prstGeom>
          <a:noFill/>
        </p:spPr>
        <p:txBody>
          <a:bodyPr wrap="square" rtlCol="0">
            <a:spAutoFit/>
          </a:bodyPr>
          <a:lstStyle/>
          <a:p>
            <a:pPr algn="ctr"/>
            <a:r>
              <a:rPr lang="en-US" sz="5400" b="1" dirty="0" smtClean="0">
                <a:latin typeface="Goudy Old Style" pitchFamily="18" charset="0"/>
              </a:rPr>
              <a:t>How do we go from this…</a:t>
            </a:r>
            <a:endParaRPr lang="en-US" sz="5400" b="1" dirty="0">
              <a:latin typeface="Goudy Old Style" pitchFamily="18" charset="0"/>
            </a:endParaRPr>
          </a:p>
        </p:txBody>
      </p:sp>
    </p:spTree>
    <p:extLst>
      <p:ext uri="{BB962C8B-B14F-4D97-AF65-F5344CB8AC3E}">
        <p14:creationId xmlns:p14="http://schemas.microsoft.com/office/powerpoint/2010/main" val="3739884653"/>
      </p:ext>
    </p:extLst>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678403" y="0"/>
            <a:ext cx="4288824" cy="6967404"/>
          </a:xfrm>
          <a:prstGeom prst="rect">
            <a:avLst/>
          </a:prstGeom>
        </p:spPr>
      </p:pic>
      <p:sp>
        <p:nvSpPr>
          <p:cNvPr id="2" name="TextBox 1"/>
          <p:cNvSpPr txBox="1"/>
          <p:nvPr/>
        </p:nvSpPr>
        <p:spPr>
          <a:xfrm>
            <a:off x="270456" y="2412709"/>
            <a:ext cx="3232597" cy="923330"/>
          </a:xfrm>
          <a:prstGeom prst="rect">
            <a:avLst/>
          </a:prstGeom>
          <a:noFill/>
        </p:spPr>
        <p:txBody>
          <a:bodyPr wrap="square" rtlCol="0">
            <a:spAutoFit/>
          </a:bodyPr>
          <a:lstStyle/>
          <a:p>
            <a:pPr algn="ctr"/>
            <a:r>
              <a:rPr lang="en-US" sz="5400" dirty="0" smtClean="0">
                <a:latin typeface="Goudy Old Style" pitchFamily="18" charset="0"/>
              </a:rPr>
              <a:t>…to this?</a:t>
            </a:r>
            <a:endParaRPr lang="en-US" sz="5400" dirty="0">
              <a:latin typeface="Goudy Old Style" pitchFamily="18" charset="0"/>
            </a:endParaRPr>
          </a:p>
        </p:txBody>
      </p:sp>
    </p:spTree>
    <p:extLst>
      <p:ext uri="{BB962C8B-B14F-4D97-AF65-F5344CB8AC3E}">
        <p14:creationId xmlns:p14="http://schemas.microsoft.com/office/powerpoint/2010/main" val="950571921"/>
      </p:ext>
    </p:extLst>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illeysvintagemagazines.com/gallery/goodHousekeeping1955ma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8464" y="0"/>
            <a:ext cx="515867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910273"/>
      </p:ext>
    </p:extLst>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5944" y="1370052"/>
            <a:ext cx="4707147" cy="41987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03755" y="1174923"/>
            <a:ext cx="3667629" cy="4825828"/>
          </a:xfrm>
          <a:prstGeom prst="rect">
            <a:avLst/>
          </a:prstGeom>
        </p:spPr>
      </p:pic>
    </p:spTree>
    <p:extLst>
      <p:ext uri="{BB962C8B-B14F-4D97-AF65-F5344CB8AC3E}">
        <p14:creationId xmlns:p14="http://schemas.microsoft.com/office/powerpoint/2010/main" val="3673053155"/>
      </p:ext>
    </p:extLst>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2484371" y="0"/>
            <a:ext cx="5302577" cy="6858000"/>
          </a:xfrm>
          <a:prstGeom prst="rect">
            <a:avLst/>
          </a:prstGeom>
        </p:spPr>
      </p:pic>
      <p:sp>
        <p:nvSpPr>
          <p:cNvPr id="2" name="TextBox 1"/>
          <p:cNvSpPr txBox="1"/>
          <p:nvPr/>
        </p:nvSpPr>
        <p:spPr>
          <a:xfrm>
            <a:off x="-1" y="347730"/>
            <a:ext cx="3644722" cy="2800767"/>
          </a:xfrm>
          <a:prstGeom prst="rect">
            <a:avLst/>
          </a:prstGeom>
          <a:noFill/>
        </p:spPr>
        <p:txBody>
          <a:bodyPr wrap="square" rtlCol="0">
            <a:spAutoFit/>
          </a:bodyPr>
          <a:lstStyle/>
          <a:p>
            <a:pPr algn="ctr"/>
            <a:r>
              <a:rPr lang="en-US" sz="4400" b="1" i="1" dirty="0" smtClean="0">
                <a:solidFill>
                  <a:srgbClr val="FF0000"/>
                </a:solidFill>
                <a:effectLst>
                  <a:outerShdw blurRad="38100" dist="38100" dir="2700000" algn="tl">
                    <a:srgbClr val="000000">
                      <a:alpha val="43137"/>
                    </a:srgbClr>
                  </a:outerShdw>
                </a:effectLst>
                <a:latin typeface="Goudy Old Style" pitchFamily="18" charset="0"/>
              </a:rPr>
              <a:t>Actual </a:t>
            </a:r>
            <a:r>
              <a:rPr lang="en-US" sz="4400" b="1" dirty="0" smtClean="0">
                <a:latin typeface="Goudy Old Style" pitchFamily="18" charset="0"/>
              </a:rPr>
              <a:t>advertisements from the 1950s and 60s…</a:t>
            </a:r>
            <a:endParaRPr lang="en-US" sz="4400" b="1" dirty="0">
              <a:latin typeface="Goudy Old Style" pitchFamily="18" charset="0"/>
            </a:endParaRPr>
          </a:p>
        </p:txBody>
      </p:sp>
    </p:spTree>
    <p:extLst>
      <p:ext uri="{BB962C8B-B14F-4D97-AF65-F5344CB8AC3E}">
        <p14:creationId xmlns:p14="http://schemas.microsoft.com/office/powerpoint/2010/main" val="2527058847"/>
      </p:ext>
    </p:extLst>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533400" y="-18288"/>
            <a:ext cx="2812961" cy="6858000"/>
          </a:xfrm>
          <a:prstGeom prst="rect">
            <a:avLst/>
          </a:prstGeom>
        </p:spPr>
      </p:pic>
      <p:pic>
        <p:nvPicPr>
          <p:cNvPr id="3" name="Picture 2"/>
          <p:cNvPicPr>
            <a:picLocks noChangeAspect="1"/>
          </p:cNvPicPr>
          <p:nvPr/>
        </p:nvPicPr>
        <p:blipFill>
          <a:blip r:embed="rId3" cstate="print"/>
          <a:stretch>
            <a:fillRect/>
          </a:stretch>
        </p:blipFill>
        <p:spPr>
          <a:xfrm>
            <a:off x="4191000" y="0"/>
            <a:ext cx="4552545" cy="6858000"/>
          </a:xfrm>
          <a:prstGeom prst="rect">
            <a:avLst/>
          </a:prstGeom>
        </p:spPr>
      </p:pic>
    </p:spTree>
    <p:extLst>
      <p:ext uri="{BB962C8B-B14F-4D97-AF65-F5344CB8AC3E}">
        <p14:creationId xmlns:p14="http://schemas.microsoft.com/office/powerpoint/2010/main" val="1118369508"/>
      </p:ext>
    </p:extLst>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14985" y="168078"/>
            <a:ext cx="9773729" cy="6509304"/>
          </a:xfrm>
          <a:prstGeom prst="rect">
            <a:avLst/>
          </a:prstGeom>
        </p:spPr>
      </p:pic>
    </p:spTree>
    <p:extLst>
      <p:ext uri="{BB962C8B-B14F-4D97-AF65-F5344CB8AC3E}">
        <p14:creationId xmlns:p14="http://schemas.microsoft.com/office/powerpoint/2010/main" val="1026610901"/>
      </p:ext>
    </p:extLst>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53267" y="153251"/>
            <a:ext cx="9498111" cy="6506206"/>
          </a:xfrm>
          <a:prstGeom prst="rect">
            <a:avLst/>
          </a:prstGeom>
        </p:spPr>
      </p:pic>
    </p:spTree>
    <p:extLst>
      <p:ext uri="{BB962C8B-B14F-4D97-AF65-F5344CB8AC3E}">
        <p14:creationId xmlns:p14="http://schemas.microsoft.com/office/powerpoint/2010/main" val="2226737433"/>
      </p:ext>
    </p:extLst>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391076"/>
          </a:xfrm>
        </p:spPr>
        <p:txBody>
          <a:bodyPr/>
          <a:lstStyle/>
          <a:p>
            <a:r>
              <a:rPr lang="en-US" sz="4800" b="1" dirty="0" smtClean="0">
                <a:solidFill>
                  <a:schemeClr val="tx1"/>
                </a:solidFill>
                <a:latin typeface="Goudy Old Style" pitchFamily="18" charset="0"/>
              </a:rPr>
              <a:t>TV Land</a:t>
            </a:r>
            <a:endParaRPr lang="en-US" sz="4800" b="1" dirty="0">
              <a:solidFill>
                <a:schemeClr val="tx1"/>
              </a:solidFill>
              <a:latin typeface="Goudy Old Style" pitchFamily="18" charset="0"/>
            </a:endParaRPr>
          </a:p>
        </p:txBody>
      </p:sp>
      <p:sp>
        <p:nvSpPr>
          <p:cNvPr id="3" name="Content Placeholder 2"/>
          <p:cNvSpPr>
            <a:spLocks noGrp="1"/>
          </p:cNvSpPr>
          <p:nvPr>
            <p:ph idx="1"/>
          </p:nvPr>
        </p:nvSpPr>
        <p:spPr>
          <a:xfrm>
            <a:off x="228600" y="1066800"/>
            <a:ext cx="8839200" cy="5562600"/>
          </a:xfrm>
        </p:spPr>
        <p:txBody>
          <a:bodyPr>
            <a:normAutofit/>
          </a:bodyPr>
          <a:lstStyle/>
          <a:p>
            <a:r>
              <a:rPr lang="en-US" sz="2800" dirty="0" smtClean="0">
                <a:latin typeface="Goudy Old Style" pitchFamily="18" charset="0"/>
              </a:rPr>
              <a:t>While televisions became available in crude form in the 1920s, they did not become commonplace until the 1950s</a:t>
            </a:r>
          </a:p>
          <a:p>
            <a:r>
              <a:rPr lang="en-US" sz="2800" dirty="0" smtClean="0">
                <a:latin typeface="Goudy Old Style" pitchFamily="18" charset="0"/>
              </a:rPr>
              <a:t>This contributed to a rise in this common culture</a:t>
            </a:r>
          </a:p>
          <a:p>
            <a:pPr lvl="1"/>
            <a:r>
              <a:rPr lang="en-US" sz="2800" dirty="0" smtClean="0">
                <a:latin typeface="Goudy Old Style" pitchFamily="18" charset="0"/>
              </a:rPr>
              <a:t>All of a sudden everyone could watch the same shows, access the same images</a:t>
            </a:r>
          </a:p>
          <a:p>
            <a:pPr lvl="1"/>
            <a:r>
              <a:rPr lang="en-US" sz="2800" dirty="0" smtClean="0">
                <a:latin typeface="Goudy Old Style" pitchFamily="18" charset="0"/>
              </a:rPr>
              <a:t>Similar to the radio, but even more powerful</a:t>
            </a:r>
          </a:p>
          <a:p>
            <a:r>
              <a:rPr lang="en-US" sz="2800" dirty="0" smtClean="0">
                <a:latin typeface="Goudy Old Style" pitchFamily="18" charset="0"/>
              </a:rPr>
              <a:t>Average advertisement was one minute long</a:t>
            </a:r>
          </a:p>
          <a:p>
            <a:r>
              <a:rPr lang="en-US" sz="2800" dirty="0" smtClean="0">
                <a:latin typeface="Goudy Old Style" pitchFamily="18" charset="0"/>
              </a:rPr>
              <a:t>Whether they realized it or not, the American people were being heavily influenced by what they saw on their TV sets</a:t>
            </a:r>
          </a:p>
          <a:p>
            <a:endParaRPr lang="en-US" dirty="0" smtClean="0">
              <a:latin typeface="Goudy Old Style" pitchFamily="18" charset="0"/>
            </a:endParaRPr>
          </a:p>
          <a:p>
            <a:endParaRPr lang="en-US" dirty="0">
              <a:latin typeface="Goudy Old Style" pitchFamily="18" charset="0"/>
            </a:endParaRPr>
          </a:p>
        </p:txBody>
      </p:sp>
    </p:spTree>
    <p:extLst>
      <p:ext uri="{BB962C8B-B14F-4D97-AF65-F5344CB8AC3E}">
        <p14:creationId xmlns:p14="http://schemas.microsoft.com/office/powerpoint/2010/main" val="2330547893"/>
      </p:ext>
    </p:extLst>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020" y="228600"/>
            <a:ext cx="7123080" cy="543476"/>
          </a:xfrm>
        </p:spPr>
        <p:txBody>
          <a:bodyPr>
            <a:normAutofit fontScale="90000"/>
          </a:bodyPr>
          <a:lstStyle/>
          <a:p>
            <a:r>
              <a:rPr lang="en-US" b="1" dirty="0" smtClean="0"/>
              <a:t>50s Television: Perpetuating Conformity</a:t>
            </a:r>
            <a:endParaRPr lang="en-US" b="1" dirty="0"/>
          </a:p>
        </p:txBody>
      </p:sp>
      <p:sp>
        <p:nvSpPr>
          <p:cNvPr id="3" name="Content Placeholder 2"/>
          <p:cNvSpPr>
            <a:spLocks noGrp="1"/>
          </p:cNvSpPr>
          <p:nvPr>
            <p:ph sz="half" idx="1"/>
          </p:nvPr>
        </p:nvSpPr>
        <p:spPr/>
        <p:txBody>
          <a:bodyPr>
            <a:normAutofit/>
          </a:bodyPr>
          <a:lstStyle/>
          <a:p>
            <a:endParaRPr lang="en-US"/>
          </a:p>
        </p:txBody>
      </p:sp>
      <p:sp>
        <p:nvSpPr>
          <p:cNvPr id="4" name="Content Placeholder 3"/>
          <p:cNvSpPr>
            <a:spLocks noGrp="1"/>
          </p:cNvSpPr>
          <p:nvPr>
            <p:ph sz="half" idx="2"/>
          </p:nvPr>
        </p:nvSpPr>
        <p:spPr>
          <a:xfrm>
            <a:off x="4663280" y="990600"/>
            <a:ext cx="4023519" cy="5715000"/>
          </a:xfrm>
        </p:spPr>
        <p:txBody>
          <a:bodyPr>
            <a:normAutofit/>
          </a:bodyPr>
          <a:lstStyle/>
          <a:p>
            <a:pPr marL="205740" indent="-205740">
              <a:buClr>
                <a:schemeClr val="accent3"/>
              </a:buClr>
              <a:buFont typeface="Wingdings 2"/>
              <a:buChar char=""/>
              <a:defRPr/>
            </a:pPr>
            <a:r>
              <a:rPr lang="en-US" altLang="en-US" sz="2400" dirty="0"/>
              <a:t>The FCC regulated </a:t>
            </a:r>
            <a:r>
              <a:rPr lang="en-US" altLang="en-US" sz="2400" b="1" dirty="0"/>
              <a:t>EVERYTHING</a:t>
            </a:r>
            <a:r>
              <a:rPr lang="en-US" altLang="en-US" sz="2400" dirty="0"/>
              <a:t> that appeared on television and radio in the 1950s. </a:t>
            </a:r>
          </a:p>
          <a:p>
            <a:pPr marL="205740" indent="-205740">
              <a:buClr>
                <a:schemeClr val="accent3"/>
              </a:buClr>
              <a:buFont typeface="Wingdings 2"/>
              <a:buChar char=""/>
              <a:defRPr/>
            </a:pPr>
            <a:r>
              <a:rPr lang="en-US" altLang="en-US" sz="2400" dirty="0" smtClean="0"/>
              <a:t>It </a:t>
            </a:r>
            <a:r>
              <a:rPr lang="en-US" altLang="en-US" sz="2400" dirty="0"/>
              <a:t>still regulates all broadcast television.</a:t>
            </a:r>
          </a:p>
          <a:p>
            <a:pPr marL="205740" indent="-205740">
              <a:buClr>
                <a:schemeClr val="accent3"/>
              </a:buClr>
              <a:buFont typeface="Wingdings 2"/>
              <a:buChar char=""/>
              <a:defRPr/>
            </a:pPr>
            <a:r>
              <a:rPr lang="en-US" altLang="en-US" sz="2400" dirty="0" smtClean="0"/>
              <a:t>It </a:t>
            </a:r>
            <a:r>
              <a:rPr lang="en-US" altLang="en-US" sz="2400" dirty="0"/>
              <a:t>had very strict rules on what could air, which helped perpetuate the </a:t>
            </a:r>
            <a:r>
              <a:rPr lang="en-US" altLang="en-US" sz="2400" b="1" dirty="0"/>
              <a:t>image of perfection </a:t>
            </a:r>
            <a:r>
              <a:rPr lang="en-US" altLang="en-US" sz="2400" dirty="0"/>
              <a:t>and </a:t>
            </a:r>
            <a:r>
              <a:rPr lang="en-US" altLang="en-US" sz="2400" b="1" dirty="0"/>
              <a:t>conformity</a:t>
            </a:r>
            <a:r>
              <a:rPr lang="en-US" altLang="en-US" sz="2400" dirty="0"/>
              <a:t> of the American family and society.</a:t>
            </a:r>
          </a:p>
          <a:p>
            <a:endParaRPr lang="en-US" dirty="0"/>
          </a:p>
        </p:txBody>
      </p:sp>
      <p:pic>
        <p:nvPicPr>
          <p:cNvPr id="5" name="Picture 4"/>
          <p:cNvPicPr>
            <a:picLocks noChangeAspect="1"/>
          </p:cNvPicPr>
          <p:nvPr/>
        </p:nvPicPr>
        <p:blipFill>
          <a:blip r:embed="rId2"/>
          <a:stretch>
            <a:fillRect/>
          </a:stretch>
        </p:blipFill>
        <p:spPr>
          <a:xfrm>
            <a:off x="914400" y="1973895"/>
            <a:ext cx="3618607" cy="3609583"/>
          </a:xfrm>
          <a:prstGeom prst="rect">
            <a:avLst/>
          </a:prstGeom>
        </p:spPr>
      </p:pic>
    </p:spTree>
    <p:extLst>
      <p:ext uri="{BB962C8B-B14F-4D97-AF65-F5344CB8AC3E}">
        <p14:creationId xmlns:p14="http://schemas.microsoft.com/office/powerpoint/2010/main" val="2820814555"/>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6/64/Levittown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2393859"/>
            <a:ext cx="4919059" cy="3441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igger.uic.edu/~pbhales/Life%20magazine%20images%201949-/Bernard%20Levey%20family%20in%20front%20of%20original%20Cape%20C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6" y="971550"/>
            <a:ext cx="3686174" cy="30037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72718" y="4180115"/>
            <a:ext cx="2612399" cy="1246495"/>
          </a:xfrm>
          <a:prstGeom prst="rect">
            <a:avLst/>
          </a:prstGeom>
          <a:noFill/>
        </p:spPr>
        <p:txBody>
          <a:bodyPr wrap="square" rtlCol="0">
            <a:spAutoFit/>
          </a:bodyPr>
          <a:lstStyle/>
          <a:p>
            <a:pPr algn="ctr"/>
            <a:r>
              <a:rPr lang="en-US" sz="3300" b="1" dirty="0">
                <a:solidFill>
                  <a:srgbClr val="C00000"/>
                </a:solidFill>
                <a:effectLst>
                  <a:outerShdw blurRad="38100" dist="38100" dir="2700000" algn="tl">
                    <a:srgbClr val="000000">
                      <a:alpha val="43137"/>
                    </a:srgbClr>
                  </a:outerShdw>
                </a:effectLst>
                <a:latin typeface="Century Schoolbook" pitchFamily="18" charset="0"/>
              </a:rPr>
              <a:t>Levittown</a:t>
            </a:r>
          </a:p>
          <a:p>
            <a:pPr algn="ctr"/>
            <a:r>
              <a:rPr lang="en-US" sz="2100" b="1" i="1" dirty="0">
                <a:effectLst>
                  <a:outerShdw blurRad="38100" dist="38100" dir="2700000" algn="tl">
                    <a:srgbClr val="000000">
                      <a:alpha val="43137"/>
                    </a:srgbClr>
                  </a:outerShdw>
                </a:effectLst>
                <a:latin typeface="Century Schoolbook" pitchFamily="18" charset="0"/>
              </a:rPr>
              <a:t>(</a:t>
            </a:r>
            <a:r>
              <a:rPr lang="en-US" sz="2100" b="1" i="1" dirty="0" err="1">
                <a:effectLst>
                  <a:outerShdw blurRad="38100" dist="38100" dir="2700000" algn="tl">
                    <a:srgbClr val="000000">
                      <a:alpha val="43137"/>
                    </a:srgbClr>
                  </a:outerShdw>
                </a:effectLst>
                <a:latin typeface="Century Schoolbook" pitchFamily="18" charset="0"/>
              </a:rPr>
              <a:t>ie</a:t>
            </a:r>
            <a:r>
              <a:rPr lang="en-US" sz="2100" b="1" i="1" dirty="0">
                <a:effectLst>
                  <a:outerShdw blurRad="38100" dist="38100" dir="2700000" algn="tl">
                    <a:srgbClr val="000000">
                      <a:alpha val="43137"/>
                    </a:srgbClr>
                  </a:outerShdw>
                </a:effectLst>
                <a:latin typeface="Century Schoolbook" pitchFamily="18" charset="0"/>
              </a:rPr>
              <a:t> the original Klahanie)</a:t>
            </a:r>
          </a:p>
        </p:txBody>
      </p:sp>
      <p:sp>
        <p:nvSpPr>
          <p:cNvPr id="6" name="TextBox 5"/>
          <p:cNvSpPr txBox="1"/>
          <p:nvPr/>
        </p:nvSpPr>
        <p:spPr>
          <a:xfrm>
            <a:off x="304800" y="304800"/>
            <a:ext cx="3829050" cy="923330"/>
          </a:xfrm>
          <a:prstGeom prst="rect">
            <a:avLst/>
          </a:prstGeom>
          <a:noFill/>
        </p:spPr>
        <p:txBody>
          <a:bodyPr wrap="square" rtlCol="0">
            <a:spAutoFit/>
          </a:bodyPr>
          <a:lstStyle/>
          <a:p>
            <a:r>
              <a:rPr lang="en-US" sz="2700" b="1" u="sng" dirty="0">
                <a:solidFill>
                  <a:schemeClr val="accent1">
                    <a:lumMod val="50000"/>
                  </a:schemeClr>
                </a:solidFill>
                <a:effectLst>
                  <a:outerShdw blurRad="38100" dist="38100" dir="2700000" algn="tl">
                    <a:srgbClr val="000000">
                      <a:alpha val="43137"/>
                    </a:srgbClr>
                  </a:outerShdw>
                </a:effectLst>
                <a:latin typeface="Century Schoolbook" pitchFamily="18" charset="0"/>
              </a:rPr>
              <a:t>America in the 1950s</a:t>
            </a:r>
          </a:p>
        </p:txBody>
      </p:sp>
      <p:sp>
        <p:nvSpPr>
          <p:cNvPr id="7" name="TextBox 6"/>
          <p:cNvSpPr txBox="1"/>
          <p:nvPr/>
        </p:nvSpPr>
        <p:spPr>
          <a:xfrm>
            <a:off x="665768" y="1524000"/>
            <a:ext cx="3486150" cy="715581"/>
          </a:xfrm>
          <a:prstGeom prst="rect">
            <a:avLst/>
          </a:prstGeom>
          <a:noFill/>
        </p:spPr>
        <p:txBody>
          <a:bodyPr wrap="square" rtlCol="0">
            <a:spAutoFit/>
          </a:bodyPr>
          <a:lstStyle/>
          <a:p>
            <a:pPr algn="ctr"/>
            <a:r>
              <a:rPr lang="en-US" sz="4050" b="1" i="1" dirty="0">
                <a:solidFill>
                  <a:schemeClr val="tx2"/>
                </a:solidFill>
                <a:latin typeface="Century Schoolbook" pitchFamily="18" charset="0"/>
              </a:rPr>
              <a:t>NORMALCY</a:t>
            </a:r>
          </a:p>
        </p:txBody>
      </p:sp>
    </p:spTree>
    <p:extLst>
      <p:ext uri="{BB962C8B-B14F-4D97-AF65-F5344CB8AC3E}">
        <p14:creationId xmlns:p14="http://schemas.microsoft.com/office/powerpoint/2010/main" val="216878062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wipe(down)">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additive="base">
                                        <p:cTn id="3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125113" cy="924475"/>
          </a:xfrm>
        </p:spPr>
        <p:txBody>
          <a:bodyPr/>
          <a:lstStyle/>
          <a:p>
            <a:r>
              <a:rPr lang="en-US" b="1" dirty="0" smtClean="0">
                <a:solidFill>
                  <a:schemeClr val="tx1"/>
                </a:solidFill>
                <a:latin typeface="Goudy Old Style" pitchFamily="18" charset="0"/>
              </a:rPr>
              <a:t>Betty Friedan (1921-2006)</a:t>
            </a:r>
            <a:endParaRPr lang="en-US" b="1" dirty="0">
              <a:solidFill>
                <a:schemeClr val="tx1"/>
              </a:solidFill>
              <a:latin typeface="Goudy Old Style" pitchFamily="18" charset="0"/>
            </a:endParaRPr>
          </a:p>
        </p:txBody>
      </p:sp>
      <p:sp>
        <p:nvSpPr>
          <p:cNvPr id="3" name="Content Placeholder 2"/>
          <p:cNvSpPr>
            <a:spLocks noGrp="1"/>
          </p:cNvSpPr>
          <p:nvPr>
            <p:ph idx="1"/>
          </p:nvPr>
        </p:nvSpPr>
        <p:spPr>
          <a:xfrm>
            <a:off x="228600" y="1023257"/>
            <a:ext cx="4973901" cy="5562600"/>
          </a:xfrm>
        </p:spPr>
        <p:txBody>
          <a:bodyPr>
            <a:normAutofit lnSpcReduction="10000"/>
          </a:bodyPr>
          <a:lstStyle/>
          <a:p>
            <a:r>
              <a:rPr lang="en-US" sz="4000" dirty="0" smtClean="0">
                <a:latin typeface="Goudy Old Style" pitchFamily="18" charset="0"/>
              </a:rPr>
              <a:t>Writer, feminist, women’s rights activist</a:t>
            </a:r>
          </a:p>
          <a:p>
            <a:r>
              <a:rPr lang="en-US" sz="4000" dirty="0" smtClean="0">
                <a:latin typeface="Goudy Old Style" pitchFamily="18" charset="0"/>
              </a:rPr>
              <a:t>Wrote </a:t>
            </a:r>
            <a:r>
              <a:rPr lang="en-US" sz="4000" i="1" dirty="0" smtClean="0">
                <a:latin typeface="Goudy Old Style" pitchFamily="18" charset="0"/>
              </a:rPr>
              <a:t>The Feminine Mystique </a:t>
            </a:r>
            <a:r>
              <a:rPr lang="en-US" sz="4000" dirty="0" smtClean="0">
                <a:latin typeface="Goudy Old Style" pitchFamily="18" charset="0"/>
              </a:rPr>
              <a:t>(1963) </a:t>
            </a:r>
            <a:endParaRPr lang="en-US" sz="4000" dirty="0">
              <a:latin typeface="Goudy Old Style" pitchFamily="18" charset="0"/>
            </a:endParaRPr>
          </a:p>
          <a:p>
            <a:r>
              <a:rPr lang="en-US" sz="4000" dirty="0" smtClean="0">
                <a:latin typeface="Goudy Old Style" pitchFamily="18" charset="0"/>
              </a:rPr>
              <a:t>Co-founded </a:t>
            </a:r>
            <a:r>
              <a:rPr lang="en-US" sz="4000" b="1" dirty="0" smtClean="0">
                <a:latin typeface="Goudy Old Style" pitchFamily="18" charset="0"/>
              </a:rPr>
              <a:t>NOW</a:t>
            </a:r>
            <a:r>
              <a:rPr lang="en-US" sz="4000" dirty="0" smtClean="0">
                <a:latin typeface="Goudy Old Style" pitchFamily="18" charset="0"/>
              </a:rPr>
              <a:t> (The National Organization for Women) (1966)</a:t>
            </a:r>
          </a:p>
          <a:p>
            <a:endParaRPr lang="en-US" dirty="0" smtClean="0"/>
          </a:p>
        </p:txBody>
      </p:sp>
      <p:pic>
        <p:nvPicPr>
          <p:cNvPr id="4" name="Picture 3"/>
          <p:cNvPicPr>
            <a:picLocks noChangeAspect="1"/>
          </p:cNvPicPr>
          <p:nvPr/>
        </p:nvPicPr>
        <p:blipFill>
          <a:blip r:embed="rId2" cstate="print"/>
          <a:stretch>
            <a:fillRect/>
          </a:stretch>
        </p:blipFill>
        <p:spPr>
          <a:xfrm>
            <a:off x="5715000" y="990600"/>
            <a:ext cx="3271574" cy="4776498"/>
          </a:xfrm>
          <a:prstGeom prst="rect">
            <a:avLst/>
          </a:prstGeom>
        </p:spPr>
      </p:pic>
    </p:spTree>
    <p:extLst>
      <p:ext uri="{BB962C8B-B14F-4D97-AF65-F5344CB8AC3E}">
        <p14:creationId xmlns:p14="http://schemas.microsoft.com/office/powerpoint/2010/main" val="1957256187"/>
      </p:ext>
    </p:extLst>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643" y="228600"/>
            <a:ext cx="7125113" cy="543476"/>
          </a:xfrm>
        </p:spPr>
        <p:txBody>
          <a:bodyPr/>
          <a:lstStyle/>
          <a:p>
            <a:r>
              <a:rPr lang="en-US" sz="4800" b="1" i="1" dirty="0" smtClean="0">
                <a:solidFill>
                  <a:schemeClr val="tx1"/>
                </a:solidFill>
                <a:latin typeface="Goudy Old Style" pitchFamily="18" charset="0"/>
              </a:rPr>
              <a:t>The Feminine Mystique</a:t>
            </a:r>
            <a:endParaRPr lang="en-US" sz="4800" b="1" i="1" dirty="0">
              <a:solidFill>
                <a:schemeClr val="tx1"/>
              </a:solidFill>
              <a:latin typeface="Goudy Old Style" pitchFamily="18" charset="0"/>
            </a:endParaRPr>
          </a:p>
        </p:txBody>
      </p:sp>
      <p:sp>
        <p:nvSpPr>
          <p:cNvPr id="3" name="Content Placeholder 2"/>
          <p:cNvSpPr>
            <a:spLocks noGrp="1"/>
          </p:cNvSpPr>
          <p:nvPr>
            <p:ph idx="1"/>
          </p:nvPr>
        </p:nvSpPr>
        <p:spPr>
          <a:xfrm>
            <a:off x="381000" y="1066800"/>
            <a:ext cx="8686800" cy="5638799"/>
          </a:xfrm>
        </p:spPr>
        <p:txBody>
          <a:bodyPr>
            <a:noAutofit/>
          </a:bodyPr>
          <a:lstStyle/>
          <a:p>
            <a:r>
              <a:rPr lang="en-US" sz="2800" dirty="0" smtClean="0">
                <a:latin typeface="Goudy Old Style" pitchFamily="18" charset="0"/>
              </a:rPr>
              <a:t>Written in 1963</a:t>
            </a:r>
          </a:p>
          <a:p>
            <a:r>
              <a:rPr lang="en-US" sz="2800" dirty="0" smtClean="0">
                <a:latin typeface="Goudy Old Style" pitchFamily="18" charset="0"/>
              </a:rPr>
              <a:t>Sparked 2</a:t>
            </a:r>
            <a:r>
              <a:rPr lang="en-US" sz="2800" baseline="30000" dirty="0" smtClean="0">
                <a:latin typeface="Goudy Old Style" pitchFamily="18" charset="0"/>
              </a:rPr>
              <a:t>nd</a:t>
            </a:r>
            <a:r>
              <a:rPr lang="en-US" sz="2800" dirty="0" smtClean="0">
                <a:latin typeface="Goudy Old Style" pitchFamily="18" charset="0"/>
              </a:rPr>
              <a:t> Wave Feminism</a:t>
            </a:r>
          </a:p>
          <a:p>
            <a:pPr lvl="1"/>
            <a:r>
              <a:rPr lang="en-US" sz="2400" dirty="0" smtClean="0">
                <a:latin typeface="Goudy Old Style" pitchFamily="18" charset="0"/>
              </a:rPr>
              <a:t>1960s-1980s (roughly)</a:t>
            </a:r>
          </a:p>
          <a:p>
            <a:pPr lvl="1"/>
            <a:r>
              <a:rPr lang="en-US" sz="2400" dirty="0" smtClean="0">
                <a:latin typeface="Goudy Old Style" pitchFamily="18" charset="0"/>
              </a:rPr>
              <a:t>Broadened the debate about women’s rights from simply suffrage to include a wider range of issues including reproductive rights, family, workplace, etc.</a:t>
            </a:r>
          </a:p>
          <a:p>
            <a:r>
              <a:rPr lang="en-US" sz="2800" dirty="0" smtClean="0">
                <a:latin typeface="Goudy Old Style" pitchFamily="18" charset="0"/>
              </a:rPr>
              <a:t>Combined interviews with suburban housewives with research into psychology, advertising, media in order to draw attention to what she saw as </a:t>
            </a:r>
            <a:r>
              <a:rPr lang="en-US" sz="2800" b="1" dirty="0" smtClean="0">
                <a:latin typeface="Goudy Old Style" pitchFamily="18" charset="0"/>
              </a:rPr>
              <a:t>“the problem that had no name”</a:t>
            </a:r>
          </a:p>
          <a:p>
            <a:r>
              <a:rPr lang="en-US" sz="2800" dirty="0" smtClean="0">
                <a:latin typeface="Goudy Old Style" pitchFamily="18" charset="0"/>
              </a:rPr>
              <a:t>Originally intended to publish an article (not a book), but no magazine would publish her</a:t>
            </a:r>
          </a:p>
        </p:txBody>
      </p:sp>
    </p:spTree>
    <p:extLst>
      <p:ext uri="{BB962C8B-B14F-4D97-AF65-F5344CB8AC3E}">
        <p14:creationId xmlns:p14="http://schemas.microsoft.com/office/powerpoint/2010/main" val="1795397636"/>
      </p:ext>
    </p:extLst>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125113" cy="467276"/>
          </a:xfrm>
        </p:spPr>
        <p:txBody>
          <a:bodyPr/>
          <a:lstStyle/>
          <a:p>
            <a:r>
              <a:rPr lang="en-US" dirty="0" smtClean="0">
                <a:solidFill>
                  <a:schemeClr val="tx1"/>
                </a:solidFill>
                <a:latin typeface="Goudy Old Style" pitchFamily="18" charset="0"/>
              </a:rPr>
              <a:t>Women and Reproductive Rights</a:t>
            </a:r>
            <a:endParaRPr lang="en-US" dirty="0">
              <a:solidFill>
                <a:schemeClr val="tx1"/>
              </a:solidFill>
              <a:latin typeface="Goudy Old Style" pitchFamily="18" charset="0"/>
            </a:endParaRPr>
          </a:p>
        </p:txBody>
      </p:sp>
      <p:sp>
        <p:nvSpPr>
          <p:cNvPr id="3" name="Content Placeholder 2"/>
          <p:cNvSpPr>
            <a:spLocks noGrp="1"/>
          </p:cNvSpPr>
          <p:nvPr>
            <p:ph idx="1"/>
          </p:nvPr>
        </p:nvSpPr>
        <p:spPr>
          <a:xfrm>
            <a:off x="457200" y="762000"/>
            <a:ext cx="5029200" cy="5638800"/>
          </a:xfrm>
        </p:spPr>
        <p:txBody>
          <a:bodyPr>
            <a:normAutofit fontScale="92500"/>
          </a:bodyPr>
          <a:lstStyle/>
          <a:p>
            <a:r>
              <a:rPr lang="en-US" sz="2800" b="1" dirty="0" smtClean="0">
                <a:latin typeface="Goudy Old Style" pitchFamily="18" charset="0"/>
              </a:rPr>
              <a:t>Planned Parenthood</a:t>
            </a:r>
          </a:p>
          <a:p>
            <a:pPr lvl="1"/>
            <a:r>
              <a:rPr lang="en-US" sz="2800" dirty="0" smtClean="0">
                <a:latin typeface="Goudy Old Style" pitchFamily="18" charset="0"/>
              </a:rPr>
              <a:t>Margaret Sanger</a:t>
            </a:r>
          </a:p>
          <a:p>
            <a:pPr lvl="1"/>
            <a:r>
              <a:rPr lang="en-US" sz="2800" dirty="0" smtClean="0">
                <a:latin typeface="Goudy Old Style" pitchFamily="18" charset="0"/>
              </a:rPr>
              <a:t>Started in 1916 as The American Birth Control League</a:t>
            </a:r>
          </a:p>
          <a:p>
            <a:pPr lvl="1"/>
            <a:r>
              <a:rPr lang="en-US" sz="2800" dirty="0">
                <a:latin typeface="Goudy Old Style" pitchFamily="18" charset="0"/>
              </a:rPr>
              <a:t>Operating 222 clinics by </a:t>
            </a:r>
            <a:r>
              <a:rPr lang="en-US" sz="2800" dirty="0" smtClean="0">
                <a:latin typeface="Goudy Old Style" pitchFamily="18" charset="0"/>
              </a:rPr>
              <a:t>1941</a:t>
            </a:r>
          </a:p>
          <a:p>
            <a:pPr lvl="1"/>
            <a:r>
              <a:rPr lang="en-US" sz="2800" dirty="0" smtClean="0">
                <a:latin typeface="Goudy Old Style" pitchFamily="18" charset="0"/>
              </a:rPr>
              <a:t>Morphed into Planned Parenthood Federation in 1942</a:t>
            </a:r>
          </a:p>
          <a:p>
            <a:r>
              <a:rPr lang="en-US" sz="2800" b="1" dirty="0">
                <a:latin typeface="Goudy Old Style" pitchFamily="18" charset="0"/>
              </a:rPr>
              <a:t>1960</a:t>
            </a:r>
            <a:r>
              <a:rPr lang="en-US" sz="2800" dirty="0">
                <a:latin typeface="Goudy Old Style" pitchFamily="18" charset="0"/>
              </a:rPr>
              <a:t> – FDA approved the combined oral contraceptive pill</a:t>
            </a:r>
          </a:p>
          <a:p>
            <a:endParaRPr lang="en-US" dirty="0">
              <a:latin typeface="Goudy Old Style" pitchFamily="18" charset="0"/>
            </a:endParaRPr>
          </a:p>
        </p:txBody>
      </p:sp>
      <p:pic>
        <p:nvPicPr>
          <p:cNvPr id="2050" name="Picture 2" descr="http://upload.wikimedia.org/wikipedia/commons/thumb/2/2f/MargaretSanger-Underwood.LOC.jpg/170px-MargaretSanger-Underwood.LO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838200"/>
            <a:ext cx="2317169" cy="29441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lanned Parenthood logo.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7147" y="4343400"/>
            <a:ext cx="3077022" cy="130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567520"/>
      </p:ext>
    </p:extLst>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543" y="228600"/>
            <a:ext cx="7125113" cy="619676"/>
          </a:xfrm>
        </p:spPr>
        <p:txBody>
          <a:bodyPr/>
          <a:lstStyle/>
          <a:p>
            <a:r>
              <a:rPr lang="en-US" sz="4800" dirty="0" smtClean="0">
                <a:solidFill>
                  <a:schemeClr val="tx1"/>
                </a:solidFill>
                <a:latin typeface="Goudy Old Style" pitchFamily="18" charset="0"/>
              </a:rPr>
              <a:t>Sexual Revolution</a:t>
            </a:r>
            <a:endParaRPr lang="en-US" sz="4800" dirty="0">
              <a:solidFill>
                <a:schemeClr val="tx1"/>
              </a:solidFill>
              <a:latin typeface="Goudy Old Style" pitchFamily="18" charset="0"/>
            </a:endParaRPr>
          </a:p>
        </p:txBody>
      </p:sp>
      <p:sp>
        <p:nvSpPr>
          <p:cNvPr id="3" name="Content Placeholder 2"/>
          <p:cNvSpPr>
            <a:spLocks noGrp="1"/>
          </p:cNvSpPr>
          <p:nvPr>
            <p:ph idx="1"/>
          </p:nvPr>
        </p:nvSpPr>
        <p:spPr>
          <a:xfrm>
            <a:off x="457200" y="1066801"/>
            <a:ext cx="8305800" cy="5410200"/>
          </a:xfrm>
        </p:spPr>
        <p:txBody>
          <a:bodyPr>
            <a:normAutofit fontScale="92500" lnSpcReduction="10000"/>
          </a:bodyPr>
          <a:lstStyle/>
          <a:p>
            <a:r>
              <a:rPr lang="en-US" sz="2600" dirty="0" smtClean="0">
                <a:latin typeface="Goudy Old Style" pitchFamily="18" charset="0"/>
              </a:rPr>
              <a:t>Began in the 1960s, coincided with the 2</a:t>
            </a:r>
            <a:r>
              <a:rPr lang="en-US" sz="2600" baseline="30000" dirty="0" smtClean="0">
                <a:latin typeface="Goudy Old Style" pitchFamily="18" charset="0"/>
              </a:rPr>
              <a:t>nd</a:t>
            </a:r>
            <a:r>
              <a:rPr lang="en-US" sz="2600" dirty="0" smtClean="0">
                <a:latin typeface="Goudy Old Style" pitchFamily="18" charset="0"/>
              </a:rPr>
              <a:t> wave feminist movement</a:t>
            </a:r>
          </a:p>
          <a:p>
            <a:r>
              <a:rPr lang="en-US" sz="2600" dirty="0" smtClean="0">
                <a:latin typeface="Goudy Old Style" pitchFamily="18" charset="0"/>
              </a:rPr>
              <a:t>Purpose: to challenge traditional ideas regarding sexuality</a:t>
            </a:r>
          </a:p>
          <a:p>
            <a:pPr lvl="1"/>
            <a:r>
              <a:rPr lang="en-US" sz="2200" b="1" i="1" dirty="0" smtClean="0">
                <a:latin typeface="Goudy Old Style" pitchFamily="18" charset="0"/>
              </a:rPr>
              <a:t>Particularly regarding female and queer sexuality</a:t>
            </a:r>
          </a:p>
          <a:p>
            <a:r>
              <a:rPr lang="en-US" sz="2600" dirty="0" smtClean="0">
                <a:latin typeface="Goudy Old Style" pitchFamily="18" charset="0"/>
              </a:rPr>
              <a:t>Eliminating undue favorable bias towards men and objectification of women</a:t>
            </a:r>
          </a:p>
          <a:p>
            <a:r>
              <a:rPr lang="en-US" sz="2600" dirty="0" smtClean="0">
                <a:latin typeface="Goudy Old Style" pitchFamily="18" charset="0"/>
              </a:rPr>
              <a:t>Associated with both physical and psychological freedom for women</a:t>
            </a:r>
          </a:p>
          <a:p>
            <a:r>
              <a:rPr lang="en-US" sz="2600" dirty="0" smtClean="0">
                <a:latin typeface="Goudy Old Style" pitchFamily="18" charset="0"/>
              </a:rPr>
              <a:t>Sex was expanding beyond the personal, becoming political as well</a:t>
            </a:r>
          </a:p>
          <a:p>
            <a:endParaRPr lang="en-US" dirty="0">
              <a:latin typeface="Goudy Old Style" pitchFamily="18" charset="0"/>
            </a:endParaRPr>
          </a:p>
          <a:p>
            <a:pPr marL="114300" indent="0" algn="ctr">
              <a:buNone/>
            </a:pPr>
            <a:r>
              <a:rPr lang="en-US" sz="2800" b="1" i="1" dirty="0" smtClean="0">
                <a:latin typeface="Goudy Old Style" pitchFamily="18" charset="0"/>
              </a:rPr>
              <a:t>While a lot of these ideas took their roots from the 1920s, the 1960s is when they really began to take off!</a:t>
            </a:r>
            <a:endParaRPr lang="en-US" sz="2800" b="1" i="1" dirty="0">
              <a:latin typeface="Goudy Old Style" pitchFamily="18" charset="0"/>
            </a:endParaRPr>
          </a:p>
        </p:txBody>
      </p:sp>
    </p:spTree>
    <p:extLst>
      <p:ext uri="{BB962C8B-B14F-4D97-AF65-F5344CB8AC3E}">
        <p14:creationId xmlns:p14="http://schemas.microsoft.com/office/powerpoint/2010/main" val="3437362353"/>
      </p:ext>
    </p:extLst>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1"/>
            <a:ext cx="7125113" cy="762000"/>
          </a:xfrm>
        </p:spPr>
        <p:txBody>
          <a:bodyPr/>
          <a:lstStyle/>
          <a:p>
            <a:r>
              <a:rPr lang="en-US" dirty="0" smtClean="0"/>
              <a:t>Task Today	</a:t>
            </a:r>
            <a:endParaRPr lang="en-US" dirty="0"/>
          </a:p>
        </p:txBody>
      </p:sp>
      <p:sp>
        <p:nvSpPr>
          <p:cNvPr id="3" name="Content Placeholder 2"/>
          <p:cNvSpPr>
            <a:spLocks noGrp="1"/>
          </p:cNvSpPr>
          <p:nvPr>
            <p:ph idx="1"/>
          </p:nvPr>
        </p:nvSpPr>
        <p:spPr>
          <a:xfrm>
            <a:off x="228600" y="1066800"/>
            <a:ext cx="8763000" cy="5486399"/>
          </a:xfrm>
        </p:spPr>
        <p:txBody>
          <a:bodyPr>
            <a:normAutofit lnSpcReduction="10000"/>
          </a:bodyPr>
          <a:lstStyle/>
          <a:p>
            <a:r>
              <a:rPr lang="en-US" sz="3600" dirty="0" smtClean="0"/>
              <a:t>After reviewing the </a:t>
            </a:r>
            <a:r>
              <a:rPr lang="en-US" sz="3600" dirty="0" smtClean="0">
                <a:solidFill>
                  <a:schemeClr val="accent1">
                    <a:lumMod val="75000"/>
                  </a:schemeClr>
                </a:solidFill>
                <a:hlinkClick r:id="rId2" action="ppaction://hlinkfile"/>
              </a:rPr>
              <a:t>how to guide </a:t>
            </a:r>
            <a:r>
              <a:rPr lang="en-US" sz="3600" dirty="0" smtClean="0"/>
              <a:t>for being a 50s housewife, ads, and </a:t>
            </a:r>
            <a:r>
              <a:rPr lang="en-US" sz="3600" i="1" dirty="0" smtClean="0">
                <a:hlinkClick r:id="rId3" action="ppaction://hlinkfile"/>
              </a:rPr>
              <a:t>Tips for Keeping Your Man</a:t>
            </a:r>
            <a:r>
              <a:rPr lang="en-US" sz="3600" dirty="0" smtClean="0"/>
              <a:t>, your table group will create a political cartoon for the woman’s place in 1950s society. </a:t>
            </a:r>
          </a:p>
          <a:p>
            <a:r>
              <a:rPr lang="en-US" sz="3600" dirty="0" smtClean="0"/>
              <a:t>Must include: role, stereotype, some words, image</a:t>
            </a:r>
          </a:p>
          <a:p>
            <a:r>
              <a:rPr lang="en-US" sz="3600" dirty="0" smtClean="0"/>
              <a:t>Written explanations of cartoon </a:t>
            </a:r>
            <a:r>
              <a:rPr lang="en-US" sz="3600" smtClean="0"/>
              <a:t>on the back</a:t>
            </a:r>
            <a:endParaRPr lang="en-US" sz="3600" dirty="0"/>
          </a:p>
        </p:txBody>
      </p:sp>
    </p:spTree>
    <p:extLst>
      <p:ext uri="{BB962C8B-B14F-4D97-AF65-F5344CB8AC3E}">
        <p14:creationId xmlns:p14="http://schemas.microsoft.com/office/powerpoint/2010/main" val="4016262334"/>
      </p:ext>
    </p:extLst>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25113" cy="543476"/>
          </a:xfrm>
        </p:spPr>
        <p:txBody>
          <a:bodyPr/>
          <a:lstStyle/>
          <a:p>
            <a:r>
              <a:rPr lang="en-US" dirty="0" smtClean="0"/>
              <a:t>Political Cartoon</a:t>
            </a:r>
            <a:endParaRPr lang="en-US" dirty="0"/>
          </a:p>
        </p:txBody>
      </p:sp>
      <p:sp>
        <p:nvSpPr>
          <p:cNvPr id="3" name="Content Placeholder 2"/>
          <p:cNvSpPr>
            <a:spLocks noGrp="1"/>
          </p:cNvSpPr>
          <p:nvPr>
            <p:ph idx="1"/>
          </p:nvPr>
        </p:nvSpPr>
        <p:spPr>
          <a:xfrm>
            <a:off x="457200" y="1295401"/>
            <a:ext cx="8458199" cy="5257800"/>
          </a:xfrm>
        </p:spPr>
        <p:txBody>
          <a:bodyPr>
            <a:normAutofit/>
          </a:bodyPr>
          <a:lstStyle/>
          <a:p>
            <a:pPr marL="0" indent="0">
              <a:buNone/>
            </a:pPr>
            <a:r>
              <a:rPr lang="en-US" sz="4800" dirty="0" smtClean="0"/>
              <a:t>Definition: </a:t>
            </a:r>
            <a:r>
              <a:rPr lang="en-US" sz="4800" dirty="0"/>
              <a:t>illustrations or comic strips containing a </a:t>
            </a:r>
            <a:r>
              <a:rPr lang="en-US" sz="4800" b="1" dirty="0"/>
              <a:t>political</a:t>
            </a:r>
            <a:r>
              <a:rPr lang="en-US" sz="4800" dirty="0"/>
              <a:t> or </a:t>
            </a:r>
            <a:r>
              <a:rPr lang="en-US" sz="4800" b="1" dirty="0"/>
              <a:t>social message </a:t>
            </a:r>
            <a:r>
              <a:rPr lang="en-US" sz="4800" dirty="0"/>
              <a:t>that usually relates to current events or </a:t>
            </a:r>
            <a:r>
              <a:rPr lang="en-US" sz="4800" dirty="0" smtClean="0"/>
              <a:t>personalities (google.com). </a:t>
            </a:r>
            <a:endParaRPr lang="en-US" sz="4800" dirty="0"/>
          </a:p>
        </p:txBody>
      </p:sp>
    </p:spTree>
    <p:extLst>
      <p:ext uri="{BB962C8B-B14F-4D97-AF65-F5344CB8AC3E}">
        <p14:creationId xmlns:p14="http://schemas.microsoft.com/office/powerpoint/2010/main" val="1252061947"/>
      </p:ext>
    </p:extLst>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Older Files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1378793"/>
      </p:ext>
    </p:extLst>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457201"/>
            <a:ext cx="7125113" cy="609599"/>
          </a:xfrm>
        </p:spPr>
        <p:txBody>
          <a:bodyPr/>
          <a:lstStyle/>
          <a:p>
            <a:r>
              <a:rPr lang="en-US" i="1" dirty="0" smtClean="0"/>
              <a:t>Pleasantville</a:t>
            </a:r>
            <a:endParaRPr lang="en-US" i="1" dirty="0"/>
          </a:p>
        </p:txBody>
      </p:sp>
      <p:sp>
        <p:nvSpPr>
          <p:cNvPr id="3" name="Content Placeholder 2"/>
          <p:cNvSpPr>
            <a:spLocks noGrp="1"/>
          </p:cNvSpPr>
          <p:nvPr>
            <p:ph idx="1"/>
          </p:nvPr>
        </p:nvSpPr>
        <p:spPr>
          <a:xfrm>
            <a:off x="152400" y="1219200"/>
            <a:ext cx="8763000" cy="5410200"/>
          </a:xfrm>
        </p:spPr>
        <p:txBody>
          <a:bodyPr>
            <a:normAutofit fontScale="92500" lnSpcReduction="10000"/>
          </a:bodyPr>
          <a:lstStyle/>
          <a:p>
            <a:pPr marL="457200" lvl="0" indent="-457200">
              <a:buFont typeface="+mj-lt"/>
              <a:buAutoNum type="arabicPeriod"/>
            </a:pPr>
            <a:r>
              <a:rPr lang="en-US" sz="2000" dirty="0"/>
              <a:t>What were the family values of the 1950s? What were the roles of each of the family members?</a:t>
            </a:r>
          </a:p>
          <a:p>
            <a:pPr marL="457200" lvl="0" indent="-457200">
              <a:buFont typeface="+mj-lt"/>
              <a:buAutoNum type="arabicPeriod"/>
            </a:pPr>
            <a:r>
              <a:rPr lang="en-US" sz="2000" dirty="0" smtClean="0"/>
              <a:t>What </a:t>
            </a:r>
            <a:r>
              <a:rPr lang="en-US" sz="2000" dirty="0"/>
              <a:t>was valued most in society during the 1950s?</a:t>
            </a:r>
          </a:p>
          <a:p>
            <a:pPr marL="457200" indent="-457200">
              <a:buFont typeface="+mj-lt"/>
              <a:buAutoNum type="arabicPeriod"/>
            </a:pPr>
            <a:r>
              <a:rPr lang="en-US" sz="2000" dirty="0"/>
              <a:t> </a:t>
            </a:r>
            <a:r>
              <a:rPr lang="en-US" sz="2000" dirty="0" smtClean="0"/>
              <a:t>What </a:t>
            </a:r>
            <a:r>
              <a:rPr lang="en-US" sz="2000" dirty="0"/>
              <a:t>were some key traits of the ideal 1950s man/woman?</a:t>
            </a:r>
          </a:p>
          <a:p>
            <a:pPr marL="457200" indent="-457200">
              <a:buFont typeface="+mj-lt"/>
              <a:buAutoNum type="arabicPeriod"/>
            </a:pPr>
            <a:r>
              <a:rPr lang="en-US" sz="2000" dirty="0"/>
              <a:t> </a:t>
            </a:r>
            <a:r>
              <a:rPr lang="en-US" sz="2000" dirty="0" smtClean="0"/>
              <a:t>What </a:t>
            </a:r>
            <a:r>
              <a:rPr lang="en-US" sz="2000" dirty="0"/>
              <a:t>commentary is the movie making about conformity?</a:t>
            </a:r>
          </a:p>
          <a:p>
            <a:pPr marL="457200" indent="-457200">
              <a:buFont typeface="+mj-lt"/>
              <a:buAutoNum type="arabicPeriod"/>
            </a:pPr>
            <a:r>
              <a:rPr lang="en-US" sz="2000" dirty="0"/>
              <a:t> </a:t>
            </a:r>
            <a:r>
              <a:rPr lang="en-US" sz="2000" dirty="0" smtClean="0"/>
              <a:t>Why </a:t>
            </a:r>
            <a:r>
              <a:rPr lang="en-US" sz="2000" dirty="0"/>
              <a:t>does the movie change from black and white to color? </a:t>
            </a:r>
          </a:p>
          <a:p>
            <a:pPr marL="457200" indent="-457200">
              <a:buFont typeface="+mj-lt"/>
              <a:buAutoNum type="arabicPeriod"/>
            </a:pPr>
            <a:r>
              <a:rPr lang="en-US" sz="2000" dirty="0"/>
              <a:t> </a:t>
            </a:r>
            <a:r>
              <a:rPr lang="en-US" sz="2000" dirty="0" smtClean="0"/>
              <a:t>David </a:t>
            </a:r>
            <a:r>
              <a:rPr lang="en-US" sz="2000" dirty="0"/>
              <a:t>claims the people “are happy like this”. </a:t>
            </a:r>
            <a:r>
              <a:rPr lang="en-US" sz="2000" dirty="0" smtClean="0"/>
              <a:t>To what extent do </a:t>
            </a:r>
            <a:r>
              <a:rPr lang="en-US" sz="2000" dirty="0"/>
              <a:t>you think the people of the 1950s were really happy? Explain with evidence from the film. </a:t>
            </a:r>
          </a:p>
          <a:p>
            <a:pPr marL="457200" indent="-457200">
              <a:buFont typeface="+mj-lt"/>
              <a:buAutoNum type="arabicPeriod"/>
            </a:pPr>
            <a:r>
              <a:rPr lang="en-US" sz="2000" dirty="0"/>
              <a:t> </a:t>
            </a:r>
            <a:r>
              <a:rPr lang="en-US" sz="2000" dirty="0" smtClean="0"/>
              <a:t>Why </a:t>
            </a:r>
            <a:r>
              <a:rPr lang="en-US" sz="2000" dirty="0"/>
              <a:t>did people resist change in the 1950s?</a:t>
            </a:r>
          </a:p>
          <a:p>
            <a:pPr marL="457200" indent="-457200">
              <a:buFont typeface="+mj-lt"/>
              <a:buAutoNum type="arabicPeriod"/>
            </a:pPr>
            <a:r>
              <a:rPr lang="en-US" sz="2000" dirty="0"/>
              <a:t> </a:t>
            </a:r>
            <a:r>
              <a:rPr lang="en-US" sz="2000" dirty="0" smtClean="0"/>
              <a:t>What </a:t>
            </a:r>
            <a:r>
              <a:rPr lang="en-US" sz="2000" dirty="0"/>
              <a:t>does the trial scene remind you of? Why</a:t>
            </a:r>
            <a:r>
              <a:rPr lang="en-US" sz="2000" dirty="0" smtClean="0"/>
              <a:t>?</a:t>
            </a:r>
          </a:p>
          <a:p>
            <a:pPr marL="457200" indent="-457200">
              <a:buFont typeface="+mj-lt"/>
              <a:buAutoNum type="arabicPeriod"/>
            </a:pPr>
            <a:r>
              <a:rPr lang="en-US" sz="2000" dirty="0"/>
              <a:t>When speaking about the town meeting, and Betty’s “condition”, she says she doesn’t </a:t>
            </a:r>
            <a:r>
              <a:rPr lang="en-US" sz="2000" i="1" dirty="0"/>
              <a:t>want</a:t>
            </a:r>
            <a:r>
              <a:rPr lang="en-US" sz="2000" dirty="0"/>
              <a:t> it to go away.  Beyond the visual, aspects, what could she be talking about?</a:t>
            </a:r>
          </a:p>
          <a:p>
            <a:pPr marL="457200" indent="-457200">
              <a:buFont typeface="+mj-lt"/>
              <a:buAutoNum type="arabicPeriod"/>
            </a:pPr>
            <a:r>
              <a:rPr lang="en-US" sz="2000" dirty="0"/>
              <a:t> </a:t>
            </a:r>
            <a:r>
              <a:rPr lang="en-US" sz="2000" dirty="0" smtClean="0"/>
              <a:t>Conclude what the </a:t>
            </a:r>
            <a:r>
              <a:rPr lang="en-US" sz="2000" dirty="0"/>
              <a:t>last scene </a:t>
            </a:r>
            <a:r>
              <a:rPr lang="en-US" sz="2000" dirty="0" smtClean="0"/>
              <a:t>means.</a:t>
            </a:r>
            <a:endParaRPr lang="en-US" sz="2000" dirty="0"/>
          </a:p>
          <a:p>
            <a:endParaRPr lang="en-US" dirty="0"/>
          </a:p>
        </p:txBody>
      </p:sp>
    </p:spTree>
    <p:extLst>
      <p:ext uri="{BB962C8B-B14F-4D97-AF65-F5344CB8AC3E}">
        <p14:creationId xmlns:p14="http://schemas.microsoft.com/office/powerpoint/2010/main" val="3042732796"/>
      </p:ext>
    </p:extLst>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743" y="381000"/>
            <a:ext cx="7125113" cy="924475"/>
          </a:xfrm>
        </p:spPr>
        <p:txBody>
          <a:bodyPr/>
          <a:lstStyle/>
          <a:p>
            <a:r>
              <a:rPr lang="en-US" dirty="0" smtClean="0"/>
              <a:t>Learning Targets </a:t>
            </a:r>
            <a:endParaRPr lang="en-US" dirty="0"/>
          </a:p>
        </p:txBody>
      </p:sp>
      <p:sp>
        <p:nvSpPr>
          <p:cNvPr id="3" name="Content Placeholder 2"/>
          <p:cNvSpPr>
            <a:spLocks noGrp="1"/>
          </p:cNvSpPr>
          <p:nvPr>
            <p:ph idx="1"/>
          </p:nvPr>
        </p:nvSpPr>
        <p:spPr>
          <a:xfrm>
            <a:off x="304800" y="1219201"/>
            <a:ext cx="8686800" cy="5334000"/>
          </a:xfrm>
        </p:spPr>
        <p:txBody>
          <a:bodyPr>
            <a:noAutofit/>
          </a:bodyPr>
          <a:lstStyle/>
          <a:p>
            <a:r>
              <a:rPr lang="en-US" sz="3200" dirty="0" smtClean="0"/>
              <a:t>I can critically read “America” by determining the meaning of historical allusions</a:t>
            </a:r>
          </a:p>
          <a:p>
            <a:r>
              <a:rPr lang="en-US" sz="3200" dirty="0" smtClean="0"/>
              <a:t>I can determine how the poem could reflect both 1950s America and 2020 America</a:t>
            </a:r>
          </a:p>
          <a:p>
            <a:r>
              <a:rPr lang="en-US" sz="3200" dirty="0" smtClean="0"/>
              <a:t>I can collaborate to modernize the poem to reflect an understanding of the message of “America”</a:t>
            </a:r>
            <a:endParaRPr lang="en-US" sz="3200" dirty="0"/>
          </a:p>
        </p:txBody>
      </p:sp>
    </p:spTree>
    <p:extLst>
      <p:ext uri="{BB962C8B-B14F-4D97-AF65-F5344CB8AC3E}">
        <p14:creationId xmlns:p14="http://schemas.microsoft.com/office/powerpoint/2010/main" val="614193284"/>
      </p:ext>
    </p:extLst>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125113" cy="391075"/>
          </a:xfrm>
        </p:spPr>
        <p:txBody>
          <a:bodyPr/>
          <a:lstStyle/>
          <a:p>
            <a:r>
              <a:rPr lang="en-US" dirty="0" smtClean="0"/>
              <a:t>The Beats</a:t>
            </a:r>
            <a:endParaRPr lang="en-US" dirty="0"/>
          </a:p>
        </p:txBody>
      </p:sp>
      <p:sp>
        <p:nvSpPr>
          <p:cNvPr id="3" name="Content Placeholder 2"/>
          <p:cNvSpPr>
            <a:spLocks noGrp="1"/>
          </p:cNvSpPr>
          <p:nvPr>
            <p:ph idx="1"/>
          </p:nvPr>
        </p:nvSpPr>
        <p:spPr>
          <a:xfrm>
            <a:off x="228600" y="1295400"/>
            <a:ext cx="8686800" cy="5334000"/>
          </a:xfrm>
        </p:spPr>
        <p:txBody>
          <a:bodyPr>
            <a:noAutofit/>
          </a:bodyPr>
          <a:lstStyle/>
          <a:p>
            <a:r>
              <a:rPr lang="en-US" sz="4000" dirty="0" smtClean="0"/>
              <a:t>You will be </a:t>
            </a:r>
            <a:r>
              <a:rPr lang="en-US" sz="4000" u="sng" dirty="0" smtClean="0"/>
              <a:t>critically reading</a:t>
            </a:r>
            <a:r>
              <a:rPr lang="en-US" sz="4000" dirty="0" smtClean="0"/>
              <a:t> “America” (Ginsberg) to determine what exactly beat poetry is. </a:t>
            </a:r>
          </a:p>
          <a:p>
            <a:pPr lvl="1"/>
            <a:r>
              <a:rPr lang="en-US" sz="4000" u="sng" dirty="0" smtClean="0"/>
              <a:t>Anything underlined</a:t>
            </a:r>
            <a:r>
              <a:rPr lang="en-US" sz="4000" dirty="0" smtClean="0"/>
              <a:t>: historical allusion (look them up and write them on the poem as your critical reading assignment </a:t>
            </a:r>
          </a:p>
        </p:txBody>
      </p:sp>
    </p:spTree>
    <p:extLst>
      <p:ext uri="{BB962C8B-B14F-4D97-AF65-F5344CB8AC3E}">
        <p14:creationId xmlns:p14="http://schemas.microsoft.com/office/powerpoint/2010/main" val="2416833747"/>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125113" cy="457199"/>
          </a:xfrm>
        </p:spPr>
        <p:txBody>
          <a:bodyPr/>
          <a:lstStyle/>
          <a:p>
            <a:r>
              <a:rPr lang="en-US" i="1" dirty="0" smtClean="0"/>
              <a:t>Pleasantville</a:t>
            </a:r>
            <a:endParaRPr lang="en-US" i="1" dirty="0"/>
          </a:p>
        </p:txBody>
      </p:sp>
      <p:sp>
        <p:nvSpPr>
          <p:cNvPr id="3" name="Content Placeholder 2"/>
          <p:cNvSpPr>
            <a:spLocks noGrp="1"/>
          </p:cNvSpPr>
          <p:nvPr>
            <p:ph idx="1"/>
          </p:nvPr>
        </p:nvSpPr>
        <p:spPr>
          <a:xfrm>
            <a:off x="152400" y="762000"/>
            <a:ext cx="8763000" cy="5867400"/>
          </a:xfrm>
        </p:spPr>
        <p:txBody>
          <a:bodyPr>
            <a:normAutofit fontScale="85000" lnSpcReduction="20000"/>
          </a:bodyPr>
          <a:lstStyle/>
          <a:p>
            <a:pPr marL="457200" lvl="0" indent="-457200">
              <a:buFont typeface="+mj-lt"/>
              <a:buAutoNum type="arabicPeriod"/>
            </a:pPr>
            <a:endParaRPr lang="en-US" sz="2100" dirty="0" smtClean="0"/>
          </a:p>
          <a:p>
            <a:pPr marL="457200" lvl="0" indent="-457200">
              <a:buFont typeface="+mj-lt"/>
              <a:buAutoNum type="arabicPeriod"/>
            </a:pPr>
            <a:r>
              <a:rPr lang="en-US" sz="2100" dirty="0" smtClean="0"/>
              <a:t>What </a:t>
            </a:r>
            <a:r>
              <a:rPr lang="en-US" sz="2100" dirty="0"/>
              <a:t>were the family values of the 1950s? What were the roles of each of the family members?</a:t>
            </a:r>
          </a:p>
          <a:p>
            <a:pPr marL="457200" lvl="0" indent="-457200">
              <a:buFont typeface="+mj-lt"/>
              <a:buAutoNum type="arabicPeriod"/>
            </a:pPr>
            <a:r>
              <a:rPr lang="en-US" sz="2100" dirty="0" smtClean="0"/>
              <a:t>What </a:t>
            </a:r>
            <a:r>
              <a:rPr lang="en-US" sz="2100" dirty="0"/>
              <a:t>was valued most in society during the 1950s?</a:t>
            </a:r>
          </a:p>
          <a:p>
            <a:pPr marL="457200" indent="-457200">
              <a:buFont typeface="+mj-lt"/>
              <a:buAutoNum type="arabicPeriod"/>
            </a:pPr>
            <a:r>
              <a:rPr lang="en-US" sz="2100" dirty="0"/>
              <a:t> </a:t>
            </a:r>
            <a:r>
              <a:rPr lang="en-US" sz="2100" dirty="0" smtClean="0"/>
              <a:t>What </a:t>
            </a:r>
            <a:r>
              <a:rPr lang="en-US" sz="2100" dirty="0"/>
              <a:t>were some key traits of the ideal 1950s man/woman?</a:t>
            </a:r>
          </a:p>
          <a:p>
            <a:pPr marL="457200" indent="-457200">
              <a:buFont typeface="+mj-lt"/>
              <a:buAutoNum type="arabicPeriod"/>
            </a:pPr>
            <a:r>
              <a:rPr lang="en-US" sz="2100" dirty="0"/>
              <a:t>  </a:t>
            </a:r>
            <a:r>
              <a:rPr lang="en-US" sz="2100" dirty="0" smtClean="0"/>
              <a:t>Why </a:t>
            </a:r>
            <a:r>
              <a:rPr lang="en-US" sz="2100" dirty="0"/>
              <a:t>does the movie change from black and white to color? </a:t>
            </a:r>
          </a:p>
          <a:p>
            <a:pPr marL="457200" indent="-457200">
              <a:buFont typeface="+mj-lt"/>
              <a:buAutoNum type="arabicPeriod"/>
            </a:pPr>
            <a:r>
              <a:rPr lang="en-US" sz="2100" dirty="0"/>
              <a:t> </a:t>
            </a:r>
            <a:r>
              <a:rPr lang="en-US" sz="2100" dirty="0" smtClean="0"/>
              <a:t>David </a:t>
            </a:r>
            <a:r>
              <a:rPr lang="en-US" sz="2100" dirty="0"/>
              <a:t>claims the people “are happy like this”. </a:t>
            </a:r>
            <a:r>
              <a:rPr lang="en-US" sz="2100" dirty="0" smtClean="0"/>
              <a:t>To what extent do </a:t>
            </a:r>
            <a:r>
              <a:rPr lang="en-US" sz="2100" dirty="0"/>
              <a:t>you think the people of the 1950s were really happy? Explain with evidence from the film. </a:t>
            </a:r>
          </a:p>
          <a:p>
            <a:pPr marL="457200" indent="-457200">
              <a:buFont typeface="+mj-lt"/>
              <a:buAutoNum type="arabicPeriod"/>
            </a:pPr>
            <a:r>
              <a:rPr lang="en-US" sz="2100" dirty="0"/>
              <a:t> </a:t>
            </a:r>
            <a:r>
              <a:rPr lang="en-US" sz="2100" dirty="0" smtClean="0"/>
              <a:t>Why </a:t>
            </a:r>
            <a:r>
              <a:rPr lang="en-US" sz="2100" dirty="0"/>
              <a:t>did people resist change in the 1950s?</a:t>
            </a:r>
          </a:p>
          <a:p>
            <a:pPr marL="457200" indent="-457200">
              <a:buFont typeface="+mj-lt"/>
              <a:buAutoNum type="arabicPeriod"/>
            </a:pPr>
            <a:r>
              <a:rPr lang="en-US" sz="2100" dirty="0"/>
              <a:t> </a:t>
            </a:r>
            <a:r>
              <a:rPr lang="en-US" sz="2100" dirty="0" smtClean="0"/>
              <a:t>When </a:t>
            </a:r>
            <a:r>
              <a:rPr lang="en-US" sz="2100" dirty="0"/>
              <a:t>speaking about the town meeting, and Betty’s “condition”, she says she doesn’t </a:t>
            </a:r>
            <a:r>
              <a:rPr lang="en-US" sz="2100" i="1" dirty="0"/>
              <a:t>want</a:t>
            </a:r>
            <a:r>
              <a:rPr lang="en-US" sz="2100" dirty="0"/>
              <a:t> it to go away.  Beyond the visual, aspects, what could she be talking about?</a:t>
            </a:r>
          </a:p>
          <a:p>
            <a:pPr marL="457200" indent="-457200">
              <a:buFont typeface="+mj-lt"/>
              <a:buAutoNum type="arabicPeriod"/>
            </a:pPr>
            <a:r>
              <a:rPr lang="en-US" sz="2100" dirty="0"/>
              <a:t> </a:t>
            </a:r>
            <a:r>
              <a:rPr lang="en-US" sz="2100" dirty="0" smtClean="0"/>
              <a:t>Conclude what the </a:t>
            </a:r>
            <a:r>
              <a:rPr lang="en-US" sz="2100" dirty="0"/>
              <a:t>last scene </a:t>
            </a:r>
            <a:r>
              <a:rPr lang="en-US" sz="2100" dirty="0" smtClean="0"/>
              <a:t>means.</a:t>
            </a:r>
          </a:p>
          <a:p>
            <a:pPr marL="457200" indent="-457200">
              <a:buFont typeface="+mj-lt"/>
              <a:buAutoNum type="arabicPeriod"/>
            </a:pPr>
            <a:r>
              <a:rPr lang="en-US" sz="2100" dirty="0" smtClean="0"/>
              <a:t>What </a:t>
            </a:r>
            <a:r>
              <a:rPr lang="en-US" sz="2100" dirty="0"/>
              <a:t>is the purpose of this </a:t>
            </a:r>
            <a:r>
              <a:rPr lang="en-US" sz="2100" dirty="0" smtClean="0"/>
              <a:t>film? </a:t>
            </a:r>
          </a:p>
          <a:p>
            <a:pPr marL="457200" indent="-457200">
              <a:buFont typeface="+mj-lt"/>
              <a:buAutoNum type="arabicPeriod"/>
            </a:pPr>
            <a:r>
              <a:rPr lang="en-US" sz="2100" dirty="0" smtClean="0"/>
              <a:t>What </a:t>
            </a:r>
            <a:r>
              <a:rPr lang="en-US" sz="2100" dirty="0"/>
              <a:t>comment is being made on </a:t>
            </a:r>
            <a:r>
              <a:rPr lang="en-US" sz="2100" b="1" dirty="0"/>
              <a:t>conformity</a:t>
            </a:r>
            <a:r>
              <a:rPr lang="en-US" sz="2100" dirty="0"/>
              <a:t>, etc</a:t>
            </a:r>
            <a:r>
              <a:rPr lang="en-US" sz="2100" dirty="0" smtClean="0"/>
              <a:t>.?</a:t>
            </a:r>
          </a:p>
          <a:p>
            <a:pPr marL="457200" indent="-457200">
              <a:buFont typeface="+mj-lt"/>
              <a:buAutoNum type="arabicPeriod"/>
            </a:pPr>
            <a:r>
              <a:rPr lang="en-US" sz="2100" dirty="0" smtClean="0"/>
              <a:t>What </a:t>
            </a:r>
            <a:r>
              <a:rPr lang="en-US" sz="2100" dirty="0"/>
              <a:t>connections can you make to lit/history we have been covering over the past few weeks?</a:t>
            </a:r>
          </a:p>
          <a:p>
            <a:pPr marL="457200" indent="-457200">
              <a:buFont typeface="+mj-lt"/>
              <a:buAutoNum type="arabicPeriod"/>
            </a:pPr>
            <a:endParaRPr lang="en-US" sz="2000" dirty="0"/>
          </a:p>
          <a:p>
            <a:endParaRPr lang="en-US" dirty="0"/>
          </a:p>
        </p:txBody>
      </p:sp>
    </p:spTree>
    <p:extLst>
      <p:ext uri="{BB962C8B-B14F-4D97-AF65-F5344CB8AC3E}">
        <p14:creationId xmlns:p14="http://schemas.microsoft.com/office/powerpoint/2010/main" val="1389105083"/>
      </p:ext>
    </p:extLst>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342" y="304800"/>
            <a:ext cx="7125113" cy="695876"/>
          </a:xfrm>
        </p:spPr>
        <p:txBody>
          <a:bodyPr/>
          <a:lstStyle/>
          <a:p>
            <a:r>
              <a:rPr lang="en-US" dirty="0" smtClean="0"/>
              <a:t>With your group</a:t>
            </a:r>
            <a:endParaRPr lang="en-US" dirty="0"/>
          </a:p>
        </p:txBody>
      </p:sp>
      <p:sp>
        <p:nvSpPr>
          <p:cNvPr id="3" name="Content Placeholder 2"/>
          <p:cNvSpPr>
            <a:spLocks noGrp="1"/>
          </p:cNvSpPr>
          <p:nvPr>
            <p:ph idx="1"/>
          </p:nvPr>
        </p:nvSpPr>
        <p:spPr>
          <a:xfrm>
            <a:off x="304800" y="1143001"/>
            <a:ext cx="8686800" cy="5410200"/>
          </a:xfrm>
        </p:spPr>
        <p:txBody>
          <a:bodyPr>
            <a:normAutofit fontScale="92500" lnSpcReduction="20000"/>
          </a:bodyPr>
          <a:lstStyle/>
          <a:p>
            <a:r>
              <a:rPr lang="en-US" sz="3200" dirty="0" smtClean="0"/>
              <a:t>With your </a:t>
            </a:r>
            <a:r>
              <a:rPr lang="en-US" sz="3200" u="sng" dirty="0" smtClean="0"/>
              <a:t>table group</a:t>
            </a:r>
            <a:r>
              <a:rPr lang="en-US" sz="3200" dirty="0" smtClean="0"/>
              <a:t>, collaborate and share the historical allusions you researched for homework (10 minutes)</a:t>
            </a:r>
          </a:p>
          <a:p>
            <a:r>
              <a:rPr lang="en-US" sz="3200" dirty="0" smtClean="0"/>
              <a:t>Come up with </a:t>
            </a:r>
            <a:r>
              <a:rPr lang="en-US" sz="3200" u="sng" dirty="0" smtClean="0"/>
              <a:t>commonalities</a:t>
            </a:r>
            <a:r>
              <a:rPr lang="en-US" sz="3200" dirty="0" smtClean="0"/>
              <a:t> (things that are the same): </a:t>
            </a:r>
          </a:p>
          <a:p>
            <a:pPr lvl="1"/>
            <a:r>
              <a:rPr lang="en-US" sz="3000" dirty="0" smtClean="0"/>
              <a:t>Who are all the people? </a:t>
            </a:r>
          </a:p>
          <a:p>
            <a:pPr lvl="1"/>
            <a:r>
              <a:rPr lang="en-US" sz="3000" dirty="0" smtClean="0"/>
              <a:t>How would you group the people (politicians, communists, minorities, etc.)?</a:t>
            </a:r>
          </a:p>
          <a:p>
            <a:pPr lvl="1"/>
            <a:r>
              <a:rPr lang="en-US" sz="3000" dirty="0" smtClean="0"/>
              <a:t>What part of politics does he criticize and why? </a:t>
            </a:r>
          </a:p>
          <a:p>
            <a:pPr lvl="1"/>
            <a:r>
              <a:rPr lang="en-US" sz="3000" dirty="0" smtClean="0"/>
              <a:t>What parts of society does he criticize and why? </a:t>
            </a:r>
            <a:endParaRPr lang="en-US" sz="3000" dirty="0"/>
          </a:p>
        </p:txBody>
      </p:sp>
    </p:spTree>
    <p:extLst>
      <p:ext uri="{BB962C8B-B14F-4D97-AF65-F5344CB8AC3E}">
        <p14:creationId xmlns:p14="http://schemas.microsoft.com/office/powerpoint/2010/main" val="2459555559"/>
      </p:ext>
    </p:extLst>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125113" cy="924475"/>
          </a:xfrm>
        </p:spPr>
        <p:txBody>
          <a:bodyPr/>
          <a:lstStyle/>
          <a:p>
            <a:r>
              <a:rPr lang="en-US" dirty="0" smtClean="0"/>
              <a:t>Learning Targets Reminder </a:t>
            </a:r>
            <a:endParaRPr lang="en-US" dirty="0"/>
          </a:p>
        </p:txBody>
      </p:sp>
      <p:sp>
        <p:nvSpPr>
          <p:cNvPr id="3" name="Content Placeholder 2"/>
          <p:cNvSpPr>
            <a:spLocks noGrp="1"/>
          </p:cNvSpPr>
          <p:nvPr>
            <p:ph idx="1"/>
          </p:nvPr>
        </p:nvSpPr>
        <p:spPr>
          <a:xfrm>
            <a:off x="304800" y="1153075"/>
            <a:ext cx="8610600" cy="5400125"/>
          </a:xfrm>
        </p:spPr>
        <p:txBody>
          <a:bodyPr>
            <a:noAutofit/>
          </a:bodyPr>
          <a:lstStyle/>
          <a:p>
            <a:r>
              <a:rPr lang="en-US" sz="3200" dirty="0" smtClean="0"/>
              <a:t>I can critically read “America” by determining the meaning of historical allusions</a:t>
            </a:r>
          </a:p>
          <a:p>
            <a:r>
              <a:rPr lang="en-US" sz="3200" dirty="0" smtClean="0"/>
              <a:t>I can determine how the poem could reflect both 1950s America and 2018-19 America</a:t>
            </a:r>
          </a:p>
          <a:p>
            <a:r>
              <a:rPr lang="en-US" sz="3200" dirty="0" smtClean="0"/>
              <a:t>I can collaborate to modernize the poem to reflect an understanding of the message of “America”</a:t>
            </a:r>
            <a:endParaRPr lang="en-US" sz="3200" dirty="0"/>
          </a:p>
        </p:txBody>
      </p:sp>
    </p:spTree>
    <p:extLst>
      <p:ext uri="{BB962C8B-B14F-4D97-AF65-F5344CB8AC3E}">
        <p14:creationId xmlns:p14="http://schemas.microsoft.com/office/powerpoint/2010/main" val="1926956726"/>
      </p:ext>
    </p:extLst>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25113" cy="391076"/>
          </a:xfrm>
        </p:spPr>
        <p:txBody>
          <a:bodyPr/>
          <a:lstStyle/>
          <a:p>
            <a:r>
              <a:rPr lang="en-US" dirty="0" smtClean="0"/>
              <a:t>Beats Refresher </a:t>
            </a:r>
            <a:endParaRPr lang="en-US" dirty="0"/>
          </a:p>
        </p:txBody>
      </p:sp>
      <p:sp>
        <p:nvSpPr>
          <p:cNvPr id="3" name="Content Placeholder 2"/>
          <p:cNvSpPr>
            <a:spLocks noGrp="1"/>
          </p:cNvSpPr>
          <p:nvPr>
            <p:ph idx="1"/>
          </p:nvPr>
        </p:nvSpPr>
        <p:spPr>
          <a:xfrm>
            <a:off x="304800" y="772076"/>
            <a:ext cx="8610600" cy="5857324"/>
          </a:xfrm>
        </p:spPr>
        <p:txBody>
          <a:bodyPr>
            <a:normAutofit/>
          </a:bodyPr>
          <a:lstStyle/>
          <a:p>
            <a:r>
              <a:rPr lang="en-US" sz="4000" dirty="0" smtClean="0"/>
              <a:t>Conclude how Ginsberg feels about/describes America.</a:t>
            </a:r>
            <a:endParaRPr lang="en-US" sz="4000" dirty="0"/>
          </a:p>
          <a:p>
            <a:r>
              <a:rPr lang="en-US" sz="4000" dirty="0" smtClean="0"/>
              <a:t>Define the characteristics of beat literature.</a:t>
            </a:r>
          </a:p>
          <a:p>
            <a:r>
              <a:rPr lang="en-US" sz="4000" dirty="0" smtClean="0"/>
              <a:t>If the beats were popular today, what social issues do you think they would write about? </a:t>
            </a:r>
          </a:p>
        </p:txBody>
      </p:sp>
    </p:spTree>
    <p:extLst>
      <p:ext uri="{BB962C8B-B14F-4D97-AF65-F5344CB8AC3E}">
        <p14:creationId xmlns:p14="http://schemas.microsoft.com/office/powerpoint/2010/main" val="203319583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1" y="304800"/>
            <a:ext cx="7125113" cy="695876"/>
          </a:xfrm>
        </p:spPr>
        <p:txBody>
          <a:bodyPr/>
          <a:lstStyle/>
          <a:p>
            <a:r>
              <a:rPr lang="en-US" dirty="0" smtClean="0"/>
              <a:t>“America”</a:t>
            </a:r>
            <a:endParaRPr lang="en-US" dirty="0"/>
          </a:p>
        </p:txBody>
      </p:sp>
      <p:sp>
        <p:nvSpPr>
          <p:cNvPr id="3" name="Content Placeholder 2"/>
          <p:cNvSpPr>
            <a:spLocks noGrp="1"/>
          </p:cNvSpPr>
          <p:nvPr>
            <p:ph idx="1"/>
          </p:nvPr>
        </p:nvSpPr>
        <p:spPr>
          <a:xfrm>
            <a:off x="304798" y="1143000"/>
            <a:ext cx="8686802" cy="5562600"/>
          </a:xfrm>
        </p:spPr>
        <p:txBody>
          <a:bodyPr>
            <a:normAutofit/>
          </a:bodyPr>
          <a:lstStyle/>
          <a:p>
            <a:pPr lvl="0"/>
            <a:r>
              <a:rPr lang="en-US" sz="3200" dirty="0" smtClean="0"/>
              <a:t>With </a:t>
            </a:r>
            <a:r>
              <a:rPr lang="en-US" sz="3200" dirty="0"/>
              <a:t>a partner, rewrite the poem with </a:t>
            </a:r>
            <a:r>
              <a:rPr lang="en-US" sz="3200" dirty="0" smtClean="0"/>
              <a:t>new, </a:t>
            </a:r>
            <a:r>
              <a:rPr lang="en-US" sz="3200" dirty="0"/>
              <a:t>more modernly relevant allusions.  EX: </a:t>
            </a:r>
            <a:r>
              <a:rPr lang="en-US" sz="3200" i="1" dirty="0"/>
              <a:t>America when will you send your </a:t>
            </a:r>
            <a:r>
              <a:rPr lang="en-US" sz="3200" i="1" u="sng" dirty="0"/>
              <a:t>eggs to India</a:t>
            </a:r>
            <a:r>
              <a:rPr lang="en-US" sz="3200" dirty="0"/>
              <a:t> becomes </a:t>
            </a:r>
            <a:r>
              <a:rPr lang="en-US" sz="3200" i="1" dirty="0"/>
              <a:t>American when will you send your </a:t>
            </a:r>
            <a:r>
              <a:rPr lang="en-US" sz="3200" i="1" u="sng" dirty="0"/>
              <a:t>troops to </a:t>
            </a:r>
            <a:r>
              <a:rPr lang="en-US" sz="3200" i="1" u="sng" dirty="0" smtClean="0"/>
              <a:t>Syria.</a:t>
            </a:r>
          </a:p>
          <a:p>
            <a:pPr lvl="0"/>
            <a:r>
              <a:rPr lang="en-US" sz="3200" dirty="0" smtClean="0"/>
              <a:t>Pick </a:t>
            </a:r>
            <a:r>
              <a:rPr lang="en-US" sz="3200" u="sng" dirty="0">
                <a:solidFill>
                  <a:schemeClr val="accent1">
                    <a:lumMod val="75000"/>
                  </a:schemeClr>
                </a:solidFill>
              </a:rPr>
              <a:t>one line</a:t>
            </a:r>
            <a:r>
              <a:rPr lang="en-US" sz="3200" dirty="0"/>
              <a:t> in the poem and analyze for theme </a:t>
            </a:r>
          </a:p>
          <a:p>
            <a:pPr lvl="0"/>
            <a:r>
              <a:rPr lang="en-US" sz="3200" dirty="0"/>
              <a:t>Turn in your poem/analysis with both names </a:t>
            </a:r>
            <a:r>
              <a:rPr lang="en-US" sz="3200" dirty="0" smtClean="0"/>
              <a:t>(turnitin.com) tomorrow before class</a:t>
            </a:r>
            <a:endParaRPr lang="en-US" sz="3200" dirty="0"/>
          </a:p>
          <a:p>
            <a:endParaRPr lang="en-US" dirty="0"/>
          </a:p>
        </p:txBody>
      </p:sp>
    </p:spTree>
    <p:extLst>
      <p:ext uri="{BB962C8B-B14F-4D97-AF65-F5344CB8AC3E}">
        <p14:creationId xmlns:p14="http://schemas.microsoft.com/office/powerpoint/2010/main" val="303805299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848" y="228600"/>
            <a:ext cx="7125113" cy="924475"/>
          </a:xfrm>
        </p:spPr>
        <p:txBody>
          <a:bodyPr/>
          <a:lstStyle/>
          <a:p>
            <a:r>
              <a:rPr lang="en-US" dirty="0" smtClean="0"/>
              <a:t>Analyzing for Theme</a:t>
            </a:r>
            <a:endParaRPr lang="en-US" dirty="0"/>
          </a:p>
        </p:txBody>
      </p:sp>
      <p:sp>
        <p:nvSpPr>
          <p:cNvPr id="3" name="Content Placeholder 2"/>
          <p:cNvSpPr>
            <a:spLocks noGrp="1"/>
          </p:cNvSpPr>
          <p:nvPr>
            <p:ph idx="1"/>
          </p:nvPr>
        </p:nvSpPr>
        <p:spPr>
          <a:xfrm>
            <a:off x="285204" y="1153075"/>
            <a:ext cx="8782596" cy="5400125"/>
          </a:xfrm>
        </p:spPr>
        <p:txBody>
          <a:bodyPr>
            <a:noAutofit/>
          </a:bodyPr>
          <a:lstStyle/>
          <a:p>
            <a:r>
              <a:rPr lang="en-US" sz="3200" dirty="0" smtClean="0"/>
              <a:t>First: what is the theme of the poem?</a:t>
            </a:r>
          </a:p>
          <a:p>
            <a:r>
              <a:rPr lang="en-US" sz="3200" dirty="0" smtClean="0"/>
              <a:t>Pick a line that you think best represents/demonstrates the theme</a:t>
            </a:r>
          </a:p>
          <a:p>
            <a:r>
              <a:rPr lang="en-US" sz="3200" dirty="0" smtClean="0"/>
              <a:t>Then analyze (explain) how that line supports the theme of “America”</a:t>
            </a:r>
          </a:p>
          <a:p>
            <a:r>
              <a:rPr lang="en-US" sz="3200" dirty="0" smtClean="0"/>
              <a:t>Theme: overall message or point of something. Will be a sentence, and not just one word</a:t>
            </a:r>
          </a:p>
          <a:p>
            <a:pPr lvl="1"/>
            <a:r>
              <a:rPr lang="en-US" sz="2800" dirty="0" smtClean="0"/>
              <a:t>EX: hysteria causes loss of control vs. hysteria</a:t>
            </a:r>
            <a:endParaRPr lang="en-US" sz="2800" dirty="0"/>
          </a:p>
        </p:txBody>
      </p:sp>
    </p:spTree>
    <p:extLst>
      <p:ext uri="{BB962C8B-B14F-4D97-AF65-F5344CB8AC3E}">
        <p14:creationId xmlns:p14="http://schemas.microsoft.com/office/powerpoint/2010/main" val="3622955083"/>
      </p:ext>
    </p:extLst>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125113" cy="457199"/>
          </a:xfrm>
        </p:spPr>
        <p:txBody>
          <a:bodyPr/>
          <a:lstStyle/>
          <a:p>
            <a:r>
              <a:rPr lang="en-US" dirty="0" smtClean="0"/>
              <a:t>Resources For You	</a:t>
            </a:r>
            <a:endParaRPr lang="en-US" dirty="0"/>
          </a:p>
        </p:txBody>
      </p:sp>
      <p:sp>
        <p:nvSpPr>
          <p:cNvPr id="3" name="Content Placeholder 2"/>
          <p:cNvSpPr>
            <a:spLocks noGrp="1"/>
          </p:cNvSpPr>
          <p:nvPr>
            <p:ph idx="1"/>
          </p:nvPr>
        </p:nvSpPr>
        <p:spPr>
          <a:xfrm>
            <a:off x="228600" y="914400"/>
            <a:ext cx="8686799" cy="5867399"/>
          </a:xfrm>
        </p:spPr>
        <p:txBody>
          <a:bodyPr>
            <a:noAutofit/>
          </a:bodyPr>
          <a:lstStyle/>
          <a:p>
            <a:r>
              <a:rPr lang="en-US" sz="2800" dirty="0"/>
              <a:t>Use laptops to access the original document, and rewrite that way	</a:t>
            </a:r>
          </a:p>
          <a:p>
            <a:r>
              <a:rPr lang="en-US" sz="2800" dirty="0" smtClean="0"/>
              <a:t>Use the allusions charts </a:t>
            </a:r>
            <a:r>
              <a:rPr lang="en-US" sz="2800" smtClean="0"/>
              <a:t>created Friday </a:t>
            </a:r>
            <a:r>
              <a:rPr lang="en-US" sz="2800" dirty="0" smtClean="0"/>
              <a:t>to remind yourselves about historical allusions and to create modern allusions</a:t>
            </a:r>
          </a:p>
          <a:p>
            <a:r>
              <a:rPr lang="en-US" sz="2800" dirty="0" smtClean="0"/>
              <a:t>Reminder: when creating modern poem, remember the purpose of Ginsberg’s original poem. </a:t>
            </a:r>
          </a:p>
          <a:p>
            <a:pPr lvl="1"/>
            <a:r>
              <a:rPr lang="en-US" sz="2400" dirty="0" smtClean="0"/>
              <a:t>What was he trying to say about 1950s America? Keep that spirit alive in your modern version. </a:t>
            </a:r>
            <a:endParaRPr lang="en-US" sz="2400" dirty="0"/>
          </a:p>
        </p:txBody>
      </p:sp>
    </p:spTree>
    <p:extLst>
      <p:ext uri="{BB962C8B-B14F-4D97-AF65-F5344CB8AC3E}">
        <p14:creationId xmlns:p14="http://schemas.microsoft.com/office/powerpoint/2010/main" val="3958099957"/>
      </p:ext>
    </p:extLst>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590262"/>
            <a:ext cx="8229600" cy="552738"/>
          </a:xfrm>
        </p:spPr>
        <p:txBody>
          <a:bodyPr>
            <a:normAutofit fontScale="90000"/>
          </a:bodyPr>
          <a:lstStyle/>
          <a:p>
            <a:pPr algn="ctr"/>
            <a:r>
              <a:rPr lang="en-US" b="1" dirty="0" smtClean="0"/>
              <a:t>Confessional Poetry as Postmodern </a:t>
            </a:r>
            <a:r>
              <a:rPr lang="en-US" b="1" dirty="0"/>
              <a:t>Poetry </a:t>
            </a:r>
          </a:p>
        </p:txBody>
      </p:sp>
      <p:sp>
        <p:nvSpPr>
          <p:cNvPr id="7171" name="Content Placeholder 2"/>
          <p:cNvSpPr>
            <a:spLocks noGrp="1"/>
          </p:cNvSpPr>
          <p:nvPr>
            <p:ph idx="1"/>
          </p:nvPr>
        </p:nvSpPr>
        <p:spPr>
          <a:xfrm>
            <a:off x="463296" y="1447800"/>
            <a:ext cx="8229600" cy="5334000"/>
          </a:xfrm>
        </p:spPr>
        <p:txBody>
          <a:bodyPr>
            <a:normAutofit/>
          </a:bodyPr>
          <a:lstStyle/>
          <a:p>
            <a:r>
              <a:rPr lang="en-US" sz="4000" dirty="0" smtClean="0">
                <a:latin typeface="+mj-lt"/>
              </a:rPr>
              <a:t>Postmodern </a:t>
            </a:r>
            <a:r>
              <a:rPr lang="en-US" sz="4000" dirty="0">
                <a:latin typeface="+mj-lt"/>
              </a:rPr>
              <a:t>poetry, like its prose counterpart, often dealt with </a:t>
            </a:r>
            <a:r>
              <a:rPr lang="en-US" sz="4000" dirty="0">
                <a:solidFill>
                  <a:srgbClr val="C00000"/>
                </a:solidFill>
                <a:latin typeface="+mj-lt"/>
              </a:rPr>
              <a:t>levels of reality</a:t>
            </a:r>
            <a:r>
              <a:rPr lang="en-US" sz="4000" dirty="0">
                <a:latin typeface="+mj-lt"/>
              </a:rPr>
              <a:t>, societal contradictions, </a:t>
            </a:r>
            <a:r>
              <a:rPr lang="en-US" sz="4000" b="1" i="1" dirty="0">
                <a:latin typeface="+mj-lt"/>
              </a:rPr>
              <a:t>truth and perception</a:t>
            </a:r>
            <a:r>
              <a:rPr lang="en-US" sz="4000" dirty="0">
                <a:latin typeface="+mj-lt"/>
              </a:rPr>
              <a:t>, and critical (not necessarily cynical) analysis of technology and rapid modernization.</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821323252"/>
      </p:ext>
    </p:extLst>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87133"/>
            <a:ext cx="7125113" cy="444932"/>
          </a:xfrm>
        </p:spPr>
        <p:txBody>
          <a:bodyPr/>
          <a:lstStyle/>
          <a:p>
            <a:r>
              <a:rPr lang="en-US" dirty="0" smtClean="0"/>
              <a:t>Sylvia Plath </a:t>
            </a:r>
            <a:endParaRPr lang="en-US" dirty="0"/>
          </a:p>
        </p:txBody>
      </p:sp>
      <p:sp>
        <p:nvSpPr>
          <p:cNvPr id="3" name="Content Placeholder 2"/>
          <p:cNvSpPr>
            <a:spLocks noGrp="1"/>
          </p:cNvSpPr>
          <p:nvPr>
            <p:ph idx="1"/>
          </p:nvPr>
        </p:nvSpPr>
        <p:spPr>
          <a:xfrm>
            <a:off x="188442" y="832065"/>
            <a:ext cx="8803157" cy="4882935"/>
          </a:xfrm>
        </p:spPr>
        <p:txBody>
          <a:bodyPr>
            <a:normAutofit/>
          </a:bodyPr>
          <a:lstStyle/>
          <a:p>
            <a:endParaRPr lang="en-US" sz="2000" dirty="0" smtClean="0"/>
          </a:p>
          <a:p>
            <a:r>
              <a:rPr lang="en-US" sz="2000" dirty="0" smtClean="0"/>
              <a:t>Born </a:t>
            </a:r>
            <a:r>
              <a:rPr lang="en-US" sz="2000" dirty="0"/>
              <a:t>in 1932 in </a:t>
            </a:r>
            <a:r>
              <a:rPr lang="en-US" sz="2000" dirty="0" smtClean="0"/>
              <a:t>Boston. Parents: father was German immigrant professor, mother was his student. </a:t>
            </a:r>
            <a:r>
              <a:rPr lang="en-US" sz="2000" dirty="0"/>
              <a:t> </a:t>
            </a:r>
            <a:endParaRPr lang="en-US" sz="2000" dirty="0" smtClean="0"/>
          </a:p>
          <a:p>
            <a:r>
              <a:rPr lang="en-US" sz="2000" dirty="0" smtClean="0"/>
              <a:t>Poet, novelist (most famous for </a:t>
            </a:r>
            <a:r>
              <a:rPr lang="en-US" sz="2000" i="1" dirty="0" smtClean="0"/>
              <a:t>Bell Jar</a:t>
            </a:r>
            <a:r>
              <a:rPr lang="en-US" sz="2000" dirty="0" smtClean="0"/>
              <a:t>)</a:t>
            </a:r>
          </a:p>
          <a:p>
            <a:r>
              <a:rPr lang="en-US" sz="2000" dirty="0" smtClean="0"/>
              <a:t>Her poetry addresses and explores her suffering and mental anguish, her visions of herself, her troubled marriage to poet Ted Hughes, and her strained relationship with her parents (poetryfoundation.com).</a:t>
            </a:r>
          </a:p>
          <a:p>
            <a:r>
              <a:rPr lang="en-US" sz="2000" dirty="0" smtClean="0"/>
              <a:t>Suffered from depression and committed suicide (at age 30)</a:t>
            </a:r>
          </a:p>
          <a:p>
            <a:r>
              <a:rPr lang="en-US" sz="2000" dirty="0" smtClean="0"/>
              <a:t>“It </a:t>
            </a:r>
            <a:r>
              <a:rPr lang="en-US" sz="2000" dirty="0"/>
              <a:t>is as if my life were magically run by two electric currents: joyous positive and despairing negative—whichever is running at the moment dominates my life, floods it</a:t>
            </a:r>
            <a:r>
              <a:rPr lang="en-US" sz="2000" dirty="0" smtClean="0"/>
              <a:t>.”-Sylvia Plath </a:t>
            </a:r>
          </a:p>
          <a:p>
            <a:endParaRPr lang="en-US" dirty="0" smtClean="0"/>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 b="-21372"/>
          <a:stretch/>
        </p:blipFill>
        <p:spPr>
          <a:xfrm>
            <a:off x="7333463" y="4876800"/>
            <a:ext cx="1602183" cy="2304744"/>
          </a:xfrm>
          <a:prstGeom prst="rect">
            <a:avLst/>
          </a:prstGeom>
        </p:spPr>
      </p:pic>
    </p:spTree>
    <p:extLst>
      <p:ext uri="{BB962C8B-B14F-4D97-AF65-F5344CB8AC3E}">
        <p14:creationId xmlns:p14="http://schemas.microsoft.com/office/powerpoint/2010/main" val="1233777859"/>
      </p:ext>
    </p:extLst>
  </p:cSld>
  <p:clrMapOvr>
    <a:masterClrMapping/>
  </p:clrMapOvr>
  <p:transition>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664" y="381000"/>
            <a:ext cx="7125113" cy="695876"/>
          </a:xfrm>
        </p:spPr>
        <p:txBody>
          <a:bodyPr/>
          <a:lstStyle/>
          <a:p>
            <a:r>
              <a:rPr lang="en-US" dirty="0" smtClean="0"/>
              <a:t>Sylvia Plath (Table Group Analysis)</a:t>
            </a:r>
            <a:endParaRPr lang="en-US" dirty="0"/>
          </a:p>
        </p:txBody>
      </p:sp>
      <p:sp>
        <p:nvSpPr>
          <p:cNvPr id="3" name="Content Placeholder 2"/>
          <p:cNvSpPr>
            <a:spLocks noGrp="1"/>
          </p:cNvSpPr>
          <p:nvPr>
            <p:ph idx="1"/>
          </p:nvPr>
        </p:nvSpPr>
        <p:spPr>
          <a:xfrm>
            <a:off x="228600" y="1219200"/>
            <a:ext cx="8839200" cy="5486400"/>
          </a:xfrm>
        </p:spPr>
        <p:txBody>
          <a:bodyPr>
            <a:noAutofit/>
          </a:bodyPr>
          <a:lstStyle/>
          <a:p>
            <a:r>
              <a:rPr lang="en-US" sz="3200" dirty="0" smtClean="0"/>
              <a:t>Each table group will be assigned a different Plath poem to analyze</a:t>
            </a:r>
          </a:p>
          <a:p>
            <a:pPr marL="514350" indent="-514350">
              <a:buFont typeface="+mj-lt"/>
              <a:buAutoNum type="arabicPeriod"/>
            </a:pPr>
            <a:r>
              <a:rPr lang="en-US" sz="3200" dirty="0" smtClean="0"/>
              <a:t>For your poem, answer:</a:t>
            </a:r>
          </a:p>
          <a:p>
            <a:pPr lvl="1"/>
            <a:r>
              <a:rPr lang="en-US" sz="3200" dirty="0" smtClean="0"/>
              <a:t>Determine the message of the poem</a:t>
            </a:r>
          </a:p>
          <a:p>
            <a:pPr lvl="1"/>
            <a:r>
              <a:rPr lang="en-US" sz="3200" dirty="0" smtClean="0"/>
              <a:t>Conclude the theme of the poem</a:t>
            </a:r>
          </a:p>
          <a:p>
            <a:pPr lvl="1"/>
            <a:r>
              <a:rPr lang="en-US" sz="3200" dirty="0" smtClean="0"/>
              <a:t>Examine her “confession” in the poem </a:t>
            </a:r>
          </a:p>
          <a:p>
            <a:pPr marL="742950" indent="-742950">
              <a:buFont typeface="+mj-lt"/>
              <a:buAutoNum type="arabicPeriod"/>
            </a:pPr>
            <a:r>
              <a:rPr lang="en-US" sz="3200" dirty="0" smtClean="0"/>
              <a:t>Create a discussion question for your poem</a:t>
            </a:r>
            <a:endParaRPr lang="en-US" sz="3200" dirty="0"/>
          </a:p>
        </p:txBody>
      </p:sp>
    </p:spTree>
    <p:extLst>
      <p:ext uri="{BB962C8B-B14F-4D97-AF65-F5344CB8AC3E}">
        <p14:creationId xmlns:p14="http://schemas.microsoft.com/office/powerpoint/2010/main" val="2387512246"/>
      </p:ext>
    </p:extLst>
  </p:cSld>
  <p:clrMapOvr>
    <a:masterClrMapping/>
  </p:clrMapOvr>
  <p:transition>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04801"/>
            <a:ext cx="7125113" cy="609600"/>
          </a:xfrm>
        </p:spPr>
        <p:txBody>
          <a:bodyPr/>
          <a:lstStyle/>
          <a:p>
            <a:r>
              <a:rPr lang="en-US" dirty="0" smtClean="0"/>
              <a:t>Plath and Sexton Reflection </a:t>
            </a:r>
            <a:endParaRPr lang="en-US" dirty="0"/>
          </a:p>
        </p:txBody>
      </p:sp>
      <p:sp>
        <p:nvSpPr>
          <p:cNvPr id="3" name="Content Placeholder 2"/>
          <p:cNvSpPr>
            <a:spLocks noGrp="1"/>
          </p:cNvSpPr>
          <p:nvPr>
            <p:ph idx="1"/>
          </p:nvPr>
        </p:nvSpPr>
        <p:spPr>
          <a:xfrm>
            <a:off x="342898" y="1066800"/>
            <a:ext cx="8648702" cy="5562600"/>
          </a:xfrm>
        </p:spPr>
        <p:txBody>
          <a:bodyPr>
            <a:noAutofit/>
          </a:bodyPr>
          <a:lstStyle/>
          <a:p>
            <a:pPr marL="514350" indent="-457200">
              <a:buFont typeface="+mj-lt"/>
              <a:buAutoNum type="arabicPeriod"/>
            </a:pPr>
            <a:r>
              <a:rPr lang="en-US" sz="2600" dirty="0" smtClean="0"/>
              <a:t>To what extent would it be challenging to be a female poet during the 1950s?</a:t>
            </a:r>
          </a:p>
          <a:p>
            <a:pPr marL="514350" indent="-457200">
              <a:buFont typeface="+mj-lt"/>
              <a:buAutoNum type="arabicPeriod"/>
            </a:pPr>
            <a:r>
              <a:rPr lang="en-US" sz="2600" dirty="0" smtClean="0"/>
              <a:t>How do Plath and Sexton fit with 1950s gender roles?</a:t>
            </a:r>
          </a:p>
          <a:p>
            <a:pPr marL="514350" indent="-457200">
              <a:buFont typeface="+mj-lt"/>
              <a:buAutoNum type="arabicPeriod"/>
            </a:pPr>
            <a:r>
              <a:rPr lang="en-US" sz="2600" dirty="0" smtClean="0"/>
              <a:t>Determine what they are arguing or fighting for with their poetry.</a:t>
            </a:r>
          </a:p>
          <a:p>
            <a:pPr marL="514350" indent="-457200">
              <a:buFont typeface="+mj-lt"/>
              <a:buAutoNum type="arabicPeriod"/>
            </a:pPr>
            <a:r>
              <a:rPr lang="en-US" sz="2600" dirty="0" smtClean="0"/>
              <a:t>Conclude how the male beat poets would respond to the female confessional poets.</a:t>
            </a:r>
          </a:p>
          <a:p>
            <a:pPr marL="514350" indent="-457200">
              <a:buFont typeface="+mj-lt"/>
              <a:buAutoNum type="arabicPeriod"/>
            </a:pPr>
            <a:r>
              <a:rPr lang="en-US" sz="2600" dirty="0" smtClean="0"/>
              <a:t>Conclude how females of the 1950s would respond to </a:t>
            </a:r>
            <a:r>
              <a:rPr lang="en-US" sz="2600" smtClean="0"/>
              <a:t>the confessional poets.</a:t>
            </a:r>
            <a:endParaRPr lang="en-US" sz="2600" dirty="0" smtClean="0"/>
          </a:p>
          <a:p>
            <a:pPr marL="514350" indent="-457200">
              <a:buFont typeface="+mj-lt"/>
              <a:buAutoNum type="arabicPeriod"/>
            </a:pPr>
            <a:r>
              <a:rPr lang="en-US" sz="2600" dirty="0" smtClean="0"/>
              <a:t>Determine any similarities in music/poetry today.</a:t>
            </a:r>
            <a:endParaRPr lang="en-US" sz="2600" dirty="0"/>
          </a:p>
        </p:txBody>
      </p:sp>
    </p:spTree>
    <p:extLst>
      <p:ext uri="{BB962C8B-B14F-4D97-AF65-F5344CB8AC3E}">
        <p14:creationId xmlns:p14="http://schemas.microsoft.com/office/powerpoint/2010/main" val="1733115498"/>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250" y="1120140"/>
            <a:ext cx="5610225" cy="5585460"/>
          </a:xfrm>
        </p:spPr>
        <p:txBody>
          <a:bodyPr>
            <a:normAutofit/>
          </a:bodyPr>
          <a:lstStyle/>
          <a:p>
            <a:pPr algn="ctr"/>
            <a:r>
              <a:rPr lang="en-US" sz="3000" dirty="0"/>
              <a:t>What is the purpose of this film?</a:t>
            </a:r>
          </a:p>
          <a:p>
            <a:pPr marL="0" indent="0" algn="ctr">
              <a:buNone/>
            </a:pPr>
            <a:endParaRPr lang="en-US" sz="3000" dirty="0"/>
          </a:p>
          <a:p>
            <a:pPr algn="ctr"/>
            <a:r>
              <a:rPr lang="en-US" sz="3000" dirty="0"/>
              <a:t>What comment is being made on </a:t>
            </a:r>
            <a:r>
              <a:rPr lang="en-US" sz="3000" b="1" dirty="0"/>
              <a:t>conformity</a:t>
            </a:r>
            <a:r>
              <a:rPr lang="en-US" sz="3000" dirty="0"/>
              <a:t>, etc.?</a:t>
            </a:r>
          </a:p>
          <a:p>
            <a:pPr algn="ctr"/>
            <a:endParaRPr lang="en-US" sz="3000" dirty="0"/>
          </a:p>
          <a:p>
            <a:pPr algn="ctr"/>
            <a:r>
              <a:rPr lang="en-US" sz="3000" dirty="0"/>
              <a:t>What connections can you make to lit/history we have been covering over the past few weeks?</a:t>
            </a:r>
          </a:p>
          <a:p>
            <a:endParaRPr lang="en-US" sz="2400" dirty="0"/>
          </a:p>
        </p:txBody>
      </p:sp>
      <p:sp>
        <p:nvSpPr>
          <p:cNvPr id="3" name="Title 2"/>
          <p:cNvSpPr>
            <a:spLocks noGrp="1"/>
          </p:cNvSpPr>
          <p:nvPr>
            <p:ph type="title"/>
          </p:nvPr>
        </p:nvSpPr>
        <p:spPr>
          <a:xfrm>
            <a:off x="152400" y="228600"/>
            <a:ext cx="5797296" cy="891540"/>
          </a:xfrm>
        </p:spPr>
        <p:txBody>
          <a:bodyPr/>
          <a:lstStyle/>
          <a:p>
            <a:r>
              <a:rPr lang="en-US" dirty="0" smtClean="0"/>
              <a:t>Pleasantville Reflection</a:t>
            </a:r>
            <a:endParaRPr lang="en-US" dirty="0"/>
          </a:p>
        </p:txBody>
      </p:sp>
      <p:pic>
        <p:nvPicPr>
          <p:cNvPr id="4" name="Picture 3"/>
          <p:cNvPicPr>
            <a:picLocks noChangeAspect="1"/>
          </p:cNvPicPr>
          <p:nvPr/>
        </p:nvPicPr>
        <p:blipFill>
          <a:blip r:embed="rId2"/>
          <a:stretch>
            <a:fillRect/>
          </a:stretch>
        </p:blipFill>
        <p:spPr>
          <a:xfrm>
            <a:off x="6276476" y="1722148"/>
            <a:ext cx="2725148" cy="4078577"/>
          </a:xfrm>
          <a:prstGeom prst="rect">
            <a:avLst/>
          </a:prstGeom>
        </p:spPr>
      </p:pic>
    </p:spTree>
    <p:extLst>
      <p:ext uri="{BB962C8B-B14F-4D97-AF65-F5344CB8AC3E}">
        <p14:creationId xmlns:p14="http://schemas.microsoft.com/office/powerpoint/2010/main" val="3999285645"/>
      </p:ext>
    </p:extLst>
  </p:cSld>
  <p:clrMapOvr>
    <a:masterClrMapping/>
  </p:clrMapOvr>
  <p:transition>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87133"/>
            <a:ext cx="7125113" cy="444932"/>
          </a:xfrm>
        </p:spPr>
        <p:txBody>
          <a:bodyPr/>
          <a:lstStyle/>
          <a:p>
            <a:r>
              <a:rPr lang="en-US" i="1" dirty="0" smtClean="0"/>
              <a:t>Mad Girl’s Love Song</a:t>
            </a:r>
            <a:endParaRPr lang="en-US" i="1" dirty="0"/>
          </a:p>
        </p:txBody>
      </p:sp>
      <p:sp>
        <p:nvSpPr>
          <p:cNvPr id="3" name="Content Placeholder 2"/>
          <p:cNvSpPr>
            <a:spLocks noGrp="1"/>
          </p:cNvSpPr>
          <p:nvPr>
            <p:ph idx="1"/>
          </p:nvPr>
        </p:nvSpPr>
        <p:spPr>
          <a:xfrm>
            <a:off x="381000" y="762000"/>
            <a:ext cx="7753555" cy="5638801"/>
          </a:xfrm>
        </p:spPr>
        <p:txBody>
          <a:bodyPr/>
          <a:lstStyle/>
          <a:p>
            <a:r>
              <a:rPr lang="en-US" dirty="0" smtClean="0"/>
              <a:t>Sylvia Plath: poet, novelist (most famous for </a:t>
            </a:r>
            <a:r>
              <a:rPr lang="en-US" i="1" dirty="0" smtClean="0"/>
              <a:t>Bell Jar</a:t>
            </a:r>
            <a:r>
              <a:rPr lang="en-US" dirty="0" smtClean="0"/>
              <a:t>), depression and ultimate suicide</a:t>
            </a:r>
          </a:p>
          <a:p>
            <a:endParaRPr lang="en-US" dirty="0"/>
          </a:p>
          <a:p>
            <a:endParaRPr lang="en-US" dirty="0" smtClean="0"/>
          </a:p>
          <a:p>
            <a:endParaRPr lang="en-US" dirty="0" smtClean="0"/>
          </a:p>
          <a:p>
            <a:r>
              <a:rPr lang="en-US" sz="2400" dirty="0" smtClean="0"/>
              <a:t>Determine what the poem is about.</a:t>
            </a:r>
          </a:p>
          <a:p>
            <a:r>
              <a:rPr lang="en-US" sz="2400" dirty="0" smtClean="0"/>
              <a:t>Conclude who the ‘you’ is in the poem?</a:t>
            </a:r>
          </a:p>
          <a:p>
            <a:r>
              <a:rPr lang="en-US" sz="2400" dirty="0" smtClean="0"/>
              <a:t>To what extent does this poem fit within the 50s and 60s culture of conformity?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1981200"/>
            <a:ext cx="1602183" cy="2304744"/>
          </a:xfrm>
          <a:prstGeom prst="rect">
            <a:avLst/>
          </a:prstGeom>
        </p:spPr>
      </p:pic>
    </p:spTree>
    <p:extLst>
      <p:ext uri="{BB962C8B-B14F-4D97-AF65-F5344CB8AC3E}">
        <p14:creationId xmlns:p14="http://schemas.microsoft.com/office/powerpoint/2010/main" val="282019214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457201"/>
            <a:ext cx="7125113" cy="914400"/>
          </a:xfrm>
        </p:spPr>
        <p:txBody>
          <a:bodyPr/>
          <a:lstStyle/>
          <a:p>
            <a:r>
              <a:rPr lang="en-US" dirty="0" smtClean="0"/>
              <a:t>Ginsberg’s characteristics</a:t>
            </a:r>
            <a:endParaRPr lang="en-US" dirty="0"/>
          </a:p>
        </p:txBody>
      </p:sp>
      <p:sp>
        <p:nvSpPr>
          <p:cNvPr id="3" name="Content Placeholder 2"/>
          <p:cNvSpPr>
            <a:spLocks noGrp="1"/>
          </p:cNvSpPr>
          <p:nvPr>
            <p:ph idx="1"/>
          </p:nvPr>
        </p:nvSpPr>
        <p:spPr>
          <a:xfrm>
            <a:off x="381000" y="1371601"/>
            <a:ext cx="7753555" cy="5257800"/>
          </a:xfrm>
        </p:spPr>
        <p:txBody>
          <a:bodyPr>
            <a:noAutofit/>
          </a:bodyPr>
          <a:lstStyle/>
          <a:p>
            <a:r>
              <a:rPr lang="en-US" sz="2200" dirty="0" smtClean="0"/>
              <a:t>Liberation: sexual, religion, black, women</a:t>
            </a:r>
          </a:p>
          <a:p>
            <a:r>
              <a:rPr lang="en-US" sz="2200" dirty="0" smtClean="0"/>
              <a:t>Liberation of the world from censorship</a:t>
            </a:r>
          </a:p>
          <a:p>
            <a:r>
              <a:rPr lang="en-US" sz="2200" dirty="0" smtClean="0"/>
              <a:t>Make drugs normal and legal</a:t>
            </a:r>
          </a:p>
          <a:p>
            <a:r>
              <a:rPr lang="en-US" sz="2200" dirty="0" smtClean="0"/>
              <a:t>Rhythm and blues into rock and roll as a high art form</a:t>
            </a:r>
          </a:p>
          <a:p>
            <a:r>
              <a:rPr lang="en-US" sz="2200" dirty="0" smtClean="0"/>
              <a:t>The spread of ecological consciousness, "Fresh Planet"</a:t>
            </a:r>
          </a:p>
          <a:p>
            <a:r>
              <a:rPr lang="en-US" sz="2200" dirty="0" smtClean="0"/>
              <a:t>Opposition to the military-industrial machine civilization</a:t>
            </a:r>
          </a:p>
          <a:p>
            <a:r>
              <a:rPr lang="en-US" sz="2200" dirty="0" smtClean="0"/>
              <a:t>Return to an appreciation of idiosyncrasy as against state regimentation</a:t>
            </a:r>
          </a:p>
          <a:p>
            <a:r>
              <a:rPr lang="en-US" sz="2200" dirty="0" smtClean="0"/>
              <a:t>Respect for land and indigenous peoples and creatures</a:t>
            </a:r>
            <a:endParaRPr lang="en-US" sz="2200" dirty="0"/>
          </a:p>
        </p:txBody>
      </p:sp>
    </p:spTree>
    <p:extLst>
      <p:ext uri="{BB962C8B-B14F-4D97-AF65-F5344CB8AC3E}">
        <p14:creationId xmlns:p14="http://schemas.microsoft.com/office/powerpoint/2010/main" val="24984089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amond(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amond(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heel(4)">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to="" calcmode="lin" valueType="num">
                                      <p:cBhvr>
                                        <p:cTn id="38" dur="1" fill="hold"/>
                                        <p:tgtEl>
                                          <p:spTgt spid="3">
                                            <p:txEl>
                                              <p:pRg st="6" end="6"/>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81001"/>
            <a:ext cx="7125113" cy="457200"/>
          </a:xfrm>
        </p:spPr>
        <p:txBody>
          <a:bodyPr/>
          <a:lstStyle/>
          <a:p>
            <a:r>
              <a:rPr lang="en-US" dirty="0" smtClean="0"/>
              <a:t>Writing you own beat poetry </a:t>
            </a:r>
            <a:endParaRPr lang="en-US" dirty="0"/>
          </a:p>
        </p:txBody>
      </p:sp>
      <p:sp>
        <p:nvSpPr>
          <p:cNvPr id="3" name="Content Placeholder 2"/>
          <p:cNvSpPr>
            <a:spLocks noGrp="1"/>
          </p:cNvSpPr>
          <p:nvPr>
            <p:ph idx="1"/>
          </p:nvPr>
        </p:nvSpPr>
        <p:spPr>
          <a:xfrm>
            <a:off x="152400" y="914400"/>
            <a:ext cx="8763000" cy="5791200"/>
          </a:xfrm>
        </p:spPr>
        <p:txBody>
          <a:bodyPr>
            <a:normAutofit/>
          </a:bodyPr>
          <a:lstStyle/>
          <a:p>
            <a:r>
              <a:rPr lang="en-US" sz="2400" dirty="0" smtClean="0"/>
              <a:t>To better understand the beats and their literature, you will be writing your own beat poetry</a:t>
            </a:r>
            <a:endParaRPr lang="en-US" sz="2400" dirty="0"/>
          </a:p>
          <a:p>
            <a:r>
              <a:rPr lang="en-US" sz="2400" dirty="0"/>
              <a:t>You </a:t>
            </a:r>
            <a:r>
              <a:rPr lang="en-US" sz="2400" dirty="0" smtClean="0"/>
              <a:t>will </a:t>
            </a:r>
            <a:r>
              <a:rPr lang="en-US" sz="2400" dirty="0"/>
              <a:t>be writing a beat poem to share in small groups. You will have </a:t>
            </a:r>
            <a:r>
              <a:rPr lang="en-US" sz="2400" dirty="0" smtClean="0"/>
              <a:t>the rest of the </a:t>
            </a:r>
            <a:r>
              <a:rPr lang="en-US" sz="2400" dirty="0"/>
              <a:t>period to prepare, and </a:t>
            </a:r>
            <a:r>
              <a:rPr lang="en-US" sz="2400" dirty="0" smtClean="0"/>
              <a:t>then will present </a:t>
            </a:r>
            <a:r>
              <a:rPr lang="en-US" sz="2400" dirty="0"/>
              <a:t>them to small groups on </a:t>
            </a:r>
            <a:r>
              <a:rPr lang="en-US" sz="2400" dirty="0" smtClean="0"/>
              <a:t>Thursday. </a:t>
            </a:r>
            <a:r>
              <a:rPr lang="en-US" sz="2400" dirty="0"/>
              <a:t>You will then pick the best from the group to share with the whole </a:t>
            </a:r>
            <a:r>
              <a:rPr lang="en-US" sz="2400" dirty="0" smtClean="0"/>
              <a:t>class (optional whole class sharing).</a:t>
            </a:r>
          </a:p>
          <a:p>
            <a:r>
              <a:rPr lang="en-US" sz="2400" dirty="0" smtClean="0"/>
              <a:t>Minimum of </a:t>
            </a:r>
            <a:r>
              <a:rPr lang="en-US" sz="2400" u="sng" dirty="0" smtClean="0"/>
              <a:t>20 lines</a:t>
            </a:r>
            <a:endParaRPr lang="en-US" sz="2400" dirty="0"/>
          </a:p>
          <a:p>
            <a:r>
              <a:rPr lang="en-US" sz="2400" dirty="0" smtClean="0"/>
              <a:t>Keep </a:t>
            </a:r>
            <a:r>
              <a:rPr lang="en-US" sz="2400" dirty="0"/>
              <a:t>the subject matter school </a:t>
            </a:r>
            <a:r>
              <a:rPr lang="en-US" sz="2400" dirty="0" smtClean="0"/>
              <a:t>appropriate.</a:t>
            </a:r>
            <a:endParaRPr lang="en-US" sz="2400" dirty="0"/>
          </a:p>
          <a:p>
            <a:r>
              <a:rPr lang="en-US" sz="2400" dirty="0"/>
              <a:t>Follow the </a:t>
            </a:r>
            <a:r>
              <a:rPr lang="en-US" sz="2400" dirty="0" smtClean="0"/>
              <a:t>guidelines.</a:t>
            </a:r>
          </a:p>
          <a:p>
            <a:pPr lvl="1"/>
            <a:r>
              <a:rPr lang="en-US" sz="2000" dirty="0"/>
              <a:t>Review the </a:t>
            </a:r>
            <a:r>
              <a:rPr lang="en-US" sz="2000" i="1" dirty="0"/>
              <a:t>Essentials of Spontaneous Prose</a:t>
            </a:r>
            <a:r>
              <a:rPr lang="en-US" sz="2000" b="1" dirty="0"/>
              <a:t> </a:t>
            </a:r>
            <a:r>
              <a:rPr lang="en-US" sz="2000" dirty="0"/>
              <a:t>by Jack </a:t>
            </a:r>
            <a:r>
              <a:rPr lang="en-US" sz="2000" dirty="0" smtClean="0"/>
              <a:t>Kerouac</a:t>
            </a:r>
          </a:p>
          <a:p>
            <a:pPr lvl="1"/>
            <a:r>
              <a:rPr lang="en-US" sz="2000" dirty="0" smtClean="0"/>
              <a:t>http</a:t>
            </a:r>
            <a:r>
              <a:rPr lang="en-US" sz="2000" dirty="0"/>
              <a:t>://www.writing.upenn.edu/~afilreis/88/kerouac-spontaneous.html</a:t>
            </a:r>
          </a:p>
          <a:p>
            <a:pPr>
              <a:buNone/>
            </a:pPr>
            <a:endParaRPr lang="en-US" dirty="0"/>
          </a:p>
        </p:txBody>
      </p:sp>
    </p:spTree>
    <p:extLst>
      <p:ext uri="{BB962C8B-B14F-4D97-AF65-F5344CB8AC3E}">
        <p14:creationId xmlns:p14="http://schemas.microsoft.com/office/powerpoint/2010/main" val="1237328866"/>
      </p:ext>
    </p:extLst>
  </p:cSld>
  <p:clrMapOvr>
    <a:masterClrMapping/>
  </p:clrMapOvr>
  <p:transition>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28601"/>
            <a:ext cx="7125113" cy="304800"/>
          </a:xfrm>
        </p:spPr>
        <p:txBody>
          <a:bodyPr/>
          <a:lstStyle/>
          <a:p>
            <a:r>
              <a:rPr lang="en-US" dirty="0" smtClean="0"/>
              <a:t>Guidelines</a:t>
            </a:r>
            <a:endParaRPr lang="en-US" dirty="0"/>
          </a:p>
        </p:txBody>
      </p:sp>
      <p:sp>
        <p:nvSpPr>
          <p:cNvPr id="3" name="Content Placeholder 2"/>
          <p:cNvSpPr>
            <a:spLocks noGrp="1"/>
          </p:cNvSpPr>
          <p:nvPr>
            <p:ph idx="1"/>
          </p:nvPr>
        </p:nvSpPr>
        <p:spPr>
          <a:xfrm>
            <a:off x="152400" y="685800"/>
            <a:ext cx="8839200" cy="6095999"/>
          </a:xfrm>
        </p:spPr>
        <p:txBody>
          <a:bodyPr>
            <a:normAutofit fontScale="92500" lnSpcReduction="20000"/>
          </a:bodyPr>
          <a:lstStyle/>
          <a:p>
            <a:r>
              <a:rPr lang="en-US" b="1" dirty="0"/>
              <a:t>SET-UP</a:t>
            </a:r>
            <a:r>
              <a:rPr lang="en-US" dirty="0"/>
              <a:t> The object is set before the mind, either in reality. as in sketching (before a landscape or teacup or old face) or is set in the memory wherein it becomes the sketching from memory of a definite image-object. </a:t>
            </a:r>
            <a:endParaRPr lang="en-US" dirty="0" smtClean="0"/>
          </a:p>
          <a:p>
            <a:r>
              <a:rPr lang="en-US" b="1" dirty="0" smtClean="0"/>
              <a:t>PROCEDURE</a:t>
            </a:r>
            <a:r>
              <a:rPr lang="en-US" dirty="0" smtClean="0"/>
              <a:t> </a:t>
            </a:r>
            <a:r>
              <a:rPr lang="en-US" dirty="0"/>
              <a:t>Time being of the essence in the purity of speech, sketching language is undisturbed flow from the mind of personal secret idea-words, blowing (as per jazz musician) on subject of image. </a:t>
            </a:r>
          </a:p>
          <a:p>
            <a:r>
              <a:rPr lang="en-US" b="1" dirty="0"/>
              <a:t>METHOD</a:t>
            </a:r>
            <a:r>
              <a:rPr lang="en-US" dirty="0"/>
              <a:t> No periods separating sentence-structures already arbitrarily riddled by false colons and timid usually needless commas-but the vigorous space dash separating rhetorical breathing (as jazz musician drawing breath between </a:t>
            </a:r>
            <a:r>
              <a:rPr lang="en-US" dirty="0" err="1"/>
              <a:t>outblown</a:t>
            </a:r>
            <a:r>
              <a:rPr lang="en-US" dirty="0"/>
              <a:t> phrases)--"measured pauses which are the essentials of our speech"--"divisions of the sounds we hear"-"time and how to note it down." (William Carlos Williams) </a:t>
            </a:r>
          </a:p>
          <a:p>
            <a:r>
              <a:rPr lang="en-US" b="1" dirty="0"/>
              <a:t>SCOPING</a:t>
            </a:r>
            <a:r>
              <a:rPr lang="en-US" dirty="0"/>
              <a:t> Not "selectivity' of expression but following free deviation (association) of mind into limitless blow-on-subject seas of thought, swimming in sea of English with no discipline other than rhythms of rhetorical exhalation and expostulated statement, like a fist coming down on a table with each complete utterance, bang! (the space dash)-Blow as deep as you want-write as deeply, fish as far down as you want, satisfy yourself first, then reader cannot fail to receive telepathic shock and meaning-excitement by same laws operating in his own human mind. </a:t>
            </a:r>
          </a:p>
          <a:p>
            <a:r>
              <a:rPr lang="en-US" b="1" dirty="0"/>
              <a:t>LAG IN PROCEDURE</a:t>
            </a:r>
            <a:r>
              <a:rPr lang="en-US" dirty="0"/>
              <a:t> No pause to think of proper word but the infantile pileup of scatological buildup words till satisfaction is gained, which will turn out to be a great appending rhythm to a thought and be in accordance with Great Law of timing. </a:t>
            </a:r>
          </a:p>
        </p:txBody>
      </p:sp>
    </p:spTree>
    <p:extLst>
      <p:ext uri="{BB962C8B-B14F-4D97-AF65-F5344CB8AC3E}">
        <p14:creationId xmlns:p14="http://schemas.microsoft.com/office/powerpoint/2010/main" val="79494049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80">
                                          <p:stCondLst>
                                            <p:cond delay="0"/>
                                          </p:stCondLst>
                                        </p:cTn>
                                        <p:tgtEl>
                                          <p:spTgt spid="3">
                                            <p:txEl>
                                              <p:pRg st="4" end="4"/>
                                            </p:txEl>
                                          </p:spTgt>
                                        </p:tgtEl>
                                      </p:cBhvr>
                                    </p:animEffect>
                                    <p:anim calcmode="lin" valueType="num">
                                      <p:cBhvr>
                                        <p:cTn id="3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4" end="4"/>
                                            </p:txEl>
                                          </p:spTgt>
                                        </p:tgtEl>
                                      </p:cBhvr>
                                      <p:to x="100000" y="60000"/>
                                    </p:animScale>
                                    <p:animScale>
                                      <p:cBhvr>
                                        <p:cTn id="37" dur="166" decel="50000">
                                          <p:stCondLst>
                                            <p:cond delay="676"/>
                                          </p:stCondLst>
                                        </p:cTn>
                                        <p:tgtEl>
                                          <p:spTgt spid="3">
                                            <p:txEl>
                                              <p:pRg st="4" end="4"/>
                                            </p:txEl>
                                          </p:spTgt>
                                        </p:tgtEl>
                                      </p:cBhvr>
                                      <p:to x="100000" y="100000"/>
                                    </p:animScale>
                                    <p:animScale>
                                      <p:cBhvr>
                                        <p:cTn id="38" dur="26">
                                          <p:stCondLst>
                                            <p:cond delay="1312"/>
                                          </p:stCondLst>
                                        </p:cTn>
                                        <p:tgtEl>
                                          <p:spTgt spid="3">
                                            <p:txEl>
                                              <p:pRg st="4" end="4"/>
                                            </p:txEl>
                                          </p:spTgt>
                                        </p:tgtEl>
                                      </p:cBhvr>
                                      <p:to x="100000" y="80000"/>
                                    </p:animScale>
                                    <p:animScale>
                                      <p:cBhvr>
                                        <p:cTn id="39" dur="166" decel="50000">
                                          <p:stCondLst>
                                            <p:cond delay="1338"/>
                                          </p:stCondLst>
                                        </p:cTn>
                                        <p:tgtEl>
                                          <p:spTgt spid="3">
                                            <p:txEl>
                                              <p:pRg st="4" end="4"/>
                                            </p:txEl>
                                          </p:spTgt>
                                        </p:tgtEl>
                                      </p:cBhvr>
                                      <p:to x="100000" y="100000"/>
                                    </p:animScale>
                                    <p:animScale>
                                      <p:cBhvr>
                                        <p:cTn id="40" dur="26">
                                          <p:stCondLst>
                                            <p:cond delay="1642"/>
                                          </p:stCondLst>
                                        </p:cTn>
                                        <p:tgtEl>
                                          <p:spTgt spid="3">
                                            <p:txEl>
                                              <p:pRg st="4" end="4"/>
                                            </p:txEl>
                                          </p:spTgt>
                                        </p:tgtEl>
                                      </p:cBhvr>
                                      <p:to x="100000" y="90000"/>
                                    </p:animScale>
                                    <p:animScale>
                                      <p:cBhvr>
                                        <p:cTn id="41" dur="166" decel="50000">
                                          <p:stCondLst>
                                            <p:cond delay="1668"/>
                                          </p:stCondLst>
                                        </p:cTn>
                                        <p:tgtEl>
                                          <p:spTgt spid="3">
                                            <p:txEl>
                                              <p:pRg st="4" end="4"/>
                                            </p:txEl>
                                          </p:spTgt>
                                        </p:tgtEl>
                                      </p:cBhvr>
                                      <p:to x="100000" y="100000"/>
                                    </p:animScale>
                                    <p:animScale>
                                      <p:cBhvr>
                                        <p:cTn id="42" dur="26">
                                          <p:stCondLst>
                                            <p:cond delay="1808"/>
                                          </p:stCondLst>
                                        </p:cTn>
                                        <p:tgtEl>
                                          <p:spTgt spid="3">
                                            <p:txEl>
                                              <p:pRg st="4" end="4"/>
                                            </p:txEl>
                                          </p:spTgt>
                                        </p:tgtEl>
                                      </p:cBhvr>
                                      <p:to x="100000" y="95000"/>
                                    </p:animScale>
                                    <p:animScale>
                                      <p:cBhvr>
                                        <p:cTn id="43"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125113" cy="238676"/>
          </a:xfrm>
        </p:spPr>
        <p:txBody>
          <a:bodyPr/>
          <a:lstStyle/>
          <a:p>
            <a:r>
              <a:rPr lang="en-US" dirty="0" smtClean="0"/>
              <a:t>Guidelines</a:t>
            </a:r>
            <a:endParaRPr lang="en-US" dirty="0"/>
          </a:p>
        </p:txBody>
      </p:sp>
      <p:sp>
        <p:nvSpPr>
          <p:cNvPr id="3" name="Content Placeholder 2"/>
          <p:cNvSpPr>
            <a:spLocks noGrp="1"/>
          </p:cNvSpPr>
          <p:nvPr>
            <p:ph idx="1"/>
          </p:nvPr>
        </p:nvSpPr>
        <p:spPr>
          <a:xfrm>
            <a:off x="228600" y="914400"/>
            <a:ext cx="8610600" cy="5562599"/>
          </a:xfrm>
        </p:spPr>
        <p:txBody>
          <a:bodyPr>
            <a:normAutofit fontScale="85000" lnSpcReduction="10000"/>
          </a:bodyPr>
          <a:lstStyle/>
          <a:p>
            <a:r>
              <a:rPr lang="en-US" b="1" dirty="0"/>
              <a:t>TIMING</a:t>
            </a:r>
            <a:r>
              <a:rPr lang="en-US" dirty="0"/>
              <a:t> Nothing is muddy that runs in time and to laws of time-Shakespearian stress of dramatic need to speak now in own unalterable way or forever hold tongue-no revisions (except obvious rational mistakes, such as names or calculated insertions in act of not writing but inserting). </a:t>
            </a:r>
          </a:p>
          <a:p>
            <a:r>
              <a:rPr lang="en-US" b="1" dirty="0"/>
              <a:t>CENTER OF INTEREST</a:t>
            </a:r>
            <a:r>
              <a:rPr lang="en-US" dirty="0"/>
              <a:t> Begin not from preconceived idea of what to say about image but from jewel center of interest in subject of image at moment of writing, and write outwards swimming in sea of language to peripheral release and exhaustion-Do not </a:t>
            </a:r>
            <a:r>
              <a:rPr lang="en-US" dirty="0" err="1"/>
              <a:t>afterthink</a:t>
            </a:r>
            <a:r>
              <a:rPr lang="en-US" dirty="0"/>
              <a:t> except for poetic or P. S. reasons. Never </a:t>
            </a:r>
            <a:r>
              <a:rPr lang="en-US" dirty="0" err="1"/>
              <a:t>afterthink</a:t>
            </a:r>
            <a:r>
              <a:rPr lang="en-US" dirty="0"/>
              <a:t> to "improve" or defray impressions, as, the best writing is always the most painful personal wrung-out tossed from cradle warm protective mind-tap from yourself the song of yourself, blow!-now!-your way is your only way-"good"-or "bad"-always honest ("</a:t>
            </a:r>
            <a:r>
              <a:rPr lang="en-US" dirty="0" err="1"/>
              <a:t>ludi</a:t>
            </a:r>
            <a:r>
              <a:rPr lang="en-US" dirty="0"/>
              <a:t>- </a:t>
            </a:r>
            <a:r>
              <a:rPr lang="en-US" dirty="0" err="1"/>
              <a:t>crous</a:t>
            </a:r>
            <a:r>
              <a:rPr lang="en-US" dirty="0"/>
              <a:t>"), spontaneous, "confessionals' interesting, because not "</a:t>
            </a:r>
            <a:r>
              <a:rPr lang="en-US"/>
              <a:t>crafted</a:t>
            </a:r>
            <a:r>
              <a:rPr lang="en-US" smtClean="0"/>
              <a:t>."</a:t>
            </a:r>
            <a:endParaRPr lang="en-US" dirty="0"/>
          </a:p>
          <a:p>
            <a:r>
              <a:rPr lang="en-US" b="1" dirty="0"/>
              <a:t>STRUCTURE OF WORK</a:t>
            </a:r>
            <a:r>
              <a:rPr lang="en-US" dirty="0"/>
              <a:t> Modern bizarre structures (science fiction, etc.) arise from language being dead, "different" themes give illusion of "new" life. Follow roughly outlines in </a:t>
            </a:r>
            <a:r>
              <a:rPr lang="en-US" dirty="0" err="1"/>
              <a:t>outfanning</a:t>
            </a:r>
            <a:r>
              <a:rPr lang="en-US" dirty="0"/>
              <a:t> movement over subject, as river rock, so </a:t>
            </a:r>
            <a:r>
              <a:rPr lang="en-US" dirty="0" err="1"/>
              <a:t>mindflow</a:t>
            </a:r>
            <a:r>
              <a:rPr lang="en-US" dirty="0"/>
              <a:t> over jewel-center need (run your mind over it, once) arriving at pivot, where what was dim-formed "beginning" becomes sharp-necessitating "ending" and language shortens in race to wire of time-race of work, following laws of Deep Form, to conclusion, last words, last trickle-Night is The End. </a:t>
            </a:r>
          </a:p>
          <a:p>
            <a:r>
              <a:rPr lang="en-US" b="1" dirty="0"/>
              <a:t>MENTAL STATE</a:t>
            </a:r>
            <a:r>
              <a:rPr lang="en-US" dirty="0"/>
              <a:t> If possible write "without consciousness" in semi-trance (as Yeats' later "trance writing") allowing subconscious to admit in own uninhibited interesting necessary and so "modern" language what conscious art would censor, and write excitedly, swiftly, with </a:t>
            </a:r>
            <a:r>
              <a:rPr lang="en-US" dirty="0" smtClean="0"/>
              <a:t>writing-or-typing-cramps, with </a:t>
            </a:r>
            <a:r>
              <a:rPr lang="en-US" dirty="0"/>
              <a:t>"beclouding of consciousness." Come from within, out-to relaxed and said. </a:t>
            </a:r>
          </a:p>
          <a:p>
            <a:endParaRPr lang="en-US" dirty="0"/>
          </a:p>
        </p:txBody>
      </p:sp>
    </p:spTree>
    <p:extLst>
      <p:ext uri="{BB962C8B-B14F-4D97-AF65-F5344CB8AC3E}">
        <p14:creationId xmlns:p14="http://schemas.microsoft.com/office/powerpoint/2010/main" val="144073149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a:xfrm>
            <a:off x="762000" y="1807361"/>
            <a:ext cx="7924800" cy="4593439"/>
          </a:xfrm>
        </p:spPr>
        <p:txBody>
          <a:bodyPr>
            <a:normAutofit/>
          </a:bodyPr>
          <a:lstStyle/>
          <a:p>
            <a:r>
              <a:rPr lang="en-US" sz="2400" dirty="0" smtClean="0"/>
              <a:t>Continuous writing (for at least 15 minutes)</a:t>
            </a:r>
          </a:p>
          <a:p>
            <a:r>
              <a:rPr lang="en-US" sz="2400" dirty="0" smtClean="0"/>
              <a:t>Don’t worry about grammar, punctuation, spelling, structure</a:t>
            </a:r>
          </a:p>
          <a:p>
            <a:r>
              <a:rPr lang="en-US" sz="2400" dirty="0" smtClean="0"/>
              <a:t>Just write whatever comes to mind</a:t>
            </a:r>
          </a:p>
          <a:p>
            <a:r>
              <a:rPr lang="en-US" sz="2400" dirty="0" smtClean="0"/>
              <a:t>Write like you are in a trance, in the zone</a:t>
            </a:r>
          </a:p>
          <a:p>
            <a:r>
              <a:rPr lang="en-US" sz="2400" dirty="0" smtClean="0"/>
              <a:t>Don’t have a preconceived idea of what you are going to write about…just start writing and don’t stop</a:t>
            </a:r>
          </a:p>
          <a:p>
            <a:pPr lvl="1"/>
            <a:r>
              <a:rPr lang="en-US" sz="2000" dirty="0" smtClean="0"/>
              <a:t>Please keep it school appropriate  </a:t>
            </a:r>
          </a:p>
          <a:p>
            <a:pPr lvl="1"/>
            <a:r>
              <a:rPr lang="en-US" sz="2000" dirty="0" smtClean="0"/>
              <a:t>Keep it to 20 lines </a:t>
            </a:r>
          </a:p>
          <a:p>
            <a:endParaRPr lang="en-US" dirty="0"/>
          </a:p>
        </p:txBody>
      </p:sp>
    </p:spTree>
    <p:extLst>
      <p:ext uri="{BB962C8B-B14F-4D97-AF65-F5344CB8AC3E}">
        <p14:creationId xmlns:p14="http://schemas.microsoft.com/office/powerpoint/2010/main" val="3664192160"/>
      </p:ext>
    </p:extLst>
  </p:cSld>
  <p:clrMapOvr>
    <a:masterClrMapping/>
  </p:clrMapOvr>
  <p:transition>
    <p:wedg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normAutofit fontScale="92500"/>
          </a:bodyPr>
          <a:lstStyle/>
          <a:p>
            <a:r>
              <a:rPr lang="en-US" sz="3600" dirty="0" smtClean="0"/>
              <a:t>Listen to </a:t>
            </a:r>
            <a:r>
              <a:rPr lang="en-US" sz="3600" i="1" dirty="0" smtClean="0"/>
              <a:t>Kimberly </a:t>
            </a:r>
            <a:r>
              <a:rPr lang="en-US" sz="3600" dirty="0" smtClean="0"/>
              <a:t>by Patti Smith</a:t>
            </a:r>
          </a:p>
          <a:p>
            <a:r>
              <a:rPr lang="en-US" sz="3600" dirty="0" smtClean="0"/>
              <a:t>Read </a:t>
            </a:r>
            <a:r>
              <a:rPr lang="en-US" sz="3600" i="1" dirty="0" smtClean="0"/>
              <a:t>Mad Girl’s Love Song</a:t>
            </a:r>
            <a:r>
              <a:rPr lang="en-US" sz="3600" dirty="0" smtClean="0"/>
              <a:t> by Sylvia Plath </a:t>
            </a:r>
          </a:p>
          <a:p>
            <a:r>
              <a:rPr lang="en-US" sz="3600" dirty="0" smtClean="0"/>
              <a:t>Read </a:t>
            </a:r>
            <a:r>
              <a:rPr lang="en-US" sz="3600" i="1" dirty="0" smtClean="0"/>
              <a:t>Housewife</a:t>
            </a:r>
            <a:r>
              <a:rPr lang="en-US" sz="3600" dirty="0" smtClean="0"/>
              <a:t> by Anne Sexton</a:t>
            </a:r>
          </a:p>
          <a:p>
            <a:r>
              <a:rPr lang="en-US" sz="3600" dirty="0" smtClean="0"/>
              <a:t>Discussion questions after</a:t>
            </a:r>
            <a:endParaRPr lang="en-US" sz="3600" dirty="0"/>
          </a:p>
        </p:txBody>
      </p:sp>
    </p:spTree>
    <p:extLst>
      <p:ext uri="{BB962C8B-B14F-4D97-AF65-F5344CB8AC3E}">
        <p14:creationId xmlns:p14="http://schemas.microsoft.com/office/powerpoint/2010/main" val="1844567977"/>
      </p:ext>
    </p:extLst>
  </p:cSld>
  <p:clrMapOvr>
    <a:masterClrMapping/>
  </p:clrMapOvr>
  <p:transition>
    <p:wedg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Kimberley </a:t>
            </a:r>
            <a:endParaRPr lang="en-US" i="1" dirty="0"/>
          </a:p>
        </p:txBody>
      </p:sp>
      <p:sp>
        <p:nvSpPr>
          <p:cNvPr id="3" name="Content Placeholder 2"/>
          <p:cNvSpPr>
            <a:spLocks noGrp="1"/>
          </p:cNvSpPr>
          <p:nvPr>
            <p:ph idx="1"/>
          </p:nvPr>
        </p:nvSpPr>
        <p:spPr/>
        <p:txBody>
          <a:bodyPr/>
          <a:lstStyle/>
          <a:p>
            <a:r>
              <a:rPr lang="en-US" dirty="0" smtClean="0"/>
              <a:t>Patti Smith: American singer, songwriter, poet</a:t>
            </a:r>
          </a:p>
          <a:p>
            <a:r>
              <a:rPr lang="en-US" i="1" dirty="0" smtClean="0"/>
              <a:t>Kimberly </a:t>
            </a:r>
            <a:r>
              <a:rPr lang="en-US" dirty="0" smtClean="0"/>
              <a:t>comes from 1975 debut album </a:t>
            </a:r>
            <a:r>
              <a:rPr lang="en-US" i="1" dirty="0" smtClean="0"/>
              <a:t>Horses</a:t>
            </a:r>
          </a:p>
          <a:p>
            <a:pPr marL="0" indent="0">
              <a:buNone/>
            </a:pPr>
            <a:endParaRPr lang="en-US" i="1" dirty="0" smtClean="0"/>
          </a:p>
          <a:p>
            <a:r>
              <a:rPr lang="en-US" sz="2400" dirty="0" smtClean="0"/>
              <a:t>Who is Kimberly? </a:t>
            </a:r>
          </a:p>
          <a:p>
            <a:r>
              <a:rPr lang="en-US" sz="2400" dirty="0" smtClean="0"/>
              <a:t>What is the relationship between Patti Smith and Kimberly? </a:t>
            </a:r>
          </a:p>
          <a:p>
            <a:r>
              <a:rPr lang="en-US" sz="2400" dirty="0" smtClean="0"/>
              <a:t>What does Smith want for Kimberly?</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8220" y="15710"/>
            <a:ext cx="2910493" cy="2041689"/>
          </a:xfrm>
          <a:prstGeom prst="rect">
            <a:avLst/>
          </a:prstGeom>
        </p:spPr>
      </p:pic>
    </p:spTree>
    <p:extLst>
      <p:ext uri="{BB962C8B-B14F-4D97-AF65-F5344CB8AC3E}">
        <p14:creationId xmlns:p14="http://schemas.microsoft.com/office/powerpoint/2010/main" val="358257720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Beats and the Beat Movement</a:t>
            </a:r>
            <a:endParaRPr lang="en-US" dirty="0"/>
          </a:p>
        </p:txBody>
      </p:sp>
      <p:sp>
        <p:nvSpPr>
          <p:cNvPr id="3" name="Subtitle 2"/>
          <p:cNvSpPr>
            <a:spLocks noGrp="1"/>
          </p:cNvSpPr>
          <p:nvPr>
            <p:ph type="subTitle" idx="1"/>
          </p:nvPr>
        </p:nvSpPr>
        <p:spPr/>
        <p:txBody>
          <a:bodyPr/>
          <a:lstStyle/>
          <a:p>
            <a:r>
              <a:rPr lang="en-US" dirty="0" smtClean="0"/>
              <a:t>1950s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4348" y="3810000"/>
            <a:ext cx="2519652" cy="30401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9600"/>
            <a:ext cx="6350000" cy="4013200"/>
          </a:xfrm>
          <a:prstGeom prst="rect">
            <a:avLst/>
          </a:prstGeom>
        </p:spPr>
      </p:pic>
    </p:spTree>
    <p:extLst>
      <p:ext uri="{BB962C8B-B14F-4D97-AF65-F5344CB8AC3E}">
        <p14:creationId xmlns:p14="http://schemas.microsoft.com/office/powerpoint/2010/main" val="1352149719"/>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675" y="4825999"/>
            <a:ext cx="5108222" cy="2032001"/>
          </a:xfrm>
        </p:spPr>
        <p:txBody>
          <a:bodyPr/>
          <a:lstStyle/>
          <a:p>
            <a:r>
              <a:rPr lang="en-US" sz="7200" b="1" dirty="0" smtClean="0"/>
              <a:t>The Beat Generation</a:t>
            </a:r>
            <a:endParaRPr lang="en-US" sz="7200" b="1" dirty="0"/>
          </a:p>
        </p:txBody>
      </p:sp>
      <p:pic>
        <p:nvPicPr>
          <p:cNvPr id="4" name="Picture 3" descr="secondgenbeat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914400"/>
            <a:ext cx="5933612" cy="3979612"/>
          </a:xfrm>
          <a:prstGeom prst="rect">
            <a:avLst/>
          </a:prstGeom>
        </p:spPr>
      </p:pic>
      <p:sp>
        <p:nvSpPr>
          <p:cNvPr id="5" name="Rectangle 4"/>
          <p:cNvSpPr/>
          <p:nvPr/>
        </p:nvSpPr>
        <p:spPr>
          <a:xfrm>
            <a:off x="1751621" y="105014"/>
            <a:ext cx="7115953" cy="2677656"/>
          </a:xfrm>
          <a:prstGeom prst="rect">
            <a:avLst/>
          </a:prstGeom>
        </p:spPr>
        <p:txBody>
          <a:bodyPr wrap="square">
            <a:spAutoFit/>
          </a:bodyPr>
          <a:lstStyle/>
          <a:p>
            <a:r>
              <a:rPr lang="en-US" sz="2400" b="1" dirty="0">
                <a:solidFill>
                  <a:srgbClr val="FF0000"/>
                </a:solidFill>
              </a:rPr>
              <a:t>“the only people for me are the mad ones, the ones who are mad to live, mad to talk, mad to be saved, desirous of everything at the same time, </a:t>
            </a:r>
            <a:r>
              <a:rPr lang="en-US" sz="2400" b="1" dirty="0" smtClean="0">
                <a:solidFill>
                  <a:srgbClr val="FF0000"/>
                </a:solidFill>
              </a:rPr>
              <a:t>…[who] burn</a:t>
            </a:r>
            <a:r>
              <a:rPr lang="en-US" sz="2400" b="1" dirty="0">
                <a:solidFill>
                  <a:srgbClr val="FF0000"/>
                </a:solidFill>
              </a:rPr>
              <a:t>, burn, burn like fabulous yellow roman candles exploding like spiders across the stars.” </a:t>
            </a:r>
            <a:r>
              <a:rPr lang="en-US" sz="2400" b="1" dirty="0" smtClean="0">
                <a:solidFill>
                  <a:srgbClr val="FF0000"/>
                </a:solidFill>
              </a:rPr>
              <a:t> -Jack Kerouac (</a:t>
            </a:r>
            <a:r>
              <a:rPr lang="en-US" sz="2400" b="1" i="1" dirty="0" smtClean="0">
                <a:solidFill>
                  <a:srgbClr val="FF0000"/>
                </a:solidFill>
              </a:rPr>
              <a:t>On the Road</a:t>
            </a:r>
            <a:r>
              <a:rPr lang="en-US" sz="2400" b="1" dirty="0" smtClean="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2608433186"/>
      </p:ext>
    </p:extLst>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Summer">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TC101972873[[fn=Summer]]</Template>
  <TotalTime>2514</TotalTime>
  <Words>3696</Words>
  <Application>Microsoft Office PowerPoint</Application>
  <PresentationFormat>On-screen Show (4:3)</PresentationFormat>
  <Paragraphs>402</Paragraphs>
  <Slides>77</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77</vt:i4>
      </vt:variant>
    </vt:vector>
  </HeadingPairs>
  <TitlesOfParts>
    <vt:vector size="90" baseType="lpstr">
      <vt:lpstr>Arial</vt:lpstr>
      <vt:lpstr>Bauhaus 93</vt:lpstr>
      <vt:lpstr>Book Antiqua</vt:lpstr>
      <vt:lpstr>Calibri</vt:lpstr>
      <vt:lpstr>Cambria</vt:lpstr>
      <vt:lpstr>Century Gothic</vt:lpstr>
      <vt:lpstr>Century Schoolbook</vt:lpstr>
      <vt:lpstr>Courier New</vt:lpstr>
      <vt:lpstr>Goudy Old Style</vt:lpstr>
      <vt:lpstr>Papyrus</vt:lpstr>
      <vt:lpstr>Trebuchet MS</vt:lpstr>
      <vt:lpstr>Wingdings 2</vt:lpstr>
      <vt:lpstr>Summer</vt:lpstr>
      <vt:lpstr>1950s</vt:lpstr>
      <vt:lpstr>Essential Questions</vt:lpstr>
      <vt:lpstr>Pleasantville</vt:lpstr>
      <vt:lpstr>Pleasantville Reflection</vt:lpstr>
      <vt:lpstr>PowerPoint Presentation</vt:lpstr>
      <vt:lpstr>Pleasantville</vt:lpstr>
      <vt:lpstr>Pleasantville Reflection</vt:lpstr>
      <vt:lpstr>The Beats and the Beat Movement</vt:lpstr>
      <vt:lpstr>The Beat Generation</vt:lpstr>
      <vt:lpstr>The Beats</vt:lpstr>
      <vt:lpstr>Founders</vt:lpstr>
      <vt:lpstr>PowerPoint Presentation</vt:lpstr>
      <vt:lpstr>Scroll of On the Road</vt:lpstr>
      <vt:lpstr>Important Places</vt:lpstr>
      <vt:lpstr>Characteristics of the Beat Culture</vt:lpstr>
      <vt:lpstr>Beatniks</vt:lpstr>
      <vt:lpstr>Legacy &amp; Impacts</vt:lpstr>
      <vt:lpstr>Causalities of the Beats</vt:lpstr>
      <vt:lpstr>Allen Ginsberg</vt:lpstr>
      <vt:lpstr>PowerPoint Presentation</vt:lpstr>
      <vt:lpstr>Allen Ginsberg (1926-1997)</vt:lpstr>
      <vt:lpstr>Ginsberg Background</vt:lpstr>
      <vt:lpstr>“America”</vt:lpstr>
      <vt:lpstr>Learning Targets </vt:lpstr>
      <vt:lpstr>First Step</vt:lpstr>
      <vt:lpstr>Discussion Questions</vt:lpstr>
      <vt:lpstr>Confessional Poets and Women Poets</vt:lpstr>
      <vt:lpstr>Learning Targets</vt:lpstr>
      <vt:lpstr>PowerPoint Presentation</vt:lpstr>
      <vt:lpstr>Women of the beat generation </vt:lpstr>
      <vt:lpstr>What is Confessional Poetry?</vt:lpstr>
      <vt:lpstr>Anne Sexton</vt:lpstr>
      <vt:lpstr>PowerPoint Presentation</vt:lpstr>
      <vt:lpstr>“Housewife” Group Analysis</vt:lpstr>
      <vt:lpstr>“Housewife”</vt:lpstr>
      <vt:lpstr>1950s Housewife</vt:lpstr>
      <vt:lpstr>Learning Targets</vt:lpstr>
      <vt:lpstr>Expectations of a housewife…</vt:lpstr>
      <vt:lpstr>What drove culture (&amp; counter-culture) in the 1950s &amp; 60s?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TV Land</vt:lpstr>
      <vt:lpstr>50s Television: Perpetuating Conformity</vt:lpstr>
      <vt:lpstr>Betty Friedan (1921-2006)</vt:lpstr>
      <vt:lpstr>The Feminine Mystique</vt:lpstr>
      <vt:lpstr>Women and Reproductive Rights</vt:lpstr>
      <vt:lpstr>Sexual Revolution</vt:lpstr>
      <vt:lpstr>Task Today </vt:lpstr>
      <vt:lpstr>Political Cartoon</vt:lpstr>
      <vt:lpstr>Older Files</vt:lpstr>
      <vt:lpstr>Pleasantville</vt:lpstr>
      <vt:lpstr>Learning Targets </vt:lpstr>
      <vt:lpstr>The Beats</vt:lpstr>
      <vt:lpstr>With your group</vt:lpstr>
      <vt:lpstr>Learning Targets Reminder </vt:lpstr>
      <vt:lpstr>Beats Refresher </vt:lpstr>
      <vt:lpstr>“America”</vt:lpstr>
      <vt:lpstr>Analyzing for Theme</vt:lpstr>
      <vt:lpstr>Resources For You </vt:lpstr>
      <vt:lpstr>Confessional Poetry as Postmodern Poetry </vt:lpstr>
      <vt:lpstr>Sylvia Plath </vt:lpstr>
      <vt:lpstr>Sylvia Plath (Table Group Analysis)</vt:lpstr>
      <vt:lpstr>Plath and Sexton Reflection </vt:lpstr>
      <vt:lpstr>Mad Girl’s Love Song</vt:lpstr>
      <vt:lpstr>Ginsberg’s characteristics</vt:lpstr>
      <vt:lpstr>Writing you own beat poetry </vt:lpstr>
      <vt:lpstr>Guidelines</vt:lpstr>
      <vt:lpstr>Guidelines</vt:lpstr>
      <vt:lpstr>In summary</vt:lpstr>
      <vt:lpstr>Today</vt:lpstr>
      <vt:lpstr>Kimberley </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Beat Movement</dc:title>
  <dc:creator>Windows User</dc:creator>
  <cp:lastModifiedBy>Woldendorp, Kirsten    SHS-Staff</cp:lastModifiedBy>
  <cp:revision>198</cp:revision>
  <cp:lastPrinted>2020-02-25T22:06:34Z</cp:lastPrinted>
  <dcterms:created xsi:type="dcterms:W3CDTF">2012-03-08T15:54:35Z</dcterms:created>
  <dcterms:modified xsi:type="dcterms:W3CDTF">2020-02-26T16:56:36Z</dcterms:modified>
</cp:coreProperties>
</file>