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FFD5A-518C-480F-A310-1BB2F89598A5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1D8B3-F8E4-4AAC-836A-BCC27655A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93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seraphim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the highest rank in the Christian angelic hierarchy and in the fifth rank of ten in the Jewish angelic hierarchy.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23E18-2B4B-4A5A-A24E-DB13BCCB61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32115-5247-41BE-9470-67E8136EAC6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7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99CC-426B-4A43-9C1E-0687235B4A0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8CC5-9C2A-4401-9510-CCD9D75AD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742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99CC-426B-4A43-9C1E-0687235B4A0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8CC5-9C2A-4401-9510-CCD9D75AD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4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99CC-426B-4A43-9C1E-0687235B4A0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8CC5-9C2A-4401-9510-CCD9D75AD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6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99CC-426B-4A43-9C1E-0687235B4A0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8CC5-9C2A-4401-9510-CCD9D75ADE2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0802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99CC-426B-4A43-9C1E-0687235B4A0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8CC5-9C2A-4401-9510-CCD9D75AD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6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99CC-426B-4A43-9C1E-0687235B4A0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8CC5-9C2A-4401-9510-CCD9D75AD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01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99CC-426B-4A43-9C1E-0687235B4A0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8CC5-9C2A-4401-9510-CCD9D75AD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6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99CC-426B-4A43-9C1E-0687235B4A0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8CC5-9C2A-4401-9510-CCD9D75AD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5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99CC-426B-4A43-9C1E-0687235B4A0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8CC5-9C2A-4401-9510-CCD9D75AD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0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99CC-426B-4A43-9C1E-0687235B4A0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8CC5-9C2A-4401-9510-CCD9D75AD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0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99CC-426B-4A43-9C1E-0687235B4A0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8CC5-9C2A-4401-9510-CCD9D75AD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8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99CC-426B-4A43-9C1E-0687235B4A0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8CC5-9C2A-4401-9510-CCD9D75AD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5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99CC-426B-4A43-9C1E-0687235B4A0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8CC5-9C2A-4401-9510-CCD9D75AD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0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99CC-426B-4A43-9C1E-0687235B4A0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8CC5-9C2A-4401-9510-CCD9D75AD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54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99CC-426B-4A43-9C1E-0687235B4A0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8CC5-9C2A-4401-9510-CCD9D75AD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423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99CC-426B-4A43-9C1E-0687235B4A0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8CC5-9C2A-4401-9510-CCD9D75AD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302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299CC-426B-4A43-9C1E-0687235B4A0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8CC5-9C2A-4401-9510-CCD9D75AD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1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D5299CC-426B-4A43-9C1E-0687235B4A0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5DE8CC5-9C2A-4401-9510-CCD9D75AD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2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57400" y="1371600"/>
            <a:ext cx="7851648" cy="2057400"/>
          </a:xfrm>
        </p:spPr>
        <p:txBody>
          <a:bodyPr/>
          <a:lstStyle/>
          <a:p>
            <a:r>
              <a:rPr lang="en-US" dirty="0" smtClean="0"/>
              <a:t>Confessional Poets and Women Poets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33600" y="3886200"/>
            <a:ext cx="7854696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Sylvia Plath and Anne Sexton</a:t>
            </a:r>
          </a:p>
          <a:p>
            <a:r>
              <a:rPr lang="en-US" i="1" dirty="0"/>
              <a:t>How and why were the confessional poets a reaction to the male dominated beats?</a:t>
            </a:r>
          </a:p>
        </p:txBody>
      </p:sp>
    </p:spTree>
    <p:extLst>
      <p:ext uri="{BB962C8B-B14F-4D97-AF65-F5344CB8AC3E}">
        <p14:creationId xmlns:p14="http://schemas.microsoft.com/office/powerpoint/2010/main" val="149099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3443" y="304801"/>
            <a:ext cx="7125113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Plath and Sexton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28800" y="914401"/>
            <a:ext cx="8458200" cy="5638799"/>
          </a:xfrm>
        </p:spPr>
        <p:txBody>
          <a:bodyPr>
            <a:noAutofit/>
          </a:bodyPr>
          <a:lstStyle/>
          <a:p>
            <a:pPr marL="514350" indent="-457200">
              <a:buFont typeface="+mj-lt"/>
              <a:buAutoNum type="arabicPeriod"/>
            </a:pPr>
            <a:r>
              <a:rPr lang="en-US" sz="2400" dirty="0"/>
              <a:t>Why would it be challenging to be a female poet during the 1950s?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2400" dirty="0"/>
              <a:t>How do Smith, Plath, and Sexton fit with 1950s gender roles?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2400" dirty="0"/>
              <a:t>What are they arguing or fighting for with their poetry?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2400" dirty="0"/>
              <a:t>How would the male beat poets respond to the female poetry?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2400" dirty="0"/>
              <a:t>How would females of the 1950s respond to the female (confessional) poetry?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2400" dirty="0"/>
              <a:t>Do you see any similarities in music/poetry today?</a:t>
            </a:r>
          </a:p>
        </p:txBody>
      </p:sp>
    </p:spTree>
    <p:extLst>
      <p:ext uri="{BB962C8B-B14F-4D97-AF65-F5344CB8AC3E}">
        <p14:creationId xmlns:p14="http://schemas.microsoft.com/office/powerpoint/2010/main" val="19338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1950s Housewife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4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 of a housewife…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981200" y="1807362"/>
            <a:ext cx="8153400" cy="4669639"/>
          </a:xfrm>
        </p:spPr>
        <p:txBody>
          <a:bodyPr>
            <a:normAutofit/>
          </a:bodyPr>
          <a:lstStyle/>
          <a:p>
            <a:r>
              <a:rPr lang="en-US" sz="3200" dirty="0"/>
              <a:t>What stereotypes exist about the 50s housewife?</a:t>
            </a:r>
          </a:p>
          <a:p>
            <a:r>
              <a:rPr lang="en-US" sz="3200" dirty="0"/>
              <a:t>Where do these stereotypes come from?</a:t>
            </a:r>
          </a:p>
          <a:p>
            <a:r>
              <a:rPr lang="en-US" sz="3200" dirty="0"/>
              <a:t>Do we still have the same expectations for women today?</a:t>
            </a:r>
          </a:p>
        </p:txBody>
      </p:sp>
    </p:spTree>
    <p:extLst>
      <p:ext uri="{BB962C8B-B14F-4D97-AF65-F5344CB8AC3E}">
        <p14:creationId xmlns:p14="http://schemas.microsoft.com/office/powerpoint/2010/main" val="330071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8132" y="1929686"/>
            <a:ext cx="7543800" cy="259397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What drove culture </a:t>
            </a:r>
            <a:r>
              <a:rPr lang="en-US" b="1" i="1" dirty="0" smtClean="0">
                <a:solidFill>
                  <a:schemeClr val="accent2"/>
                </a:solidFill>
              </a:rPr>
              <a:t>(&amp; counter-culture) </a:t>
            </a:r>
            <a:r>
              <a:rPr lang="en-US" b="1" dirty="0" smtClean="0">
                <a:solidFill>
                  <a:schemeClr val="tx1"/>
                </a:solidFill>
              </a:rPr>
              <a:t>in the 1950s &amp; 60s?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9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2560" y="132793"/>
            <a:ext cx="5015065" cy="65642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37624" y="2139714"/>
            <a:ext cx="33477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Goudy Old Style" pitchFamily="18" charset="0"/>
              </a:rPr>
              <a:t>How do we go from this…</a:t>
            </a:r>
          </a:p>
        </p:txBody>
      </p:sp>
    </p:spTree>
    <p:extLst>
      <p:ext uri="{BB962C8B-B14F-4D97-AF65-F5344CB8AC3E}">
        <p14:creationId xmlns:p14="http://schemas.microsoft.com/office/powerpoint/2010/main" val="64310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2403" y="0"/>
            <a:ext cx="4288824" cy="69674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4457" y="2412709"/>
            <a:ext cx="3232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Goudy Old Style" pitchFamily="18" charset="0"/>
              </a:rPr>
              <a:t>…to this?</a:t>
            </a:r>
          </a:p>
        </p:txBody>
      </p:sp>
    </p:spTree>
    <p:extLst>
      <p:ext uri="{BB962C8B-B14F-4D97-AF65-F5344CB8AC3E}">
        <p14:creationId xmlns:p14="http://schemas.microsoft.com/office/powerpoint/2010/main" val="157023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illeysvintagemagazines.com/gallery/goodHousekeeping1955m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65" y="0"/>
            <a:ext cx="51586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07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8372" y="0"/>
            <a:ext cx="530257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3999" y="347731"/>
            <a:ext cx="36447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itchFamily="18" charset="0"/>
              </a:rPr>
              <a:t>Actual </a:t>
            </a:r>
            <a:r>
              <a:rPr lang="en-US" sz="4400" b="1" dirty="0">
                <a:latin typeface="Goudy Old Style" pitchFamily="18" charset="0"/>
              </a:rPr>
              <a:t>advertisements from the 1950s and 60s…</a:t>
            </a:r>
          </a:p>
        </p:txBody>
      </p:sp>
    </p:spTree>
    <p:extLst>
      <p:ext uri="{BB962C8B-B14F-4D97-AF65-F5344CB8AC3E}">
        <p14:creationId xmlns:p14="http://schemas.microsoft.com/office/powerpoint/2010/main" val="178794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1" y="0"/>
            <a:ext cx="4552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0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6301" y="0"/>
            <a:ext cx="2812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7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981200" y="1173711"/>
            <a:ext cx="8229600" cy="526284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400" dirty="0"/>
              <a:t>What is so intriguing and interesting to us about social media? Reality TV?</a:t>
            </a:r>
          </a:p>
          <a:p>
            <a:pPr marL="0" indent="0" algn="ctr">
              <a:buNone/>
            </a:pPr>
            <a:endParaRPr lang="en-US" sz="3200" i="1" dirty="0"/>
          </a:p>
          <a:p>
            <a:pPr marL="0" indent="0" algn="ctr">
              <a:buNone/>
            </a:pPr>
            <a:r>
              <a:rPr lang="en-US" sz="3200" i="1" dirty="0"/>
              <a:t>(What is it that draws us in and keeps us wanting more??)</a:t>
            </a:r>
          </a:p>
          <a:p>
            <a:pPr marL="0" indent="0" algn="ctr">
              <a:buNone/>
            </a:pPr>
            <a:endParaRPr lang="en-US" sz="3200" i="1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C00000"/>
                </a:solidFill>
              </a:rPr>
              <a:t>Confessional Poetry = the origins of this kind of </a:t>
            </a:r>
            <a:r>
              <a:rPr lang="en-US" sz="3200" b="1" i="1" dirty="0">
                <a:solidFill>
                  <a:srgbClr val="C00000"/>
                </a:solidFill>
              </a:rPr>
              <a:t>‘over-sharing’ </a:t>
            </a:r>
            <a:r>
              <a:rPr lang="en-US" sz="3200" dirty="0">
                <a:solidFill>
                  <a:srgbClr val="C00000"/>
                </a:solidFill>
              </a:rPr>
              <a:t>in America</a:t>
            </a:r>
          </a:p>
        </p:txBody>
      </p:sp>
    </p:spTree>
    <p:extLst>
      <p:ext uri="{BB962C8B-B14F-4D97-AF65-F5344CB8AC3E}">
        <p14:creationId xmlns:p14="http://schemas.microsoft.com/office/powerpoint/2010/main" val="172202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9016" y="168078"/>
            <a:ext cx="9773729" cy="650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9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0734" y="153251"/>
            <a:ext cx="9498111" cy="650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3443" y="675725"/>
            <a:ext cx="7125113" cy="391076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latin typeface="Goudy Old Style" pitchFamily="18" charset="0"/>
              </a:rPr>
              <a:t>TV 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81200" y="1828800"/>
            <a:ext cx="807720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Goudy Old Style" pitchFamily="18" charset="0"/>
              </a:rPr>
              <a:t>While televisions became available in crude form in the 1920s, they did not become commonplace until the 1950s</a:t>
            </a:r>
          </a:p>
          <a:p>
            <a:r>
              <a:rPr lang="en-US" dirty="0">
                <a:latin typeface="Goudy Old Style" pitchFamily="18" charset="0"/>
              </a:rPr>
              <a:t>This contributed to a rise in this common culture</a:t>
            </a:r>
          </a:p>
          <a:p>
            <a:pPr lvl="1"/>
            <a:r>
              <a:rPr lang="en-US" sz="2800" dirty="0">
                <a:latin typeface="Goudy Old Style" pitchFamily="18" charset="0"/>
              </a:rPr>
              <a:t>All of a sudden everyone could watch the same shows, access the same images</a:t>
            </a:r>
          </a:p>
          <a:p>
            <a:pPr lvl="1"/>
            <a:r>
              <a:rPr lang="en-US" sz="2800" dirty="0">
                <a:latin typeface="Goudy Old Style" pitchFamily="18" charset="0"/>
              </a:rPr>
              <a:t>Similar to the radio, but even more powerful</a:t>
            </a:r>
          </a:p>
          <a:p>
            <a:r>
              <a:rPr lang="en-US" dirty="0">
                <a:latin typeface="Goudy Old Style" pitchFamily="18" charset="0"/>
              </a:rPr>
              <a:t>Average advertisement was one minute long</a:t>
            </a:r>
          </a:p>
          <a:p>
            <a:r>
              <a:rPr lang="en-US" dirty="0">
                <a:latin typeface="Goudy Old Style" pitchFamily="18" charset="0"/>
              </a:rPr>
              <a:t>Whether they realized it or not, the American people were being heavily influenced by what they saw on their TV sets</a:t>
            </a:r>
          </a:p>
          <a:p>
            <a:endParaRPr lang="en-US" dirty="0" smtClean="0">
              <a:latin typeface="Goudy Old Style" pitchFamily="18" charset="0"/>
            </a:endParaRPr>
          </a:p>
          <a:p>
            <a:endParaRPr lang="en-US" dirty="0"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Goudy Old Style" pitchFamily="18" charset="0"/>
              </a:rPr>
              <a:t>Betty Friedan (1921-2006)</a:t>
            </a:r>
            <a:endParaRPr lang="en-US" b="1" dirty="0">
              <a:solidFill>
                <a:schemeClr val="tx1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1" y="1839017"/>
            <a:ext cx="4973901" cy="4226504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Goudy Old Style" pitchFamily="18" charset="0"/>
              </a:rPr>
              <a:t>Writer, feminist, women’s rights activist</a:t>
            </a:r>
          </a:p>
          <a:p>
            <a:r>
              <a:rPr lang="en-US" sz="3200" dirty="0">
                <a:latin typeface="Goudy Old Style" pitchFamily="18" charset="0"/>
              </a:rPr>
              <a:t>Wrote </a:t>
            </a:r>
            <a:r>
              <a:rPr lang="en-US" sz="3200" i="1" dirty="0">
                <a:latin typeface="Goudy Old Style" pitchFamily="18" charset="0"/>
              </a:rPr>
              <a:t>The Feminine Mystique </a:t>
            </a:r>
            <a:r>
              <a:rPr lang="en-US" sz="3200" dirty="0">
                <a:latin typeface="Goudy Old Style" pitchFamily="18" charset="0"/>
              </a:rPr>
              <a:t>(1963) </a:t>
            </a:r>
          </a:p>
          <a:p>
            <a:r>
              <a:rPr lang="en-US" sz="3200" dirty="0">
                <a:latin typeface="Goudy Old Style" pitchFamily="18" charset="0"/>
              </a:rPr>
              <a:t>Co-founded </a:t>
            </a:r>
            <a:r>
              <a:rPr lang="en-US" sz="3200" b="1" dirty="0">
                <a:latin typeface="Goudy Old Style" pitchFamily="18" charset="0"/>
              </a:rPr>
              <a:t>NOW</a:t>
            </a:r>
            <a:r>
              <a:rPr lang="en-US" sz="3200" dirty="0">
                <a:latin typeface="Goudy Old Style" pitchFamily="18" charset="0"/>
              </a:rPr>
              <a:t> (The National Organization for Women) (1966)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7901" y="1584008"/>
            <a:ext cx="3271574" cy="477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6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>
                <a:latin typeface="Goudy Old Style" pitchFamily="18" charset="0"/>
              </a:rPr>
              <a:t>The Feminine Mystique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81200" y="1807362"/>
            <a:ext cx="8382000" cy="4669639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Goudy Old Style" pitchFamily="18" charset="0"/>
              </a:rPr>
              <a:t>Written in 1963</a:t>
            </a:r>
          </a:p>
          <a:p>
            <a:r>
              <a:rPr lang="en-US" sz="2400" dirty="0">
                <a:latin typeface="Goudy Old Style" pitchFamily="18" charset="0"/>
              </a:rPr>
              <a:t>Sparked 2</a:t>
            </a:r>
            <a:r>
              <a:rPr lang="en-US" sz="2400" baseline="30000" dirty="0">
                <a:latin typeface="Goudy Old Style" pitchFamily="18" charset="0"/>
              </a:rPr>
              <a:t>nd</a:t>
            </a:r>
            <a:r>
              <a:rPr lang="en-US" sz="2400" dirty="0">
                <a:latin typeface="Goudy Old Style" pitchFamily="18" charset="0"/>
              </a:rPr>
              <a:t> Wave Feminism</a:t>
            </a:r>
          </a:p>
          <a:p>
            <a:pPr lvl="1"/>
            <a:r>
              <a:rPr lang="en-US" sz="2000" dirty="0">
                <a:latin typeface="Goudy Old Style" pitchFamily="18" charset="0"/>
              </a:rPr>
              <a:t>1960s-1980s (roughly)</a:t>
            </a:r>
          </a:p>
          <a:p>
            <a:pPr lvl="1"/>
            <a:r>
              <a:rPr lang="en-US" sz="2000" dirty="0">
                <a:latin typeface="Goudy Old Style" pitchFamily="18" charset="0"/>
              </a:rPr>
              <a:t>Broadened the debate about women’s rights from simply suffrage to include a wider range of issues including reproductive rights, family, workplace, etc.</a:t>
            </a:r>
          </a:p>
          <a:p>
            <a:r>
              <a:rPr lang="en-US" sz="2400" dirty="0">
                <a:latin typeface="Goudy Old Style" pitchFamily="18" charset="0"/>
              </a:rPr>
              <a:t>Combined interviews with suburban housewives with research into psychology, advertising, media in order to draw attention to what she saw as </a:t>
            </a:r>
            <a:r>
              <a:rPr lang="en-US" sz="2400" b="1" dirty="0">
                <a:latin typeface="Goudy Old Style" pitchFamily="18" charset="0"/>
              </a:rPr>
              <a:t>“the problem that had no name”</a:t>
            </a:r>
          </a:p>
          <a:p>
            <a:r>
              <a:rPr lang="en-US" sz="2400" dirty="0">
                <a:latin typeface="Goudy Old Style" pitchFamily="18" charset="0"/>
              </a:rPr>
              <a:t>Originally intended to publish an article (not a book), but no magazine would publish her</a:t>
            </a:r>
          </a:p>
        </p:txBody>
      </p:sp>
    </p:spTree>
    <p:extLst>
      <p:ext uri="{BB962C8B-B14F-4D97-AF65-F5344CB8AC3E}">
        <p14:creationId xmlns:p14="http://schemas.microsoft.com/office/powerpoint/2010/main" val="302020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oudy Old Style" pitchFamily="18" charset="0"/>
              </a:rPr>
              <a:t>Women and Reproductive Rights</a:t>
            </a:r>
            <a:endParaRPr lang="en-US" dirty="0">
              <a:solidFill>
                <a:schemeClr val="tx1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81200" y="1600200"/>
            <a:ext cx="4411014" cy="4800600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latin typeface="Goudy Old Style" pitchFamily="18" charset="0"/>
              </a:rPr>
              <a:t>Planned Parenthood</a:t>
            </a:r>
          </a:p>
          <a:p>
            <a:pPr lvl="1"/>
            <a:r>
              <a:rPr lang="en-US" dirty="0">
                <a:latin typeface="Goudy Old Style" pitchFamily="18" charset="0"/>
              </a:rPr>
              <a:t>Margaret Sanger</a:t>
            </a:r>
          </a:p>
          <a:p>
            <a:pPr lvl="1"/>
            <a:r>
              <a:rPr lang="en-US" dirty="0">
                <a:latin typeface="Goudy Old Style" pitchFamily="18" charset="0"/>
              </a:rPr>
              <a:t>Started in 1916 as The American Birth Control League</a:t>
            </a:r>
          </a:p>
          <a:p>
            <a:pPr lvl="1"/>
            <a:r>
              <a:rPr lang="en-US" dirty="0">
                <a:latin typeface="Goudy Old Style" pitchFamily="18" charset="0"/>
              </a:rPr>
              <a:t>Operating 222 clinics by 1941</a:t>
            </a:r>
          </a:p>
          <a:p>
            <a:pPr lvl="1"/>
            <a:r>
              <a:rPr lang="en-US" dirty="0">
                <a:latin typeface="Goudy Old Style" pitchFamily="18" charset="0"/>
              </a:rPr>
              <a:t>Morphed into Planned Parenthood Federation in 1942</a:t>
            </a:r>
          </a:p>
          <a:p>
            <a:r>
              <a:rPr lang="en-US" sz="2400" b="1" dirty="0">
                <a:latin typeface="Goudy Old Style" pitchFamily="18" charset="0"/>
              </a:rPr>
              <a:t>1960</a:t>
            </a:r>
            <a:r>
              <a:rPr lang="en-US" sz="2400" dirty="0">
                <a:latin typeface="Goudy Old Style" pitchFamily="18" charset="0"/>
              </a:rPr>
              <a:t> – FDA approved the combined oral contraceptive pill</a:t>
            </a:r>
          </a:p>
          <a:p>
            <a:endParaRPr lang="en-US" dirty="0">
              <a:latin typeface="Goudy Old Style" pitchFamily="18" charset="0"/>
            </a:endParaRPr>
          </a:p>
        </p:txBody>
      </p:sp>
      <p:pic>
        <p:nvPicPr>
          <p:cNvPr id="2050" name="Picture 2" descr="http://upload.wikimedia.org/wikipedia/commons/thumb/2/2f/MargaretSanger-Underwood.LOC.jpg/170px-MargaretSanger-Underwood.LO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432" y="1552866"/>
            <a:ext cx="2317169" cy="294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lanned Parenthood logo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211" y="4497035"/>
            <a:ext cx="3077022" cy="130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18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Goudy Old Style" pitchFamily="18" charset="0"/>
              </a:rPr>
              <a:t>Sexual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81200" y="1807362"/>
            <a:ext cx="8305800" cy="4669639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>
                <a:latin typeface="Goudy Old Style" pitchFamily="18" charset="0"/>
              </a:rPr>
              <a:t>Began in the 1960s, coincided with the 2</a:t>
            </a:r>
            <a:r>
              <a:rPr lang="en-US" sz="2600" baseline="30000" dirty="0">
                <a:latin typeface="Goudy Old Style" pitchFamily="18" charset="0"/>
              </a:rPr>
              <a:t>nd</a:t>
            </a:r>
            <a:r>
              <a:rPr lang="en-US" sz="2600" dirty="0">
                <a:latin typeface="Goudy Old Style" pitchFamily="18" charset="0"/>
              </a:rPr>
              <a:t> wave feminist movement</a:t>
            </a:r>
          </a:p>
          <a:p>
            <a:r>
              <a:rPr lang="en-US" sz="2600" dirty="0">
                <a:latin typeface="Goudy Old Style" pitchFamily="18" charset="0"/>
              </a:rPr>
              <a:t>Purpose: to challenge traditional ideas regarding sexuality</a:t>
            </a:r>
          </a:p>
          <a:p>
            <a:pPr lvl="1"/>
            <a:r>
              <a:rPr lang="en-US" sz="2200" b="1" i="1" dirty="0">
                <a:latin typeface="Goudy Old Style" pitchFamily="18" charset="0"/>
              </a:rPr>
              <a:t>Particularly regarding female and queer sexuality</a:t>
            </a:r>
          </a:p>
          <a:p>
            <a:r>
              <a:rPr lang="en-US" sz="2600" dirty="0">
                <a:latin typeface="Goudy Old Style" pitchFamily="18" charset="0"/>
              </a:rPr>
              <a:t>Eliminating undue favorable bias towards men and objectification of women</a:t>
            </a:r>
          </a:p>
          <a:p>
            <a:r>
              <a:rPr lang="en-US" sz="2600" dirty="0">
                <a:latin typeface="Goudy Old Style" pitchFamily="18" charset="0"/>
              </a:rPr>
              <a:t>Associated with both physical and psychological freedom for women</a:t>
            </a:r>
          </a:p>
          <a:p>
            <a:r>
              <a:rPr lang="en-US" sz="2600" dirty="0">
                <a:latin typeface="Goudy Old Style" pitchFamily="18" charset="0"/>
              </a:rPr>
              <a:t>Sex was expanding beyond the personal, becoming political as well</a:t>
            </a:r>
          </a:p>
          <a:p>
            <a:endParaRPr lang="en-US" dirty="0">
              <a:latin typeface="Goudy Old Style" pitchFamily="18" charset="0"/>
            </a:endParaRPr>
          </a:p>
          <a:p>
            <a:pPr marL="114300" indent="0" algn="ctr">
              <a:buNone/>
            </a:pPr>
            <a:r>
              <a:rPr lang="en-US" b="1" i="1" dirty="0">
                <a:latin typeface="Goudy Old Style" pitchFamily="18" charset="0"/>
              </a:rPr>
              <a:t>While a lot of these ideas took their roots from the 1920s, the 1960s is when they really began to take off!</a:t>
            </a:r>
          </a:p>
        </p:txBody>
      </p:sp>
    </p:spTree>
    <p:extLst>
      <p:ext uri="{BB962C8B-B14F-4D97-AF65-F5344CB8AC3E}">
        <p14:creationId xmlns:p14="http://schemas.microsoft.com/office/powerpoint/2010/main" val="423149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Cartoon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33443" y="1807362"/>
            <a:ext cx="7296357" cy="45172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Definition: illustrations or comic strips containing a </a:t>
            </a:r>
            <a:r>
              <a:rPr lang="en-US" sz="4000" b="1" dirty="0"/>
              <a:t>political</a:t>
            </a:r>
            <a:r>
              <a:rPr lang="en-US" sz="4000" dirty="0"/>
              <a:t> or social message that usually relates to current events or personalities (google.com). </a:t>
            </a:r>
          </a:p>
        </p:txBody>
      </p:sp>
    </p:spTree>
    <p:extLst>
      <p:ext uri="{BB962C8B-B14F-4D97-AF65-F5344CB8AC3E}">
        <p14:creationId xmlns:p14="http://schemas.microsoft.com/office/powerpoint/2010/main" val="232942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3443" y="675725"/>
            <a:ext cx="7125113" cy="3910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Task Today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600" y="1371601"/>
            <a:ext cx="8763000" cy="4953000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After reviewing the how to guide for being a 50s housewife, ads, and </a:t>
            </a:r>
            <a:r>
              <a:rPr lang="en-US" sz="3600" i="1" dirty="0"/>
              <a:t>Tips for Keeping Your Man</a:t>
            </a:r>
            <a:r>
              <a:rPr lang="en-US" sz="3600" dirty="0"/>
              <a:t>, your table group will create a political cartoon for the woman’s place in 1950s society. </a:t>
            </a:r>
          </a:p>
          <a:p>
            <a:r>
              <a:rPr lang="en-US" sz="3600" dirty="0"/>
              <a:t>Must include: role, stereotype, some words, image</a:t>
            </a:r>
          </a:p>
        </p:txBody>
      </p:sp>
    </p:spTree>
    <p:extLst>
      <p:ext uri="{BB962C8B-B14F-4D97-AF65-F5344CB8AC3E}">
        <p14:creationId xmlns:p14="http://schemas.microsoft.com/office/powerpoint/2010/main" val="412182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3443" y="675725"/>
            <a:ext cx="7125113" cy="3910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28800" y="1219201"/>
            <a:ext cx="8382000" cy="5257800"/>
          </a:xfrm>
        </p:spPr>
        <p:txBody>
          <a:bodyPr>
            <a:normAutofit/>
          </a:bodyPr>
          <a:lstStyle/>
          <a:p>
            <a:r>
              <a:rPr lang="en-US" sz="2400" dirty="0"/>
              <a:t>Beat writings of Kerouac, Ginsberg and Burroughs:</a:t>
            </a:r>
          </a:p>
          <a:p>
            <a:pPr lvl="1"/>
            <a:r>
              <a:rPr lang="en-US" dirty="0"/>
              <a:t>Women as boring, traditional gender roles, 50s American housewife</a:t>
            </a:r>
          </a:p>
          <a:p>
            <a:pPr lvl="1"/>
            <a:r>
              <a:rPr lang="en-US" dirty="0"/>
              <a:t>Marginalized, repressed women</a:t>
            </a:r>
          </a:p>
          <a:p>
            <a:r>
              <a:rPr lang="en-US" sz="2400" dirty="0"/>
              <a:t>Women beat writers did exist, but not widely published or know because of the sexism</a:t>
            </a:r>
          </a:p>
          <a:p>
            <a:pPr lvl="1"/>
            <a:r>
              <a:rPr lang="en-US" dirty="0"/>
              <a:t>Also harder to live ‘bohemian’ lifestyle as a woman</a:t>
            </a:r>
          </a:p>
          <a:p>
            <a:pPr lvl="1"/>
            <a:r>
              <a:rPr lang="en-US" dirty="0"/>
              <a:t>Not really beat women, more confessional poets</a:t>
            </a:r>
          </a:p>
        </p:txBody>
      </p:sp>
    </p:spTree>
    <p:extLst>
      <p:ext uri="{BB962C8B-B14F-4D97-AF65-F5344CB8AC3E}">
        <p14:creationId xmlns:p14="http://schemas.microsoft.com/office/powerpoint/2010/main" val="8499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Confessional Poetry?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600" y="1807362"/>
            <a:ext cx="8382000" cy="4669639"/>
          </a:xfrm>
        </p:spPr>
        <p:txBody>
          <a:bodyPr>
            <a:noAutofit/>
          </a:bodyPr>
          <a:lstStyle/>
          <a:p>
            <a:r>
              <a:rPr lang="en-US" sz="2400" dirty="0"/>
              <a:t>Written during the 1950s and 1960s </a:t>
            </a:r>
          </a:p>
          <a:p>
            <a:r>
              <a:rPr lang="en-US" sz="2400" dirty="0"/>
              <a:t>First person narration, traditional writing style remained</a:t>
            </a:r>
          </a:p>
          <a:p>
            <a:r>
              <a:rPr lang="en-US" sz="2400" dirty="0"/>
              <a:t>Intimate subject matter</a:t>
            </a:r>
          </a:p>
          <a:p>
            <a:r>
              <a:rPr lang="en-US" sz="2400" dirty="0"/>
              <a:t>Autobiographical by design</a:t>
            </a:r>
          </a:p>
          <a:p>
            <a:r>
              <a:rPr lang="en-US" sz="2400" dirty="0"/>
              <a:t>Intimate autobiographical subject matter </a:t>
            </a:r>
          </a:p>
          <a:p>
            <a:pPr lvl="1"/>
            <a:r>
              <a:rPr lang="en-US" dirty="0"/>
              <a:t>Sometimes referred to as grotesque </a:t>
            </a:r>
          </a:p>
          <a:p>
            <a:pPr lvl="1"/>
            <a:r>
              <a:rPr lang="en-US" dirty="0"/>
              <a:t>Family life, infidelity, mental disorders, gender roles, suicide, and sexuality, masturbation, depression, suicidal tendencies, alcoholism, drug abuse</a:t>
            </a:r>
          </a:p>
        </p:txBody>
      </p:sp>
    </p:spTree>
    <p:extLst>
      <p:ext uri="{BB962C8B-B14F-4D97-AF65-F5344CB8AC3E}">
        <p14:creationId xmlns:p14="http://schemas.microsoft.com/office/powerpoint/2010/main" val="179377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981200" y="59026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Confessional Poetry as Postmodern </a:t>
            </a:r>
            <a:r>
              <a:rPr lang="en-US" b="1" dirty="0"/>
              <a:t>Poetry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3"/>
          </p:nvPr>
        </p:nvSpPr>
        <p:spPr>
          <a:xfrm>
            <a:off x="1981200" y="2167413"/>
            <a:ext cx="8229600" cy="3985752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Post modern poetry, like its prose counterpart, often dealt with 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levels of reality</a:t>
            </a:r>
            <a:r>
              <a:rPr lang="en-US" sz="3200" dirty="0">
                <a:latin typeface="+mj-lt"/>
              </a:rPr>
              <a:t>, societal contradictions, </a:t>
            </a:r>
            <a:r>
              <a:rPr lang="en-US" sz="3200" b="1" i="1" dirty="0">
                <a:latin typeface="+mj-lt"/>
              </a:rPr>
              <a:t>truth and perception</a:t>
            </a:r>
            <a:r>
              <a:rPr lang="en-US" sz="3200" dirty="0">
                <a:latin typeface="+mj-lt"/>
              </a:rPr>
              <a:t>, and critical (not necessarily cynical) analysis of technology and rapid modernization.</a:t>
            </a: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82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Mad Girl’s Love Song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9811891" cy="342410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Sylvia Plath: poet, novelist (most famous for </a:t>
            </a:r>
            <a:r>
              <a:rPr lang="en-US" i="1" dirty="0" smtClean="0"/>
              <a:t>Bell Jar</a:t>
            </a:r>
            <a:r>
              <a:rPr lang="en-US" dirty="0" smtClean="0"/>
              <a:t>), depression and ultimate suicide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/>
              <a:t>What is the poem about?</a:t>
            </a:r>
          </a:p>
          <a:p>
            <a:r>
              <a:rPr lang="en-US" sz="2400" dirty="0"/>
              <a:t>Who is the ‘you’ in the poem?</a:t>
            </a:r>
          </a:p>
          <a:p>
            <a:r>
              <a:rPr lang="en-US" sz="2400" dirty="0"/>
              <a:t>How does this poem fit within the 50s and 60s culture of conformity?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932" y="2707545"/>
            <a:ext cx="19069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7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1" y="457201"/>
            <a:ext cx="7599123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Mad </a:t>
            </a:r>
            <a:r>
              <a:rPr lang="en-US" b="1" dirty="0"/>
              <a:t>Girl's Love Song-By Sylvia Plath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76401" y="1295401"/>
            <a:ext cx="3928477" cy="5181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000" dirty="0"/>
              <a:t> </a:t>
            </a:r>
          </a:p>
          <a:p>
            <a:pPr marL="0" indent="0">
              <a:buNone/>
            </a:pPr>
            <a:r>
              <a:rPr lang="en-US" sz="6000" dirty="0"/>
              <a:t>"I shut my eyes and all the world drops dead;</a:t>
            </a:r>
          </a:p>
          <a:p>
            <a:pPr marL="0" indent="0">
              <a:buNone/>
            </a:pPr>
            <a:r>
              <a:rPr lang="en-US" sz="6000" dirty="0"/>
              <a:t>I lift my lids and all is born again.</a:t>
            </a:r>
          </a:p>
          <a:p>
            <a:pPr marL="0" indent="0">
              <a:buNone/>
            </a:pPr>
            <a:r>
              <a:rPr lang="en-US" sz="6000" dirty="0"/>
              <a:t>(I think I made you up inside my head.)</a:t>
            </a:r>
          </a:p>
          <a:p>
            <a:pPr marL="0" indent="0">
              <a:buNone/>
            </a:pPr>
            <a:r>
              <a:rPr lang="en-US" sz="6000" dirty="0"/>
              <a:t> </a:t>
            </a:r>
          </a:p>
          <a:p>
            <a:pPr marL="0" indent="0">
              <a:buNone/>
            </a:pPr>
            <a:r>
              <a:rPr lang="en-US" sz="6000" dirty="0"/>
              <a:t>The stars go waltzing out in blue and red,</a:t>
            </a:r>
          </a:p>
          <a:p>
            <a:pPr marL="0" indent="0">
              <a:buNone/>
            </a:pPr>
            <a:r>
              <a:rPr lang="en-US" sz="6000" dirty="0"/>
              <a:t>And arbitrary blackness gallops in:</a:t>
            </a:r>
          </a:p>
          <a:p>
            <a:pPr marL="0" indent="0">
              <a:buNone/>
            </a:pPr>
            <a:r>
              <a:rPr lang="en-US" sz="6000" dirty="0"/>
              <a:t>I shut my eyes and all the world drops dead.</a:t>
            </a:r>
          </a:p>
          <a:p>
            <a:pPr marL="0" indent="0">
              <a:buNone/>
            </a:pPr>
            <a:r>
              <a:rPr lang="en-US" sz="6000" dirty="0"/>
              <a:t> </a:t>
            </a:r>
          </a:p>
          <a:p>
            <a:pPr marL="0" indent="0">
              <a:buNone/>
            </a:pPr>
            <a:r>
              <a:rPr lang="en-US" sz="6000" dirty="0"/>
              <a:t>I dreamed that you bewitched me into bed</a:t>
            </a:r>
          </a:p>
          <a:p>
            <a:pPr marL="0" indent="0">
              <a:buNone/>
            </a:pPr>
            <a:r>
              <a:rPr lang="en-US" sz="6000" dirty="0"/>
              <a:t>And sung me moon-struck, kissed me quite insane.</a:t>
            </a:r>
          </a:p>
          <a:p>
            <a:pPr marL="0" indent="0">
              <a:buNone/>
            </a:pPr>
            <a:r>
              <a:rPr lang="en-US" sz="6000" dirty="0"/>
              <a:t>(I think I made you up inside my head.)</a:t>
            </a:r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87281" y="1295402"/>
            <a:ext cx="4175919" cy="510539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000" dirty="0"/>
              <a:t>God topples from the sky, hell's fires fade:</a:t>
            </a:r>
          </a:p>
          <a:p>
            <a:pPr marL="0" indent="0">
              <a:buNone/>
            </a:pPr>
            <a:r>
              <a:rPr lang="en-US" sz="6000" dirty="0"/>
              <a:t>Exit seraphim and Satan's men:</a:t>
            </a:r>
          </a:p>
          <a:p>
            <a:pPr marL="0" indent="0">
              <a:buNone/>
            </a:pPr>
            <a:r>
              <a:rPr lang="en-US" sz="6000" dirty="0"/>
              <a:t>I shut my eyes and all the world drops dead.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/>
              <a:t>I fancied you'd return the way you said,</a:t>
            </a:r>
          </a:p>
          <a:p>
            <a:pPr marL="0" indent="0">
              <a:buNone/>
            </a:pPr>
            <a:r>
              <a:rPr lang="en-US" sz="6000" dirty="0"/>
              <a:t>But I grow old and I forget your name.</a:t>
            </a:r>
          </a:p>
          <a:p>
            <a:pPr marL="0" indent="0">
              <a:buNone/>
            </a:pPr>
            <a:r>
              <a:rPr lang="en-US" sz="6000" dirty="0"/>
              <a:t>(I think I made you up inside my head.)</a:t>
            </a:r>
          </a:p>
          <a:p>
            <a:pPr marL="0" indent="0">
              <a:buNone/>
            </a:pPr>
            <a:r>
              <a:rPr lang="en-US" sz="6000" dirty="0"/>
              <a:t> </a:t>
            </a:r>
          </a:p>
          <a:p>
            <a:pPr marL="0" indent="0">
              <a:buNone/>
            </a:pPr>
            <a:r>
              <a:rPr lang="en-US" sz="6000" dirty="0"/>
              <a:t>I should have loved a thunderbird instead;</a:t>
            </a:r>
          </a:p>
          <a:p>
            <a:pPr marL="0" indent="0">
              <a:buNone/>
            </a:pPr>
            <a:r>
              <a:rPr lang="en-US" sz="6000" dirty="0"/>
              <a:t>At least when spring comes they roar back again.</a:t>
            </a:r>
          </a:p>
          <a:p>
            <a:pPr marL="0" indent="0">
              <a:buNone/>
            </a:pPr>
            <a:r>
              <a:rPr lang="en-US" sz="6000" dirty="0"/>
              <a:t>I shut my eyes and all the world drops dead.</a:t>
            </a:r>
          </a:p>
          <a:p>
            <a:pPr marL="0" indent="0">
              <a:buNone/>
            </a:pPr>
            <a:r>
              <a:rPr lang="en-US" sz="6000" dirty="0"/>
              <a:t>(I think I made you up inside my head.)"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3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Housewife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Anne Sexton: poet, highly personal poems</a:t>
            </a:r>
            <a:br>
              <a:rPr lang="en-US" dirty="0" smtClean="0"/>
            </a:br>
            <a:endParaRPr lang="en-US" dirty="0" smtClean="0"/>
          </a:p>
          <a:p>
            <a:r>
              <a:rPr lang="en-US" sz="2400" dirty="0"/>
              <a:t>What does she mean by “some women marry houses”?</a:t>
            </a:r>
          </a:p>
          <a:p>
            <a:r>
              <a:rPr lang="en-US" sz="2400" dirty="0"/>
              <a:t>What are “the walls”?</a:t>
            </a:r>
          </a:p>
          <a:p>
            <a:r>
              <a:rPr lang="en-US" sz="2400" dirty="0"/>
              <a:t>Meaning of “A woman is her mother. That’s the main thing”?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0637"/>
            <a:ext cx="2829612" cy="235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4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Housewife-Anne Sexton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601" y="1447801"/>
            <a:ext cx="8534399" cy="518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sz="2200" dirty="0"/>
              <a:t>Some women marry houses.</a:t>
            </a:r>
          </a:p>
          <a:p>
            <a:pPr marL="0" indent="0">
              <a:buNone/>
            </a:pPr>
            <a:r>
              <a:rPr lang="en-US" sz="2200" dirty="0"/>
              <a:t>It's another kind of skin; it has a heart,</a:t>
            </a:r>
          </a:p>
          <a:p>
            <a:pPr marL="0" indent="0">
              <a:buNone/>
            </a:pPr>
            <a:r>
              <a:rPr lang="en-US" sz="2200" dirty="0"/>
              <a:t>a mouth, a liver and bowel movements.</a:t>
            </a:r>
          </a:p>
          <a:p>
            <a:pPr marL="0" indent="0">
              <a:buNone/>
            </a:pPr>
            <a:r>
              <a:rPr lang="en-US" sz="2200" dirty="0"/>
              <a:t>The walls are permanent and pink.</a:t>
            </a:r>
          </a:p>
          <a:p>
            <a:pPr marL="0" indent="0">
              <a:buNone/>
            </a:pPr>
            <a:r>
              <a:rPr lang="en-US" sz="2200" dirty="0"/>
              <a:t>See how she sits on her knees all day,</a:t>
            </a:r>
          </a:p>
          <a:p>
            <a:pPr marL="0" indent="0">
              <a:buNone/>
            </a:pPr>
            <a:r>
              <a:rPr lang="en-US" sz="2200" dirty="0"/>
              <a:t>faithfully washing herself down.</a:t>
            </a:r>
          </a:p>
          <a:p>
            <a:pPr marL="0" indent="0">
              <a:buNone/>
            </a:pPr>
            <a:r>
              <a:rPr lang="en-US" sz="2200" dirty="0"/>
              <a:t>Men enter by force, drawn back like Jonah</a:t>
            </a:r>
          </a:p>
          <a:p>
            <a:pPr marL="0" indent="0">
              <a:buNone/>
            </a:pPr>
            <a:r>
              <a:rPr lang="en-US" sz="2200" dirty="0"/>
              <a:t>into their fleshy mothers.</a:t>
            </a:r>
          </a:p>
          <a:p>
            <a:pPr marL="0" indent="0">
              <a:buNone/>
            </a:pPr>
            <a:r>
              <a:rPr lang="en-US" sz="2200" dirty="0"/>
              <a:t>A woman is her mother.</a:t>
            </a:r>
          </a:p>
          <a:p>
            <a:pPr marL="0" indent="0">
              <a:buNone/>
            </a:pPr>
            <a:r>
              <a:rPr lang="en-US" sz="2200" dirty="0"/>
              <a:t>That's the main thing.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0</TotalTime>
  <Words>876</Words>
  <Application>Microsoft Office PowerPoint</Application>
  <PresentationFormat>Widescreen</PresentationFormat>
  <Paragraphs>135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Goudy Old Style</vt:lpstr>
      <vt:lpstr>Tw Cen MT</vt:lpstr>
      <vt:lpstr>Droplet</vt:lpstr>
      <vt:lpstr>Confessional Poets and Women Poets</vt:lpstr>
      <vt:lpstr>PowerPoint Presentation</vt:lpstr>
      <vt:lpstr>Women</vt:lpstr>
      <vt:lpstr>What is Confessional Poetry?</vt:lpstr>
      <vt:lpstr>Confessional Poetry as Postmodern Poetry </vt:lpstr>
      <vt:lpstr>Mad Girl’s Love Song</vt:lpstr>
      <vt:lpstr> Mad Girl's Love Song-By Sylvia Plath  </vt:lpstr>
      <vt:lpstr>Housewife</vt:lpstr>
      <vt:lpstr>Housewife-Anne Sexton   </vt:lpstr>
      <vt:lpstr>Plath and Sexton</vt:lpstr>
      <vt:lpstr>1950s Housewife</vt:lpstr>
      <vt:lpstr>Expectations of a housewife…</vt:lpstr>
      <vt:lpstr>What drove culture (&amp; counter-culture) in the 1950s &amp; 60s?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TV Land</vt:lpstr>
      <vt:lpstr>Betty Friedan (1921-2006)</vt:lpstr>
      <vt:lpstr>The Feminine Mystique</vt:lpstr>
      <vt:lpstr>Women and Reproductive Rights</vt:lpstr>
      <vt:lpstr>Sexual Revolution</vt:lpstr>
      <vt:lpstr>Political Cartoon</vt:lpstr>
      <vt:lpstr>Task Today 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Woldendorp, Kirsten    SHS-Staff</dc:creator>
  <cp:lastModifiedBy>Woldendorp, Kirsten    SHS-Staff</cp:lastModifiedBy>
  <cp:revision>3</cp:revision>
  <dcterms:created xsi:type="dcterms:W3CDTF">2017-03-06T19:18:56Z</dcterms:created>
  <dcterms:modified xsi:type="dcterms:W3CDTF">2017-03-06T19:20:17Z</dcterms:modified>
</cp:coreProperties>
</file>