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5" r:id="rId3"/>
    <p:sldId id="286" r:id="rId4"/>
    <p:sldId id="257" r:id="rId5"/>
    <p:sldId id="258" r:id="rId6"/>
    <p:sldId id="259" r:id="rId7"/>
    <p:sldId id="260" r:id="rId8"/>
    <p:sldId id="261" r:id="rId9"/>
    <p:sldId id="262" r:id="rId10"/>
    <p:sldId id="263" r:id="rId11"/>
    <p:sldId id="264" r:id="rId12"/>
    <p:sldId id="265" r:id="rId13"/>
    <p:sldId id="266" r:id="rId14"/>
    <p:sldId id="268" r:id="rId15"/>
    <p:sldId id="269" r:id="rId16"/>
    <p:sldId id="270" r:id="rId17"/>
    <p:sldId id="271" r:id="rId18"/>
    <p:sldId id="272" r:id="rId19"/>
    <p:sldId id="273" r:id="rId20"/>
    <p:sldId id="278" r:id="rId21"/>
    <p:sldId id="279" r:id="rId22"/>
    <p:sldId id="280" r:id="rId23"/>
    <p:sldId id="281" r:id="rId24"/>
    <p:sldId id="282" r:id="rId25"/>
    <p:sldId id="283"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979B06-1AAC-431D-B9F0-1FFBDD880CD2}" type="datetimeFigureOut">
              <a:rPr lang="en-US" smtClean="0"/>
              <a:pPr/>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9D086-9B76-4DD3-BFD1-80D710C65584}"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979B06-1AAC-431D-B9F0-1FFBDD880CD2}" type="datetimeFigureOut">
              <a:rPr lang="en-US" smtClean="0"/>
              <a:pPr/>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9D086-9B76-4DD3-BFD1-80D710C655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979B06-1AAC-431D-B9F0-1FFBDD880CD2}" type="datetimeFigureOut">
              <a:rPr lang="en-US" smtClean="0"/>
              <a:pPr/>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9D086-9B76-4DD3-BFD1-80D710C655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979B06-1AAC-431D-B9F0-1FFBDD880CD2}" type="datetimeFigureOut">
              <a:rPr lang="en-US" smtClean="0"/>
              <a:pPr/>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9D086-9B76-4DD3-BFD1-80D710C655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979B06-1AAC-431D-B9F0-1FFBDD880CD2}" type="datetimeFigureOut">
              <a:rPr lang="en-US" smtClean="0"/>
              <a:pPr/>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9D086-9B76-4DD3-BFD1-80D710C65584}"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979B06-1AAC-431D-B9F0-1FFBDD880CD2}" type="datetimeFigureOut">
              <a:rPr lang="en-US" smtClean="0"/>
              <a:pPr/>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9D086-9B76-4DD3-BFD1-80D710C655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979B06-1AAC-431D-B9F0-1FFBDD880CD2}" type="datetimeFigureOut">
              <a:rPr lang="en-US" smtClean="0"/>
              <a:pPr/>
              <a:t>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C9D086-9B76-4DD3-BFD1-80D710C65584}"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979B06-1AAC-431D-B9F0-1FFBDD880CD2}" type="datetimeFigureOut">
              <a:rPr lang="en-US" smtClean="0"/>
              <a:pPr/>
              <a:t>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C9D086-9B76-4DD3-BFD1-80D710C655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79B06-1AAC-431D-B9F0-1FFBDD880CD2}" type="datetimeFigureOut">
              <a:rPr lang="en-US" smtClean="0"/>
              <a:pPr/>
              <a:t>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C9D086-9B76-4DD3-BFD1-80D710C655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979B06-1AAC-431D-B9F0-1FFBDD880CD2}" type="datetimeFigureOut">
              <a:rPr lang="en-US" smtClean="0"/>
              <a:pPr/>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9D086-9B76-4DD3-BFD1-80D710C65584}"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979B06-1AAC-431D-B9F0-1FFBDD880CD2}" type="datetimeFigureOut">
              <a:rPr lang="en-US" smtClean="0"/>
              <a:pPr/>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9D086-9B76-4DD3-BFD1-80D710C655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D979B06-1AAC-431D-B9F0-1FFBDD880CD2}" type="datetimeFigureOut">
              <a:rPr lang="en-US" smtClean="0"/>
              <a:pPr/>
              <a:t>1/2/2019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8C9D086-9B76-4DD3-BFD1-80D710C655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Essay Writing</a:t>
            </a:r>
            <a:endParaRPr lang="en-US" dirty="0"/>
          </a:p>
        </p:txBody>
      </p:sp>
      <p:sp>
        <p:nvSpPr>
          <p:cNvPr id="3" name="Subtitle 2"/>
          <p:cNvSpPr>
            <a:spLocks noGrp="1"/>
          </p:cNvSpPr>
          <p:nvPr>
            <p:ph type="subTitle" idx="1"/>
          </p:nvPr>
        </p:nvSpPr>
        <p:spPr/>
        <p:txBody>
          <a:bodyPr/>
          <a:lstStyle/>
          <a:p>
            <a:r>
              <a:rPr lang="en-US" dirty="0" smtClean="0"/>
              <a:t>Tips, observations, advice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(good)</a:t>
            </a:r>
            <a:endParaRPr lang="en-US" dirty="0"/>
          </a:p>
        </p:txBody>
      </p:sp>
      <p:sp>
        <p:nvSpPr>
          <p:cNvPr id="3" name="Content Placeholder 2"/>
          <p:cNvSpPr>
            <a:spLocks noGrp="1"/>
          </p:cNvSpPr>
          <p:nvPr>
            <p:ph idx="1"/>
          </p:nvPr>
        </p:nvSpPr>
        <p:spPr/>
        <p:txBody>
          <a:bodyPr/>
          <a:lstStyle/>
          <a:p>
            <a:r>
              <a:rPr lang="en-US" dirty="0" smtClean="0"/>
              <a:t>Answers the so what</a:t>
            </a:r>
          </a:p>
          <a:p>
            <a:r>
              <a:rPr lang="en-US" dirty="0" smtClean="0"/>
              <a:t>Connects evidence to the thesis</a:t>
            </a:r>
          </a:p>
          <a:p>
            <a:r>
              <a:rPr lang="en-US" dirty="0" smtClean="0"/>
              <a:t>Deeper level of thinking</a:t>
            </a:r>
          </a:p>
          <a:p>
            <a:r>
              <a:rPr lang="en-US" dirty="0" smtClean="0"/>
              <a:t>NOT FACTS OR EVIDENCE</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“Twain uses the duke and dauphin to emphasis the moral crisis Huck is facing”</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lnSpc>
                <a:spcPct val="80000"/>
              </a:lnSpc>
            </a:pPr>
            <a:r>
              <a:rPr lang="en-US" sz="1800" dirty="0" smtClean="0">
                <a:solidFill>
                  <a:srgbClr val="FF6600"/>
                </a:solidFill>
              </a:rPr>
              <a:t>Answer the question "So What?"</a:t>
            </a:r>
            <a:r>
              <a:rPr lang="en-US" sz="1800" dirty="0" smtClean="0"/>
              <a:t> </a:t>
            </a:r>
          </a:p>
          <a:p>
            <a:pPr lvl="1">
              <a:lnSpc>
                <a:spcPct val="80000"/>
              </a:lnSpc>
            </a:pPr>
            <a:r>
              <a:rPr lang="en-US" sz="1600" dirty="0" smtClean="0"/>
              <a:t>Show your readers why this paper was important. Show them that your paper was meaningful and useful.</a:t>
            </a:r>
          </a:p>
          <a:p>
            <a:pPr>
              <a:lnSpc>
                <a:spcPct val="80000"/>
              </a:lnSpc>
            </a:pPr>
            <a:endParaRPr lang="en-US" sz="1800" dirty="0" smtClean="0"/>
          </a:p>
          <a:p>
            <a:pPr>
              <a:lnSpc>
                <a:spcPct val="80000"/>
              </a:lnSpc>
            </a:pPr>
            <a:r>
              <a:rPr lang="en-US" sz="1800" dirty="0" smtClean="0">
                <a:solidFill>
                  <a:srgbClr val="FF6600"/>
                </a:solidFill>
              </a:rPr>
              <a:t>Synthesize, don't summarize </a:t>
            </a:r>
          </a:p>
          <a:p>
            <a:pPr lvl="1">
              <a:lnSpc>
                <a:spcPct val="80000"/>
              </a:lnSpc>
            </a:pPr>
            <a:r>
              <a:rPr lang="en-US" sz="1600" dirty="0" smtClean="0"/>
              <a:t>Don't simply repeat things that were in your paper. They have read it. Show them how the points you made and the support and examples you used were not random, but fit together. </a:t>
            </a:r>
          </a:p>
          <a:p>
            <a:pPr>
              <a:lnSpc>
                <a:spcPct val="80000"/>
              </a:lnSpc>
            </a:pPr>
            <a:endParaRPr lang="en-US" sz="1800" dirty="0" smtClean="0"/>
          </a:p>
          <a:p>
            <a:pPr>
              <a:lnSpc>
                <a:spcPct val="80000"/>
              </a:lnSpc>
            </a:pPr>
            <a:r>
              <a:rPr lang="en-US" sz="1800" dirty="0" smtClean="0">
                <a:solidFill>
                  <a:srgbClr val="FF6600"/>
                </a:solidFill>
              </a:rPr>
              <a:t>Redirect your readers</a:t>
            </a:r>
            <a:r>
              <a:rPr lang="en-US" sz="1800" dirty="0" smtClean="0"/>
              <a:t> </a:t>
            </a:r>
          </a:p>
          <a:p>
            <a:pPr lvl="1">
              <a:lnSpc>
                <a:spcPct val="80000"/>
              </a:lnSpc>
            </a:pPr>
            <a:r>
              <a:rPr lang="en-US" sz="1600" dirty="0" smtClean="0"/>
              <a:t>Give your reader something to think about, perhaps a way to use your paper in the "real" world. If your introduction went from general to specific, make your conclusion go from specific to general. Think globally. </a:t>
            </a:r>
          </a:p>
          <a:p>
            <a:pPr>
              <a:lnSpc>
                <a:spcPct val="80000"/>
              </a:lnSpc>
            </a:pPr>
            <a:endParaRPr lang="en-US" sz="1800" dirty="0" smtClean="0"/>
          </a:p>
          <a:p>
            <a:pPr>
              <a:lnSpc>
                <a:spcPct val="80000"/>
              </a:lnSpc>
            </a:pPr>
            <a:r>
              <a:rPr lang="en-US" sz="1800" dirty="0" smtClean="0">
                <a:solidFill>
                  <a:srgbClr val="FF6600"/>
                </a:solidFill>
              </a:rPr>
              <a:t>Create a new meaning</a:t>
            </a:r>
            <a:r>
              <a:rPr lang="en-US" sz="1800" dirty="0" smtClean="0"/>
              <a:t> </a:t>
            </a:r>
          </a:p>
          <a:p>
            <a:pPr lvl="1">
              <a:lnSpc>
                <a:spcPct val="80000"/>
              </a:lnSpc>
            </a:pPr>
            <a:r>
              <a:rPr lang="en-US" sz="1600" dirty="0" smtClean="0"/>
              <a:t>You don't have to give new information to create a new meaning. By demonstrating how your ideas work together, you can create a new picture. Often the sum of the paper is worth more than its parts.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Essay Formatting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0893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In-Text Citations</a:t>
            </a:r>
            <a:endParaRPr lang="en-US" dirty="0"/>
          </a:p>
        </p:txBody>
      </p:sp>
      <p:sp>
        <p:nvSpPr>
          <p:cNvPr id="3" name="Content Placeholder 2"/>
          <p:cNvSpPr>
            <a:spLocks noGrp="1"/>
          </p:cNvSpPr>
          <p:nvPr>
            <p:ph idx="1"/>
          </p:nvPr>
        </p:nvSpPr>
        <p:spPr/>
        <p:txBody>
          <a:bodyPr>
            <a:normAutofit/>
          </a:bodyPr>
          <a:lstStyle/>
          <a:p>
            <a:r>
              <a:rPr lang="en-US" sz="3200" dirty="0" smtClean="0"/>
              <a:t>Punctuation goes after the citation</a:t>
            </a:r>
          </a:p>
          <a:p>
            <a:pPr lvl="1"/>
            <a:r>
              <a:rPr lang="en-US" sz="3200" dirty="0" smtClean="0"/>
              <a:t>Ex: “low down Abolitionist” (Twain 89).</a:t>
            </a:r>
          </a:p>
          <a:p>
            <a:r>
              <a:rPr lang="en-US" sz="3200" dirty="0" smtClean="0"/>
              <a:t>Do not need to put author if using one source</a:t>
            </a:r>
          </a:p>
          <a:p>
            <a:pPr lvl="1"/>
            <a:r>
              <a:rPr lang="en-US" sz="3200" dirty="0" smtClean="0"/>
              <a:t>(Twain 90) vs. (90)</a:t>
            </a:r>
            <a:endParaRPr lang="en-US" sz="3200" dirty="0"/>
          </a:p>
        </p:txBody>
      </p:sp>
    </p:spTree>
    <p:extLst>
      <p:ext uri="{BB962C8B-B14F-4D97-AF65-F5344CB8AC3E}">
        <p14:creationId xmlns:p14="http://schemas.microsoft.com/office/powerpoint/2010/main" val="898786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Need hook</a:t>
            </a:r>
          </a:p>
          <a:p>
            <a:r>
              <a:rPr lang="en-US" dirty="0" smtClean="0"/>
              <a:t>Always mention the author and the title of the work in the intro</a:t>
            </a:r>
          </a:p>
          <a:p>
            <a:pPr lvl="1"/>
            <a:r>
              <a:rPr lang="en-US" dirty="0" smtClean="0"/>
              <a:t>Always </a:t>
            </a:r>
            <a:r>
              <a:rPr lang="en-US" i="1" dirty="0" smtClean="0"/>
              <a:t>italicize </a:t>
            </a:r>
            <a:r>
              <a:rPr lang="en-US" dirty="0" smtClean="0"/>
              <a:t>the title</a:t>
            </a:r>
          </a:p>
          <a:p>
            <a:pPr lvl="2"/>
            <a:r>
              <a:rPr lang="en-US" dirty="0" smtClean="0"/>
              <a:t>Never quotation marks or underline</a:t>
            </a:r>
          </a:p>
          <a:p>
            <a:r>
              <a:rPr lang="en-US" dirty="0" smtClean="0"/>
              <a:t>Thesis as the last sentence</a:t>
            </a:r>
          </a:p>
          <a:p>
            <a:pPr lvl="1"/>
            <a:r>
              <a:rPr lang="en-US" dirty="0" smtClean="0"/>
              <a:t>Try to avoid a two sentence thesis</a:t>
            </a:r>
          </a:p>
          <a:p>
            <a:pPr marL="393192" lvl="1" indent="0">
              <a:buNone/>
            </a:pPr>
            <a:endParaRPr lang="en-US" dirty="0"/>
          </a:p>
        </p:txBody>
      </p:sp>
    </p:spTree>
    <p:extLst>
      <p:ext uri="{BB962C8B-B14F-4D97-AF65-F5344CB8AC3E}">
        <p14:creationId xmlns:p14="http://schemas.microsoft.com/office/powerpoint/2010/main" val="2338115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a:t>
            </a:r>
            <a:endParaRPr lang="en-US" dirty="0"/>
          </a:p>
        </p:txBody>
      </p:sp>
      <p:sp>
        <p:nvSpPr>
          <p:cNvPr id="3" name="Content Placeholder 2"/>
          <p:cNvSpPr>
            <a:spLocks noGrp="1"/>
          </p:cNvSpPr>
          <p:nvPr>
            <p:ph idx="1"/>
          </p:nvPr>
        </p:nvSpPr>
        <p:spPr/>
        <p:txBody>
          <a:bodyPr/>
          <a:lstStyle/>
          <a:p>
            <a:r>
              <a:rPr lang="en-US" dirty="0" smtClean="0"/>
              <a:t>For literary analysis essays:</a:t>
            </a:r>
          </a:p>
          <a:p>
            <a:pPr lvl="1"/>
            <a:r>
              <a:rPr lang="en-US" dirty="0" smtClean="0"/>
              <a:t>Majority of evidence should be a quote from novel</a:t>
            </a:r>
          </a:p>
          <a:p>
            <a:r>
              <a:rPr lang="en-US" dirty="0" smtClean="0"/>
              <a:t>Always integrate a quote! </a:t>
            </a:r>
          </a:p>
          <a:p>
            <a:r>
              <a:rPr lang="en-US" dirty="0" smtClean="0"/>
              <a:t>Write quote like this:</a:t>
            </a:r>
          </a:p>
          <a:p>
            <a:pPr lvl="1"/>
            <a:r>
              <a:rPr lang="en-US" dirty="0" smtClean="0"/>
              <a:t>Daisy represents the hollowness of wealth when she states, “all right, what will we plan” (8).</a:t>
            </a:r>
          </a:p>
          <a:p>
            <a:pPr marL="393192" lvl="1" indent="0">
              <a:buNone/>
            </a:pPr>
            <a:endParaRPr lang="en-US" dirty="0" smtClean="0"/>
          </a:p>
        </p:txBody>
      </p:sp>
    </p:spTree>
    <p:extLst>
      <p:ext uri="{BB962C8B-B14F-4D97-AF65-F5344CB8AC3E}">
        <p14:creationId xmlns:p14="http://schemas.microsoft.com/office/powerpoint/2010/main" val="1846966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Works Cited Page Format</a:t>
            </a:r>
            <a:endParaRPr lang="en-US" dirty="0"/>
          </a:p>
        </p:txBody>
      </p:sp>
      <p:sp>
        <p:nvSpPr>
          <p:cNvPr id="3" name="Content Placeholder 2"/>
          <p:cNvSpPr>
            <a:spLocks noGrp="1"/>
          </p:cNvSpPr>
          <p:nvPr>
            <p:ph idx="1"/>
          </p:nvPr>
        </p:nvSpPr>
        <p:spPr>
          <a:xfrm>
            <a:off x="457200" y="1676400"/>
            <a:ext cx="8229600" cy="4648200"/>
          </a:xfrm>
        </p:spPr>
        <p:txBody>
          <a:bodyPr>
            <a:normAutofit lnSpcReduction="10000"/>
          </a:bodyPr>
          <a:lstStyle/>
          <a:p>
            <a:r>
              <a:rPr lang="en-US" dirty="0" smtClean="0"/>
              <a:t>Separate page at the end of paper. </a:t>
            </a:r>
          </a:p>
          <a:p>
            <a:r>
              <a:rPr lang="en-US" dirty="0" smtClean="0"/>
              <a:t>Alphabetical order</a:t>
            </a:r>
          </a:p>
          <a:p>
            <a:r>
              <a:rPr lang="en-US" dirty="0" smtClean="0"/>
              <a:t>Label the page Works Cited (do not italicize the words Works Cited or put them in quotation marks) and center the words Works Cited at the top of the page.</a:t>
            </a:r>
          </a:p>
          <a:p>
            <a:r>
              <a:rPr lang="en-US" dirty="0" smtClean="0"/>
              <a:t>Double space all citations, but do not skip spaces between entries.</a:t>
            </a:r>
          </a:p>
          <a:p>
            <a:r>
              <a:rPr lang="en-US" dirty="0" smtClean="0"/>
              <a:t>Indent the second lines of citations by 0.5 inches to create a hanging indent.</a:t>
            </a:r>
          </a:p>
          <a:p>
            <a:endParaRPr lang="en-US" dirty="0" smtClean="0"/>
          </a:p>
          <a:p>
            <a:pPr>
              <a:buNone/>
            </a:pPr>
            <a:r>
              <a:rPr lang="en-US" dirty="0" smtClean="0"/>
              <a:t>Ex: </a:t>
            </a:r>
            <a:r>
              <a:rPr lang="en-US" dirty="0" err="1" smtClean="0"/>
              <a:t>Gleick</a:t>
            </a:r>
            <a:r>
              <a:rPr lang="en-US" dirty="0" smtClean="0"/>
              <a:t>, James. </a:t>
            </a:r>
            <a:r>
              <a:rPr lang="en-US" i="1" dirty="0" smtClean="0"/>
              <a:t>Chaos: Making a New Science</a:t>
            </a:r>
            <a:r>
              <a:rPr lang="en-US" dirty="0" smtClean="0"/>
              <a:t>. New  York: Penguin, 1987. Print.</a:t>
            </a:r>
          </a:p>
          <a:p>
            <a:endParaRPr lang="en-US" dirty="0"/>
          </a:p>
        </p:txBody>
      </p:sp>
    </p:spTree>
    <p:extLst>
      <p:ext uri="{BB962C8B-B14F-4D97-AF65-F5344CB8AC3E}">
        <p14:creationId xmlns:p14="http://schemas.microsoft.com/office/powerpoint/2010/main" val="3509057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Quote Integration</a:t>
            </a:r>
            <a:endParaRPr lang="en-US" dirty="0">
              <a:solidFill>
                <a:schemeClr val="bg1"/>
              </a:solidFill>
            </a:endParaRPr>
          </a:p>
        </p:txBody>
      </p:sp>
      <p:sp>
        <p:nvSpPr>
          <p:cNvPr id="3" name="Subtitle 2"/>
          <p:cNvSpPr>
            <a:spLocks noGrp="1"/>
          </p:cNvSpPr>
          <p:nvPr>
            <p:ph type="subTitle" idx="1"/>
          </p:nvPr>
        </p:nvSpPr>
        <p:spPr/>
        <p:txBody>
          <a:bodyPr/>
          <a:lstStyle/>
          <a:p>
            <a:r>
              <a:rPr lang="en-US" dirty="0" smtClean="0"/>
              <a:t>Practice makes perfect…</a:t>
            </a:r>
            <a:endParaRPr lang="en-US" dirty="0"/>
          </a:p>
        </p:txBody>
      </p:sp>
    </p:spTree>
    <p:extLst>
      <p:ext uri="{BB962C8B-B14F-4D97-AF65-F5344CB8AC3E}">
        <p14:creationId xmlns:p14="http://schemas.microsoft.com/office/powerpoint/2010/main" val="13872535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We Have Noticed</a:t>
            </a:r>
            <a:endParaRPr lang="en-US" dirty="0"/>
          </a:p>
        </p:txBody>
      </p:sp>
      <p:sp>
        <p:nvSpPr>
          <p:cNvPr id="3" name="Content Placeholder 2"/>
          <p:cNvSpPr>
            <a:spLocks noGrp="1"/>
          </p:cNvSpPr>
          <p:nvPr>
            <p:ph idx="1"/>
          </p:nvPr>
        </p:nvSpPr>
        <p:spPr/>
        <p:txBody>
          <a:bodyPr>
            <a:normAutofit/>
          </a:bodyPr>
          <a:lstStyle/>
          <a:p>
            <a:r>
              <a:rPr lang="en-US" sz="3200" dirty="0" smtClean="0"/>
              <a:t>Naked quotes</a:t>
            </a:r>
          </a:p>
          <a:p>
            <a:pPr lvl="1"/>
            <a:r>
              <a:rPr lang="en-US" sz="3200" dirty="0" smtClean="0"/>
              <a:t>“her voice was full of money”</a:t>
            </a:r>
          </a:p>
          <a:p>
            <a:r>
              <a:rPr lang="en-US" sz="3200" dirty="0" smtClean="0"/>
              <a:t>Quote added to the end of a sentence with a comma</a:t>
            </a:r>
          </a:p>
          <a:p>
            <a:pPr lvl="1"/>
            <a:r>
              <a:rPr lang="en-US" sz="3200" dirty="0" smtClean="0"/>
              <a:t>I like cats, “her voice was full of money”</a:t>
            </a:r>
          </a:p>
          <a:p>
            <a:pPr fontAlgn="auto">
              <a:spcAft>
                <a:spcPts val="0"/>
              </a:spcAft>
              <a:buClr>
                <a:schemeClr val="tx1">
                  <a:lumMod val="50000"/>
                  <a:lumOff val="50000"/>
                </a:schemeClr>
              </a:buClr>
              <a:defRPr/>
            </a:pPr>
            <a:r>
              <a:rPr lang="en-US" sz="3200" dirty="0" smtClean="0"/>
              <a:t>On </a:t>
            </a:r>
            <a:r>
              <a:rPr lang="en-US" sz="3200" dirty="0"/>
              <a:t>page 43 it says …</a:t>
            </a:r>
          </a:p>
          <a:p>
            <a:pPr fontAlgn="auto">
              <a:spcAft>
                <a:spcPts val="0"/>
              </a:spcAft>
              <a:buClr>
                <a:schemeClr val="tx1">
                  <a:lumMod val="50000"/>
                  <a:lumOff val="50000"/>
                </a:schemeClr>
              </a:buClr>
              <a:defRPr/>
            </a:pPr>
            <a:r>
              <a:rPr lang="en-US" sz="3200" dirty="0"/>
              <a:t>In chapter five the author says</a:t>
            </a:r>
            <a:r>
              <a:rPr lang="en-US" sz="3200" dirty="0" smtClean="0"/>
              <a:t>…</a:t>
            </a:r>
          </a:p>
          <a:p>
            <a:pPr fontAlgn="auto">
              <a:spcAft>
                <a:spcPts val="0"/>
              </a:spcAft>
              <a:buClr>
                <a:schemeClr val="tx1">
                  <a:lumMod val="50000"/>
                  <a:lumOff val="50000"/>
                </a:schemeClr>
              </a:buClr>
              <a:defRPr/>
            </a:pPr>
            <a:r>
              <a:rPr lang="en-US" sz="3200" dirty="0" smtClean="0"/>
              <a:t>Starting/ending a paragraph with a quote</a:t>
            </a:r>
            <a:endParaRPr lang="en-US" sz="3200" dirty="0"/>
          </a:p>
          <a:p>
            <a:pPr lvl="1"/>
            <a:endParaRPr lang="en-US" dirty="0" smtClean="0"/>
          </a:p>
          <a:p>
            <a:endParaRPr lang="en-US" dirty="0" smtClean="0"/>
          </a:p>
          <a:p>
            <a:endParaRPr lang="en-US" dirty="0"/>
          </a:p>
        </p:txBody>
      </p:sp>
    </p:spTree>
    <p:extLst>
      <p:ext uri="{BB962C8B-B14F-4D97-AF65-F5344CB8AC3E}">
        <p14:creationId xmlns:p14="http://schemas.microsoft.com/office/powerpoint/2010/main" val="3329651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Analysis Essay </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You will be writing a literary analysis essay on the short story/essay </a:t>
            </a:r>
            <a:r>
              <a:rPr lang="en-US" i="1" dirty="0" smtClean="0"/>
              <a:t>Mother Tongue </a:t>
            </a:r>
            <a:r>
              <a:rPr lang="en-US" dirty="0" smtClean="0"/>
              <a:t>(page 1262) by Amy Tan</a:t>
            </a:r>
          </a:p>
          <a:p>
            <a:r>
              <a:rPr lang="en-US" dirty="0" smtClean="0"/>
              <a:t>Prompts: </a:t>
            </a:r>
          </a:p>
          <a:p>
            <a:pPr marL="514350" indent="-514350">
              <a:buFont typeface="+mj-lt"/>
              <a:buAutoNum type="arabicPeriod"/>
            </a:pPr>
            <a:r>
              <a:rPr lang="en-US" b="1" dirty="0"/>
              <a:t>Tan describes situations in which she was forced to act as a go-between for her mother. In what ways do these interactions differ from the typical mother-daughter relationship? Explain. </a:t>
            </a:r>
          </a:p>
          <a:p>
            <a:pPr marL="514350" indent="-514350">
              <a:buFont typeface="+mj-lt"/>
              <a:buAutoNum type="arabicPeriod"/>
            </a:pPr>
            <a:r>
              <a:rPr lang="en-US" b="1" dirty="0"/>
              <a:t>Describe Tan’s changing perceptions of her mother’s use of English, using evidence from the essay. What power does language hold? Did Tan change your views of language?</a:t>
            </a:r>
          </a:p>
          <a:p>
            <a:pPr marL="514350" indent="-514350">
              <a:buFont typeface="+mj-lt"/>
              <a:buAutoNum type="arabicPeriod" startAt="3"/>
            </a:pPr>
            <a:r>
              <a:rPr lang="en-US" b="1" dirty="0"/>
              <a:t>Tan claims that the language spoken at home is more influential, or shapes the individual more than the language spoken by peers. Do you agree or disagree? Explain. </a:t>
            </a:r>
          </a:p>
          <a:p>
            <a:endParaRPr lang="en-US" dirty="0"/>
          </a:p>
        </p:txBody>
      </p:sp>
    </p:spTree>
    <p:extLst>
      <p:ext uri="{BB962C8B-B14F-4D97-AF65-F5344CB8AC3E}">
        <p14:creationId xmlns:p14="http://schemas.microsoft.com/office/powerpoint/2010/main" val="81152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Paraphrasing </a:t>
            </a:r>
            <a:endParaRPr lang="en-US" dirty="0"/>
          </a:p>
        </p:txBody>
      </p:sp>
      <p:sp>
        <p:nvSpPr>
          <p:cNvPr id="2" name="Content Placeholder 1"/>
          <p:cNvSpPr>
            <a:spLocks noGrp="1"/>
          </p:cNvSpPr>
          <p:nvPr>
            <p:ph idx="1"/>
          </p:nvPr>
        </p:nvSpPr>
        <p:spPr/>
        <p:txBody>
          <a:bodyPr>
            <a:normAutofit/>
          </a:bodyPr>
          <a:lstStyle/>
          <a:p>
            <a:pPr>
              <a:lnSpc>
                <a:spcPct val="80000"/>
              </a:lnSpc>
            </a:pPr>
            <a:r>
              <a:rPr lang="en-US" sz="2800" dirty="0" smtClean="0"/>
              <a:t>Unless directly quoted, all information must be put into your own words.</a:t>
            </a:r>
          </a:p>
          <a:p>
            <a:pPr>
              <a:lnSpc>
                <a:spcPct val="80000"/>
              </a:lnSpc>
            </a:pPr>
            <a:r>
              <a:rPr lang="en-US" sz="2800" dirty="0" smtClean="0"/>
              <a:t> Put the citation after the quote or paraphrasing.</a:t>
            </a:r>
          </a:p>
          <a:p>
            <a:pPr>
              <a:lnSpc>
                <a:spcPct val="80000"/>
              </a:lnSpc>
            </a:pPr>
            <a:r>
              <a:rPr lang="en-US" sz="2800" dirty="0" smtClean="0"/>
              <a:t>When putting information into your own words, remember the paraphrasing rule. </a:t>
            </a:r>
            <a:r>
              <a:rPr lang="en-US" sz="2800" b="1" dirty="0" smtClean="0"/>
              <a:t>No more than 4 words in the same order as the source.</a:t>
            </a:r>
          </a:p>
          <a:p>
            <a:pPr>
              <a:lnSpc>
                <a:spcPct val="80000"/>
              </a:lnSpc>
            </a:pPr>
            <a:r>
              <a:rPr lang="en-US" sz="2800" dirty="0" smtClean="0"/>
              <a:t>Just changing the order of words does not mean paraphrasing. You must change that actual wording of the information.</a:t>
            </a:r>
            <a:endParaRPr lang="en-US" dirty="0"/>
          </a:p>
        </p:txBody>
      </p:sp>
    </p:spTree>
    <p:extLst>
      <p:ext uri="{BB962C8B-B14F-4D97-AF65-F5344CB8AC3E}">
        <p14:creationId xmlns:p14="http://schemas.microsoft.com/office/powerpoint/2010/main" val="2835873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Paraphrasing Example</a:t>
            </a:r>
            <a:endParaRPr lang="en-US" dirty="0"/>
          </a:p>
        </p:txBody>
      </p:sp>
      <p:sp>
        <p:nvSpPr>
          <p:cNvPr id="2" name="Content Placeholder 1"/>
          <p:cNvSpPr>
            <a:spLocks noGrp="1"/>
          </p:cNvSpPr>
          <p:nvPr>
            <p:ph idx="1"/>
          </p:nvPr>
        </p:nvSpPr>
        <p:spPr>
          <a:xfrm>
            <a:off x="457200" y="1646236"/>
            <a:ext cx="8229600" cy="4754563"/>
          </a:xfrm>
        </p:spPr>
        <p:txBody>
          <a:bodyPr>
            <a:normAutofit/>
          </a:bodyPr>
          <a:lstStyle/>
          <a:p>
            <a:pPr>
              <a:lnSpc>
                <a:spcPct val="90000"/>
              </a:lnSpc>
            </a:pPr>
            <a:r>
              <a:rPr lang="en-US" b="1" dirty="0" smtClean="0"/>
              <a:t>Source-  </a:t>
            </a:r>
            <a:r>
              <a:rPr lang="en-US" dirty="0" smtClean="0"/>
              <a:t>On June 4, 1968, Robert F. Kennedy was tragically shot down in a hotel kitchen after delivering a campaign speech.</a:t>
            </a:r>
            <a:endParaRPr lang="en-US" b="1" dirty="0" smtClean="0"/>
          </a:p>
          <a:p>
            <a:pPr>
              <a:lnSpc>
                <a:spcPct val="90000"/>
              </a:lnSpc>
            </a:pPr>
            <a:r>
              <a:rPr lang="en-US" b="1" dirty="0" smtClean="0"/>
              <a:t>Proper Paraphrase-   </a:t>
            </a:r>
            <a:r>
              <a:rPr lang="en-US" dirty="0" smtClean="0"/>
              <a:t>While leaving a campaign rally through a hotel kitchen, Robert F. Kennedy was mortally wounded by an assassin on June 4, 1968.</a:t>
            </a:r>
            <a:endParaRPr lang="en-US" b="1" dirty="0" smtClean="0"/>
          </a:p>
          <a:p>
            <a:pPr>
              <a:lnSpc>
                <a:spcPct val="90000"/>
              </a:lnSpc>
            </a:pPr>
            <a:r>
              <a:rPr lang="en-US" b="1" dirty="0" smtClean="0"/>
              <a:t>IMPROPER Paraphrase-  </a:t>
            </a:r>
            <a:r>
              <a:rPr lang="en-US" dirty="0" smtClean="0"/>
              <a:t>Robert F. Kennedy was shot down in a hotel kitchen after delivering a campaign speech on June 4, 1968.</a:t>
            </a:r>
            <a:endParaRPr lang="en-US" b="1" dirty="0" smtClean="0"/>
          </a:p>
          <a:p>
            <a:endParaRPr lang="en-US" dirty="0"/>
          </a:p>
        </p:txBody>
      </p:sp>
    </p:spTree>
    <p:extLst>
      <p:ext uri="{BB962C8B-B14F-4D97-AF65-F5344CB8AC3E}">
        <p14:creationId xmlns:p14="http://schemas.microsoft.com/office/powerpoint/2010/main" val="3192289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Writing an Essay</a:t>
            </a:r>
            <a:endParaRPr lang="en-US" dirty="0"/>
          </a:p>
        </p:txBody>
      </p:sp>
      <p:sp>
        <p:nvSpPr>
          <p:cNvPr id="5" name="Subtitle 4"/>
          <p:cNvSpPr>
            <a:spLocks noGrp="1"/>
          </p:cNvSpPr>
          <p:nvPr>
            <p:ph type="subTitle" idx="1"/>
          </p:nvPr>
        </p:nvSpPr>
        <p:spPr/>
        <p:txBody>
          <a:bodyPr/>
          <a:lstStyle/>
          <a:p>
            <a:r>
              <a:rPr lang="en-US" dirty="0" smtClean="0"/>
              <a:t>General formatting tips</a:t>
            </a:r>
            <a:endParaRPr lang="en-US" dirty="0"/>
          </a:p>
        </p:txBody>
      </p:sp>
    </p:spTree>
    <p:extLst>
      <p:ext uri="{BB962C8B-B14F-4D97-AF65-F5344CB8AC3E}">
        <p14:creationId xmlns:p14="http://schemas.microsoft.com/office/powerpoint/2010/main" val="2211597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
          </a:xfrm>
        </p:spPr>
        <p:txBody>
          <a:bodyPr>
            <a:normAutofit fontScale="90000"/>
          </a:bodyPr>
          <a:lstStyle/>
          <a:p>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b="1" dirty="0" smtClean="0"/>
              <a:t>Introductory </a:t>
            </a:r>
            <a:r>
              <a:rPr lang="en-US" b="1" dirty="0"/>
              <a:t>Paragraph</a:t>
            </a:r>
            <a:endParaRPr lang="en-US" dirty="0"/>
          </a:p>
        </p:txBody>
      </p:sp>
      <p:sp>
        <p:nvSpPr>
          <p:cNvPr id="3" name="Content Placeholder 2"/>
          <p:cNvSpPr>
            <a:spLocks noGrp="1"/>
          </p:cNvSpPr>
          <p:nvPr>
            <p:ph idx="1"/>
          </p:nvPr>
        </p:nvSpPr>
        <p:spPr/>
        <p:txBody>
          <a:bodyPr>
            <a:normAutofit/>
          </a:bodyPr>
          <a:lstStyle/>
          <a:p>
            <a:r>
              <a:rPr lang="en-US" u="sng" dirty="0" smtClean="0"/>
              <a:t>Hook</a:t>
            </a:r>
            <a:r>
              <a:rPr lang="en-US" u="sng" dirty="0"/>
              <a:t>:</a:t>
            </a:r>
            <a:r>
              <a:rPr lang="en-US" dirty="0"/>
              <a:t> </a:t>
            </a:r>
            <a:r>
              <a:rPr lang="en-US" dirty="0" smtClean="0"/>
              <a:t>focus </a:t>
            </a:r>
            <a:r>
              <a:rPr lang="en-US" dirty="0"/>
              <a:t>the reader’s </a:t>
            </a:r>
            <a:r>
              <a:rPr lang="en-US" dirty="0" smtClean="0"/>
              <a:t>attention.</a:t>
            </a:r>
          </a:p>
          <a:p>
            <a:r>
              <a:rPr lang="en-US" u="sng" dirty="0"/>
              <a:t>B</a:t>
            </a:r>
            <a:r>
              <a:rPr lang="en-US" u="sng" dirty="0" smtClean="0"/>
              <a:t>ackground </a:t>
            </a:r>
            <a:r>
              <a:rPr lang="en-US" u="sng" dirty="0"/>
              <a:t>Info</a:t>
            </a:r>
            <a:r>
              <a:rPr lang="en-US" dirty="0"/>
              <a:t> (explain </a:t>
            </a:r>
            <a:r>
              <a:rPr lang="en-US" b="1" dirty="0"/>
              <a:t>why</a:t>
            </a:r>
            <a:r>
              <a:rPr lang="en-US" dirty="0"/>
              <a:t> this topic came to prominence in America, with necessary general information for the reader to understand the rest of the paper. Set up your thesis.):</a:t>
            </a:r>
          </a:p>
          <a:p>
            <a:r>
              <a:rPr lang="en-US" u="sng" dirty="0"/>
              <a:t>Thesis </a:t>
            </a:r>
            <a:r>
              <a:rPr lang="en-US" dirty="0"/>
              <a:t>(include the topic, the argument, and the “so what?” and make sure the “so what?” states an important impact on American culture that can be divided up and explained in sections):</a:t>
            </a:r>
          </a:p>
          <a:p>
            <a:endParaRPr lang="en-US" dirty="0"/>
          </a:p>
        </p:txBody>
      </p:sp>
    </p:spTree>
    <p:extLst>
      <p:ext uri="{BB962C8B-B14F-4D97-AF65-F5344CB8AC3E}">
        <p14:creationId xmlns:p14="http://schemas.microsoft.com/office/powerpoint/2010/main" val="2278421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First Body Paragraph(s). </a:t>
            </a:r>
            <a:endParaRPr lang="en-US" dirty="0"/>
          </a:p>
        </p:txBody>
      </p:sp>
      <p:sp>
        <p:nvSpPr>
          <p:cNvPr id="3" name="Content Placeholder 2"/>
          <p:cNvSpPr>
            <a:spLocks noGrp="1"/>
          </p:cNvSpPr>
          <p:nvPr>
            <p:ph idx="1"/>
          </p:nvPr>
        </p:nvSpPr>
        <p:spPr/>
        <p:txBody>
          <a:bodyPr>
            <a:normAutofit/>
          </a:bodyPr>
          <a:lstStyle/>
          <a:p>
            <a:r>
              <a:rPr lang="en-US" u="sng" dirty="0" smtClean="0"/>
              <a:t>Transition</a:t>
            </a:r>
            <a:r>
              <a:rPr lang="en-US" u="sng" dirty="0"/>
              <a:t>, Body Thesis Statement</a:t>
            </a:r>
            <a:r>
              <a:rPr lang="en-US" dirty="0"/>
              <a:t> (the first reason …):</a:t>
            </a:r>
          </a:p>
          <a:p>
            <a:r>
              <a:rPr lang="en-US" u="sng" dirty="0"/>
              <a:t>Evidence</a:t>
            </a:r>
            <a:r>
              <a:rPr lang="en-US" dirty="0"/>
              <a:t> (fact, statistic, or expert opinion—ideally from a relevant group—with the source):</a:t>
            </a:r>
          </a:p>
          <a:p>
            <a:r>
              <a:rPr lang="en-US" u="sng" dirty="0"/>
              <a:t>Explanation</a:t>
            </a:r>
            <a:r>
              <a:rPr lang="en-US" dirty="0"/>
              <a:t> (completely tie the evidence to your main point):</a:t>
            </a:r>
          </a:p>
          <a:p>
            <a:r>
              <a:rPr lang="en-US" u="sng" dirty="0"/>
              <a:t>Evidence</a:t>
            </a:r>
            <a:r>
              <a:rPr lang="en-US" dirty="0"/>
              <a:t> (fact, statistic, or expert opinion—ideally from a relevant group—with the source):</a:t>
            </a:r>
          </a:p>
          <a:p>
            <a:r>
              <a:rPr lang="en-US" u="sng" dirty="0"/>
              <a:t>Explanation</a:t>
            </a:r>
            <a:r>
              <a:rPr lang="en-US" dirty="0"/>
              <a:t> (completely tie the evidence to your main point):</a:t>
            </a:r>
          </a:p>
          <a:p>
            <a:r>
              <a:rPr lang="en-US" u="sng" dirty="0"/>
              <a:t>Concluding Sentence</a:t>
            </a:r>
            <a:r>
              <a:rPr lang="en-US" dirty="0"/>
              <a:t> (recast the body thesis statement without changing meaning):</a:t>
            </a:r>
          </a:p>
          <a:p>
            <a:endParaRPr lang="en-US" dirty="0"/>
          </a:p>
        </p:txBody>
      </p:sp>
    </p:spTree>
    <p:extLst>
      <p:ext uri="{BB962C8B-B14F-4D97-AF65-F5344CB8AC3E}">
        <p14:creationId xmlns:p14="http://schemas.microsoft.com/office/powerpoint/2010/main" val="313113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Second Body Paragraph(s) </a:t>
            </a:r>
            <a:endParaRPr lang="en-US" dirty="0"/>
          </a:p>
        </p:txBody>
      </p:sp>
      <p:sp>
        <p:nvSpPr>
          <p:cNvPr id="3" name="Content Placeholder 2"/>
          <p:cNvSpPr>
            <a:spLocks noGrp="1"/>
          </p:cNvSpPr>
          <p:nvPr>
            <p:ph idx="1"/>
          </p:nvPr>
        </p:nvSpPr>
        <p:spPr/>
        <p:txBody>
          <a:bodyPr>
            <a:normAutofit lnSpcReduction="10000"/>
          </a:bodyPr>
          <a:lstStyle/>
          <a:p>
            <a:r>
              <a:rPr lang="en-US" u="sng" dirty="0" smtClean="0"/>
              <a:t>Transition</a:t>
            </a:r>
            <a:r>
              <a:rPr lang="en-US" u="sng" dirty="0"/>
              <a:t>, Body Thesis Statement</a:t>
            </a:r>
            <a:r>
              <a:rPr lang="en-US" dirty="0"/>
              <a:t> (your second reason for your side, which logically follows your first reason as your argument gains power):</a:t>
            </a:r>
          </a:p>
          <a:p>
            <a:r>
              <a:rPr lang="en-US" u="sng" dirty="0"/>
              <a:t>Evidence</a:t>
            </a:r>
            <a:r>
              <a:rPr lang="en-US" dirty="0"/>
              <a:t> (fact, statistic, or expert opinion—ideally from a relevant group—with the source):</a:t>
            </a:r>
          </a:p>
          <a:p>
            <a:r>
              <a:rPr lang="en-US" u="sng" dirty="0"/>
              <a:t>Explanation</a:t>
            </a:r>
            <a:r>
              <a:rPr lang="en-US" dirty="0"/>
              <a:t> (completely tie the evidence to your main point):</a:t>
            </a:r>
          </a:p>
          <a:p>
            <a:r>
              <a:rPr lang="en-US" u="sng" dirty="0"/>
              <a:t>Evidence</a:t>
            </a:r>
            <a:r>
              <a:rPr lang="en-US" dirty="0"/>
              <a:t> (fact, statistic, or expert opinion—ideally from a relevant group—with the source):</a:t>
            </a:r>
          </a:p>
          <a:p>
            <a:r>
              <a:rPr lang="en-US" u="sng" dirty="0"/>
              <a:t>Explanation</a:t>
            </a:r>
            <a:r>
              <a:rPr lang="en-US" dirty="0"/>
              <a:t> (completely tie the evidence to your main point):</a:t>
            </a:r>
          </a:p>
          <a:p>
            <a:r>
              <a:rPr lang="en-US" u="sng" dirty="0"/>
              <a:t>Concluding Sentence</a:t>
            </a:r>
            <a:r>
              <a:rPr lang="en-US" dirty="0"/>
              <a:t> (recast the body thesis statement without changing meaning):</a:t>
            </a:r>
          </a:p>
          <a:p>
            <a:endParaRPr lang="en-US" dirty="0"/>
          </a:p>
        </p:txBody>
      </p:sp>
    </p:spTree>
    <p:extLst>
      <p:ext uri="{BB962C8B-B14F-4D97-AF65-F5344CB8AC3E}">
        <p14:creationId xmlns:p14="http://schemas.microsoft.com/office/powerpoint/2010/main" val="1887632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repeat…</a:t>
            </a:r>
            <a:endParaRPr lang="en-US" dirty="0"/>
          </a:p>
        </p:txBody>
      </p:sp>
      <p:sp>
        <p:nvSpPr>
          <p:cNvPr id="3" name="Content Placeholder 2"/>
          <p:cNvSpPr>
            <a:spLocks noGrp="1"/>
          </p:cNvSpPr>
          <p:nvPr>
            <p:ph idx="1"/>
          </p:nvPr>
        </p:nvSpPr>
        <p:spPr/>
        <p:txBody>
          <a:bodyPr/>
          <a:lstStyle/>
          <a:p>
            <a:r>
              <a:rPr lang="en-US" dirty="0" smtClean="0"/>
              <a:t>Remember: A BTS IS NOT JUST ONE PARAGRAPH</a:t>
            </a:r>
          </a:p>
          <a:p>
            <a:r>
              <a:rPr lang="en-US" dirty="0" smtClean="0"/>
              <a:t>A BTS is the main topic of a collection of paragraphs</a:t>
            </a:r>
          </a:p>
          <a:p>
            <a:r>
              <a:rPr lang="en-US" dirty="0" smtClean="0"/>
              <a:t>Start the paragraph with a BTS (or, if second/third, etc. paragraph, start with a transition)</a:t>
            </a:r>
          </a:p>
          <a:p>
            <a:r>
              <a:rPr lang="en-US" dirty="0" smtClean="0"/>
              <a:t>Never start or end a paragraph with a piece of cited information. TRANSITIONS</a:t>
            </a:r>
            <a:endParaRPr lang="en-US" dirty="0"/>
          </a:p>
        </p:txBody>
      </p:sp>
    </p:spTree>
    <p:extLst>
      <p:ext uri="{BB962C8B-B14F-4D97-AF65-F5344CB8AC3E}">
        <p14:creationId xmlns:p14="http://schemas.microsoft.com/office/powerpoint/2010/main" val="3265026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dirty="0" smtClean="0"/>
              <a:t>Steps/Due Dates</a:t>
            </a:r>
            <a:endParaRPr lang="en-US" dirty="0"/>
          </a:p>
        </p:txBody>
      </p:sp>
      <p:sp>
        <p:nvSpPr>
          <p:cNvPr id="3" name="Content Placeholder 2"/>
          <p:cNvSpPr>
            <a:spLocks noGrp="1"/>
          </p:cNvSpPr>
          <p:nvPr>
            <p:ph idx="1"/>
          </p:nvPr>
        </p:nvSpPr>
        <p:spPr>
          <a:xfrm>
            <a:off x="457200" y="1219200"/>
            <a:ext cx="7620000" cy="5181600"/>
          </a:xfrm>
        </p:spPr>
        <p:txBody>
          <a:bodyPr>
            <a:noAutofit/>
          </a:bodyPr>
          <a:lstStyle/>
          <a:p>
            <a:pPr marL="571500" indent="-457200">
              <a:buFont typeface="+mj-lt"/>
              <a:buAutoNum type="arabicPeriod"/>
            </a:pPr>
            <a:r>
              <a:rPr lang="en-US" sz="2800" dirty="0" smtClean="0"/>
              <a:t>Thesis writing and approval </a:t>
            </a:r>
            <a:r>
              <a:rPr lang="en-US" sz="2800" dirty="0" smtClean="0"/>
              <a:t>1/8</a:t>
            </a:r>
            <a:endParaRPr lang="en-US" sz="2800" dirty="0" smtClean="0"/>
          </a:p>
          <a:p>
            <a:pPr marL="571500" indent="-457200">
              <a:buFont typeface="+mj-lt"/>
              <a:buAutoNum type="arabicPeriod"/>
            </a:pPr>
            <a:r>
              <a:rPr lang="en-US" sz="2800" dirty="0" smtClean="0"/>
              <a:t>Outline writing time </a:t>
            </a:r>
            <a:r>
              <a:rPr lang="en-US" sz="2800" dirty="0" smtClean="0"/>
              <a:t>1/11…due </a:t>
            </a:r>
            <a:r>
              <a:rPr lang="en-US" sz="2800" dirty="0" smtClean="0"/>
              <a:t>by </a:t>
            </a:r>
            <a:r>
              <a:rPr lang="en-US" sz="2800" dirty="0" smtClean="0"/>
              <a:t>1/12</a:t>
            </a:r>
            <a:endParaRPr lang="en-US" sz="2800" dirty="0" smtClean="0"/>
          </a:p>
          <a:p>
            <a:pPr lvl="1"/>
            <a:r>
              <a:rPr lang="en-US" sz="2800" dirty="0" smtClean="0"/>
              <a:t>I will edit these and give feedback</a:t>
            </a:r>
          </a:p>
          <a:p>
            <a:pPr marL="571500" indent="-457200">
              <a:buFont typeface="+mj-lt"/>
              <a:buAutoNum type="arabicPeriod"/>
            </a:pPr>
            <a:r>
              <a:rPr lang="en-US" sz="2800" dirty="0" smtClean="0"/>
              <a:t>Rough draft writing time </a:t>
            </a:r>
            <a:r>
              <a:rPr lang="en-US" sz="2800" dirty="0" smtClean="0"/>
              <a:t>1/18…due </a:t>
            </a:r>
            <a:r>
              <a:rPr lang="en-US" sz="2800" dirty="0" smtClean="0"/>
              <a:t>by </a:t>
            </a:r>
            <a:r>
              <a:rPr lang="en-US" sz="2800" dirty="0" smtClean="0"/>
              <a:t>1/19 </a:t>
            </a:r>
            <a:endParaRPr lang="en-US" sz="2800" dirty="0" smtClean="0"/>
          </a:p>
          <a:p>
            <a:pPr lvl="1"/>
            <a:r>
              <a:rPr lang="en-US" sz="2800" dirty="0" smtClean="0"/>
              <a:t>Peer editing in class with writing time </a:t>
            </a:r>
            <a:r>
              <a:rPr lang="en-US" sz="2800" dirty="0" smtClean="0"/>
              <a:t>1/19</a:t>
            </a:r>
            <a:endParaRPr lang="en-US" sz="2800" dirty="0" smtClean="0"/>
          </a:p>
          <a:p>
            <a:pPr marL="571500" indent="-457200">
              <a:buFont typeface="+mj-lt"/>
              <a:buAutoNum type="arabicPeriod"/>
            </a:pPr>
            <a:r>
              <a:rPr lang="en-US" sz="2800" dirty="0" smtClean="0"/>
              <a:t>Final essay writing time </a:t>
            </a:r>
            <a:r>
              <a:rPr lang="en-US" sz="2800" dirty="0" smtClean="0"/>
              <a:t>1/22…due </a:t>
            </a:r>
            <a:r>
              <a:rPr lang="en-US" sz="2800" dirty="0" smtClean="0"/>
              <a:t>by </a:t>
            </a:r>
            <a:r>
              <a:rPr lang="en-US" sz="2800" dirty="0" smtClean="0"/>
              <a:t>1/24</a:t>
            </a:r>
            <a:endParaRPr lang="en-US" sz="2800" dirty="0" smtClean="0"/>
          </a:p>
        </p:txBody>
      </p:sp>
    </p:spTree>
    <p:extLst>
      <p:ext uri="{BB962C8B-B14F-4D97-AF65-F5344CB8AC3E}">
        <p14:creationId xmlns:p14="http://schemas.microsoft.com/office/powerpoint/2010/main" val="3758056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a:t>
            </a:r>
            <a:endParaRPr lang="en-US" dirty="0"/>
          </a:p>
        </p:txBody>
      </p:sp>
      <p:sp>
        <p:nvSpPr>
          <p:cNvPr id="3" name="Content Placeholder 2"/>
          <p:cNvSpPr>
            <a:spLocks noGrp="1"/>
          </p:cNvSpPr>
          <p:nvPr>
            <p:ph idx="1"/>
          </p:nvPr>
        </p:nvSpPr>
        <p:spPr/>
        <p:txBody>
          <a:bodyPr/>
          <a:lstStyle/>
          <a:p>
            <a:r>
              <a:rPr lang="en-US" u="sng" dirty="0" smtClean="0"/>
              <a:t> Thesis statement</a:t>
            </a:r>
            <a:r>
              <a:rPr lang="en-US" dirty="0" smtClean="0"/>
              <a:t>: the main argument of your essay, where you make a statement that will be supported by the body of your essay.  </a:t>
            </a:r>
            <a:r>
              <a:rPr lang="en-US" i="1" dirty="0" smtClean="0"/>
              <a:t>All essays will have a thesis statement</a:t>
            </a:r>
            <a:endParaRPr lang="en-US" dirty="0" smtClean="0"/>
          </a:p>
          <a:p>
            <a:r>
              <a:rPr lang="en-US" dirty="0" smtClean="0"/>
              <a:t>Thesis should be the focus of the paper</a:t>
            </a:r>
          </a:p>
          <a:p>
            <a:r>
              <a:rPr lang="en-US" dirty="0" smtClean="0"/>
              <a:t>Must address the prompt and show an understanding of the prompt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BTS</a:t>
            </a:r>
            <a:endParaRPr lang="en-US" dirty="0"/>
          </a:p>
        </p:txBody>
      </p:sp>
      <p:sp>
        <p:nvSpPr>
          <p:cNvPr id="3" name="Content Placeholder 2"/>
          <p:cNvSpPr>
            <a:spLocks noGrp="1"/>
          </p:cNvSpPr>
          <p:nvPr>
            <p:ph idx="1"/>
          </p:nvPr>
        </p:nvSpPr>
        <p:spPr/>
        <p:txBody>
          <a:bodyPr>
            <a:normAutofit/>
          </a:bodyPr>
          <a:lstStyle/>
          <a:p>
            <a:r>
              <a:rPr lang="en-US" u="sng" dirty="0" smtClean="0"/>
              <a:t>Body Thesis Statement:</a:t>
            </a:r>
            <a:r>
              <a:rPr lang="en-US" dirty="0" smtClean="0"/>
              <a:t>  the first sentence of your body paragraph(s). Makes a statement in support of your thesis and will be the point you are trying to prove with the evidence found in those paragraph(s).  </a:t>
            </a:r>
            <a:r>
              <a:rPr lang="en-US" i="1" dirty="0" smtClean="0"/>
              <a:t>All essays will have 3 body thesis statements.</a:t>
            </a:r>
            <a:endParaRPr lang="en-US" dirty="0" smtClean="0"/>
          </a:p>
          <a:p>
            <a:r>
              <a:rPr lang="en-US" dirty="0" smtClean="0"/>
              <a:t>Should be the thesis for that section of paragraphs</a:t>
            </a:r>
          </a:p>
          <a:p>
            <a:r>
              <a:rPr lang="en-US" dirty="0" smtClean="0"/>
              <a:t>Each BTS could contain one, two, three paragraphs</a:t>
            </a:r>
          </a:p>
          <a:p>
            <a:r>
              <a:rPr lang="en-US" dirty="0" smtClean="0"/>
              <a:t>BTS and paragraphs must connect, address, support the thesis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a:t>
            </a:r>
            <a:endParaRPr lang="en-US" dirty="0"/>
          </a:p>
        </p:txBody>
      </p:sp>
      <p:sp>
        <p:nvSpPr>
          <p:cNvPr id="3" name="Content Placeholder 2"/>
          <p:cNvSpPr>
            <a:spLocks noGrp="1"/>
          </p:cNvSpPr>
          <p:nvPr>
            <p:ph idx="1"/>
          </p:nvPr>
        </p:nvSpPr>
        <p:spPr/>
        <p:txBody>
          <a:bodyPr>
            <a:normAutofit/>
          </a:bodyPr>
          <a:lstStyle/>
          <a:p>
            <a:r>
              <a:rPr lang="en-US" u="sng" dirty="0" smtClean="0"/>
              <a:t>Evidence</a:t>
            </a:r>
            <a:r>
              <a:rPr lang="en-US" dirty="0" smtClean="0"/>
              <a:t>: a concrete, indisputable fact that supports your body thesis statement and helps prove your thesis statement.  This evidence can be a quote, historical fact or other provable fact, should be cited.</a:t>
            </a:r>
          </a:p>
          <a:p>
            <a:r>
              <a:rPr lang="en-US" dirty="0" smtClean="0"/>
              <a:t>Every piece of evidence must connect to thesis (or BTS)</a:t>
            </a:r>
          </a:p>
          <a:p>
            <a:r>
              <a:rPr lang="en-US" dirty="0" smtClean="0"/>
              <a:t>Evidence:</a:t>
            </a:r>
          </a:p>
          <a:p>
            <a:pPr lvl="1"/>
            <a:r>
              <a:rPr lang="en-US" dirty="0" smtClean="0"/>
              <a:t>English: quotes, can paraphrase plot</a:t>
            </a:r>
          </a:p>
          <a:p>
            <a:pPr lvl="1"/>
            <a:r>
              <a:rPr lang="en-US" dirty="0" smtClean="0"/>
              <a:t>History: facts, data, statistics, quotes from people about topic</a:t>
            </a:r>
          </a:p>
          <a:p>
            <a:pPr lvl="2"/>
            <a:r>
              <a:rPr lang="en-US" dirty="0" smtClean="0"/>
              <a:t>Can paraphrase information as long as you cite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u="sng" dirty="0" smtClean="0"/>
              <a:t>Analysis</a:t>
            </a:r>
            <a:r>
              <a:rPr lang="en-US" dirty="0" smtClean="0"/>
              <a:t>:  your explanation of how your evidence supports your body paragraph, which proves your thesis statement.</a:t>
            </a:r>
          </a:p>
          <a:p>
            <a:r>
              <a:rPr lang="en-US" dirty="0" smtClean="0"/>
              <a:t>Not new evidence/information</a:t>
            </a:r>
          </a:p>
          <a:p>
            <a:r>
              <a:rPr lang="en-US" dirty="0" smtClean="0"/>
              <a:t>Analysis should reinforce your evidence, expand, address the so what </a:t>
            </a:r>
          </a:p>
          <a:p>
            <a:pPr lvl="1"/>
            <a:r>
              <a:rPr lang="en-US" dirty="0" smtClean="0"/>
              <a:t>Why is this important? Connection to topic?</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(bad)</a:t>
            </a:r>
            <a:endParaRPr lang="en-US" dirty="0"/>
          </a:p>
        </p:txBody>
      </p:sp>
      <p:sp>
        <p:nvSpPr>
          <p:cNvPr id="3" name="Content Placeholder 2"/>
          <p:cNvSpPr>
            <a:spLocks noGrp="1"/>
          </p:cNvSpPr>
          <p:nvPr>
            <p:ph idx="1"/>
          </p:nvPr>
        </p:nvSpPr>
        <p:spPr/>
        <p:txBody>
          <a:bodyPr/>
          <a:lstStyle/>
          <a:p>
            <a:r>
              <a:rPr lang="en-US" dirty="0" smtClean="0"/>
              <a:t>Bad:</a:t>
            </a:r>
          </a:p>
          <a:p>
            <a:pPr lvl="1"/>
            <a:r>
              <a:rPr lang="en-US" dirty="0" smtClean="0"/>
              <a:t>This shows that, this quote shows that, I believe this</a:t>
            </a:r>
          </a:p>
          <a:p>
            <a:pPr lvl="1"/>
            <a:r>
              <a:rPr lang="en-US" dirty="0" smtClean="0"/>
              <a:t>Remove this wording, it weakens essay</a:t>
            </a:r>
          </a:p>
          <a:p>
            <a:pPr lvl="1"/>
            <a:r>
              <a:rPr lang="en-US" dirty="0" smtClean="0"/>
              <a:t>Restates evidence, or is new evidence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“This shows that Huck is a true friend to Jim”</a:t>
            </a:r>
          </a:p>
          <a:p>
            <a:r>
              <a:rPr lang="en-US" dirty="0" smtClean="0"/>
              <a:t>“This quote shows that Jim is a slave”</a:t>
            </a:r>
          </a:p>
          <a:p>
            <a:r>
              <a:rPr lang="en-US" dirty="0" smtClean="0"/>
              <a:t>“This quote shows that Huck was sad when Buck died”</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33</TotalTime>
  <Words>1443</Words>
  <Application>Microsoft Office PowerPoint</Application>
  <PresentationFormat>On-screen Show (4:3)</PresentationFormat>
  <Paragraphs>136</Paragraphs>
  <Slides>26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26</vt:i4>
      </vt:variant>
    </vt:vector>
  </HeadingPairs>
  <TitlesOfParts>
    <vt:vector size="28" baseType="lpstr">
      <vt:lpstr>Arial</vt:lpstr>
      <vt:lpstr>Clarity</vt:lpstr>
      <vt:lpstr>Essay Writing</vt:lpstr>
      <vt:lpstr>Literary Analysis Essay </vt:lpstr>
      <vt:lpstr>Steps/Due Dates</vt:lpstr>
      <vt:lpstr>Thesis</vt:lpstr>
      <vt:lpstr>BTS</vt:lpstr>
      <vt:lpstr>Evidence</vt:lpstr>
      <vt:lpstr>Analysis</vt:lpstr>
      <vt:lpstr>Analysis (bad)</vt:lpstr>
      <vt:lpstr>Examples</vt:lpstr>
      <vt:lpstr>Analysis (good)</vt:lpstr>
      <vt:lpstr>Examples</vt:lpstr>
      <vt:lpstr>Conclusion</vt:lpstr>
      <vt:lpstr>Essay Formatting</vt:lpstr>
      <vt:lpstr>In-Text Citations</vt:lpstr>
      <vt:lpstr>Introduction</vt:lpstr>
      <vt:lpstr>Quotes</vt:lpstr>
      <vt:lpstr>Works Cited Page Format</vt:lpstr>
      <vt:lpstr>Quote Integration</vt:lpstr>
      <vt:lpstr>Things We Have Noticed</vt:lpstr>
      <vt:lpstr>Paraphrasing </vt:lpstr>
      <vt:lpstr>Paraphrasing Example</vt:lpstr>
      <vt:lpstr>Writing an Essay</vt:lpstr>
      <vt:lpstr>      Introductory Paragraph</vt:lpstr>
      <vt:lpstr>First Body Paragraph(s). </vt:lpstr>
      <vt:lpstr>Second Body Paragraph(s) </vt:lpstr>
      <vt:lpstr>And repeat…</vt:lpstr>
    </vt:vector>
  </TitlesOfParts>
  <Company>Issaquah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 Writing</dc:title>
  <dc:creator>Windows User</dc:creator>
  <cp:lastModifiedBy>Woldendorp, Kirsten    SHS-Staff</cp:lastModifiedBy>
  <cp:revision>16</cp:revision>
  <dcterms:created xsi:type="dcterms:W3CDTF">2013-01-08T18:55:32Z</dcterms:created>
  <dcterms:modified xsi:type="dcterms:W3CDTF">2019-01-02T19:22:14Z</dcterms:modified>
</cp:coreProperties>
</file>