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307" r:id="rId16"/>
    <p:sldId id="271" r:id="rId17"/>
    <p:sldId id="270"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89412D64-4AA3-4BD9-BC56-2C1A52E64A43}" type="datetimeFigureOut">
              <a:rPr lang="en-US" smtClean="0"/>
              <a:t>5/3/2019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90A69C1-A25E-439C-A270-E1F90F3C107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412D64-4AA3-4BD9-BC56-2C1A52E64A43}"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A69C1-A25E-439C-A270-E1F90F3C10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412D64-4AA3-4BD9-BC56-2C1A52E64A43}"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A69C1-A25E-439C-A270-E1F90F3C10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412D64-4AA3-4BD9-BC56-2C1A52E64A43}"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A69C1-A25E-439C-A270-E1F90F3C10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9412D64-4AA3-4BD9-BC56-2C1A52E64A43}"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A69C1-A25E-439C-A270-E1F90F3C107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412D64-4AA3-4BD9-BC56-2C1A52E64A43}"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A69C1-A25E-439C-A270-E1F90F3C10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89412D64-4AA3-4BD9-BC56-2C1A52E64A43}" type="datetimeFigureOut">
              <a:rPr lang="en-US" smtClean="0"/>
              <a:t>5/3/2019</a:t>
            </a:fld>
            <a:endParaRPr lang="en-US"/>
          </a:p>
        </p:txBody>
      </p:sp>
      <p:sp>
        <p:nvSpPr>
          <p:cNvPr id="27" name="Slide Number Placeholder 26"/>
          <p:cNvSpPr>
            <a:spLocks noGrp="1"/>
          </p:cNvSpPr>
          <p:nvPr>
            <p:ph type="sldNum" sz="quarter" idx="11"/>
          </p:nvPr>
        </p:nvSpPr>
        <p:spPr/>
        <p:txBody>
          <a:bodyPr rtlCol="0"/>
          <a:lstStyle/>
          <a:p>
            <a:fld id="{B90A69C1-A25E-439C-A270-E1F90F3C107D}"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9412D64-4AA3-4BD9-BC56-2C1A52E64A43}" type="datetimeFigureOut">
              <a:rPr lang="en-US" smtClean="0"/>
              <a:t>5/3/2019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90A69C1-A25E-439C-A270-E1F90F3C10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12D64-4AA3-4BD9-BC56-2C1A52E64A43}" type="datetimeFigureOut">
              <a:rPr lang="en-US" smtClean="0"/>
              <a:t>5/3/2019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0A69C1-A25E-439C-A270-E1F90F3C10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412D64-4AA3-4BD9-BC56-2C1A52E64A43}"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A69C1-A25E-439C-A270-E1F90F3C107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412D64-4AA3-4BD9-BC56-2C1A52E64A43}"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A69C1-A25E-439C-A270-E1F90F3C107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9412D64-4AA3-4BD9-BC56-2C1A52E64A43}" type="datetimeFigureOut">
              <a:rPr lang="en-US" smtClean="0"/>
              <a:t>5/3/2019</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90A69C1-A25E-439C-A270-E1F90F3C107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Vietnam and Protests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36630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609600"/>
          </a:xfrm>
        </p:spPr>
        <p:txBody>
          <a:bodyPr>
            <a:normAutofit fontScale="90000"/>
          </a:bodyPr>
          <a:lstStyle/>
          <a:p>
            <a:r>
              <a:rPr lang="en-US" dirty="0" smtClean="0"/>
              <a:t> Mixed Group Four Square</a:t>
            </a:r>
            <a:endParaRPr lang="en-US" dirty="0"/>
          </a:p>
        </p:txBody>
      </p:sp>
      <p:sp>
        <p:nvSpPr>
          <p:cNvPr id="3" name="Content Placeholder 2"/>
          <p:cNvSpPr>
            <a:spLocks noGrp="1"/>
          </p:cNvSpPr>
          <p:nvPr>
            <p:ph idx="1"/>
          </p:nvPr>
        </p:nvSpPr>
        <p:spPr>
          <a:xfrm>
            <a:off x="152400" y="1371600"/>
            <a:ext cx="8839200" cy="5029200"/>
          </a:xfrm>
        </p:spPr>
        <p:txBody>
          <a:bodyPr>
            <a:noAutofit/>
          </a:bodyPr>
          <a:lstStyle/>
          <a:p>
            <a:r>
              <a:rPr lang="en-US" sz="3200" u="sng" dirty="0" smtClean="0"/>
              <a:t>Square One</a:t>
            </a:r>
            <a:r>
              <a:rPr lang="en-US" sz="3200" dirty="0" smtClean="0"/>
              <a:t>: if you turned these separate pieces into a collection, what would you title it? (think like a book of war stories)</a:t>
            </a:r>
          </a:p>
          <a:p>
            <a:r>
              <a:rPr lang="en-US" sz="3200" u="sng" dirty="0" smtClean="0"/>
              <a:t>Square Two</a:t>
            </a:r>
            <a:r>
              <a:rPr lang="en-US" sz="3200" dirty="0" smtClean="0"/>
              <a:t>: what is the point/message of these pieces collectively? What are they trying to achieve?</a:t>
            </a:r>
          </a:p>
          <a:p>
            <a:r>
              <a:rPr lang="en-US" sz="3200" u="sng" dirty="0" smtClean="0"/>
              <a:t>Square Three</a:t>
            </a:r>
            <a:r>
              <a:rPr lang="en-US" sz="3200" dirty="0" smtClean="0"/>
              <a:t>: five words or phrases that stuck out to you from all the readings</a:t>
            </a:r>
          </a:p>
          <a:p>
            <a:r>
              <a:rPr lang="en-US" sz="3200" u="sng" dirty="0" smtClean="0"/>
              <a:t>Square Four</a:t>
            </a:r>
            <a:r>
              <a:rPr lang="en-US" sz="3200" dirty="0" smtClean="0"/>
              <a:t>: image to represent the pieces/messages</a:t>
            </a:r>
            <a:endParaRPr lang="en-US" sz="3200" dirty="0"/>
          </a:p>
        </p:txBody>
      </p:sp>
    </p:spTree>
    <p:extLst>
      <p:ext uri="{BB962C8B-B14F-4D97-AF65-F5344CB8AC3E}">
        <p14:creationId xmlns:p14="http://schemas.microsoft.com/office/powerpoint/2010/main" val="2885267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33400"/>
          </a:xfrm>
        </p:spPr>
        <p:txBody>
          <a:bodyPr>
            <a:normAutofit fontScale="90000"/>
          </a:bodyPr>
          <a:lstStyle/>
          <a:p>
            <a:r>
              <a:rPr lang="en-US" dirty="0" smtClean="0"/>
              <a:t>“Ambush”</a:t>
            </a:r>
            <a:endParaRPr lang="en-US" dirty="0"/>
          </a:p>
        </p:txBody>
      </p:sp>
      <p:sp>
        <p:nvSpPr>
          <p:cNvPr id="3" name="Content Placeholder 2"/>
          <p:cNvSpPr>
            <a:spLocks noGrp="1"/>
          </p:cNvSpPr>
          <p:nvPr>
            <p:ph idx="1"/>
          </p:nvPr>
        </p:nvSpPr>
        <p:spPr>
          <a:xfrm>
            <a:off x="381000" y="1600200"/>
            <a:ext cx="8610600" cy="4974336"/>
          </a:xfrm>
        </p:spPr>
        <p:txBody>
          <a:bodyPr>
            <a:noAutofit/>
          </a:bodyPr>
          <a:lstStyle/>
          <a:p>
            <a:r>
              <a:rPr lang="en-US" sz="3200" dirty="0" smtClean="0"/>
              <a:t>Today you will be reading a story about an ambush during war</a:t>
            </a:r>
          </a:p>
          <a:p>
            <a:r>
              <a:rPr lang="en-US" sz="3200" dirty="0" smtClean="0"/>
              <a:t>You need to be absolutely silent during the reading, just as soldiers need to during an ambush</a:t>
            </a:r>
          </a:p>
          <a:p>
            <a:r>
              <a:rPr lang="en-US" sz="3200" dirty="0" smtClean="0"/>
              <a:t>You will have a token placed on your desk if you have been discovered by a sniper because you made noise</a:t>
            </a:r>
          </a:p>
          <a:p>
            <a:r>
              <a:rPr lang="en-US" sz="3200" dirty="0" smtClean="0"/>
              <a:t>Points: 5 for living, 3 for dead, 0 for super dead (multiple tokens)</a:t>
            </a:r>
            <a:endParaRPr lang="en-US" sz="3200" dirty="0"/>
          </a:p>
        </p:txBody>
      </p:sp>
    </p:spTree>
    <p:extLst>
      <p:ext uri="{BB962C8B-B14F-4D97-AF65-F5344CB8AC3E}">
        <p14:creationId xmlns:p14="http://schemas.microsoft.com/office/powerpoint/2010/main" val="9413907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“Ambush”</a:t>
            </a:r>
            <a:r>
              <a:rPr lang="en-US" i="1" dirty="0" smtClean="0"/>
              <a:t> </a:t>
            </a:r>
            <a:r>
              <a:rPr lang="en-US" dirty="0" smtClean="0"/>
              <a:t>by Tim O’Brien</a:t>
            </a:r>
            <a:endParaRPr lang="en-US" i="1" dirty="0"/>
          </a:p>
        </p:txBody>
      </p:sp>
      <p:sp>
        <p:nvSpPr>
          <p:cNvPr id="3" name="Content Placeholder 2"/>
          <p:cNvSpPr>
            <a:spLocks noGrp="1"/>
          </p:cNvSpPr>
          <p:nvPr>
            <p:ph idx="1"/>
          </p:nvPr>
        </p:nvSpPr>
        <p:spPr/>
        <p:txBody>
          <a:bodyPr>
            <a:normAutofit/>
          </a:bodyPr>
          <a:lstStyle/>
          <a:p>
            <a:r>
              <a:rPr lang="en-US" sz="5400" dirty="0" smtClean="0"/>
              <a:t>Page 1196-1199</a:t>
            </a:r>
          </a:p>
        </p:txBody>
      </p:sp>
    </p:spTree>
    <p:extLst>
      <p:ext uri="{BB962C8B-B14F-4D97-AF65-F5344CB8AC3E}">
        <p14:creationId xmlns:p14="http://schemas.microsoft.com/office/powerpoint/2010/main" val="22687050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685800"/>
          </a:xfrm>
        </p:spPr>
        <p:txBody>
          <a:bodyPr>
            <a:normAutofit fontScale="90000"/>
          </a:bodyPr>
          <a:lstStyle/>
          <a:p>
            <a:r>
              <a:rPr lang="en-US" i="1" dirty="0" smtClean="0"/>
              <a:t>Ambush </a:t>
            </a:r>
            <a:r>
              <a:rPr lang="en-US" dirty="0" smtClean="0"/>
              <a:t>by Tim O’Brien</a:t>
            </a:r>
            <a:endParaRPr lang="en-US" i="1" dirty="0"/>
          </a:p>
        </p:txBody>
      </p:sp>
      <p:sp>
        <p:nvSpPr>
          <p:cNvPr id="3" name="Content Placeholder 2"/>
          <p:cNvSpPr>
            <a:spLocks noGrp="1"/>
          </p:cNvSpPr>
          <p:nvPr>
            <p:ph idx="1"/>
          </p:nvPr>
        </p:nvSpPr>
        <p:spPr>
          <a:xfrm>
            <a:off x="228600" y="1371600"/>
            <a:ext cx="8763000" cy="5257800"/>
          </a:xfrm>
        </p:spPr>
        <p:txBody>
          <a:bodyPr>
            <a:normAutofit fontScale="55000" lnSpcReduction="20000"/>
          </a:bodyPr>
          <a:lstStyle/>
          <a:p>
            <a:pPr marL="514350" indent="-514350">
              <a:buFont typeface="+mj-lt"/>
              <a:buAutoNum type="arabicPeriod"/>
            </a:pPr>
            <a:r>
              <a:rPr lang="en-US" sz="5500" dirty="0" smtClean="0"/>
              <a:t>The narrator "keep[s] writing war stories." What does he expect the writing to do? Do you think it is working? </a:t>
            </a:r>
          </a:p>
          <a:p>
            <a:pPr marL="514350" indent="-514350">
              <a:buFont typeface="+mj-lt"/>
              <a:buAutoNum type="arabicPeriod"/>
            </a:pPr>
            <a:r>
              <a:rPr lang="en-US" sz="5500" dirty="0" smtClean="0"/>
              <a:t>Why doesn't the narrator let the soldier pass? How do you think you would have reacted in a similar situation? </a:t>
            </a:r>
          </a:p>
          <a:p>
            <a:pPr marL="514350" indent="-514350">
              <a:buFont typeface="+mj-lt"/>
              <a:buAutoNum type="arabicPeriod"/>
            </a:pPr>
            <a:r>
              <a:rPr lang="en-US" sz="5500" dirty="0" smtClean="0"/>
              <a:t>Why do you think the narrator focuses on the gory details of the soldier's death? </a:t>
            </a:r>
          </a:p>
          <a:p>
            <a:pPr marL="514350" indent="-514350">
              <a:buFont typeface="+mj-lt"/>
              <a:buAutoNum type="arabicPeriod"/>
            </a:pPr>
            <a:r>
              <a:rPr lang="en-US" sz="5500" dirty="0" smtClean="0"/>
              <a:t>Kiowa tells the narrator that it was a "good kill." What does this phrase mean in its military context? Do you agree or disagree with Kiowa's interpretation? Why/Why not? </a:t>
            </a:r>
          </a:p>
          <a:p>
            <a:pPr>
              <a:buNone/>
            </a:pPr>
            <a:r>
              <a:rPr lang="en-US" dirty="0" smtClean="0"/>
              <a:t/>
            </a:r>
            <a:br>
              <a:rPr lang="en-US" dirty="0" smtClean="0"/>
            </a:br>
            <a:endParaRPr lang="en-US" dirty="0"/>
          </a:p>
        </p:txBody>
      </p:sp>
    </p:spTree>
    <p:extLst>
      <p:ext uri="{BB962C8B-B14F-4D97-AF65-F5344CB8AC3E}">
        <p14:creationId xmlns:p14="http://schemas.microsoft.com/office/powerpoint/2010/main" val="1916960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609600"/>
            <a:ext cx="8229600" cy="304800"/>
          </a:xfrm>
        </p:spPr>
        <p:txBody>
          <a:bodyPr>
            <a:normAutofit fontScale="90000"/>
          </a:bodyPr>
          <a:lstStyle/>
          <a:p>
            <a:r>
              <a:rPr lang="en-US" dirty="0" smtClean="0"/>
              <a:t>Questions continued…</a:t>
            </a:r>
            <a:endParaRPr lang="en-US" dirty="0"/>
          </a:p>
        </p:txBody>
      </p:sp>
      <p:sp>
        <p:nvSpPr>
          <p:cNvPr id="3" name="Content Placeholder 2"/>
          <p:cNvSpPr>
            <a:spLocks noGrp="1"/>
          </p:cNvSpPr>
          <p:nvPr>
            <p:ph idx="1"/>
          </p:nvPr>
        </p:nvSpPr>
        <p:spPr>
          <a:xfrm>
            <a:off x="152400" y="1295400"/>
            <a:ext cx="8839200" cy="5410200"/>
          </a:xfrm>
        </p:spPr>
        <p:txBody>
          <a:bodyPr>
            <a:normAutofit fontScale="92500" lnSpcReduction="10000"/>
          </a:bodyPr>
          <a:lstStyle/>
          <a:p>
            <a:pPr marL="514350" indent="-514350">
              <a:buFont typeface="+mj-lt"/>
              <a:buAutoNum type="arabicPeriod" startAt="5"/>
            </a:pPr>
            <a:r>
              <a:rPr lang="en-US" sz="3200" dirty="0" smtClean="0"/>
              <a:t>Why </a:t>
            </a:r>
            <a:r>
              <a:rPr lang="en-US" sz="3200" dirty="0"/>
              <a:t>does the narrator lie to his daughter, and how does he justify it? Do you think she will ask him the same question when she's older? Why/Why not? </a:t>
            </a:r>
            <a:endParaRPr lang="en-US" sz="3200" dirty="0" smtClean="0"/>
          </a:p>
          <a:p>
            <a:pPr marL="514350" indent="-514350">
              <a:buFont typeface="+mj-lt"/>
              <a:buAutoNum type="arabicPeriod" startAt="5"/>
            </a:pPr>
            <a:r>
              <a:rPr lang="en-US" sz="3200" dirty="0" smtClean="0"/>
              <a:t>How do individuals justify killing during wartime when they would not kill during times of peace? What does this tell you about humans' tendencies toward self-preservation? </a:t>
            </a:r>
          </a:p>
          <a:p>
            <a:pPr marL="514350" indent="-514350">
              <a:buFont typeface="+mj-lt"/>
              <a:buAutoNum type="arabicPeriod" startAt="5"/>
            </a:pPr>
            <a:r>
              <a:rPr lang="en-US" sz="3200" dirty="0" smtClean="0"/>
              <a:t>What steps could the narrator take to end his own torment about killing the man? How can we come to grips with the guilt we feel over some of our actions? </a:t>
            </a:r>
          </a:p>
          <a:p>
            <a:endParaRPr lang="en-US" dirty="0"/>
          </a:p>
        </p:txBody>
      </p:sp>
    </p:spTree>
    <p:extLst>
      <p:ext uri="{BB962C8B-B14F-4D97-AF65-F5344CB8AC3E}">
        <p14:creationId xmlns:p14="http://schemas.microsoft.com/office/powerpoint/2010/main" val="1381095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520940" cy="548640"/>
          </a:xfrm>
        </p:spPr>
        <p:txBody>
          <a:bodyPr>
            <a:normAutofit fontScale="90000"/>
          </a:bodyPr>
          <a:lstStyle/>
          <a:p>
            <a:r>
              <a:rPr lang="en-US" dirty="0" smtClean="0">
                <a:latin typeface="Century Schoolbook" pitchFamily="18" charset="0"/>
              </a:rPr>
              <a:t>Protest Assessment</a:t>
            </a:r>
            <a:endParaRPr lang="en-US" dirty="0">
              <a:latin typeface="Century Schoolbook" pitchFamily="18" charset="0"/>
            </a:endParaRPr>
          </a:p>
        </p:txBody>
      </p:sp>
      <p:sp>
        <p:nvSpPr>
          <p:cNvPr id="3" name="Content Placeholder 2"/>
          <p:cNvSpPr>
            <a:spLocks noGrp="1"/>
          </p:cNvSpPr>
          <p:nvPr>
            <p:ph idx="1"/>
          </p:nvPr>
        </p:nvSpPr>
        <p:spPr>
          <a:xfrm>
            <a:off x="762000" y="838200"/>
            <a:ext cx="7520940" cy="5181600"/>
          </a:xfrm>
        </p:spPr>
        <p:txBody>
          <a:bodyPr>
            <a:normAutofit/>
          </a:bodyPr>
          <a:lstStyle/>
          <a:p>
            <a:pPr algn="ctr"/>
            <a:r>
              <a:rPr lang="en-US" sz="3600" dirty="0" smtClean="0">
                <a:latin typeface="Century Schoolbook" pitchFamily="18" charset="0"/>
              </a:rPr>
              <a:t>Creative Depiction!</a:t>
            </a:r>
          </a:p>
          <a:p>
            <a:pPr algn="ctr"/>
            <a:endParaRPr lang="en-US" sz="3600" dirty="0">
              <a:latin typeface="Century Schoolbook" pitchFamily="18" charset="0"/>
            </a:endParaRPr>
          </a:p>
          <a:p>
            <a:pPr algn="ctr"/>
            <a:endParaRPr lang="en-US" sz="3600" dirty="0" smtClean="0">
              <a:latin typeface="Century Schoolbook" pitchFamily="18" charset="0"/>
            </a:endParaRPr>
          </a:p>
          <a:p>
            <a:pPr algn="ctr"/>
            <a:endParaRPr lang="en-US" sz="3600" dirty="0">
              <a:latin typeface="Century Schoolbook" pitchFamily="18" charset="0"/>
            </a:endParaRPr>
          </a:p>
        </p:txBody>
      </p:sp>
      <p:sp>
        <p:nvSpPr>
          <p:cNvPr id="4" name="Rectangle 3"/>
          <p:cNvSpPr/>
          <p:nvPr/>
        </p:nvSpPr>
        <p:spPr>
          <a:xfrm>
            <a:off x="152400" y="1600200"/>
            <a:ext cx="8610600" cy="4955203"/>
          </a:xfrm>
          <a:prstGeom prst="rect">
            <a:avLst/>
          </a:prstGeom>
        </p:spPr>
        <p:txBody>
          <a:bodyPr wrap="square">
            <a:spAutoFit/>
          </a:bodyPr>
          <a:lstStyle/>
          <a:p>
            <a:r>
              <a:rPr lang="en-US" sz="2400" dirty="0" smtClean="0">
                <a:latin typeface="Century Schoolbook" pitchFamily="18" charset="0"/>
              </a:rPr>
              <a:t>One of your assessments for our protest unit (Civil Rights and Vietnam) is to choose and </a:t>
            </a:r>
            <a:r>
              <a:rPr lang="en-US" sz="2400" u="sng" dirty="0" smtClean="0">
                <a:latin typeface="Century Schoolbook" pitchFamily="18" charset="0"/>
              </a:rPr>
              <a:t>creatively depict</a:t>
            </a:r>
            <a:r>
              <a:rPr lang="en-US" sz="2400" dirty="0" smtClean="0">
                <a:latin typeface="Century Schoolbook" pitchFamily="18" charset="0"/>
              </a:rPr>
              <a:t> the importance or significance of literature during times of protest. However you choose to depict the importance you must provide a </a:t>
            </a:r>
            <a:r>
              <a:rPr lang="en-US" sz="2400" u="sng" dirty="0" smtClean="0">
                <a:latin typeface="Century Schoolbook" pitchFamily="18" charset="0"/>
              </a:rPr>
              <a:t>paragraph</a:t>
            </a:r>
            <a:r>
              <a:rPr lang="en-US" sz="2400" dirty="0" smtClean="0">
                <a:latin typeface="Century Schoolbook" pitchFamily="18" charset="0"/>
              </a:rPr>
              <a:t> (6-8 sentences) explanation of your rationale (i.e. what is the importance and why you chose to depict it in the way that you did). </a:t>
            </a:r>
            <a:r>
              <a:rPr lang="en-US" sz="2400" i="1" dirty="0" smtClean="0">
                <a:latin typeface="Century Schoolbook" pitchFamily="18" charset="0"/>
              </a:rPr>
              <a:t>There is a lot of room in this assignment for you to choose how you want to depict this importance, so have fun and be creative!</a:t>
            </a:r>
            <a:endParaRPr lang="en-US" sz="2400" dirty="0" smtClean="0">
              <a:latin typeface="Century Schoolbook" pitchFamily="18" charset="0"/>
            </a:endParaRPr>
          </a:p>
          <a:p>
            <a:pPr algn="r"/>
            <a:r>
              <a:rPr lang="en-US" sz="2800" b="1" i="1" dirty="0" smtClean="0">
                <a:solidFill>
                  <a:schemeClr val="accent2"/>
                </a:solidFill>
                <a:effectLst>
                  <a:outerShdw blurRad="38100" dist="38100" dir="2700000" algn="tl">
                    <a:srgbClr val="000000">
                      <a:alpha val="43137"/>
                    </a:srgbClr>
                  </a:outerShdw>
                </a:effectLst>
                <a:latin typeface="Century Schoolbook" pitchFamily="18" charset="0"/>
              </a:rPr>
              <a:t>DUE: Friday, May 10</a:t>
            </a:r>
            <a:r>
              <a:rPr lang="en-US" sz="2800" b="1" i="1" baseline="30000" dirty="0" smtClean="0">
                <a:solidFill>
                  <a:schemeClr val="accent2"/>
                </a:solidFill>
                <a:effectLst>
                  <a:outerShdw blurRad="38100" dist="38100" dir="2700000" algn="tl">
                    <a:srgbClr val="000000">
                      <a:alpha val="43137"/>
                    </a:srgbClr>
                  </a:outerShdw>
                </a:effectLst>
                <a:latin typeface="Century Schoolbook" pitchFamily="18" charset="0"/>
              </a:rPr>
              <a:t>th</a:t>
            </a:r>
            <a:r>
              <a:rPr lang="en-US" sz="2800" b="1" i="1" dirty="0" smtClean="0">
                <a:solidFill>
                  <a:schemeClr val="accent2"/>
                </a:solidFill>
                <a:effectLst>
                  <a:outerShdw blurRad="38100" dist="38100" dir="2700000" algn="tl">
                    <a:srgbClr val="000000">
                      <a:alpha val="43137"/>
                    </a:srgbClr>
                  </a:outerShdw>
                </a:effectLst>
                <a:latin typeface="Century Schoolbook" pitchFamily="18" charset="0"/>
              </a:rPr>
              <a:t>  </a:t>
            </a:r>
            <a:endParaRPr lang="en-US" sz="2800" b="1" dirty="0" smtClean="0">
              <a:solidFill>
                <a:schemeClr val="accent2"/>
              </a:solidFill>
              <a:effectLst>
                <a:outerShdw blurRad="38100" dist="38100" dir="2700000" algn="tl">
                  <a:srgbClr val="000000">
                    <a:alpha val="43137"/>
                  </a:srgbClr>
                </a:outerShdw>
              </a:effectLst>
              <a:latin typeface="Century Schoolbook" pitchFamily="18" charset="0"/>
            </a:endParaRPr>
          </a:p>
          <a:p>
            <a:r>
              <a:rPr lang="en-US" sz="2400" b="1" dirty="0" smtClean="0">
                <a:latin typeface="Century Schoolbook" pitchFamily="18" charset="0"/>
              </a:rPr>
              <a:t>Grade goes in both LA and SS: focus on creatively representing the importance in a </a:t>
            </a:r>
            <a:r>
              <a:rPr lang="en-US" sz="2400" b="1" u="sng" dirty="0" smtClean="0">
                <a:latin typeface="Century Schoolbook" pitchFamily="18" charset="0"/>
              </a:rPr>
              <a:t>3D medium (not a picture on printer paper)</a:t>
            </a:r>
            <a:endParaRPr lang="en-US" sz="2400" u="sng" dirty="0">
              <a:latin typeface="Century Schoolbook" pitchFamily="18" charset="0"/>
            </a:endParaRPr>
          </a:p>
        </p:txBody>
      </p:sp>
    </p:spTree>
    <p:extLst>
      <p:ext uri="{BB962C8B-B14F-4D97-AF65-F5344CB8AC3E}">
        <p14:creationId xmlns:p14="http://schemas.microsoft.com/office/powerpoint/2010/main" val="190280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Music of the Vietnam War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092374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457200"/>
          </a:xfrm>
        </p:spPr>
        <p:txBody>
          <a:bodyPr>
            <a:normAutofit fontScale="90000"/>
          </a:bodyPr>
          <a:lstStyle/>
          <a:p>
            <a:r>
              <a:rPr lang="en-US" dirty="0" smtClean="0"/>
              <a:t>Protest Music Video</a:t>
            </a:r>
            <a:endParaRPr lang="en-US" dirty="0"/>
          </a:p>
        </p:txBody>
      </p:sp>
      <p:sp>
        <p:nvSpPr>
          <p:cNvPr id="3" name="Content Placeholder 2"/>
          <p:cNvSpPr>
            <a:spLocks noGrp="1"/>
          </p:cNvSpPr>
          <p:nvPr>
            <p:ph idx="1"/>
          </p:nvPr>
        </p:nvSpPr>
        <p:spPr>
          <a:xfrm>
            <a:off x="457200" y="1676400"/>
            <a:ext cx="8229600" cy="4898136"/>
          </a:xfrm>
        </p:spPr>
        <p:txBody>
          <a:bodyPr>
            <a:normAutofit/>
          </a:bodyPr>
          <a:lstStyle/>
          <a:p>
            <a:r>
              <a:rPr lang="en-US" sz="5400" dirty="0" smtClean="0"/>
              <a:t>Buffalo Springfield “For What It’s Worth”</a:t>
            </a:r>
          </a:p>
          <a:p>
            <a:r>
              <a:rPr lang="en-US" sz="5400" dirty="0" smtClean="0"/>
              <a:t>What do you see? Feel? </a:t>
            </a:r>
            <a:endParaRPr lang="en-US" sz="5400" dirty="0"/>
          </a:p>
        </p:txBody>
      </p:sp>
    </p:spTree>
    <p:extLst>
      <p:ext uri="{BB962C8B-B14F-4D97-AF65-F5344CB8AC3E}">
        <p14:creationId xmlns:p14="http://schemas.microsoft.com/office/powerpoint/2010/main" val="6048721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024744" cy="1143000"/>
          </a:xfrm>
        </p:spPr>
        <p:txBody>
          <a:bodyPr/>
          <a:lstStyle/>
          <a:p>
            <a:r>
              <a:rPr lang="en-US" dirty="0" smtClean="0"/>
              <a:t>Catching up…</a:t>
            </a:r>
            <a:endParaRPr lang="en-US" dirty="0"/>
          </a:p>
        </p:txBody>
      </p:sp>
      <p:sp>
        <p:nvSpPr>
          <p:cNvPr id="3" name="Content Placeholder 2"/>
          <p:cNvSpPr>
            <a:spLocks noGrp="1"/>
          </p:cNvSpPr>
          <p:nvPr>
            <p:ph idx="1"/>
          </p:nvPr>
        </p:nvSpPr>
        <p:spPr>
          <a:xfrm>
            <a:off x="228600" y="1676400"/>
            <a:ext cx="8534400" cy="4953000"/>
          </a:xfrm>
        </p:spPr>
        <p:txBody>
          <a:bodyPr>
            <a:normAutofit/>
          </a:bodyPr>
          <a:lstStyle/>
          <a:p>
            <a:r>
              <a:rPr lang="en-US" dirty="0" smtClean="0"/>
              <a:t>What do we know about the war in Vietnam?</a:t>
            </a:r>
          </a:p>
          <a:p>
            <a:r>
              <a:rPr lang="en-US" dirty="0" smtClean="0"/>
              <a:t>What do we know about the soldiers fighting in Vietnam?</a:t>
            </a:r>
          </a:p>
          <a:p>
            <a:pPr lvl="1"/>
            <a:r>
              <a:rPr lang="en-US" dirty="0" smtClean="0"/>
              <a:t>Their attitudes, their mindset, etc.</a:t>
            </a:r>
          </a:p>
          <a:p>
            <a:r>
              <a:rPr lang="en-US" dirty="0" smtClean="0"/>
              <a:t>What do we know about actual events of the war, or reasons for going to war?</a:t>
            </a:r>
          </a:p>
          <a:p>
            <a:r>
              <a:rPr lang="en-US" dirty="0" smtClean="0"/>
              <a:t>How did the American public feel about the Vietnam conflict?</a:t>
            </a:r>
          </a:p>
          <a:p>
            <a:pPr lvl="1"/>
            <a:r>
              <a:rPr lang="en-US" dirty="0" smtClean="0"/>
              <a:t>How do people voice their feelings to society as a whole?</a:t>
            </a:r>
            <a:endParaRPr lang="en-US" dirty="0"/>
          </a:p>
        </p:txBody>
      </p:sp>
    </p:spTree>
    <p:extLst>
      <p:ext uri="{BB962C8B-B14F-4D97-AF65-F5344CB8AC3E}">
        <p14:creationId xmlns:p14="http://schemas.microsoft.com/office/powerpoint/2010/main" val="23768312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dirty="0" smtClean="0"/>
              <a:t>The Voice of Music</a:t>
            </a:r>
            <a:endParaRPr lang="en-US" dirty="0"/>
          </a:p>
        </p:txBody>
      </p:sp>
      <p:sp>
        <p:nvSpPr>
          <p:cNvPr id="3" name="Content Placeholder 2"/>
          <p:cNvSpPr>
            <a:spLocks noGrp="1"/>
          </p:cNvSpPr>
          <p:nvPr>
            <p:ph idx="1"/>
          </p:nvPr>
        </p:nvSpPr>
        <p:spPr>
          <a:xfrm>
            <a:off x="457200" y="1524000"/>
            <a:ext cx="8229600" cy="5050536"/>
          </a:xfrm>
        </p:spPr>
        <p:txBody>
          <a:bodyPr>
            <a:normAutofit lnSpcReduction="10000"/>
          </a:bodyPr>
          <a:lstStyle/>
          <a:p>
            <a:r>
              <a:rPr lang="en-US" sz="4400" dirty="0" smtClean="0"/>
              <a:t>Survey: </a:t>
            </a:r>
          </a:p>
          <a:p>
            <a:pPr lvl="1"/>
            <a:r>
              <a:rPr lang="en-US" sz="4000" dirty="0" smtClean="0">
                <a:solidFill>
                  <a:schemeClr val="tx1"/>
                </a:solidFill>
              </a:rPr>
              <a:t>How many people read poetry, or political essays, or go to lectures?</a:t>
            </a:r>
          </a:p>
          <a:p>
            <a:pPr lvl="1"/>
            <a:r>
              <a:rPr lang="en-US" sz="4000" dirty="0" smtClean="0">
                <a:solidFill>
                  <a:schemeClr val="tx1"/>
                </a:solidFill>
              </a:rPr>
              <a:t>How many listen to music?</a:t>
            </a:r>
          </a:p>
          <a:p>
            <a:r>
              <a:rPr lang="en-US" sz="4400" dirty="0" smtClean="0"/>
              <a:t>Why would people use music as a means to get their ideas out?</a:t>
            </a:r>
          </a:p>
          <a:p>
            <a:pPr marL="68580" indent="0">
              <a:buNone/>
            </a:pPr>
            <a:endParaRPr lang="en-US" dirty="0"/>
          </a:p>
        </p:txBody>
      </p:sp>
    </p:spTree>
    <p:extLst>
      <p:ext uri="{BB962C8B-B14F-4D97-AF65-F5344CB8AC3E}">
        <p14:creationId xmlns:p14="http://schemas.microsoft.com/office/powerpoint/2010/main" val="8314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503" y="762000"/>
            <a:ext cx="8229600" cy="533400"/>
          </a:xfrm>
        </p:spPr>
        <p:txBody>
          <a:bodyPr>
            <a:normAutofit fontScale="90000"/>
          </a:bodyPr>
          <a:lstStyle/>
          <a:p>
            <a:r>
              <a:rPr lang="en-US" dirty="0" smtClean="0"/>
              <a:t>Essential Questions	</a:t>
            </a:r>
            <a:endParaRPr lang="en-US" dirty="0"/>
          </a:p>
        </p:txBody>
      </p:sp>
      <p:sp>
        <p:nvSpPr>
          <p:cNvPr id="3" name="Content Placeholder 2"/>
          <p:cNvSpPr>
            <a:spLocks noGrp="1"/>
          </p:cNvSpPr>
          <p:nvPr>
            <p:ph idx="1"/>
          </p:nvPr>
        </p:nvSpPr>
        <p:spPr>
          <a:xfrm>
            <a:off x="470263" y="1600200"/>
            <a:ext cx="8229600" cy="4858512"/>
          </a:xfrm>
        </p:spPr>
        <p:txBody>
          <a:bodyPr>
            <a:normAutofit/>
          </a:bodyPr>
          <a:lstStyle/>
          <a:p>
            <a:pPr marL="514350" lvl="0" indent="-514350">
              <a:buFont typeface="+mj-lt"/>
              <a:buAutoNum type="arabicPeriod"/>
            </a:pPr>
            <a:r>
              <a:rPr lang="en-US" dirty="0" smtClean="0"/>
              <a:t>Appraise </a:t>
            </a:r>
            <a:r>
              <a:rPr lang="en-US" dirty="0"/>
              <a:t>how speeches empower people. (power of words?)</a:t>
            </a:r>
          </a:p>
          <a:p>
            <a:pPr marL="514350" lvl="0" indent="-514350">
              <a:buFont typeface="+mj-lt"/>
              <a:buAutoNum type="arabicPeriod"/>
            </a:pPr>
            <a:r>
              <a:rPr lang="en-US" dirty="0"/>
              <a:t>Rank and defend the most effective form of protest.</a:t>
            </a:r>
          </a:p>
          <a:p>
            <a:pPr marL="514350" lvl="0" indent="-514350">
              <a:buFont typeface="+mj-lt"/>
              <a:buAutoNum type="arabicPeriod"/>
            </a:pPr>
            <a:r>
              <a:rPr lang="en-US" dirty="0"/>
              <a:t>Decide the message that inaction sends.</a:t>
            </a:r>
          </a:p>
          <a:p>
            <a:pPr marL="514350" lvl="0" indent="-514350">
              <a:buFont typeface="+mj-lt"/>
              <a:buAutoNum type="arabicPeriod"/>
            </a:pPr>
            <a:r>
              <a:rPr lang="en-US" dirty="0"/>
              <a:t>Conclude when it is time to take action.</a:t>
            </a:r>
          </a:p>
          <a:p>
            <a:pPr marL="514350" lvl="0" indent="-514350">
              <a:buFont typeface="+mj-lt"/>
              <a:buAutoNum type="arabicPeriod"/>
            </a:pPr>
            <a:r>
              <a:rPr lang="en-US" dirty="0"/>
              <a:t>Decide the power/role of the media.</a:t>
            </a:r>
          </a:p>
          <a:p>
            <a:pPr marL="514350" lvl="0" indent="-514350">
              <a:buFont typeface="+mj-lt"/>
              <a:buAutoNum type="arabicPeriod"/>
            </a:pPr>
            <a:r>
              <a:rPr lang="en-US" dirty="0"/>
              <a:t>To what extent did images/imagery change or help protests?</a:t>
            </a:r>
          </a:p>
          <a:p>
            <a:pPr marL="514350" lvl="0" indent="-514350">
              <a:buFont typeface="+mj-lt"/>
              <a:buAutoNum type="arabicPeriod"/>
            </a:pPr>
            <a:endParaRPr lang="en-US" dirty="0" smtClean="0"/>
          </a:p>
          <a:p>
            <a:pPr>
              <a:buNone/>
            </a:pPr>
            <a:endParaRPr lang="en-US" dirty="0"/>
          </a:p>
        </p:txBody>
      </p:sp>
    </p:spTree>
    <p:extLst>
      <p:ext uri="{BB962C8B-B14F-4D97-AF65-F5344CB8AC3E}">
        <p14:creationId xmlns:p14="http://schemas.microsoft.com/office/powerpoint/2010/main" val="27292177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609600"/>
            <a:ext cx="8229600" cy="533400"/>
          </a:xfrm>
        </p:spPr>
        <p:txBody>
          <a:bodyPr>
            <a:normAutofit fontScale="90000"/>
          </a:bodyPr>
          <a:lstStyle/>
          <a:p>
            <a:r>
              <a:rPr lang="en-US" dirty="0" smtClean="0"/>
              <a:t>60s music</a:t>
            </a:r>
            <a:endParaRPr lang="en-US" dirty="0"/>
          </a:p>
        </p:txBody>
      </p:sp>
      <p:sp>
        <p:nvSpPr>
          <p:cNvPr id="3" name="Content Placeholder 2"/>
          <p:cNvSpPr>
            <a:spLocks noGrp="1"/>
          </p:cNvSpPr>
          <p:nvPr>
            <p:ph idx="1"/>
          </p:nvPr>
        </p:nvSpPr>
        <p:spPr>
          <a:xfrm>
            <a:off x="228600" y="1447800"/>
            <a:ext cx="8686800" cy="5126736"/>
          </a:xfrm>
        </p:spPr>
        <p:txBody>
          <a:bodyPr>
            <a:normAutofit/>
          </a:bodyPr>
          <a:lstStyle/>
          <a:p>
            <a:r>
              <a:rPr lang="en-US" sz="3200" dirty="0" smtClean="0"/>
              <a:t>Bob Dylan, Motown, Marvin Gaye, The Temptations, Sam Cooke</a:t>
            </a:r>
          </a:p>
          <a:p>
            <a:pPr lvl="1"/>
            <a:r>
              <a:rPr lang="en-US" sz="2800" dirty="0" smtClean="0">
                <a:solidFill>
                  <a:schemeClr val="tx1"/>
                </a:solidFill>
              </a:rPr>
              <a:t>“The Times, They are A-</a:t>
            </a:r>
            <a:r>
              <a:rPr lang="en-US" sz="2800" dirty="0" err="1" smtClean="0">
                <a:solidFill>
                  <a:schemeClr val="tx1"/>
                </a:solidFill>
              </a:rPr>
              <a:t>Changin</a:t>
            </a:r>
            <a:r>
              <a:rPr lang="en-US" sz="2800" dirty="0" smtClean="0">
                <a:solidFill>
                  <a:schemeClr val="tx1"/>
                </a:solidFill>
              </a:rPr>
              <a:t>’”, “What’s </a:t>
            </a:r>
            <a:r>
              <a:rPr lang="en-US" sz="2800" dirty="0" err="1" smtClean="0">
                <a:solidFill>
                  <a:schemeClr val="tx1"/>
                </a:solidFill>
              </a:rPr>
              <a:t>Goin</a:t>
            </a:r>
            <a:r>
              <a:rPr lang="en-US" sz="2800" dirty="0" smtClean="0">
                <a:solidFill>
                  <a:schemeClr val="tx1"/>
                </a:solidFill>
              </a:rPr>
              <a:t>’ on?” “A Change is </a:t>
            </a:r>
            <a:r>
              <a:rPr lang="en-US" sz="2800" dirty="0" err="1" smtClean="0">
                <a:solidFill>
                  <a:schemeClr val="tx1"/>
                </a:solidFill>
              </a:rPr>
              <a:t>Gonna</a:t>
            </a:r>
            <a:r>
              <a:rPr lang="en-US" sz="2800" dirty="0" smtClean="0">
                <a:solidFill>
                  <a:schemeClr val="tx1"/>
                </a:solidFill>
              </a:rPr>
              <a:t> Come,” “Papa was a Rolling Stone”</a:t>
            </a:r>
          </a:p>
          <a:p>
            <a:pPr marL="68580" indent="0" algn="ctr">
              <a:buNone/>
            </a:pPr>
            <a:r>
              <a:rPr lang="en-US" sz="3200" dirty="0" smtClean="0"/>
              <a:t>“From </a:t>
            </a:r>
            <a:r>
              <a:rPr lang="en-US" sz="3200" dirty="0"/>
              <a:t>now on, I want to write from inside me ...I'm not part of no movement... I just can't make it with any </a:t>
            </a:r>
            <a:r>
              <a:rPr lang="en-US" sz="3200" dirty="0" smtClean="0"/>
              <a:t>organization</a:t>
            </a:r>
            <a:r>
              <a:rPr lang="en-US" sz="3200" dirty="0"/>
              <a:t>..." </a:t>
            </a:r>
            <a:br>
              <a:rPr lang="en-US" sz="3200" dirty="0"/>
            </a:br>
            <a:r>
              <a:rPr lang="en-US" sz="3200" dirty="0" smtClean="0"/>
              <a:t>-Bob Dylan</a:t>
            </a:r>
            <a:endParaRPr lang="en-US" sz="3200" dirty="0"/>
          </a:p>
        </p:txBody>
      </p:sp>
    </p:spTree>
    <p:extLst>
      <p:ext uri="{BB962C8B-B14F-4D97-AF65-F5344CB8AC3E}">
        <p14:creationId xmlns:p14="http://schemas.microsoft.com/office/powerpoint/2010/main" val="4167626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457200"/>
          </a:xfrm>
        </p:spPr>
        <p:txBody>
          <a:bodyPr>
            <a:normAutofit fontScale="90000"/>
          </a:bodyPr>
          <a:lstStyle/>
          <a:p>
            <a:r>
              <a:rPr lang="en-US" dirty="0" smtClean="0"/>
              <a:t>Task</a:t>
            </a:r>
            <a:endParaRPr lang="en-US" dirty="0"/>
          </a:p>
        </p:txBody>
      </p:sp>
      <p:sp>
        <p:nvSpPr>
          <p:cNvPr id="3" name="Content Placeholder 2"/>
          <p:cNvSpPr>
            <a:spLocks noGrp="1"/>
          </p:cNvSpPr>
          <p:nvPr>
            <p:ph idx="1"/>
          </p:nvPr>
        </p:nvSpPr>
        <p:spPr>
          <a:xfrm>
            <a:off x="304800" y="1295400"/>
            <a:ext cx="8610600" cy="5279136"/>
          </a:xfrm>
        </p:spPr>
        <p:txBody>
          <a:bodyPr/>
          <a:lstStyle/>
          <a:p>
            <a:r>
              <a:rPr lang="en-US" sz="4800" dirty="0" smtClean="0"/>
              <a:t>Key phrases and words</a:t>
            </a:r>
          </a:p>
          <a:p>
            <a:r>
              <a:rPr lang="en-US" sz="4800" dirty="0" smtClean="0"/>
              <a:t>Literary elements: metaphor, simile, imagery, symbolism, satire, etc. </a:t>
            </a:r>
          </a:p>
          <a:p>
            <a:r>
              <a:rPr lang="en-US" sz="4800" dirty="0" smtClean="0"/>
              <a:t>Pro-or anti-Vietnam/soldier</a:t>
            </a:r>
          </a:p>
          <a:p>
            <a:r>
              <a:rPr lang="en-US" sz="4800" dirty="0" smtClean="0"/>
              <a:t>What is the song about?</a:t>
            </a:r>
          </a:p>
          <a:p>
            <a:endParaRPr lang="en-US" dirty="0"/>
          </a:p>
        </p:txBody>
      </p:sp>
    </p:spTree>
    <p:extLst>
      <p:ext uri="{BB962C8B-B14F-4D97-AF65-F5344CB8AC3E}">
        <p14:creationId xmlns:p14="http://schemas.microsoft.com/office/powerpoint/2010/main" val="17263794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7024744" cy="639211"/>
          </a:xfrm>
        </p:spPr>
        <p:txBody>
          <a:bodyPr>
            <a:normAutofit fontScale="90000"/>
          </a:bodyPr>
          <a:lstStyle/>
          <a:p>
            <a:pPr algn="ctr"/>
            <a:r>
              <a:rPr lang="en-US" dirty="0" smtClean="0"/>
              <a:t>Joni Mitchell “One Tin Soldier”</a:t>
            </a:r>
            <a:endParaRPr lang="en-US" dirty="0"/>
          </a:p>
        </p:txBody>
      </p:sp>
      <p:sp>
        <p:nvSpPr>
          <p:cNvPr id="3" name="Content Placeholder 2"/>
          <p:cNvSpPr>
            <a:spLocks noGrp="1"/>
          </p:cNvSpPr>
          <p:nvPr>
            <p:ph idx="1"/>
          </p:nvPr>
        </p:nvSpPr>
        <p:spPr>
          <a:xfrm>
            <a:off x="381000" y="1828800"/>
            <a:ext cx="8610600" cy="4876800"/>
          </a:xfrm>
        </p:spPr>
        <p:txBody>
          <a:bodyPr>
            <a:normAutofit/>
          </a:bodyPr>
          <a:lstStyle/>
          <a:p>
            <a:endParaRPr lang="en-US" dirty="0"/>
          </a:p>
        </p:txBody>
      </p:sp>
      <p:pic>
        <p:nvPicPr>
          <p:cNvPr id="4" name="Picture 3" descr="JM.jpg"/>
          <p:cNvPicPr>
            <a:picLocks noChangeAspect="1"/>
          </p:cNvPicPr>
          <p:nvPr/>
        </p:nvPicPr>
        <p:blipFill>
          <a:blip r:embed="rId2" cstate="print"/>
          <a:stretch>
            <a:fillRect/>
          </a:stretch>
        </p:blipFill>
        <p:spPr>
          <a:xfrm>
            <a:off x="2209800" y="2209800"/>
            <a:ext cx="4465820" cy="2971800"/>
          </a:xfrm>
          <a:prstGeom prst="rect">
            <a:avLst/>
          </a:prstGeom>
        </p:spPr>
      </p:pic>
    </p:spTree>
    <p:extLst>
      <p:ext uri="{BB962C8B-B14F-4D97-AF65-F5344CB8AC3E}">
        <p14:creationId xmlns:p14="http://schemas.microsoft.com/office/powerpoint/2010/main" val="28609694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15400" cy="6400800"/>
          </a:xfrm>
        </p:spPr>
        <p:txBody>
          <a:bodyPr>
            <a:normAutofit fontScale="25000" lnSpcReduction="20000"/>
          </a:bodyPr>
          <a:lstStyle/>
          <a:p>
            <a:pPr>
              <a:buNone/>
            </a:pPr>
            <a:r>
              <a:rPr lang="en-US" sz="8600" dirty="0" smtClean="0"/>
              <a:t>	</a:t>
            </a:r>
            <a:endParaRPr lang="en-US" sz="8600" dirty="0"/>
          </a:p>
          <a:p>
            <a:pPr>
              <a:buNone/>
            </a:pPr>
            <a:r>
              <a:rPr lang="en-US" sz="10800" dirty="0"/>
              <a:t>	</a:t>
            </a:r>
            <a:r>
              <a:rPr lang="en-US" sz="10800" dirty="0" smtClean="0"/>
              <a:t>Listen children to a story that was written long ago</a:t>
            </a:r>
            <a:br>
              <a:rPr lang="en-US" sz="10800" dirty="0" smtClean="0"/>
            </a:br>
            <a:r>
              <a:rPr lang="en-US" sz="10800" dirty="0" smtClean="0"/>
              <a:t>'bout a kingdom on a mountain and the valley folk below</a:t>
            </a:r>
            <a:br>
              <a:rPr lang="en-US" sz="10800" dirty="0" smtClean="0"/>
            </a:br>
            <a:r>
              <a:rPr lang="en-US" sz="10800" dirty="0" smtClean="0"/>
              <a:t>on the mountain was a treasure buried deep beneath a stone</a:t>
            </a:r>
            <a:br>
              <a:rPr lang="en-US" sz="10800" dirty="0" smtClean="0"/>
            </a:br>
            <a:r>
              <a:rPr lang="en-US" sz="10800" dirty="0" smtClean="0"/>
              <a:t>and the valley people swore they'd have it for their very own</a:t>
            </a:r>
            <a:br>
              <a:rPr lang="en-US" sz="10800" dirty="0" smtClean="0"/>
            </a:br>
            <a:r>
              <a:rPr lang="en-US" sz="10800" dirty="0" smtClean="0"/>
              <a:t/>
            </a:r>
            <a:br>
              <a:rPr lang="en-US" sz="10800" dirty="0" smtClean="0"/>
            </a:br>
            <a:r>
              <a:rPr lang="en-US" sz="10800" dirty="0" smtClean="0"/>
              <a:t>CHORUS: go ahead and hate your neighbor</a:t>
            </a:r>
            <a:br>
              <a:rPr lang="en-US" sz="10800" dirty="0" smtClean="0"/>
            </a:br>
            <a:r>
              <a:rPr lang="en-US" sz="10800" dirty="0" smtClean="0"/>
              <a:t>go ahead and cheat a friend</a:t>
            </a:r>
            <a:br>
              <a:rPr lang="en-US" sz="10800" dirty="0" smtClean="0"/>
            </a:br>
            <a:r>
              <a:rPr lang="en-US" sz="10800" dirty="0" smtClean="0"/>
              <a:t>do it in the name of heaven</a:t>
            </a:r>
            <a:br>
              <a:rPr lang="en-US" sz="10800" dirty="0" smtClean="0"/>
            </a:br>
            <a:r>
              <a:rPr lang="en-US" sz="10800" dirty="0" smtClean="0"/>
              <a:t>you could justify it in the end</a:t>
            </a:r>
            <a:br>
              <a:rPr lang="en-US" sz="10800" dirty="0" smtClean="0"/>
            </a:br>
            <a:r>
              <a:rPr lang="en-US" sz="10800" dirty="0" smtClean="0"/>
              <a:t>There won't be any trumpets blowing </a:t>
            </a:r>
            <a:br>
              <a:rPr lang="en-US" sz="10800" dirty="0" smtClean="0"/>
            </a:br>
            <a:r>
              <a:rPr lang="en-US" sz="10800" dirty="0" smtClean="0"/>
              <a:t>come the judgment day </a:t>
            </a:r>
            <a:br>
              <a:rPr lang="en-US" sz="10800" dirty="0" smtClean="0"/>
            </a:br>
            <a:r>
              <a:rPr lang="en-US" sz="10800" dirty="0" smtClean="0"/>
              <a:t>on the bloody morning after</a:t>
            </a:r>
            <a:br>
              <a:rPr lang="en-US" sz="10800" dirty="0" smtClean="0"/>
            </a:br>
            <a:r>
              <a:rPr lang="en-US" sz="10800" dirty="0" smtClean="0"/>
              <a:t>One tin soldier rides away</a:t>
            </a:r>
            <a:br>
              <a:rPr lang="en-US" sz="10800" dirty="0" smtClean="0"/>
            </a:br>
            <a:r>
              <a:rPr lang="en-US" sz="4900" dirty="0" smtClean="0"/>
              <a:t/>
            </a:r>
            <a:br>
              <a:rPr lang="en-US" sz="4900" dirty="0" smtClean="0"/>
            </a:br>
            <a:endParaRPr lang="en-US" sz="3100" dirty="0"/>
          </a:p>
        </p:txBody>
      </p:sp>
    </p:spTree>
    <p:extLst>
      <p:ext uri="{BB962C8B-B14F-4D97-AF65-F5344CB8AC3E}">
        <p14:creationId xmlns:p14="http://schemas.microsoft.com/office/powerpoint/2010/main" val="22766125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609600"/>
            <a:ext cx="8839200" cy="5867400"/>
          </a:xfrm>
        </p:spPr>
        <p:txBody>
          <a:bodyPr>
            <a:noAutofit/>
          </a:bodyPr>
          <a:lstStyle/>
          <a:p>
            <a:pPr marL="0" indent="0">
              <a:buNone/>
            </a:pPr>
            <a:r>
              <a:rPr lang="en-US" sz="2400" dirty="0"/>
              <a:t>So the people of the valley sent a message up the hill,</a:t>
            </a:r>
            <a:br>
              <a:rPr lang="en-US" sz="2400" dirty="0"/>
            </a:br>
            <a:r>
              <a:rPr lang="en-US" sz="2400" dirty="0"/>
              <a:t>asking for the buried treasure, tons of gold for which they'd kill.</a:t>
            </a:r>
            <a:br>
              <a:rPr lang="en-US" sz="2400" dirty="0"/>
            </a:br>
            <a:r>
              <a:rPr lang="en-US" sz="2400" dirty="0"/>
              <a:t>Came an answer from the kingdom "with our brothers we will share. </a:t>
            </a:r>
            <a:br>
              <a:rPr lang="en-US" sz="2400" dirty="0"/>
            </a:br>
            <a:r>
              <a:rPr lang="en-US" sz="2400" dirty="0"/>
              <a:t>All the secrets of our mountain, all the riches buried there."</a:t>
            </a:r>
            <a:br>
              <a:rPr lang="en-US" sz="2400" dirty="0"/>
            </a:br>
            <a:r>
              <a:rPr lang="en-US" sz="2400" dirty="0"/>
              <a:t/>
            </a:r>
            <a:br>
              <a:rPr lang="en-US" sz="2400" dirty="0"/>
            </a:br>
            <a:r>
              <a:rPr lang="en-US" sz="2400" dirty="0"/>
              <a:t>Now the valley cried with anger, "mount your horses, draw your swords"</a:t>
            </a:r>
            <a:br>
              <a:rPr lang="en-US" sz="2400" dirty="0"/>
            </a:br>
            <a:r>
              <a:rPr lang="en-US" sz="2400" dirty="0"/>
              <a:t>And they killed the mountain people, so they won their just reward.</a:t>
            </a:r>
            <a:br>
              <a:rPr lang="en-US" sz="2400" dirty="0"/>
            </a:br>
            <a:r>
              <a:rPr lang="en-US" sz="2400" dirty="0"/>
              <a:t>Now they stood beside the treasure, on the mountain dark and red.</a:t>
            </a:r>
            <a:br>
              <a:rPr lang="en-US" sz="2400" dirty="0"/>
            </a:br>
            <a:r>
              <a:rPr lang="en-US" sz="2400" dirty="0"/>
              <a:t>Turned the stone and looks beneath it; PEACE ON EARTH was all it said.</a:t>
            </a:r>
            <a:br>
              <a:rPr lang="en-US" sz="2400" dirty="0"/>
            </a:br>
            <a:r>
              <a:rPr lang="en-US" sz="2400" dirty="0"/>
              <a:t/>
            </a:r>
            <a:br>
              <a:rPr lang="en-US" sz="2400" dirty="0"/>
            </a:br>
            <a:r>
              <a:rPr lang="en-US" sz="2400" dirty="0"/>
              <a:t>CHORUS</a:t>
            </a:r>
            <a:br>
              <a:rPr lang="en-US" sz="2400" dirty="0"/>
            </a:br>
            <a:r>
              <a:rPr lang="en-US" sz="2400" dirty="0"/>
              <a:t>REPEAT</a:t>
            </a:r>
          </a:p>
          <a:p>
            <a:pPr marL="0" indent="0">
              <a:buNone/>
            </a:pPr>
            <a:r>
              <a:rPr lang="en-US" sz="2200" dirty="0"/>
              <a:t/>
            </a:r>
            <a:br>
              <a:rPr lang="en-US" sz="2200" dirty="0"/>
            </a:br>
            <a:endParaRPr lang="en-US" sz="2200" dirty="0"/>
          </a:p>
        </p:txBody>
      </p:sp>
    </p:spTree>
    <p:extLst>
      <p:ext uri="{BB962C8B-B14F-4D97-AF65-F5344CB8AC3E}">
        <p14:creationId xmlns:p14="http://schemas.microsoft.com/office/powerpoint/2010/main" val="35713675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457200"/>
          </a:xfrm>
        </p:spPr>
        <p:txBody>
          <a:bodyPr>
            <a:normAutofit fontScale="90000"/>
          </a:bodyPr>
          <a:lstStyle/>
          <a:p>
            <a:r>
              <a:rPr lang="en-US" dirty="0" smtClean="0"/>
              <a:t>Task</a:t>
            </a:r>
            <a:endParaRPr lang="en-US" dirty="0"/>
          </a:p>
        </p:txBody>
      </p:sp>
      <p:sp>
        <p:nvSpPr>
          <p:cNvPr id="3" name="Content Placeholder 2"/>
          <p:cNvSpPr>
            <a:spLocks noGrp="1"/>
          </p:cNvSpPr>
          <p:nvPr>
            <p:ph idx="1"/>
          </p:nvPr>
        </p:nvSpPr>
        <p:spPr>
          <a:xfrm>
            <a:off x="304800" y="1295400"/>
            <a:ext cx="8610600" cy="5279136"/>
          </a:xfrm>
        </p:spPr>
        <p:txBody>
          <a:bodyPr/>
          <a:lstStyle/>
          <a:p>
            <a:r>
              <a:rPr lang="en-US" sz="4800" dirty="0" smtClean="0"/>
              <a:t>Key phrases and words</a:t>
            </a:r>
          </a:p>
          <a:p>
            <a:r>
              <a:rPr lang="en-US" sz="4800" dirty="0" smtClean="0"/>
              <a:t>Literary elements: metaphor, simile, imagery, symbolism, satire, etc. </a:t>
            </a:r>
          </a:p>
          <a:p>
            <a:r>
              <a:rPr lang="en-US" sz="4800" dirty="0" smtClean="0"/>
              <a:t>Pro-or anti-Vietnam/soldier</a:t>
            </a:r>
          </a:p>
          <a:p>
            <a:r>
              <a:rPr lang="en-US" sz="4800" dirty="0" smtClean="0"/>
              <a:t>What is the song about?</a:t>
            </a:r>
          </a:p>
          <a:p>
            <a:endParaRPr lang="en-US" dirty="0"/>
          </a:p>
        </p:txBody>
      </p:sp>
    </p:spTree>
    <p:extLst>
      <p:ext uri="{BB962C8B-B14F-4D97-AF65-F5344CB8AC3E}">
        <p14:creationId xmlns:p14="http://schemas.microsoft.com/office/powerpoint/2010/main" val="962137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pophistorydig.com/wp-content/uploads/2011/05/Dk-Green-alb25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82424" y="2438400"/>
            <a:ext cx="3933401" cy="3886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04800" y="990600"/>
            <a:ext cx="8534400" cy="1143000"/>
          </a:xfrm>
        </p:spPr>
        <p:txBody>
          <a:bodyPr>
            <a:normAutofit fontScale="90000"/>
          </a:bodyPr>
          <a:lstStyle/>
          <a:p>
            <a:r>
              <a:rPr lang="en-US" dirty="0" smtClean="0"/>
              <a:t>“Ballad of the Green Berets” by SSgt. Barry Sadler</a:t>
            </a:r>
            <a:endParaRPr lang="en-US" dirty="0"/>
          </a:p>
        </p:txBody>
      </p:sp>
      <p:sp>
        <p:nvSpPr>
          <p:cNvPr id="3" name="Content Placeholder 2"/>
          <p:cNvSpPr>
            <a:spLocks noGrp="1"/>
          </p:cNvSpPr>
          <p:nvPr>
            <p:ph idx="1"/>
          </p:nvPr>
        </p:nvSpPr>
        <p:spPr>
          <a:xfrm>
            <a:off x="457200" y="2819400"/>
            <a:ext cx="8229600" cy="3755136"/>
          </a:xfrm>
        </p:spPr>
        <p:txBody>
          <a:bodyPr/>
          <a:lstStyle/>
          <a:p>
            <a:endParaRPr lang="en-US" dirty="0"/>
          </a:p>
        </p:txBody>
      </p:sp>
    </p:spTree>
    <p:extLst>
      <p:ext uri="{BB962C8B-B14F-4D97-AF65-F5344CB8AC3E}">
        <p14:creationId xmlns:p14="http://schemas.microsoft.com/office/powerpoint/2010/main" val="35915184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537448" cy="6248400"/>
          </a:xfrm>
        </p:spPr>
        <p:txBody>
          <a:bodyPr>
            <a:normAutofit fontScale="47500" lnSpcReduction="20000"/>
          </a:bodyPr>
          <a:lstStyle/>
          <a:p>
            <a:pPr>
              <a:buNone/>
            </a:pPr>
            <a:r>
              <a:rPr lang="en-US" b="1" i="1" dirty="0" smtClean="0"/>
              <a:t>	</a:t>
            </a:r>
          </a:p>
          <a:p>
            <a:pPr>
              <a:buNone/>
            </a:pPr>
            <a:r>
              <a:rPr lang="en-US" sz="6400" b="1" i="1" dirty="0"/>
              <a:t>	</a:t>
            </a:r>
            <a:r>
              <a:rPr lang="en-US" sz="6400" dirty="0" smtClean="0"/>
              <a:t>Fighting soldiers from the sky</a:t>
            </a:r>
            <a:br>
              <a:rPr lang="en-US" sz="6400" dirty="0" smtClean="0"/>
            </a:br>
            <a:r>
              <a:rPr lang="en-US" sz="6400" dirty="0" smtClean="0"/>
              <a:t>Fearless men who jump and die</a:t>
            </a:r>
            <a:br>
              <a:rPr lang="en-US" sz="6400" dirty="0" smtClean="0"/>
            </a:br>
            <a:r>
              <a:rPr lang="en-US" sz="6400" dirty="0" smtClean="0"/>
              <a:t>Men who mean just what they say</a:t>
            </a:r>
            <a:br>
              <a:rPr lang="en-US" sz="6400" dirty="0" smtClean="0"/>
            </a:br>
            <a:r>
              <a:rPr lang="en-US" sz="6400" dirty="0" smtClean="0"/>
              <a:t>The brave men of the Green Beret</a:t>
            </a:r>
            <a:br>
              <a:rPr lang="en-US" sz="6400" dirty="0" smtClean="0"/>
            </a:br>
            <a:endParaRPr lang="en-US" sz="6400" dirty="0" smtClean="0"/>
          </a:p>
          <a:p>
            <a:pPr>
              <a:buNone/>
            </a:pPr>
            <a:r>
              <a:rPr lang="en-US" sz="6400" dirty="0" smtClean="0"/>
              <a:t>	Silver wings upon their chest</a:t>
            </a:r>
            <a:br>
              <a:rPr lang="en-US" sz="6400" dirty="0" smtClean="0"/>
            </a:br>
            <a:r>
              <a:rPr lang="en-US" sz="6400" dirty="0" smtClean="0"/>
              <a:t>These are men, America's best</a:t>
            </a:r>
            <a:br>
              <a:rPr lang="en-US" sz="6400" dirty="0" smtClean="0"/>
            </a:br>
            <a:r>
              <a:rPr lang="en-US" sz="6400" dirty="0" smtClean="0"/>
              <a:t>One hundred men we'll test today</a:t>
            </a:r>
            <a:br>
              <a:rPr lang="en-US" sz="6400" dirty="0" smtClean="0"/>
            </a:br>
            <a:r>
              <a:rPr lang="en-US" sz="6400" dirty="0" smtClean="0"/>
              <a:t>But only three win the Green Beret</a:t>
            </a:r>
            <a:br>
              <a:rPr lang="en-US" sz="6400" dirty="0" smtClean="0"/>
            </a:br>
            <a:r>
              <a:rPr lang="en-US" sz="6400" dirty="0" smtClean="0"/>
              <a:t/>
            </a:r>
            <a:br>
              <a:rPr lang="en-US" sz="6400" dirty="0" smtClean="0"/>
            </a:br>
            <a:r>
              <a:rPr lang="en-US" sz="6400" dirty="0" smtClean="0"/>
              <a:t>Trained to live, off nature's land</a:t>
            </a:r>
            <a:br>
              <a:rPr lang="en-US" sz="6400" dirty="0" smtClean="0"/>
            </a:br>
            <a:r>
              <a:rPr lang="en-US" sz="6400" dirty="0" smtClean="0"/>
              <a:t>Trained in combat, hand to hand</a:t>
            </a:r>
            <a:br>
              <a:rPr lang="en-US" sz="6400" dirty="0" smtClean="0"/>
            </a:br>
            <a:r>
              <a:rPr lang="en-US" sz="6400" dirty="0" smtClean="0"/>
              <a:t>Men who fight by night and day</a:t>
            </a:r>
            <a:br>
              <a:rPr lang="en-US" sz="6400" dirty="0" smtClean="0"/>
            </a:br>
            <a:r>
              <a:rPr lang="en-US" sz="6400" dirty="0" smtClean="0"/>
              <a:t>Courage deep, from the Green Beret</a:t>
            </a:r>
            <a:br>
              <a:rPr lang="en-US" sz="6400" dirty="0" smtClean="0"/>
            </a:br>
            <a:r>
              <a:rPr lang="en-US" b="1" i="1" dirty="0" smtClean="0"/>
              <a:t/>
            </a:r>
            <a:br>
              <a:rPr lang="en-US" b="1" i="1" dirty="0" smtClean="0"/>
            </a:br>
            <a:endParaRPr lang="en-US" dirty="0"/>
          </a:p>
        </p:txBody>
      </p:sp>
      <p:pic>
        <p:nvPicPr>
          <p:cNvPr id="4" name="Picture 2" descr="http://www.pophistorydig.com/wp-content/uploads/2011/05/Dk-Green-alb25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1905000"/>
            <a:ext cx="223664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06657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457200"/>
            <a:ext cx="8153400" cy="6019800"/>
          </a:xfrm>
        </p:spPr>
        <p:txBody>
          <a:bodyPr>
            <a:normAutofit fontScale="92500" lnSpcReduction="20000"/>
          </a:bodyPr>
          <a:lstStyle/>
          <a:p>
            <a:pPr marL="0" indent="0">
              <a:buNone/>
            </a:pPr>
            <a:endParaRPr lang="en-US" sz="3200" dirty="0" smtClean="0"/>
          </a:p>
          <a:p>
            <a:pPr marL="0" indent="0">
              <a:buNone/>
            </a:pPr>
            <a:r>
              <a:rPr lang="en-US" sz="3200" dirty="0" smtClean="0"/>
              <a:t>Silver </a:t>
            </a:r>
            <a:r>
              <a:rPr lang="en-US" sz="3200" dirty="0"/>
              <a:t>wings upon their chest</a:t>
            </a:r>
            <a:br>
              <a:rPr lang="en-US" sz="3200" dirty="0"/>
            </a:br>
            <a:r>
              <a:rPr lang="en-US" sz="3200" dirty="0"/>
              <a:t>These are men, America's best</a:t>
            </a:r>
            <a:br>
              <a:rPr lang="en-US" sz="3200" dirty="0"/>
            </a:br>
            <a:r>
              <a:rPr lang="en-US" sz="3200" dirty="0"/>
              <a:t>One hundred men we'll test today</a:t>
            </a:r>
            <a:br>
              <a:rPr lang="en-US" sz="3200" dirty="0"/>
            </a:br>
            <a:r>
              <a:rPr lang="en-US" sz="3200" dirty="0"/>
              <a:t>But only three win the Green Beret</a:t>
            </a:r>
            <a:br>
              <a:rPr lang="en-US" sz="3200" dirty="0"/>
            </a:br>
            <a:r>
              <a:rPr lang="en-US" sz="3200" dirty="0"/>
              <a:t/>
            </a:r>
            <a:br>
              <a:rPr lang="en-US" sz="3200" dirty="0"/>
            </a:br>
            <a:r>
              <a:rPr lang="en-US" sz="3200" dirty="0"/>
              <a:t>Back at home a young wife waits</a:t>
            </a:r>
            <a:br>
              <a:rPr lang="en-US" sz="3200" dirty="0"/>
            </a:br>
            <a:r>
              <a:rPr lang="en-US" sz="3200" dirty="0"/>
              <a:t>Her Green Beret has met his fate</a:t>
            </a:r>
            <a:br>
              <a:rPr lang="en-US" sz="3200" dirty="0"/>
            </a:br>
            <a:r>
              <a:rPr lang="en-US" sz="3200" dirty="0"/>
              <a:t>He has died for those oppressed</a:t>
            </a:r>
            <a:br>
              <a:rPr lang="en-US" sz="3200" dirty="0"/>
            </a:br>
            <a:r>
              <a:rPr lang="en-US" sz="3200" dirty="0"/>
              <a:t>Leaving her this last request</a:t>
            </a:r>
            <a:br>
              <a:rPr lang="en-US" sz="3200" dirty="0"/>
            </a:br>
            <a:r>
              <a:rPr lang="en-US" sz="3200" dirty="0"/>
              <a:t/>
            </a:r>
            <a:br>
              <a:rPr lang="en-US" sz="3200" dirty="0"/>
            </a:br>
            <a:r>
              <a:rPr lang="en-US" sz="3200" dirty="0"/>
              <a:t>Put silver wings on my son's chest</a:t>
            </a:r>
            <a:br>
              <a:rPr lang="en-US" sz="3200" dirty="0"/>
            </a:br>
            <a:r>
              <a:rPr lang="en-US" sz="3200" dirty="0"/>
              <a:t>Make him one of America's best</a:t>
            </a:r>
            <a:br>
              <a:rPr lang="en-US" sz="3200" dirty="0"/>
            </a:br>
            <a:r>
              <a:rPr lang="en-US" sz="3200" dirty="0"/>
              <a:t>He'll be a man they'll test one day</a:t>
            </a:r>
            <a:br>
              <a:rPr lang="en-US" sz="3200" dirty="0"/>
            </a:br>
            <a:r>
              <a:rPr lang="en-US" sz="3200" dirty="0"/>
              <a:t>Have him win the Green Beret</a:t>
            </a:r>
            <a:br>
              <a:rPr lang="en-US" sz="3200" dirty="0"/>
            </a:br>
            <a:endParaRPr lang="en-US" dirty="0"/>
          </a:p>
        </p:txBody>
      </p:sp>
    </p:spTree>
    <p:extLst>
      <p:ext uri="{BB962C8B-B14F-4D97-AF65-F5344CB8AC3E}">
        <p14:creationId xmlns:p14="http://schemas.microsoft.com/office/powerpoint/2010/main" val="31169721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457200"/>
          </a:xfrm>
        </p:spPr>
        <p:txBody>
          <a:bodyPr>
            <a:normAutofit fontScale="90000"/>
          </a:bodyPr>
          <a:lstStyle/>
          <a:p>
            <a:r>
              <a:rPr lang="en-US" dirty="0" smtClean="0"/>
              <a:t>Task</a:t>
            </a:r>
            <a:endParaRPr lang="en-US" dirty="0"/>
          </a:p>
        </p:txBody>
      </p:sp>
      <p:sp>
        <p:nvSpPr>
          <p:cNvPr id="3" name="Content Placeholder 2"/>
          <p:cNvSpPr>
            <a:spLocks noGrp="1"/>
          </p:cNvSpPr>
          <p:nvPr>
            <p:ph idx="1"/>
          </p:nvPr>
        </p:nvSpPr>
        <p:spPr>
          <a:xfrm>
            <a:off x="304800" y="1295400"/>
            <a:ext cx="8610600" cy="5279136"/>
          </a:xfrm>
        </p:spPr>
        <p:txBody>
          <a:bodyPr/>
          <a:lstStyle/>
          <a:p>
            <a:r>
              <a:rPr lang="en-US" sz="4800" dirty="0" smtClean="0"/>
              <a:t>Key phrases and words</a:t>
            </a:r>
          </a:p>
          <a:p>
            <a:r>
              <a:rPr lang="en-US" sz="4800" dirty="0" smtClean="0"/>
              <a:t>Literary elements: metaphor, simile, imagery, symbolism, satire, etc. </a:t>
            </a:r>
          </a:p>
          <a:p>
            <a:r>
              <a:rPr lang="en-US" sz="4800" dirty="0" smtClean="0"/>
              <a:t>Pro-or anti-Vietnam/soldier</a:t>
            </a:r>
          </a:p>
          <a:p>
            <a:r>
              <a:rPr lang="en-US" sz="4800" dirty="0" smtClean="0"/>
              <a:t>What is the song about?</a:t>
            </a:r>
          </a:p>
          <a:p>
            <a:endParaRPr lang="en-US" dirty="0"/>
          </a:p>
        </p:txBody>
      </p:sp>
    </p:spTree>
    <p:extLst>
      <p:ext uri="{BB962C8B-B14F-4D97-AF65-F5344CB8AC3E}">
        <p14:creationId xmlns:p14="http://schemas.microsoft.com/office/powerpoint/2010/main" val="161779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26" y="838200"/>
            <a:ext cx="8229600" cy="533400"/>
          </a:xfrm>
        </p:spPr>
        <p:txBody>
          <a:bodyPr>
            <a:normAutofit fontScale="90000"/>
          </a:bodyPr>
          <a:lstStyle/>
          <a:p>
            <a:r>
              <a:rPr lang="en-US" dirty="0" smtClean="0"/>
              <a:t>Learning Targets</a:t>
            </a:r>
            <a:endParaRPr lang="en-US" dirty="0"/>
          </a:p>
        </p:txBody>
      </p:sp>
      <p:sp>
        <p:nvSpPr>
          <p:cNvPr id="3" name="Content Placeholder 2"/>
          <p:cNvSpPr>
            <a:spLocks noGrp="1"/>
          </p:cNvSpPr>
          <p:nvPr>
            <p:ph idx="1"/>
          </p:nvPr>
        </p:nvSpPr>
        <p:spPr>
          <a:xfrm>
            <a:off x="304800" y="1676400"/>
            <a:ext cx="8763000" cy="4898136"/>
          </a:xfrm>
        </p:spPr>
        <p:txBody>
          <a:bodyPr>
            <a:normAutofit/>
          </a:bodyPr>
          <a:lstStyle/>
          <a:p>
            <a:pPr marL="852678" indent="-742950">
              <a:buFont typeface="+mj-lt"/>
              <a:buAutoNum type="arabicPeriod"/>
            </a:pPr>
            <a:r>
              <a:rPr lang="en-US" sz="4000" dirty="0" smtClean="0"/>
              <a:t>I can analyze literature to determine social commentary</a:t>
            </a:r>
          </a:p>
          <a:p>
            <a:pPr marL="852678" indent="-742950">
              <a:buFont typeface="+mj-lt"/>
              <a:buAutoNum type="arabicPeriod"/>
            </a:pPr>
            <a:r>
              <a:rPr lang="en-US" sz="4000" dirty="0" smtClean="0"/>
              <a:t>I can explain how literature can be used to protest</a:t>
            </a:r>
          </a:p>
          <a:p>
            <a:pPr marL="852678" indent="-742950">
              <a:buFont typeface="+mj-lt"/>
              <a:buAutoNum type="arabicPeriod"/>
            </a:pPr>
            <a:r>
              <a:rPr lang="en-US" sz="4000" dirty="0" smtClean="0"/>
              <a:t>I can collaborate with my classmates </a:t>
            </a:r>
            <a:endParaRPr lang="en-US" sz="4000" dirty="0"/>
          </a:p>
        </p:txBody>
      </p:sp>
    </p:spTree>
    <p:extLst>
      <p:ext uri="{BB962C8B-B14F-4D97-AF65-F5344CB8AC3E}">
        <p14:creationId xmlns:p14="http://schemas.microsoft.com/office/powerpoint/2010/main" val="991339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34344" cy="1143000"/>
          </a:xfrm>
        </p:spPr>
        <p:txBody>
          <a:bodyPr>
            <a:normAutofit/>
          </a:bodyPr>
          <a:lstStyle/>
          <a:p>
            <a:r>
              <a:rPr lang="en-US" sz="3200" dirty="0" smtClean="0"/>
              <a:t>Bruce Springsteen "Born in the U.S.A.”</a:t>
            </a:r>
            <a:endParaRPr lang="en-US" sz="3200" dirty="0"/>
          </a:p>
        </p:txBody>
      </p:sp>
      <p:sp>
        <p:nvSpPr>
          <p:cNvPr id="3" name="Content Placeholder 2"/>
          <p:cNvSpPr>
            <a:spLocks noGrp="1"/>
          </p:cNvSpPr>
          <p:nvPr>
            <p:ph idx="1"/>
          </p:nvPr>
        </p:nvSpPr>
        <p:spPr>
          <a:xfrm>
            <a:off x="685800" y="1447800"/>
            <a:ext cx="7848600" cy="4876800"/>
          </a:xfrm>
        </p:spPr>
        <p:txBody>
          <a:bodyPr>
            <a:normAutofit fontScale="92500" lnSpcReduction="20000"/>
          </a:bodyPr>
          <a:lstStyle/>
          <a:p>
            <a:pPr marL="68580" indent="0" algn="ctr">
              <a:buNone/>
            </a:pPr>
            <a:r>
              <a:rPr lang="en-US" b="1" dirty="0"/>
              <a:t>Born down in a dead man's town</a:t>
            </a:r>
            <a:br>
              <a:rPr lang="en-US" b="1" dirty="0"/>
            </a:br>
            <a:r>
              <a:rPr lang="en-US" b="1" dirty="0"/>
              <a:t>The first kick I took was when I hit the ground</a:t>
            </a:r>
            <a:br>
              <a:rPr lang="en-US" b="1" dirty="0"/>
            </a:br>
            <a:r>
              <a:rPr lang="en-US" b="1" dirty="0"/>
              <a:t>You end up like a dog that's been beat too much</a:t>
            </a:r>
            <a:br>
              <a:rPr lang="en-US" b="1" dirty="0"/>
            </a:br>
            <a:r>
              <a:rPr lang="en-US" b="1" dirty="0"/>
              <a:t>Till you spend half your life just covering up</a:t>
            </a:r>
            <a:br>
              <a:rPr lang="en-US" b="1" dirty="0"/>
            </a:br>
            <a:r>
              <a:rPr lang="en-US" b="1" dirty="0"/>
              <a:t>Born in the U.S.A.</a:t>
            </a:r>
            <a:br>
              <a:rPr lang="en-US" b="1" dirty="0"/>
            </a:br>
            <a:r>
              <a:rPr lang="en-US" b="1" dirty="0"/>
              <a:t>I was born in the U.S.A.</a:t>
            </a:r>
            <a:br>
              <a:rPr lang="en-US" b="1" dirty="0"/>
            </a:br>
            <a:r>
              <a:rPr lang="en-US" b="1" dirty="0"/>
              <a:t>I was born in the U.S.A.</a:t>
            </a:r>
            <a:br>
              <a:rPr lang="en-US" b="1" dirty="0"/>
            </a:br>
            <a:r>
              <a:rPr lang="en-US" b="1" dirty="0"/>
              <a:t>Born in the U.S.A.</a:t>
            </a:r>
            <a:br>
              <a:rPr lang="en-US" b="1" dirty="0"/>
            </a:br>
            <a:r>
              <a:rPr lang="en-US" b="1" dirty="0"/>
              <a:t>Got in a little hometown jam so they put a rifle in my hand</a:t>
            </a:r>
            <a:br>
              <a:rPr lang="en-US" b="1" dirty="0"/>
            </a:br>
            <a:r>
              <a:rPr lang="en-US" b="1" dirty="0"/>
              <a:t>Sent me off to a foreign land to go and kill the yellow man</a:t>
            </a:r>
            <a:br>
              <a:rPr lang="en-US" b="1" dirty="0"/>
            </a:br>
            <a:endParaRPr lang="en-US" b="1" dirty="0"/>
          </a:p>
        </p:txBody>
      </p:sp>
    </p:spTree>
    <p:extLst>
      <p:ext uri="{BB962C8B-B14F-4D97-AF65-F5344CB8AC3E}">
        <p14:creationId xmlns:p14="http://schemas.microsoft.com/office/powerpoint/2010/main" val="19969174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024744" cy="1143000"/>
          </a:xfrm>
        </p:spPr>
        <p:txBody>
          <a:bodyPr/>
          <a:lstStyle/>
          <a:p>
            <a:r>
              <a:rPr lang="en-US" smtClean="0"/>
              <a:t>Born </a:t>
            </a:r>
            <a:r>
              <a:rPr lang="en-US" dirty="0" smtClean="0"/>
              <a:t>in the </a:t>
            </a:r>
            <a:r>
              <a:rPr lang="en-US" smtClean="0"/>
              <a:t>U.S.A.</a:t>
            </a:r>
            <a:endParaRPr lang="en-US" dirty="0"/>
          </a:p>
        </p:txBody>
      </p:sp>
      <p:sp>
        <p:nvSpPr>
          <p:cNvPr id="3" name="Content Placeholder 2"/>
          <p:cNvSpPr>
            <a:spLocks noGrp="1"/>
          </p:cNvSpPr>
          <p:nvPr>
            <p:ph idx="1"/>
          </p:nvPr>
        </p:nvSpPr>
        <p:spPr/>
        <p:txBody>
          <a:bodyPr>
            <a:normAutofit/>
          </a:bodyPr>
          <a:lstStyle/>
          <a:p>
            <a:pPr marL="68580" indent="0" algn="ctr">
              <a:buNone/>
            </a:pPr>
            <a:r>
              <a:rPr lang="en-US" b="1" dirty="0"/>
              <a:t>Born in the U.S.A.</a:t>
            </a:r>
            <a:br>
              <a:rPr lang="en-US" b="1" dirty="0"/>
            </a:br>
            <a:r>
              <a:rPr lang="en-US" b="1" dirty="0" smtClean="0"/>
              <a:t>I </a:t>
            </a:r>
            <a:r>
              <a:rPr lang="en-US" b="1" dirty="0"/>
              <a:t>was born in the U.S.A.</a:t>
            </a:r>
            <a:br>
              <a:rPr lang="en-US" b="1" dirty="0"/>
            </a:br>
            <a:r>
              <a:rPr lang="en-US" b="1" dirty="0"/>
              <a:t>I was born in the U.S.A.</a:t>
            </a:r>
            <a:br>
              <a:rPr lang="en-US" b="1" dirty="0"/>
            </a:br>
            <a:r>
              <a:rPr lang="en-US" b="1" dirty="0"/>
              <a:t>I was born in the U.S.A.</a:t>
            </a:r>
            <a:br>
              <a:rPr lang="en-US" b="1" dirty="0"/>
            </a:br>
            <a:r>
              <a:rPr lang="en-US" b="1" dirty="0"/>
              <a:t>Born in the U.S.A.</a:t>
            </a:r>
            <a:br>
              <a:rPr lang="en-US" b="1" dirty="0"/>
            </a:br>
            <a:endParaRPr lang="en-US" b="1" dirty="0"/>
          </a:p>
        </p:txBody>
      </p:sp>
      <p:pic>
        <p:nvPicPr>
          <p:cNvPr id="3074" name="Picture 2" descr="http://johannasvisions.com/wp-content/uploads/2013/06/born-in-the-us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4193286"/>
            <a:ext cx="23812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4734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024744" cy="914400"/>
          </a:xfrm>
        </p:spPr>
        <p:txBody>
          <a:bodyPr/>
          <a:lstStyle/>
          <a:p>
            <a:r>
              <a:rPr lang="en-US" dirty="0" smtClean="0"/>
              <a:t>Born in the U.S.A.</a:t>
            </a:r>
            <a:endParaRPr lang="en-US" dirty="0"/>
          </a:p>
        </p:txBody>
      </p:sp>
      <p:sp>
        <p:nvSpPr>
          <p:cNvPr id="3" name="Content Placeholder 2"/>
          <p:cNvSpPr>
            <a:spLocks noGrp="1"/>
          </p:cNvSpPr>
          <p:nvPr>
            <p:ph idx="1"/>
          </p:nvPr>
        </p:nvSpPr>
        <p:spPr>
          <a:xfrm>
            <a:off x="457200" y="1295400"/>
            <a:ext cx="8077200" cy="5105400"/>
          </a:xfrm>
        </p:spPr>
        <p:txBody>
          <a:bodyPr>
            <a:normAutofit fontScale="92500" lnSpcReduction="20000"/>
          </a:bodyPr>
          <a:lstStyle/>
          <a:p>
            <a:pPr marL="68580" indent="0" algn="ctr">
              <a:buNone/>
            </a:pPr>
            <a:r>
              <a:rPr lang="en-US" b="1" dirty="0"/>
              <a:t>Come back home to the refinery</a:t>
            </a:r>
            <a:br>
              <a:rPr lang="en-US" b="1" dirty="0"/>
            </a:br>
            <a:r>
              <a:rPr lang="en-US" b="1" dirty="0"/>
              <a:t>Hiring man says "son if it was up to me"</a:t>
            </a:r>
            <a:br>
              <a:rPr lang="en-US" b="1" dirty="0"/>
            </a:br>
            <a:r>
              <a:rPr lang="en-US" b="1" dirty="0"/>
              <a:t>Went down to see my V.A. man</a:t>
            </a:r>
            <a:br>
              <a:rPr lang="en-US" b="1" dirty="0"/>
            </a:br>
            <a:r>
              <a:rPr lang="en-US" b="1" dirty="0"/>
              <a:t>He said "son don't you understand now"</a:t>
            </a:r>
            <a:br>
              <a:rPr lang="en-US" b="1" dirty="0"/>
            </a:br>
            <a:r>
              <a:rPr lang="en-US" b="1" dirty="0"/>
              <a:t>Had a brother at </a:t>
            </a:r>
            <a:r>
              <a:rPr lang="en-US" b="1" dirty="0" err="1"/>
              <a:t>Khe</a:t>
            </a:r>
            <a:r>
              <a:rPr lang="en-US" b="1" dirty="0"/>
              <a:t> </a:t>
            </a:r>
            <a:r>
              <a:rPr lang="en-US" b="1" dirty="0" err="1"/>
              <a:t>Sahn</a:t>
            </a:r>
            <a:r>
              <a:rPr lang="en-US" b="1" dirty="0"/>
              <a:t> fighting off the Viet Cong</a:t>
            </a:r>
            <a:br>
              <a:rPr lang="en-US" b="1" dirty="0"/>
            </a:br>
            <a:endParaRPr lang="en-US" b="1" dirty="0" smtClean="0"/>
          </a:p>
          <a:p>
            <a:pPr marL="68580" indent="0" algn="ctr">
              <a:buNone/>
            </a:pPr>
            <a:r>
              <a:rPr lang="en-US" b="1" dirty="0" smtClean="0"/>
              <a:t>They're </a:t>
            </a:r>
            <a:r>
              <a:rPr lang="en-US" b="1" dirty="0"/>
              <a:t>still there he's all gone</a:t>
            </a:r>
            <a:br>
              <a:rPr lang="en-US" b="1" dirty="0"/>
            </a:br>
            <a:r>
              <a:rPr lang="en-US" b="1" dirty="0"/>
              <a:t>He had a woman he loved in Saigon</a:t>
            </a:r>
            <a:br>
              <a:rPr lang="en-US" b="1" dirty="0"/>
            </a:br>
            <a:r>
              <a:rPr lang="en-US" b="1" dirty="0"/>
              <a:t>I got a picture of him in her arms now</a:t>
            </a:r>
            <a:br>
              <a:rPr lang="en-US" b="1" dirty="0"/>
            </a:br>
            <a:r>
              <a:rPr lang="en-US" b="1" dirty="0"/>
              <a:t>Down in the shadow of penitentiary</a:t>
            </a:r>
            <a:br>
              <a:rPr lang="en-US" b="1" dirty="0"/>
            </a:br>
            <a:r>
              <a:rPr lang="en-US" b="1" dirty="0"/>
              <a:t>Out by the gas fires of the refinery</a:t>
            </a:r>
            <a:br>
              <a:rPr lang="en-US" b="1" dirty="0"/>
            </a:br>
            <a:r>
              <a:rPr lang="en-US" b="1" dirty="0"/>
              <a:t>I'm ten years burning down the road</a:t>
            </a:r>
            <a:br>
              <a:rPr lang="en-US" b="1" dirty="0"/>
            </a:br>
            <a:r>
              <a:rPr lang="en-US" b="1" dirty="0"/>
              <a:t>Nowhere to run </a:t>
            </a:r>
            <a:r>
              <a:rPr lang="en-US" b="1" dirty="0" err="1"/>
              <a:t>ain't</a:t>
            </a:r>
            <a:r>
              <a:rPr lang="en-US" b="1" dirty="0"/>
              <a:t> got nowhere to go</a:t>
            </a:r>
            <a:br>
              <a:rPr lang="en-US" b="1" dirty="0"/>
            </a:br>
            <a:endParaRPr lang="en-US" b="1" dirty="0"/>
          </a:p>
        </p:txBody>
      </p:sp>
    </p:spTree>
    <p:extLst>
      <p:ext uri="{BB962C8B-B14F-4D97-AF65-F5344CB8AC3E}">
        <p14:creationId xmlns:p14="http://schemas.microsoft.com/office/powerpoint/2010/main" val="10279127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024744" cy="1143000"/>
          </a:xfrm>
        </p:spPr>
        <p:txBody>
          <a:bodyPr/>
          <a:lstStyle/>
          <a:p>
            <a:r>
              <a:rPr lang="en-US" dirty="0" smtClean="0"/>
              <a:t>Born in the U.S.A.</a:t>
            </a:r>
            <a:endParaRPr lang="en-US" dirty="0"/>
          </a:p>
        </p:txBody>
      </p:sp>
      <p:sp>
        <p:nvSpPr>
          <p:cNvPr id="3" name="Content Placeholder 2"/>
          <p:cNvSpPr>
            <a:spLocks noGrp="1"/>
          </p:cNvSpPr>
          <p:nvPr>
            <p:ph idx="1"/>
          </p:nvPr>
        </p:nvSpPr>
        <p:spPr>
          <a:xfrm>
            <a:off x="685800" y="1447800"/>
            <a:ext cx="7848600" cy="4384829"/>
          </a:xfrm>
        </p:spPr>
        <p:txBody>
          <a:bodyPr>
            <a:normAutofit lnSpcReduction="10000"/>
          </a:bodyPr>
          <a:lstStyle/>
          <a:p>
            <a:pPr marL="68580" indent="0" algn="ctr">
              <a:buNone/>
            </a:pPr>
            <a:r>
              <a:rPr lang="en-US" b="1" dirty="0"/>
              <a:t>Born in the U.S.A.</a:t>
            </a:r>
            <a:br>
              <a:rPr lang="en-US" b="1" dirty="0"/>
            </a:br>
            <a:r>
              <a:rPr lang="en-US" b="1" dirty="0"/>
              <a:t>I was born in the U.S.A.</a:t>
            </a:r>
            <a:br>
              <a:rPr lang="en-US" b="1" dirty="0"/>
            </a:br>
            <a:r>
              <a:rPr lang="en-US" b="1" dirty="0"/>
              <a:t>Born in the U.S.A.</a:t>
            </a:r>
            <a:br>
              <a:rPr lang="en-US" b="1" dirty="0"/>
            </a:br>
            <a:r>
              <a:rPr lang="en-US" b="1" dirty="0"/>
              <a:t>I'm a long gone daddy in the U.S.A.</a:t>
            </a:r>
            <a:br>
              <a:rPr lang="en-US" b="1" dirty="0"/>
            </a:br>
            <a:r>
              <a:rPr lang="en-US" b="1" dirty="0"/>
              <a:t>Born in the U.S.A.</a:t>
            </a:r>
            <a:br>
              <a:rPr lang="en-US" b="1" dirty="0"/>
            </a:br>
            <a:r>
              <a:rPr lang="en-US" b="1" dirty="0"/>
              <a:t>Born in the U.S.A.</a:t>
            </a:r>
            <a:br>
              <a:rPr lang="en-US" b="1" dirty="0"/>
            </a:br>
            <a:r>
              <a:rPr lang="en-US" b="1" dirty="0"/>
              <a:t>Born in the U.S.A.</a:t>
            </a:r>
            <a:br>
              <a:rPr lang="en-US" b="1" dirty="0"/>
            </a:br>
            <a:r>
              <a:rPr lang="en-US" b="1" dirty="0"/>
              <a:t>I'm a cool rocking daddy in the U.S.A.</a:t>
            </a:r>
          </a:p>
          <a:p>
            <a:pPr marL="68580" indent="0" algn="ctr">
              <a:buNone/>
            </a:pPr>
            <a:r>
              <a:rPr lang="en-US" b="1" dirty="0"/>
              <a:t/>
            </a:r>
            <a:br>
              <a:rPr lang="en-US" b="1" dirty="0"/>
            </a:br>
            <a:endParaRPr lang="en-US" b="1" dirty="0"/>
          </a:p>
        </p:txBody>
      </p:sp>
    </p:spTree>
    <p:extLst>
      <p:ext uri="{BB962C8B-B14F-4D97-AF65-F5344CB8AC3E}">
        <p14:creationId xmlns:p14="http://schemas.microsoft.com/office/powerpoint/2010/main" val="8642846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457200"/>
          </a:xfrm>
        </p:spPr>
        <p:txBody>
          <a:bodyPr>
            <a:normAutofit fontScale="90000"/>
          </a:bodyPr>
          <a:lstStyle/>
          <a:p>
            <a:r>
              <a:rPr lang="en-US" dirty="0" smtClean="0"/>
              <a:t>Task</a:t>
            </a:r>
            <a:endParaRPr lang="en-US" dirty="0"/>
          </a:p>
        </p:txBody>
      </p:sp>
      <p:sp>
        <p:nvSpPr>
          <p:cNvPr id="3" name="Content Placeholder 2"/>
          <p:cNvSpPr>
            <a:spLocks noGrp="1"/>
          </p:cNvSpPr>
          <p:nvPr>
            <p:ph idx="1"/>
          </p:nvPr>
        </p:nvSpPr>
        <p:spPr>
          <a:xfrm>
            <a:off x="304800" y="1295400"/>
            <a:ext cx="8610600" cy="5279136"/>
          </a:xfrm>
        </p:spPr>
        <p:txBody>
          <a:bodyPr/>
          <a:lstStyle/>
          <a:p>
            <a:r>
              <a:rPr lang="en-US" sz="4800" dirty="0" smtClean="0"/>
              <a:t>Key phrases and words</a:t>
            </a:r>
          </a:p>
          <a:p>
            <a:r>
              <a:rPr lang="en-US" sz="4800" dirty="0" smtClean="0"/>
              <a:t>Literary elements: metaphor, simile, imagery, symbolism, satire, etc. </a:t>
            </a:r>
          </a:p>
          <a:p>
            <a:r>
              <a:rPr lang="en-US" sz="4800" dirty="0" smtClean="0"/>
              <a:t>Pro-or anti-Vietnam/soldier</a:t>
            </a:r>
          </a:p>
          <a:p>
            <a:r>
              <a:rPr lang="en-US" sz="4800" dirty="0" smtClean="0"/>
              <a:t>What is the song about?</a:t>
            </a:r>
          </a:p>
          <a:p>
            <a:endParaRPr lang="en-US" dirty="0"/>
          </a:p>
        </p:txBody>
      </p:sp>
    </p:spTree>
    <p:extLst>
      <p:ext uri="{BB962C8B-B14F-4D97-AF65-F5344CB8AC3E}">
        <p14:creationId xmlns:p14="http://schemas.microsoft.com/office/powerpoint/2010/main" val="13736656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457200"/>
          </a:xfrm>
        </p:spPr>
        <p:txBody>
          <a:bodyPr>
            <a:normAutofit fontScale="90000"/>
          </a:bodyPr>
          <a:lstStyle/>
          <a:p>
            <a:r>
              <a:rPr lang="en-US" dirty="0" smtClean="0"/>
              <a:t>Questions</a:t>
            </a:r>
            <a:endParaRPr lang="en-US" dirty="0"/>
          </a:p>
        </p:txBody>
      </p:sp>
      <p:sp>
        <p:nvSpPr>
          <p:cNvPr id="3" name="Content Placeholder 2"/>
          <p:cNvSpPr>
            <a:spLocks noGrp="1"/>
          </p:cNvSpPr>
          <p:nvPr>
            <p:ph idx="1"/>
          </p:nvPr>
        </p:nvSpPr>
        <p:spPr>
          <a:xfrm>
            <a:off x="152400" y="1447800"/>
            <a:ext cx="8839200" cy="5181600"/>
          </a:xfrm>
        </p:spPr>
        <p:txBody>
          <a:bodyPr>
            <a:noAutofit/>
          </a:bodyPr>
          <a:lstStyle/>
          <a:p>
            <a:pPr marL="624078" indent="-514350">
              <a:buFont typeface="+mj-lt"/>
              <a:buAutoNum type="arabicPeriod"/>
            </a:pPr>
            <a:r>
              <a:rPr lang="en-US" dirty="0" smtClean="0"/>
              <a:t>What are some similar themes? Imagery?</a:t>
            </a:r>
          </a:p>
          <a:p>
            <a:pPr marL="624078" indent="-514350">
              <a:buFont typeface="+mj-lt"/>
              <a:buAutoNum type="arabicPeriod"/>
            </a:pPr>
            <a:r>
              <a:rPr lang="en-US" dirty="0" smtClean="0"/>
              <a:t>Analyze how music tells a similar/different story from the poems, short stories, novel excerpts.</a:t>
            </a:r>
          </a:p>
          <a:p>
            <a:pPr marL="566928" indent="-457200">
              <a:buFont typeface="+mj-lt"/>
              <a:buAutoNum type="arabicPeriod"/>
            </a:pPr>
            <a:r>
              <a:rPr lang="en-US" dirty="0" smtClean="0"/>
              <a:t>Conclude if music is </a:t>
            </a:r>
            <a:r>
              <a:rPr lang="en-US" dirty="0"/>
              <a:t>an effective way to protest for or against an </a:t>
            </a:r>
            <a:r>
              <a:rPr lang="en-US" dirty="0" smtClean="0"/>
              <a:t>issue.</a:t>
            </a:r>
          </a:p>
          <a:p>
            <a:pPr marL="566928" indent="-457200">
              <a:buFont typeface="+mj-lt"/>
              <a:buAutoNum type="arabicPeriod"/>
            </a:pPr>
            <a:r>
              <a:rPr lang="en-US" dirty="0" smtClean="0"/>
              <a:t>Determine the </a:t>
            </a:r>
            <a:r>
              <a:rPr lang="en-US" dirty="0"/>
              <a:t>most effective way to protest </a:t>
            </a:r>
            <a:r>
              <a:rPr lang="en-US" dirty="0" smtClean="0"/>
              <a:t>something.</a:t>
            </a:r>
            <a:endParaRPr lang="en-US" dirty="0"/>
          </a:p>
          <a:p>
            <a:pPr lvl="1"/>
            <a:r>
              <a:rPr lang="en-US" sz="2800" dirty="0"/>
              <a:t>Literature/stories?</a:t>
            </a:r>
          </a:p>
          <a:p>
            <a:pPr lvl="1"/>
            <a:r>
              <a:rPr lang="en-US" sz="2800" dirty="0"/>
              <a:t>Poetry?</a:t>
            </a:r>
          </a:p>
          <a:p>
            <a:pPr lvl="1"/>
            <a:r>
              <a:rPr lang="en-US" sz="2800" dirty="0"/>
              <a:t>Music?</a:t>
            </a:r>
          </a:p>
          <a:p>
            <a:pPr lvl="1"/>
            <a:r>
              <a:rPr lang="en-US" sz="2800" dirty="0"/>
              <a:t>Speeches? </a:t>
            </a:r>
          </a:p>
          <a:p>
            <a:pPr marL="624078" indent="-514350">
              <a:buFont typeface="+mj-lt"/>
              <a:buAutoNum type="arabicPeriod"/>
            </a:pPr>
            <a:endParaRPr lang="en-US" sz="4000" dirty="0"/>
          </a:p>
        </p:txBody>
      </p:sp>
    </p:spTree>
    <p:extLst>
      <p:ext uri="{BB962C8B-B14F-4D97-AF65-F5344CB8AC3E}">
        <p14:creationId xmlns:p14="http://schemas.microsoft.com/office/powerpoint/2010/main" val="31733855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520940" cy="548640"/>
          </a:xfrm>
        </p:spPr>
        <p:txBody>
          <a:bodyPr>
            <a:normAutofit fontScale="90000"/>
          </a:bodyPr>
          <a:lstStyle/>
          <a:p>
            <a:r>
              <a:rPr lang="en-US" dirty="0" smtClean="0">
                <a:latin typeface="Century Schoolbook" pitchFamily="18" charset="0"/>
              </a:rPr>
              <a:t>Protest Assessment</a:t>
            </a:r>
            <a:endParaRPr lang="en-US" dirty="0">
              <a:latin typeface="Century Schoolbook" pitchFamily="18" charset="0"/>
            </a:endParaRPr>
          </a:p>
        </p:txBody>
      </p:sp>
      <p:sp>
        <p:nvSpPr>
          <p:cNvPr id="3" name="Content Placeholder 2"/>
          <p:cNvSpPr>
            <a:spLocks noGrp="1"/>
          </p:cNvSpPr>
          <p:nvPr>
            <p:ph idx="1"/>
          </p:nvPr>
        </p:nvSpPr>
        <p:spPr>
          <a:xfrm>
            <a:off x="762000" y="838200"/>
            <a:ext cx="7520940" cy="5181600"/>
          </a:xfrm>
        </p:spPr>
        <p:txBody>
          <a:bodyPr>
            <a:normAutofit/>
          </a:bodyPr>
          <a:lstStyle/>
          <a:p>
            <a:pPr algn="ctr"/>
            <a:r>
              <a:rPr lang="en-US" sz="3600" dirty="0" smtClean="0">
                <a:latin typeface="Century Schoolbook" pitchFamily="18" charset="0"/>
              </a:rPr>
              <a:t>Creative Depiction!</a:t>
            </a:r>
          </a:p>
          <a:p>
            <a:pPr algn="ctr"/>
            <a:endParaRPr lang="en-US" sz="3600" dirty="0">
              <a:latin typeface="Century Schoolbook" pitchFamily="18" charset="0"/>
            </a:endParaRPr>
          </a:p>
          <a:p>
            <a:pPr algn="ctr"/>
            <a:endParaRPr lang="en-US" sz="3600" dirty="0" smtClean="0">
              <a:latin typeface="Century Schoolbook" pitchFamily="18" charset="0"/>
            </a:endParaRPr>
          </a:p>
          <a:p>
            <a:pPr algn="ctr"/>
            <a:endParaRPr lang="en-US" sz="3600" dirty="0">
              <a:latin typeface="Century Schoolbook" pitchFamily="18" charset="0"/>
            </a:endParaRPr>
          </a:p>
        </p:txBody>
      </p:sp>
      <p:sp>
        <p:nvSpPr>
          <p:cNvPr id="4" name="Rectangle 3"/>
          <p:cNvSpPr/>
          <p:nvPr/>
        </p:nvSpPr>
        <p:spPr>
          <a:xfrm>
            <a:off x="152400" y="1600200"/>
            <a:ext cx="8610600" cy="4955203"/>
          </a:xfrm>
          <a:prstGeom prst="rect">
            <a:avLst/>
          </a:prstGeom>
        </p:spPr>
        <p:txBody>
          <a:bodyPr wrap="square">
            <a:spAutoFit/>
          </a:bodyPr>
          <a:lstStyle/>
          <a:p>
            <a:r>
              <a:rPr lang="en-US" sz="2400" dirty="0" smtClean="0">
                <a:latin typeface="Century Schoolbook" pitchFamily="18" charset="0"/>
              </a:rPr>
              <a:t>One of your assessments for our protest unit (Civil Rights and Vietnam) is to choose and </a:t>
            </a:r>
            <a:r>
              <a:rPr lang="en-US" sz="2400" u="sng" dirty="0" smtClean="0">
                <a:latin typeface="Century Schoolbook" pitchFamily="18" charset="0"/>
              </a:rPr>
              <a:t>creatively depict</a:t>
            </a:r>
            <a:r>
              <a:rPr lang="en-US" sz="2400" dirty="0" smtClean="0">
                <a:latin typeface="Century Schoolbook" pitchFamily="18" charset="0"/>
              </a:rPr>
              <a:t> the importance or significance of literature during times of protest. However you choose to depict the importance you must provide a </a:t>
            </a:r>
            <a:r>
              <a:rPr lang="en-US" sz="2400" u="sng" dirty="0" smtClean="0">
                <a:latin typeface="Century Schoolbook" pitchFamily="18" charset="0"/>
              </a:rPr>
              <a:t>paragraph</a:t>
            </a:r>
            <a:r>
              <a:rPr lang="en-US" sz="2400" dirty="0" smtClean="0">
                <a:latin typeface="Century Schoolbook" pitchFamily="18" charset="0"/>
              </a:rPr>
              <a:t> (6-8 sentences) explanation of your rationale (i.e. what is the importance and why you chose to depict it in the way that you did). </a:t>
            </a:r>
            <a:r>
              <a:rPr lang="en-US" sz="2400" i="1" dirty="0" smtClean="0">
                <a:latin typeface="Century Schoolbook" pitchFamily="18" charset="0"/>
              </a:rPr>
              <a:t>There is a lot of room in this assignment for you to choose how you want to depict this importance, so have fun and be creative!</a:t>
            </a:r>
            <a:endParaRPr lang="en-US" sz="2400" dirty="0" smtClean="0">
              <a:latin typeface="Century Schoolbook" pitchFamily="18" charset="0"/>
            </a:endParaRPr>
          </a:p>
          <a:p>
            <a:pPr algn="r"/>
            <a:r>
              <a:rPr lang="en-US" sz="2800" b="1" i="1" dirty="0" smtClean="0">
                <a:solidFill>
                  <a:schemeClr val="accent2"/>
                </a:solidFill>
                <a:effectLst>
                  <a:outerShdw blurRad="38100" dist="38100" dir="2700000" algn="tl">
                    <a:srgbClr val="000000">
                      <a:alpha val="43137"/>
                    </a:srgbClr>
                  </a:outerShdw>
                </a:effectLst>
                <a:latin typeface="Century Schoolbook" pitchFamily="18" charset="0"/>
              </a:rPr>
              <a:t>DUE: Friday, May 10</a:t>
            </a:r>
            <a:r>
              <a:rPr lang="en-US" sz="2800" b="1" i="1" baseline="30000" dirty="0" smtClean="0">
                <a:solidFill>
                  <a:schemeClr val="accent2"/>
                </a:solidFill>
                <a:effectLst>
                  <a:outerShdw blurRad="38100" dist="38100" dir="2700000" algn="tl">
                    <a:srgbClr val="000000">
                      <a:alpha val="43137"/>
                    </a:srgbClr>
                  </a:outerShdw>
                </a:effectLst>
                <a:latin typeface="Century Schoolbook" pitchFamily="18" charset="0"/>
              </a:rPr>
              <a:t>th</a:t>
            </a:r>
            <a:r>
              <a:rPr lang="en-US" sz="2800" b="1" i="1" dirty="0" smtClean="0">
                <a:solidFill>
                  <a:schemeClr val="accent2"/>
                </a:solidFill>
                <a:effectLst>
                  <a:outerShdw blurRad="38100" dist="38100" dir="2700000" algn="tl">
                    <a:srgbClr val="000000">
                      <a:alpha val="43137"/>
                    </a:srgbClr>
                  </a:outerShdw>
                </a:effectLst>
                <a:latin typeface="Century Schoolbook" pitchFamily="18" charset="0"/>
              </a:rPr>
              <a:t>  </a:t>
            </a:r>
            <a:endParaRPr lang="en-US" sz="2800" b="1" dirty="0" smtClean="0">
              <a:solidFill>
                <a:schemeClr val="accent2"/>
              </a:solidFill>
              <a:effectLst>
                <a:outerShdw blurRad="38100" dist="38100" dir="2700000" algn="tl">
                  <a:srgbClr val="000000">
                    <a:alpha val="43137"/>
                  </a:srgbClr>
                </a:outerShdw>
              </a:effectLst>
              <a:latin typeface="Century Schoolbook" pitchFamily="18" charset="0"/>
            </a:endParaRPr>
          </a:p>
          <a:p>
            <a:r>
              <a:rPr lang="en-US" sz="2400" b="1" dirty="0" smtClean="0">
                <a:latin typeface="Century Schoolbook" pitchFamily="18" charset="0"/>
              </a:rPr>
              <a:t>Grade goes in both LA and SS: focus on creatively representing the importance in a </a:t>
            </a:r>
            <a:r>
              <a:rPr lang="en-US" sz="2400" b="1" u="sng" dirty="0" smtClean="0">
                <a:latin typeface="Century Schoolbook" pitchFamily="18" charset="0"/>
              </a:rPr>
              <a:t>3D medium (not a picture on printer paper)</a:t>
            </a:r>
            <a:endParaRPr lang="en-US" sz="2400" u="sng" dirty="0">
              <a:latin typeface="Century Schoolbook" pitchFamily="18" charset="0"/>
            </a:endParaRPr>
          </a:p>
        </p:txBody>
      </p:sp>
    </p:spTree>
    <p:extLst>
      <p:ext uri="{BB962C8B-B14F-4D97-AF65-F5344CB8AC3E}">
        <p14:creationId xmlns:p14="http://schemas.microsoft.com/office/powerpoint/2010/main" val="3970936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Older Files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568575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lstStyle/>
          <a:p>
            <a:r>
              <a:rPr lang="en-US" sz="3200" dirty="0" smtClean="0"/>
              <a:t>Key phrases and words</a:t>
            </a:r>
          </a:p>
          <a:p>
            <a:r>
              <a:rPr lang="en-US" sz="3200" dirty="0" smtClean="0"/>
              <a:t>Literary elements: metaphor, simile, imagery, symbolism, satire, etc. </a:t>
            </a:r>
          </a:p>
          <a:p>
            <a:r>
              <a:rPr lang="en-US" sz="3200" dirty="0" smtClean="0"/>
              <a:t>Pro-or anti-Vietnam/soldier</a:t>
            </a:r>
          </a:p>
          <a:p>
            <a:r>
              <a:rPr lang="en-US" sz="3200" dirty="0" smtClean="0"/>
              <a:t>What is the song about?</a:t>
            </a:r>
          </a:p>
          <a:p>
            <a:endParaRPr lang="en-US" dirty="0"/>
          </a:p>
        </p:txBody>
      </p:sp>
    </p:spTree>
    <p:extLst>
      <p:ext uri="{BB962C8B-B14F-4D97-AF65-F5344CB8AC3E}">
        <p14:creationId xmlns:p14="http://schemas.microsoft.com/office/powerpoint/2010/main" val="19421245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558144" cy="1143000"/>
          </a:xfrm>
        </p:spPr>
        <p:txBody>
          <a:bodyPr>
            <a:normAutofit/>
          </a:bodyPr>
          <a:lstStyle/>
          <a:p>
            <a:r>
              <a:rPr lang="en-US" dirty="0" smtClean="0"/>
              <a:t>“Feel like I’m </a:t>
            </a:r>
            <a:r>
              <a:rPr lang="en-US" dirty="0" err="1" smtClean="0"/>
              <a:t>Fixin</a:t>
            </a:r>
            <a:r>
              <a:rPr lang="en-US" dirty="0" smtClean="0"/>
              <a:t>’ to die Rag”</a:t>
            </a:r>
            <a:br>
              <a:rPr lang="en-US" dirty="0" smtClean="0"/>
            </a:br>
            <a:r>
              <a:rPr lang="en-US" sz="2200" dirty="0" smtClean="0"/>
              <a:t>Country Joe and the Fish</a:t>
            </a:r>
            <a:endParaRPr lang="en-US" sz="2200" dirty="0"/>
          </a:p>
        </p:txBody>
      </p:sp>
      <p:sp>
        <p:nvSpPr>
          <p:cNvPr id="3" name="Content Placeholder 2"/>
          <p:cNvSpPr>
            <a:spLocks noGrp="1"/>
          </p:cNvSpPr>
          <p:nvPr>
            <p:ph idx="1"/>
          </p:nvPr>
        </p:nvSpPr>
        <p:spPr>
          <a:xfrm>
            <a:off x="457200" y="1752600"/>
            <a:ext cx="8305800" cy="4648200"/>
          </a:xfrm>
        </p:spPr>
        <p:txBody>
          <a:bodyPr numCol="1">
            <a:normAutofit/>
          </a:bodyPr>
          <a:lstStyle/>
          <a:p>
            <a:pPr marL="68580" indent="0" algn="ctr">
              <a:buNone/>
            </a:pPr>
            <a:r>
              <a:rPr lang="en-US" b="1" dirty="0" smtClean="0"/>
              <a:t>Well, come on all of you, big strong men,</a:t>
            </a:r>
            <a:br>
              <a:rPr lang="en-US" b="1" dirty="0" smtClean="0"/>
            </a:br>
            <a:r>
              <a:rPr lang="en-US" b="1" dirty="0" smtClean="0"/>
              <a:t>Uncle Sam needs your help again.</a:t>
            </a:r>
            <a:br>
              <a:rPr lang="en-US" b="1" dirty="0" smtClean="0"/>
            </a:br>
            <a:r>
              <a:rPr lang="en-US" b="1" dirty="0" smtClean="0"/>
              <a:t>He's got himself in a terrible jam</a:t>
            </a:r>
            <a:br>
              <a:rPr lang="en-US" b="1" dirty="0" smtClean="0"/>
            </a:br>
            <a:r>
              <a:rPr lang="en-US" b="1" dirty="0" smtClean="0"/>
              <a:t>Way down yonder in Vietnam</a:t>
            </a:r>
            <a:br>
              <a:rPr lang="en-US" b="1" dirty="0" smtClean="0"/>
            </a:br>
            <a:r>
              <a:rPr lang="en-US" b="1" dirty="0" smtClean="0"/>
              <a:t>So put down your books and pick up a gun,</a:t>
            </a:r>
            <a:br>
              <a:rPr lang="en-US" b="1" dirty="0" smtClean="0"/>
            </a:br>
            <a:r>
              <a:rPr lang="en-US" b="1" dirty="0" smtClean="0"/>
              <a:t>We're </a:t>
            </a:r>
            <a:r>
              <a:rPr lang="en-US" b="1" dirty="0" err="1" smtClean="0"/>
              <a:t>gonna</a:t>
            </a:r>
            <a:r>
              <a:rPr lang="en-US" b="1" dirty="0" smtClean="0"/>
              <a:t> have a whole </a:t>
            </a:r>
            <a:r>
              <a:rPr lang="en-US" b="1" dirty="0" err="1" smtClean="0"/>
              <a:t>lotta</a:t>
            </a:r>
            <a:r>
              <a:rPr lang="en-US" b="1" dirty="0" smtClean="0"/>
              <a:t> fun. </a:t>
            </a:r>
            <a:endParaRPr lang="en-US" b="1" dirty="0"/>
          </a:p>
        </p:txBody>
      </p:sp>
      <p:pic>
        <p:nvPicPr>
          <p:cNvPr id="1026" name="Picture 2" descr="http://www.koehlerbooks.com/wp-content/uploads/2012/11/country-joe-mcdonald_tTl68Nr-DKc-300x2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400" y="4191000"/>
            <a:ext cx="28575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721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381000"/>
          </a:xfrm>
        </p:spPr>
        <p:txBody>
          <a:bodyPr>
            <a:normAutofit fontScale="90000"/>
          </a:bodyPr>
          <a:lstStyle/>
          <a:p>
            <a:r>
              <a:rPr lang="en-US" dirty="0" smtClean="0"/>
              <a:t>“The Death of the Ball Turret Gunner”</a:t>
            </a:r>
            <a:endParaRPr lang="en-US" dirty="0"/>
          </a:p>
        </p:txBody>
      </p:sp>
      <p:sp>
        <p:nvSpPr>
          <p:cNvPr id="3" name="Content Placeholder 2"/>
          <p:cNvSpPr>
            <a:spLocks noGrp="1"/>
          </p:cNvSpPr>
          <p:nvPr>
            <p:ph idx="1"/>
          </p:nvPr>
        </p:nvSpPr>
        <p:spPr>
          <a:xfrm>
            <a:off x="228600" y="1905000"/>
            <a:ext cx="8686800" cy="4669536"/>
          </a:xfrm>
        </p:spPr>
        <p:txBody>
          <a:bodyPr>
            <a:normAutofit/>
          </a:bodyPr>
          <a:lstStyle/>
          <a:p>
            <a:r>
              <a:rPr lang="en-US" sz="3600" dirty="0" smtClean="0"/>
              <a:t>Read the poem by Randall Jarrell on page 1175</a:t>
            </a:r>
          </a:p>
          <a:p>
            <a:r>
              <a:rPr lang="en-US" sz="3600" dirty="0" smtClean="0"/>
              <a:t>Make note of the images and overall tone of the poem</a:t>
            </a:r>
          </a:p>
          <a:p>
            <a:r>
              <a:rPr lang="en-US" sz="3600" dirty="0" smtClean="0"/>
              <a:t>Make a chart. Go line by line. </a:t>
            </a:r>
          </a:p>
          <a:p>
            <a:pPr lvl="1"/>
            <a:r>
              <a:rPr lang="en-US" sz="3200" dirty="0" smtClean="0"/>
              <a:t>Images		Tone</a:t>
            </a:r>
          </a:p>
          <a:p>
            <a:r>
              <a:rPr lang="en-US" sz="3600" dirty="0" smtClean="0"/>
              <a:t>What is the overall image created in the poem?</a:t>
            </a:r>
          </a:p>
        </p:txBody>
      </p:sp>
    </p:spTree>
    <p:extLst>
      <p:ext uri="{BB962C8B-B14F-4D97-AF65-F5344CB8AC3E}">
        <p14:creationId xmlns:p14="http://schemas.microsoft.com/office/powerpoint/2010/main" val="33195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anim calcmode="lin" valueType="num">
                                      <p:cBhvr>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anim calcmode="lin" valueType="num">
                                      <p:cBhvr>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056" y="304800"/>
            <a:ext cx="7558144" cy="685800"/>
          </a:xfrm>
        </p:spPr>
        <p:txBody>
          <a:bodyPr>
            <a:normAutofit/>
          </a:bodyPr>
          <a:lstStyle/>
          <a:p>
            <a:r>
              <a:rPr lang="en-US" sz="1800" dirty="0" smtClean="0"/>
              <a:t>“Feel like I’m </a:t>
            </a:r>
            <a:r>
              <a:rPr lang="en-US" sz="1800" dirty="0" err="1" smtClean="0"/>
              <a:t>Fixin</a:t>
            </a:r>
            <a:r>
              <a:rPr lang="en-US" sz="1800" dirty="0" smtClean="0"/>
              <a:t>’ to die Rag”</a:t>
            </a:r>
            <a:br>
              <a:rPr lang="en-US" sz="1800" dirty="0" smtClean="0"/>
            </a:br>
            <a:r>
              <a:rPr lang="en-US" sz="1800" dirty="0" smtClean="0"/>
              <a:t>Country Joe and the Fish</a:t>
            </a:r>
            <a:endParaRPr lang="en-US" sz="1800" dirty="0"/>
          </a:p>
        </p:txBody>
      </p:sp>
      <p:sp>
        <p:nvSpPr>
          <p:cNvPr id="3" name="Content Placeholder 2"/>
          <p:cNvSpPr>
            <a:spLocks noGrp="1"/>
          </p:cNvSpPr>
          <p:nvPr>
            <p:ph idx="1"/>
          </p:nvPr>
        </p:nvSpPr>
        <p:spPr>
          <a:xfrm>
            <a:off x="457200" y="1066800"/>
            <a:ext cx="8305800" cy="5334000"/>
          </a:xfrm>
        </p:spPr>
        <p:txBody>
          <a:bodyPr numCol="2">
            <a:normAutofit fontScale="92500" lnSpcReduction="20000"/>
          </a:bodyPr>
          <a:lstStyle/>
          <a:p>
            <a:pPr marL="68580" indent="0">
              <a:buNone/>
            </a:pPr>
            <a:r>
              <a:rPr lang="en-US" sz="2100" b="1" dirty="0" smtClean="0">
                <a:solidFill>
                  <a:srgbClr val="0070C0"/>
                </a:solidFill>
              </a:rPr>
              <a:t>Chorus</a:t>
            </a:r>
            <a:r>
              <a:rPr lang="en-US" sz="2100" b="1" dirty="0">
                <a:solidFill>
                  <a:srgbClr val="0070C0"/>
                </a:solidFill>
              </a:rPr>
              <a:t>:</a:t>
            </a:r>
          </a:p>
          <a:p>
            <a:pPr marL="68580" indent="0">
              <a:buNone/>
            </a:pPr>
            <a:r>
              <a:rPr lang="en-US" sz="2100" b="1" dirty="0">
                <a:solidFill>
                  <a:srgbClr val="0070C0"/>
                </a:solidFill>
              </a:rPr>
              <a:t>And it's one, two, three,</a:t>
            </a:r>
            <a:br>
              <a:rPr lang="en-US" sz="2100" b="1" dirty="0">
                <a:solidFill>
                  <a:srgbClr val="0070C0"/>
                </a:solidFill>
              </a:rPr>
            </a:br>
            <a:r>
              <a:rPr lang="en-US" sz="2100" b="1" dirty="0">
                <a:solidFill>
                  <a:srgbClr val="0070C0"/>
                </a:solidFill>
              </a:rPr>
              <a:t>What are we fighting for ?</a:t>
            </a:r>
            <a:br>
              <a:rPr lang="en-US" sz="2100" b="1" dirty="0">
                <a:solidFill>
                  <a:srgbClr val="0070C0"/>
                </a:solidFill>
              </a:rPr>
            </a:br>
            <a:r>
              <a:rPr lang="en-US" sz="2100" b="1" dirty="0">
                <a:solidFill>
                  <a:srgbClr val="0070C0"/>
                </a:solidFill>
              </a:rPr>
              <a:t>Don't ask me, I don't give a damn,</a:t>
            </a:r>
            <a:br>
              <a:rPr lang="en-US" sz="2100" b="1" dirty="0">
                <a:solidFill>
                  <a:srgbClr val="0070C0"/>
                </a:solidFill>
              </a:rPr>
            </a:br>
            <a:r>
              <a:rPr lang="en-US" sz="2100" b="1" dirty="0">
                <a:solidFill>
                  <a:srgbClr val="0070C0"/>
                </a:solidFill>
              </a:rPr>
              <a:t>Next stop is Vietnam;</a:t>
            </a:r>
            <a:br>
              <a:rPr lang="en-US" sz="2100" b="1" dirty="0">
                <a:solidFill>
                  <a:srgbClr val="0070C0"/>
                </a:solidFill>
              </a:rPr>
            </a:br>
            <a:r>
              <a:rPr lang="en-US" sz="2100" b="1" dirty="0">
                <a:solidFill>
                  <a:srgbClr val="0070C0"/>
                </a:solidFill>
              </a:rPr>
              <a:t>And it's five, six, seven,</a:t>
            </a:r>
            <a:br>
              <a:rPr lang="en-US" sz="2100" b="1" dirty="0">
                <a:solidFill>
                  <a:srgbClr val="0070C0"/>
                </a:solidFill>
              </a:rPr>
            </a:br>
            <a:r>
              <a:rPr lang="en-US" sz="2100" b="1" dirty="0">
                <a:solidFill>
                  <a:srgbClr val="0070C0"/>
                </a:solidFill>
              </a:rPr>
              <a:t>Open up the pearly gates,</a:t>
            </a:r>
            <a:br>
              <a:rPr lang="en-US" sz="2100" b="1" dirty="0">
                <a:solidFill>
                  <a:srgbClr val="0070C0"/>
                </a:solidFill>
              </a:rPr>
            </a:br>
            <a:r>
              <a:rPr lang="en-US" sz="2100" b="1" dirty="0">
                <a:solidFill>
                  <a:srgbClr val="0070C0"/>
                </a:solidFill>
              </a:rPr>
              <a:t>Well there </a:t>
            </a:r>
            <a:r>
              <a:rPr lang="en-US" sz="2100" b="1" dirty="0" err="1">
                <a:solidFill>
                  <a:srgbClr val="0070C0"/>
                </a:solidFill>
              </a:rPr>
              <a:t>ain't</a:t>
            </a:r>
            <a:r>
              <a:rPr lang="en-US" sz="2100" b="1" dirty="0">
                <a:solidFill>
                  <a:srgbClr val="0070C0"/>
                </a:solidFill>
              </a:rPr>
              <a:t> no time to wonder why,</a:t>
            </a:r>
            <a:br>
              <a:rPr lang="en-US" sz="2100" b="1" dirty="0">
                <a:solidFill>
                  <a:srgbClr val="0070C0"/>
                </a:solidFill>
              </a:rPr>
            </a:br>
            <a:r>
              <a:rPr lang="en-US" sz="2100" b="1" dirty="0">
                <a:solidFill>
                  <a:srgbClr val="0070C0"/>
                </a:solidFill>
              </a:rPr>
              <a:t>Whoopee! we're all </a:t>
            </a:r>
            <a:r>
              <a:rPr lang="en-US" sz="2100" b="1" dirty="0" err="1">
                <a:solidFill>
                  <a:srgbClr val="0070C0"/>
                </a:solidFill>
              </a:rPr>
              <a:t>gonna</a:t>
            </a:r>
            <a:r>
              <a:rPr lang="en-US" sz="2100" b="1" dirty="0">
                <a:solidFill>
                  <a:srgbClr val="0070C0"/>
                </a:solidFill>
              </a:rPr>
              <a:t> die.</a:t>
            </a:r>
            <a:r>
              <a:rPr lang="en-US" b="1" dirty="0"/>
              <a:t> </a:t>
            </a:r>
            <a:br>
              <a:rPr lang="en-US" b="1" dirty="0"/>
            </a:br>
            <a:endParaRPr lang="en-US" b="1" dirty="0"/>
          </a:p>
          <a:p>
            <a:pPr marL="68580" indent="0">
              <a:buNone/>
            </a:pPr>
            <a:endParaRPr lang="en-US" b="1" dirty="0" smtClean="0"/>
          </a:p>
          <a:p>
            <a:pPr marL="68580" indent="0">
              <a:buNone/>
            </a:pPr>
            <a:endParaRPr lang="en-US" b="1" dirty="0"/>
          </a:p>
          <a:p>
            <a:pPr marL="68580" indent="0">
              <a:buNone/>
            </a:pPr>
            <a:endParaRPr lang="en-US" b="1" dirty="0" smtClean="0"/>
          </a:p>
          <a:p>
            <a:pPr marL="68580" indent="0">
              <a:buNone/>
            </a:pPr>
            <a:endParaRPr lang="en-US" b="1" dirty="0" smtClean="0"/>
          </a:p>
          <a:p>
            <a:pPr marL="68580" indent="0">
              <a:buNone/>
            </a:pPr>
            <a:r>
              <a:rPr lang="en-US" b="1" dirty="0" smtClean="0"/>
              <a:t>Come </a:t>
            </a:r>
            <a:r>
              <a:rPr lang="en-US" b="1" dirty="0"/>
              <a:t>on Wall Street, don't be slow,</a:t>
            </a:r>
            <a:br>
              <a:rPr lang="en-US" b="1" dirty="0"/>
            </a:br>
            <a:r>
              <a:rPr lang="en-US" b="1" dirty="0"/>
              <a:t>Why man, this is war au-go-go</a:t>
            </a:r>
            <a:br>
              <a:rPr lang="en-US" b="1" dirty="0"/>
            </a:br>
            <a:r>
              <a:rPr lang="en-US" b="1" dirty="0"/>
              <a:t>There's plenty good money to be made</a:t>
            </a:r>
            <a:br>
              <a:rPr lang="en-US" b="1" dirty="0"/>
            </a:br>
            <a:r>
              <a:rPr lang="en-US" b="1" dirty="0"/>
              <a:t>By supplying the Army with the tools of its trade,</a:t>
            </a:r>
            <a:br>
              <a:rPr lang="en-US" b="1" dirty="0"/>
            </a:br>
            <a:r>
              <a:rPr lang="en-US" b="1" dirty="0"/>
              <a:t>But just hope and pray that if they drop the bomb,</a:t>
            </a:r>
            <a:br>
              <a:rPr lang="en-US" b="1" dirty="0"/>
            </a:br>
            <a:r>
              <a:rPr lang="en-US" b="1" dirty="0"/>
              <a:t>They drop it on the Viet Cong. </a:t>
            </a:r>
            <a:endParaRPr lang="en-US" b="1" dirty="0" smtClean="0"/>
          </a:p>
          <a:p>
            <a:pPr marL="68580" indent="0">
              <a:buNone/>
            </a:pPr>
            <a:r>
              <a:rPr lang="en-US" b="1" dirty="0"/>
              <a:t/>
            </a:r>
            <a:br>
              <a:rPr lang="en-US" b="1" dirty="0"/>
            </a:br>
            <a:r>
              <a:rPr lang="en-US" b="1" dirty="0">
                <a:solidFill>
                  <a:srgbClr val="0070C0"/>
                </a:solidFill>
              </a:rPr>
              <a:t>(Chorus</a:t>
            </a:r>
            <a:r>
              <a:rPr lang="en-US" b="1" dirty="0" smtClean="0">
                <a:solidFill>
                  <a:srgbClr val="0070C0"/>
                </a:solidFill>
              </a:rPr>
              <a:t>)</a:t>
            </a:r>
            <a:endParaRPr lang="en-US" b="1" dirty="0">
              <a:solidFill>
                <a:srgbClr val="0070C0"/>
              </a:solidFill>
            </a:endParaRPr>
          </a:p>
        </p:txBody>
      </p:sp>
    </p:spTree>
    <p:extLst>
      <p:ext uri="{BB962C8B-B14F-4D97-AF65-F5344CB8AC3E}">
        <p14:creationId xmlns:p14="http://schemas.microsoft.com/office/powerpoint/2010/main" val="24157465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558144" cy="609600"/>
          </a:xfrm>
        </p:spPr>
        <p:txBody>
          <a:bodyPr>
            <a:normAutofit/>
          </a:bodyPr>
          <a:lstStyle/>
          <a:p>
            <a:r>
              <a:rPr lang="en-US" sz="1800" dirty="0" smtClean="0"/>
              <a:t>“Feel like I’m </a:t>
            </a:r>
            <a:r>
              <a:rPr lang="en-US" sz="1800" dirty="0" err="1" smtClean="0"/>
              <a:t>Fixin</a:t>
            </a:r>
            <a:r>
              <a:rPr lang="en-US" sz="1800" dirty="0" smtClean="0"/>
              <a:t>’ to die Rag”</a:t>
            </a:r>
            <a:r>
              <a:rPr lang="en-US" sz="2800" dirty="0" smtClean="0"/>
              <a:t/>
            </a:r>
            <a:br>
              <a:rPr lang="en-US" sz="2800" dirty="0" smtClean="0"/>
            </a:br>
            <a:r>
              <a:rPr lang="en-US" sz="1600" dirty="0" smtClean="0"/>
              <a:t>Country Joe and the Fish</a:t>
            </a:r>
            <a:endParaRPr lang="en-US" sz="1600" dirty="0"/>
          </a:p>
        </p:txBody>
      </p:sp>
      <p:sp>
        <p:nvSpPr>
          <p:cNvPr id="3" name="Content Placeholder 2"/>
          <p:cNvSpPr>
            <a:spLocks noGrp="1"/>
          </p:cNvSpPr>
          <p:nvPr>
            <p:ph idx="1"/>
          </p:nvPr>
        </p:nvSpPr>
        <p:spPr>
          <a:xfrm>
            <a:off x="609600" y="1066800"/>
            <a:ext cx="8001000" cy="5334000"/>
          </a:xfrm>
        </p:spPr>
        <p:txBody>
          <a:bodyPr numCol="2">
            <a:normAutofit fontScale="85000" lnSpcReduction="20000"/>
          </a:bodyPr>
          <a:lstStyle/>
          <a:p>
            <a:pPr marL="68580" indent="0">
              <a:buNone/>
            </a:pPr>
            <a:r>
              <a:rPr lang="en-US" b="1" dirty="0"/>
              <a:t>Well, come on generals, let's move fast;</a:t>
            </a:r>
            <a:br>
              <a:rPr lang="en-US" b="1" dirty="0"/>
            </a:br>
            <a:r>
              <a:rPr lang="en-US" b="1" dirty="0"/>
              <a:t>Your big chance has come at last.</a:t>
            </a:r>
            <a:br>
              <a:rPr lang="en-US" b="1" dirty="0"/>
            </a:br>
            <a:r>
              <a:rPr lang="en-US" b="1" dirty="0"/>
              <a:t>Now you can go out and get those reds</a:t>
            </a:r>
            <a:br>
              <a:rPr lang="en-US" b="1" dirty="0"/>
            </a:br>
            <a:r>
              <a:rPr lang="en-US" b="1" dirty="0"/>
              <a:t>'Cause the only good commie is the one that's dead</a:t>
            </a:r>
            <a:br>
              <a:rPr lang="en-US" b="1" dirty="0"/>
            </a:br>
            <a:r>
              <a:rPr lang="en-US" b="1" dirty="0"/>
              <a:t>And you know that peace can only be won</a:t>
            </a:r>
            <a:br>
              <a:rPr lang="en-US" b="1" dirty="0"/>
            </a:br>
            <a:r>
              <a:rPr lang="en-US" b="1" dirty="0"/>
              <a:t>When we've blown '</a:t>
            </a:r>
            <a:r>
              <a:rPr lang="en-US" b="1" dirty="0" err="1"/>
              <a:t>em</a:t>
            </a:r>
            <a:r>
              <a:rPr lang="en-US" b="1" dirty="0"/>
              <a:t> all to kingdom come. </a:t>
            </a:r>
            <a:br>
              <a:rPr lang="en-US" b="1" dirty="0"/>
            </a:br>
            <a:r>
              <a:rPr lang="en-US" b="1" dirty="0"/>
              <a:t/>
            </a:r>
            <a:br>
              <a:rPr lang="en-US" b="1" dirty="0"/>
            </a:br>
            <a:r>
              <a:rPr lang="en-US" b="1" dirty="0">
                <a:solidFill>
                  <a:srgbClr val="0070C0"/>
                </a:solidFill>
              </a:rPr>
              <a:t>(Chorus)</a:t>
            </a:r>
            <a:r>
              <a:rPr lang="en-US" b="1" dirty="0"/>
              <a:t/>
            </a:r>
            <a:br>
              <a:rPr lang="en-US" b="1" dirty="0"/>
            </a:br>
            <a:r>
              <a:rPr lang="en-US" b="1" dirty="0"/>
              <a:t/>
            </a:r>
            <a:br>
              <a:rPr lang="en-US" b="1" dirty="0"/>
            </a:br>
            <a:endParaRPr lang="en-US" b="1" dirty="0" smtClean="0"/>
          </a:p>
          <a:p>
            <a:pPr marL="68580" indent="0">
              <a:buNone/>
            </a:pPr>
            <a:r>
              <a:rPr lang="en-US" b="1" dirty="0" smtClean="0"/>
              <a:t>Come </a:t>
            </a:r>
            <a:r>
              <a:rPr lang="en-US" b="1" dirty="0"/>
              <a:t>on mothers throughout the land,</a:t>
            </a:r>
            <a:br>
              <a:rPr lang="en-US" b="1" dirty="0"/>
            </a:br>
            <a:r>
              <a:rPr lang="en-US" b="1" dirty="0"/>
              <a:t>Pack your boys off to Vietnam.</a:t>
            </a:r>
            <a:br>
              <a:rPr lang="en-US" b="1" dirty="0"/>
            </a:br>
            <a:r>
              <a:rPr lang="en-US" b="1" dirty="0"/>
              <a:t>Come on fathers, and don't hesitate</a:t>
            </a:r>
            <a:br>
              <a:rPr lang="en-US" b="1" dirty="0"/>
            </a:br>
            <a:r>
              <a:rPr lang="en-US" b="1" dirty="0"/>
              <a:t>To send your sons off before it's too late.</a:t>
            </a:r>
            <a:br>
              <a:rPr lang="en-US" b="1" dirty="0"/>
            </a:br>
            <a:r>
              <a:rPr lang="en-US" b="1" dirty="0"/>
              <a:t>And you can be the first ones in your block</a:t>
            </a:r>
            <a:br>
              <a:rPr lang="en-US" b="1" dirty="0"/>
            </a:br>
            <a:r>
              <a:rPr lang="en-US" b="1" dirty="0"/>
              <a:t>To have your boy come home in a box. </a:t>
            </a:r>
            <a:br>
              <a:rPr lang="en-US" b="1" dirty="0"/>
            </a:br>
            <a:r>
              <a:rPr lang="en-US" b="1" dirty="0"/>
              <a:t/>
            </a:r>
            <a:br>
              <a:rPr lang="en-US" b="1" dirty="0"/>
            </a:br>
            <a:r>
              <a:rPr lang="en-US" b="1" dirty="0">
                <a:solidFill>
                  <a:srgbClr val="0070C0"/>
                </a:solidFill>
              </a:rPr>
              <a:t>(Chorus</a:t>
            </a:r>
            <a:r>
              <a:rPr lang="en-US" b="1" dirty="0" smtClean="0">
                <a:solidFill>
                  <a:srgbClr val="0070C0"/>
                </a:solidFill>
              </a:rPr>
              <a:t>)</a:t>
            </a:r>
            <a:endParaRPr lang="en-US" b="1" dirty="0">
              <a:solidFill>
                <a:srgbClr val="0070C0"/>
              </a:solidFill>
            </a:endParaRPr>
          </a:p>
        </p:txBody>
      </p:sp>
    </p:spTree>
    <p:extLst>
      <p:ext uri="{BB962C8B-B14F-4D97-AF65-F5344CB8AC3E}">
        <p14:creationId xmlns:p14="http://schemas.microsoft.com/office/powerpoint/2010/main" val="21505909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024744" cy="762000"/>
          </a:xfrm>
        </p:spPr>
        <p:txBody>
          <a:bodyPr>
            <a:normAutofit/>
          </a:bodyPr>
          <a:lstStyle/>
          <a:p>
            <a:r>
              <a:rPr lang="en-US" sz="1800" dirty="0" smtClean="0"/>
              <a:t>“Feel like I’m </a:t>
            </a:r>
            <a:r>
              <a:rPr lang="en-US" sz="1800" dirty="0" err="1" smtClean="0"/>
              <a:t>Fixin</a:t>
            </a:r>
            <a:r>
              <a:rPr lang="en-US" sz="1800" dirty="0" smtClean="0"/>
              <a:t>’ to die Rag”</a:t>
            </a:r>
            <a:br>
              <a:rPr lang="en-US" sz="1800" dirty="0" smtClean="0"/>
            </a:br>
            <a:r>
              <a:rPr lang="en-US" sz="1800" dirty="0" smtClean="0"/>
              <a:t>Country Joe and the Fish</a:t>
            </a:r>
            <a:endParaRPr lang="en-US" sz="1800" dirty="0"/>
          </a:p>
        </p:txBody>
      </p:sp>
      <p:sp>
        <p:nvSpPr>
          <p:cNvPr id="3" name="Content Placeholder 2"/>
          <p:cNvSpPr>
            <a:spLocks noGrp="1"/>
          </p:cNvSpPr>
          <p:nvPr>
            <p:ph idx="1"/>
          </p:nvPr>
        </p:nvSpPr>
        <p:spPr>
          <a:xfrm>
            <a:off x="381000" y="990600"/>
            <a:ext cx="8382000" cy="5410200"/>
          </a:xfrm>
        </p:spPr>
        <p:txBody>
          <a:bodyPr numCol="2">
            <a:normAutofit fontScale="92500" lnSpcReduction="20000"/>
          </a:bodyPr>
          <a:lstStyle/>
          <a:p>
            <a:pPr marL="68580" indent="0">
              <a:buNone/>
            </a:pPr>
            <a:r>
              <a:rPr lang="en-US" b="1" dirty="0" smtClean="0"/>
              <a:t>Well, come on generals, let's move fast;</a:t>
            </a:r>
            <a:br>
              <a:rPr lang="en-US" b="1" dirty="0" smtClean="0"/>
            </a:br>
            <a:r>
              <a:rPr lang="en-US" b="1" dirty="0" smtClean="0"/>
              <a:t>Your big chance has come at last.</a:t>
            </a:r>
            <a:br>
              <a:rPr lang="en-US" b="1" dirty="0" smtClean="0"/>
            </a:br>
            <a:r>
              <a:rPr lang="en-US" b="1" dirty="0" smtClean="0"/>
              <a:t>Now you can go out and get those reds</a:t>
            </a:r>
            <a:br>
              <a:rPr lang="en-US" b="1" dirty="0" smtClean="0"/>
            </a:br>
            <a:r>
              <a:rPr lang="en-US" b="1" dirty="0" smtClean="0"/>
              <a:t>'Cause the only good commie is the one that's dead</a:t>
            </a:r>
            <a:br>
              <a:rPr lang="en-US" b="1" dirty="0" smtClean="0"/>
            </a:br>
            <a:r>
              <a:rPr lang="en-US" b="1" dirty="0" smtClean="0"/>
              <a:t>And you know that peace can only be won</a:t>
            </a:r>
            <a:br>
              <a:rPr lang="en-US" b="1" dirty="0" smtClean="0"/>
            </a:br>
            <a:r>
              <a:rPr lang="en-US" b="1" dirty="0" smtClean="0"/>
              <a:t>When we've blown '</a:t>
            </a:r>
            <a:r>
              <a:rPr lang="en-US" b="1" dirty="0" err="1" smtClean="0"/>
              <a:t>em</a:t>
            </a:r>
            <a:r>
              <a:rPr lang="en-US" b="1" dirty="0" smtClean="0"/>
              <a:t> all to kingdom come. </a:t>
            </a:r>
            <a:br>
              <a:rPr lang="en-US" b="1" dirty="0" smtClean="0"/>
            </a:br>
            <a:r>
              <a:rPr lang="en-US" b="1" dirty="0" smtClean="0"/>
              <a:t/>
            </a:r>
            <a:br>
              <a:rPr lang="en-US" b="1" dirty="0" smtClean="0"/>
            </a:br>
            <a:r>
              <a:rPr lang="en-US" b="1" dirty="0" smtClean="0">
                <a:solidFill>
                  <a:srgbClr val="0070C0"/>
                </a:solidFill>
              </a:rPr>
              <a:t>(Chorus)</a:t>
            </a:r>
            <a:r>
              <a:rPr lang="en-US" b="1" dirty="0" smtClean="0"/>
              <a:t/>
            </a:r>
            <a:br>
              <a:rPr lang="en-US" b="1" dirty="0" smtClean="0"/>
            </a:br>
            <a:r>
              <a:rPr lang="en-US" b="1" dirty="0" smtClean="0"/>
              <a:t/>
            </a:r>
            <a:br>
              <a:rPr lang="en-US" b="1" dirty="0" smtClean="0"/>
            </a:br>
            <a:r>
              <a:rPr lang="en-US" b="1" dirty="0" smtClean="0"/>
              <a:t>Come on mothers throughout the land,</a:t>
            </a:r>
            <a:br>
              <a:rPr lang="en-US" b="1" dirty="0" smtClean="0"/>
            </a:br>
            <a:r>
              <a:rPr lang="en-US" b="1" dirty="0" smtClean="0"/>
              <a:t>Pack your boys off to Vietnam.</a:t>
            </a:r>
            <a:br>
              <a:rPr lang="en-US" b="1" dirty="0" smtClean="0"/>
            </a:br>
            <a:r>
              <a:rPr lang="en-US" b="1" dirty="0" smtClean="0"/>
              <a:t>Come on fathers, and don't hesitate</a:t>
            </a:r>
            <a:br>
              <a:rPr lang="en-US" b="1" dirty="0" smtClean="0"/>
            </a:br>
            <a:r>
              <a:rPr lang="en-US" b="1" dirty="0" smtClean="0"/>
              <a:t>To send your sons off before it's too late.</a:t>
            </a:r>
            <a:br>
              <a:rPr lang="en-US" b="1" dirty="0" smtClean="0"/>
            </a:br>
            <a:r>
              <a:rPr lang="en-US" b="1" dirty="0" smtClean="0"/>
              <a:t>And you can be the first ones in your block</a:t>
            </a:r>
            <a:br>
              <a:rPr lang="en-US" b="1" dirty="0" smtClean="0"/>
            </a:br>
            <a:r>
              <a:rPr lang="en-US" b="1" dirty="0" smtClean="0"/>
              <a:t>To have your boy come home in a box. </a:t>
            </a:r>
            <a:endParaRPr lang="en-US" b="1" dirty="0"/>
          </a:p>
        </p:txBody>
      </p:sp>
    </p:spTree>
    <p:extLst>
      <p:ext uri="{BB962C8B-B14F-4D97-AF65-F5344CB8AC3E}">
        <p14:creationId xmlns:p14="http://schemas.microsoft.com/office/powerpoint/2010/main" val="14342946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8200"/>
            <a:ext cx="6777317" cy="4994429"/>
          </a:xfrm>
        </p:spPr>
        <p:txBody>
          <a:bodyPr/>
          <a:lstStyle/>
          <a:p>
            <a:pPr marL="68580" indent="0" algn="ctr">
              <a:buNone/>
            </a:pPr>
            <a:r>
              <a:rPr lang="en-US" b="1" dirty="0">
                <a:solidFill>
                  <a:srgbClr val="0070C0"/>
                </a:solidFill>
              </a:rPr>
              <a:t>And it's one, two, three</a:t>
            </a:r>
            <a:br>
              <a:rPr lang="en-US" b="1" dirty="0">
                <a:solidFill>
                  <a:srgbClr val="0070C0"/>
                </a:solidFill>
              </a:rPr>
            </a:br>
            <a:r>
              <a:rPr lang="en-US" b="1" dirty="0">
                <a:solidFill>
                  <a:srgbClr val="0070C0"/>
                </a:solidFill>
              </a:rPr>
              <a:t>What are we fighting for ?</a:t>
            </a:r>
            <a:br>
              <a:rPr lang="en-US" b="1" dirty="0">
                <a:solidFill>
                  <a:srgbClr val="0070C0"/>
                </a:solidFill>
              </a:rPr>
            </a:br>
            <a:r>
              <a:rPr lang="en-US" b="1" dirty="0">
                <a:solidFill>
                  <a:srgbClr val="0070C0"/>
                </a:solidFill>
              </a:rPr>
              <a:t>Don't ask me, I don't give a damn,</a:t>
            </a:r>
            <a:br>
              <a:rPr lang="en-US" b="1" dirty="0">
                <a:solidFill>
                  <a:srgbClr val="0070C0"/>
                </a:solidFill>
              </a:rPr>
            </a:br>
            <a:r>
              <a:rPr lang="en-US" b="1" dirty="0">
                <a:solidFill>
                  <a:srgbClr val="0070C0"/>
                </a:solidFill>
              </a:rPr>
              <a:t>Next stop is Vietnam.</a:t>
            </a:r>
            <a:br>
              <a:rPr lang="en-US" b="1" dirty="0">
                <a:solidFill>
                  <a:srgbClr val="0070C0"/>
                </a:solidFill>
              </a:rPr>
            </a:br>
            <a:r>
              <a:rPr lang="en-US" b="1" dirty="0">
                <a:solidFill>
                  <a:srgbClr val="0070C0"/>
                </a:solidFill>
              </a:rPr>
              <a:t>And it's five, six, seven,</a:t>
            </a:r>
            <a:br>
              <a:rPr lang="en-US" b="1" dirty="0">
                <a:solidFill>
                  <a:srgbClr val="0070C0"/>
                </a:solidFill>
              </a:rPr>
            </a:br>
            <a:r>
              <a:rPr lang="en-US" b="1" dirty="0">
                <a:solidFill>
                  <a:srgbClr val="0070C0"/>
                </a:solidFill>
              </a:rPr>
              <a:t>Open up the pearly gates,</a:t>
            </a:r>
            <a:br>
              <a:rPr lang="en-US" b="1" dirty="0">
                <a:solidFill>
                  <a:srgbClr val="0070C0"/>
                </a:solidFill>
              </a:rPr>
            </a:br>
            <a:r>
              <a:rPr lang="en-US" b="1" dirty="0">
                <a:solidFill>
                  <a:srgbClr val="0070C0"/>
                </a:solidFill>
              </a:rPr>
              <a:t>Well there </a:t>
            </a:r>
            <a:r>
              <a:rPr lang="en-US" b="1" dirty="0" err="1">
                <a:solidFill>
                  <a:srgbClr val="0070C0"/>
                </a:solidFill>
              </a:rPr>
              <a:t>ain't</a:t>
            </a:r>
            <a:r>
              <a:rPr lang="en-US" b="1" dirty="0">
                <a:solidFill>
                  <a:srgbClr val="0070C0"/>
                </a:solidFill>
              </a:rPr>
              <a:t> no time to wonder why,</a:t>
            </a:r>
            <a:br>
              <a:rPr lang="en-US" b="1" dirty="0">
                <a:solidFill>
                  <a:srgbClr val="0070C0"/>
                </a:solidFill>
              </a:rPr>
            </a:br>
            <a:r>
              <a:rPr lang="en-US" b="1" dirty="0">
                <a:solidFill>
                  <a:srgbClr val="0070C0"/>
                </a:solidFill>
              </a:rPr>
              <a:t>Whoopee! we're all </a:t>
            </a:r>
            <a:r>
              <a:rPr lang="en-US" b="1" dirty="0" err="1">
                <a:solidFill>
                  <a:srgbClr val="0070C0"/>
                </a:solidFill>
              </a:rPr>
              <a:t>gonna</a:t>
            </a:r>
            <a:r>
              <a:rPr lang="en-US" b="1" dirty="0">
                <a:solidFill>
                  <a:srgbClr val="0070C0"/>
                </a:solidFill>
              </a:rPr>
              <a:t> die.</a:t>
            </a:r>
          </a:p>
          <a:p>
            <a:pPr marL="68580" indent="0" algn="ctr">
              <a:buNone/>
            </a:pPr>
            <a:endParaRPr lang="en-US" dirty="0"/>
          </a:p>
        </p:txBody>
      </p:sp>
    </p:spTree>
    <p:extLst>
      <p:ext uri="{BB962C8B-B14F-4D97-AF65-F5344CB8AC3E}">
        <p14:creationId xmlns:p14="http://schemas.microsoft.com/office/powerpoint/2010/main" val="6719516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558144" cy="1143000"/>
          </a:xfrm>
        </p:spPr>
        <p:txBody>
          <a:bodyPr>
            <a:normAutofit/>
          </a:bodyPr>
          <a:lstStyle/>
          <a:p>
            <a:r>
              <a:rPr lang="en-US" sz="3200" dirty="0" smtClean="0"/>
              <a:t>Def </a:t>
            </a:r>
            <a:r>
              <a:rPr lang="en-US" sz="3200" dirty="0" err="1" smtClean="0"/>
              <a:t>Leppard</a:t>
            </a:r>
            <a:r>
              <a:rPr lang="en-US" sz="3200" dirty="0" smtClean="0"/>
              <a:t> “Die Hard the Hunter”</a:t>
            </a:r>
            <a:endParaRPr lang="en-US" sz="3200" dirty="0"/>
          </a:p>
        </p:txBody>
      </p:sp>
      <p:sp>
        <p:nvSpPr>
          <p:cNvPr id="3" name="Content Placeholder 2"/>
          <p:cNvSpPr>
            <a:spLocks noGrp="1"/>
          </p:cNvSpPr>
          <p:nvPr>
            <p:ph idx="1"/>
          </p:nvPr>
        </p:nvSpPr>
        <p:spPr>
          <a:xfrm>
            <a:off x="609600" y="1524000"/>
            <a:ext cx="7924800" cy="4724400"/>
          </a:xfrm>
        </p:spPr>
        <p:txBody>
          <a:bodyPr>
            <a:normAutofit lnSpcReduction="10000"/>
          </a:bodyPr>
          <a:lstStyle/>
          <a:p>
            <a:pPr marL="68580" indent="0" algn="ctr">
              <a:buNone/>
            </a:pPr>
            <a:r>
              <a:rPr lang="en-US" b="1" dirty="0"/>
              <a:t>Shotgun </a:t>
            </a:r>
            <a:br>
              <a:rPr lang="en-US" b="1" dirty="0"/>
            </a:br>
            <a:r>
              <a:rPr lang="en-US" b="1" dirty="0"/>
              <a:t>Let's welcome home the soldier boy from (Far away, far away) </a:t>
            </a:r>
            <a:br>
              <a:rPr lang="en-US" b="1" dirty="0"/>
            </a:br>
            <a:r>
              <a:rPr lang="en-US" b="1" dirty="0"/>
              <a:t>No angel of mercy just a need to destroy (Fire away, fire away) </a:t>
            </a:r>
            <a:br>
              <a:rPr lang="en-US" b="1" dirty="0"/>
            </a:br>
            <a:r>
              <a:rPr lang="en-US" b="1" dirty="0"/>
              <a:t>Let's toast the hero with blood in his eyes </a:t>
            </a:r>
            <a:br>
              <a:rPr lang="en-US" b="1" dirty="0"/>
            </a:br>
            <a:r>
              <a:rPr lang="en-US" b="1" dirty="0"/>
              <a:t>The scars on his mind took so many lives </a:t>
            </a:r>
            <a:br>
              <a:rPr lang="en-US" b="1" dirty="0"/>
            </a:br>
            <a:r>
              <a:rPr lang="en-US" b="1" dirty="0"/>
              <a:t>Die Hard the Hunter </a:t>
            </a:r>
            <a:br>
              <a:rPr lang="en-US" b="1" dirty="0"/>
            </a:br>
            <a:r>
              <a:rPr lang="en-US" b="1" dirty="0"/>
              <a:t/>
            </a:r>
            <a:br>
              <a:rPr lang="en-US" b="1" dirty="0"/>
            </a:br>
            <a:r>
              <a:rPr lang="en-US" b="1" dirty="0" smtClean="0"/>
              <a:t/>
            </a:r>
            <a:br>
              <a:rPr lang="en-US" b="1" dirty="0" smtClean="0"/>
            </a:br>
            <a:endParaRPr lang="en-US" b="1" dirty="0"/>
          </a:p>
        </p:txBody>
      </p:sp>
    </p:spTree>
    <p:extLst>
      <p:ext uri="{BB962C8B-B14F-4D97-AF65-F5344CB8AC3E}">
        <p14:creationId xmlns:p14="http://schemas.microsoft.com/office/powerpoint/2010/main" val="8183972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024744" cy="1143000"/>
          </a:xfrm>
        </p:spPr>
        <p:txBody>
          <a:bodyPr/>
          <a:lstStyle/>
          <a:p>
            <a:r>
              <a:rPr lang="en-US" dirty="0" smtClean="0"/>
              <a:t>“Die Hard the Hunter”</a:t>
            </a:r>
            <a:endParaRPr lang="en-US" dirty="0"/>
          </a:p>
        </p:txBody>
      </p:sp>
      <p:sp>
        <p:nvSpPr>
          <p:cNvPr id="3" name="Content Placeholder 2"/>
          <p:cNvSpPr>
            <a:spLocks noGrp="1"/>
          </p:cNvSpPr>
          <p:nvPr>
            <p:ph idx="1"/>
          </p:nvPr>
        </p:nvSpPr>
        <p:spPr>
          <a:xfrm>
            <a:off x="533400" y="1447800"/>
            <a:ext cx="8153400" cy="4953000"/>
          </a:xfrm>
        </p:spPr>
        <p:txBody>
          <a:bodyPr numCol="2">
            <a:normAutofit fontScale="70000" lnSpcReduction="20000"/>
          </a:bodyPr>
          <a:lstStyle/>
          <a:p>
            <a:pPr marL="68580" indent="0">
              <a:buNone/>
            </a:pPr>
            <a:r>
              <a:rPr lang="en-US" b="1" dirty="0"/>
              <a:t>Welcome home soldier boy </a:t>
            </a:r>
            <a:br>
              <a:rPr lang="en-US" b="1" dirty="0"/>
            </a:br>
            <a:r>
              <a:rPr lang="en-US" b="1" dirty="0"/>
              <a:t>Put down your pistol, yeah, put down your toy </a:t>
            </a:r>
            <a:br>
              <a:rPr lang="en-US" b="1" dirty="0"/>
            </a:br>
            <a:r>
              <a:rPr lang="en-US" b="1" dirty="0"/>
              <a:t>Yeah, they can take your gun away from you </a:t>
            </a:r>
            <a:br>
              <a:rPr lang="en-US" b="1" dirty="0"/>
            </a:br>
            <a:r>
              <a:rPr lang="en-US" b="1" dirty="0"/>
              <a:t>But never take away your attitude </a:t>
            </a:r>
            <a:br>
              <a:rPr lang="en-US" b="1" dirty="0"/>
            </a:br>
            <a:r>
              <a:rPr lang="en-US" b="1" dirty="0"/>
              <a:t>They can't do that, no, they can't do that </a:t>
            </a:r>
            <a:br>
              <a:rPr lang="en-US" b="1" dirty="0"/>
            </a:br>
            <a:r>
              <a:rPr lang="en-US" b="1" dirty="0"/>
              <a:t/>
            </a:r>
            <a:br>
              <a:rPr lang="en-US" b="1" dirty="0"/>
            </a:br>
            <a:r>
              <a:rPr lang="en-US" b="1" dirty="0"/>
              <a:t>You got no enemy, no front line </a:t>
            </a:r>
            <a:br>
              <a:rPr lang="en-US" b="1" dirty="0"/>
            </a:br>
            <a:r>
              <a:rPr lang="en-US" b="1" dirty="0"/>
              <a:t>The only battles in the back of your mind </a:t>
            </a:r>
            <a:br>
              <a:rPr lang="en-US" b="1" dirty="0"/>
            </a:br>
            <a:r>
              <a:rPr lang="en-US" b="1" dirty="0"/>
              <a:t>You don't know how to change from bad to good </a:t>
            </a:r>
            <a:br>
              <a:rPr lang="en-US" b="1" dirty="0"/>
            </a:br>
            <a:r>
              <a:rPr lang="en-US" b="1" dirty="0"/>
              <a:t>You brought the war to your </a:t>
            </a:r>
            <a:r>
              <a:rPr lang="en-US" b="1" dirty="0" smtClean="0"/>
              <a:t>neighborhood</a:t>
            </a:r>
            <a:r>
              <a:rPr lang="en-US" b="1" dirty="0"/>
              <a:t> </a:t>
            </a:r>
            <a:br>
              <a:rPr lang="en-US" b="1" dirty="0"/>
            </a:br>
            <a:r>
              <a:rPr lang="en-US" b="1" dirty="0"/>
              <a:t/>
            </a:r>
            <a:br>
              <a:rPr lang="en-US" b="1" dirty="0"/>
            </a:br>
            <a:r>
              <a:rPr lang="en-US" b="1" dirty="0"/>
              <a:t>Back in the city, he's a man on the loose </a:t>
            </a:r>
            <a:br>
              <a:rPr lang="en-US" b="1" dirty="0"/>
            </a:br>
            <a:r>
              <a:rPr lang="en-US" b="1" dirty="0"/>
              <a:t>He is the shadow that's following you </a:t>
            </a:r>
            <a:br>
              <a:rPr lang="en-US" b="1" dirty="0"/>
            </a:br>
            <a:r>
              <a:rPr lang="en-US" b="1" dirty="0"/>
              <a:t>He takes no prisoners when he's hunting for game </a:t>
            </a:r>
            <a:br>
              <a:rPr lang="en-US" b="1" dirty="0"/>
            </a:br>
            <a:r>
              <a:rPr lang="en-US" b="1" dirty="0"/>
              <a:t>He's got a bullet and it carries your name </a:t>
            </a:r>
            <a:br>
              <a:rPr lang="en-US" b="1" dirty="0"/>
            </a:br>
            <a:r>
              <a:rPr lang="en-US" b="1" dirty="0"/>
              <a:t/>
            </a:r>
            <a:br>
              <a:rPr lang="en-US" b="1" dirty="0"/>
            </a:br>
            <a:r>
              <a:rPr lang="en-US" b="1" dirty="0"/>
              <a:t>(Die hard) Caught in a trap </a:t>
            </a:r>
            <a:br>
              <a:rPr lang="en-US" b="1" dirty="0"/>
            </a:br>
            <a:r>
              <a:rPr lang="en-US" b="1" dirty="0"/>
              <a:t>(Hunter) There's no </a:t>
            </a:r>
            <a:r>
              <a:rPr lang="en-US" b="1" dirty="0" err="1"/>
              <a:t>lookin</a:t>
            </a:r>
            <a:r>
              <a:rPr lang="en-US" b="1" dirty="0"/>
              <a:t>' back </a:t>
            </a:r>
            <a:br>
              <a:rPr lang="en-US" b="1" dirty="0"/>
            </a:br>
            <a:r>
              <a:rPr lang="en-US" b="1" dirty="0"/>
              <a:t>(Die hard) He hides in the crowd </a:t>
            </a:r>
            <a:br>
              <a:rPr lang="en-US" b="1" dirty="0"/>
            </a:br>
            <a:r>
              <a:rPr lang="en-US" b="1" dirty="0"/>
              <a:t>(Hunter) Die Hard and Proud</a:t>
            </a:r>
          </a:p>
          <a:p>
            <a:pPr marL="68580" indent="0">
              <a:buNone/>
            </a:pPr>
            <a:endParaRPr lang="en-US" dirty="0"/>
          </a:p>
        </p:txBody>
      </p:sp>
    </p:spTree>
    <p:extLst>
      <p:ext uri="{BB962C8B-B14F-4D97-AF65-F5344CB8AC3E}">
        <p14:creationId xmlns:p14="http://schemas.microsoft.com/office/powerpoint/2010/main" val="40166307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558144" cy="1143000"/>
          </a:xfrm>
        </p:spPr>
        <p:txBody>
          <a:bodyPr>
            <a:normAutofit/>
          </a:bodyPr>
          <a:lstStyle/>
          <a:p>
            <a:r>
              <a:rPr lang="en-US" sz="3200" dirty="0" smtClean="0"/>
              <a:t>Charlie Daniels Band “Still in Saigon”</a:t>
            </a:r>
            <a:endParaRPr lang="en-US" sz="3200" dirty="0"/>
          </a:p>
        </p:txBody>
      </p:sp>
      <p:sp>
        <p:nvSpPr>
          <p:cNvPr id="3" name="Content Placeholder 2"/>
          <p:cNvSpPr>
            <a:spLocks noGrp="1"/>
          </p:cNvSpPr>
          <p:nvPr>
            <p:ph idx="1"/>
          </p:nvPr>
        </p:nvSpPr>
        <p:spPr>
          <a:xfrm>
            <a:off x="533400" y="1066800"/>
            <a:ext cx="8077200" cy="5334000"/>
          </a:xfrm>
        </p:spPr>
        <p:txBody>
          <a:bodyPr numCol="2">
            <a:normAutofit fontScale="62500" lnSpcReduction="20000"/>
          </a:bodyPr>
          <a:lstStyle/>
          <a:p>
            <a:pPr marL="68580" indent="0">
              <a:buNone/>
            </a:pPr>
            <a:r>
              <a:rPr lang="en-US" b="1" dirty="0"/>
              <a:t>Got on a plane in 'Frisco</a:t>
            </a:r>
            <a:br>
              <a:rPr lang="en-US" b="1" dirty="0"/>
            </a:br>
            <a:r>
              <a:rPr lang="en-US" b="1" dirty="0"/>
              <a:t>And got off in Vietnam</a:t>
            </a:r>
            <a:br>
              <a:rPr lang="en-US" b="1" dirty="0"/>
            </a:br>
            <a:r>
              <a:rPr lang="en-US" b="1" dirty="0"/>
              <a:t>I walked into a different world</a:t>
            </a:r>
            <a:br>
              <a:rPr lang="en-US" b="1" dirty="0"/>
            </a:br>
            <a:r>
              <a:rPr lang="en-US" b="1" dirty="0"/>
              <a:t>The past forever gone</a:t>
            </a:r>
            <a:br>
              <a:rPr lang="en-US" b="1" dirty="0"/>
            </a:br>
            <a:r>
              <a:rPr lang="en-US" b="1" dirty="0"/>
              <a:t/>
            </a:r>
            <a:br>
              <a:rPr lang="en-US" b="1" dirty="0"/>
            </a:br>
            <a:r>
              <a:rPr lang="en-US" b="1" dirty="0"/>
              <a:t>I could have gone to Canada</a:t>
            </a:r>
            <a:br>
              <a:rPr lang="en-US" b="1" dirty="0"/>
            </a:br>
            <a:r>
              <a:rPr lang="en-US" b="1" dirty="0"/>
              <a:t>Or I could have stayed in school</a:t>
            </a:r>
            <a:br>
              <a:rPr lang="en-US" b="1" dirty="0"/>
            </a:br>
            <a:r>
              <a:rPr lang="en-US" b="1" dirty="0"/>
              <a:t>But I was brought up differently</a:t>
            </a:r>
            <a:br>
              <a:rPr lang="en-US" b="1" dirty="0"/>
            </a:br>
            <a:r>
              <a:rPr lang="en-US" b="1" dirty="0"/>
              <a:t>I couldn't break the rules</a:t>
            </a:r>
            <a:br>
              <a:rPr lang="en-US" b="1" dirty="0"/>
            </a:br>
            <a:r>
              <a:rPr lang="en-US" b="1" dirty="0"/>
              <a:t/>
            </a:r>
            <a:br>
              <a:rPr lang="en-US" b="1" dirty="0"/>
            </a:br>
            <a:r>
              <a:rPr lang="en-US" b="1" dirty="0"/>
              <a:t>Thirteen months and fifteen days</a:t>
            </a:r>
            <a:br>
              <a:rPr lang="en-US" b="1" dirty="0"/>
            </a:br>
            <a:r>
              <a:rPr lang="en-US" b="1" dirty="0"/>
              <a:t>The last ones were the worst</a:t>
            </a:r>
            <a:br>
              <a:rPr lang="en-US" b="1" dirty="0"/>
            </a:br>
            <a:r>
              <a:rPr lang="en-US" b="1" dirty="0"/>
              <a:t>One minute I'd kneel down and pray</a:t>
            </a:r>
            <a:br>
              <a:rPr lang="en-US" b="1" dirty="0"/>
            </a:br>
            <a:r>
              <a:rPr lang="en-US" b="1" dirty="0"/>
              <a:t>And the next I'd stand and curse</a:t>
            </a:r>
            <a:br>
              <a:rPr lang="en-US" b="1" dirty="0"/>
            </a:br>
            <a:r>
              <a:rPr lang="en-US" b="1" dirty="0"/>
              <a:t/>
            </a:r>
            <a:br>
              <a:rPr lang="en-US" b="1" dirty="0"/>
            </a:br>
            <a:endParaRPr lang="en-US" b="1" dirty="0" smtClean="0"/>
          </a:p>
          <a:p>
            <a:pPr marL="68580" indent="0">
              <a:buNone/>
            </a:pPr>
            <a:endParaRPr lang="en-US" b="1" dirty="0"/>
          </a:p>
          <a:p>
            <a:pPr marL="68580" indent="0">
              <a:buNone/>
            </a:pPr>
            <a:r>
              <a:rPr lang="en-US" b="1" dirty="0" smtClean="0"/>
              <a:t>No </a:t>
            </a:r>
            <a:r>
              <a:rPr lang="en-US" b="1" dirty="0"/>
              <a:t>place to run to</a:t>
            </a:r>
            <a:br>
              <a:rPr lang="en-US" b="1" dirty="0"/>
            </a:br>
            <a:r>
              <a:rPr lang="en-US" b="1" dirty="0"/>
              <a:t>Where I did not feel that war</a:t>
            </a:r>
            <a:br>
              <a:rPr lang="en-US" b="1" dirty="0"/>
            </a:br>
            <a:r>
              <a:rPr lang="en-US" b="1" dirty="0"/>
              <a:t>When I got home I stayed alone</a:t>
            </a:r>
            <a:br>
              <a:rPr lang="en-US" b="1" dirty="0"/>
            </a:br>
            <a:r>
              <a:rPr lang="en-US" b="1" dirty="0"/>
              <a:t>And checked behind each door</a:t>
            </a:r>
            <a:br>
              <a:rPr lang="en-US" b="1" dirty="0"/>
            </a:br>
            <a:r>
              <a:rPr lang="en-US" b="1" dirty="0"/>
              <a:t/>
            </a:r>
            <a:br>
              <a:rPr lang="en-US" b="1" dirty="0"/>
            </a:br>
            <a:r>
              <a:rPr lang="en-US" b="1" dirty="0" err="1"/>
              <a:t>Cuz</a:t>
            </a:r>
            <a:r>
              <a:rPr lang="en-US" b="1" dirty="0"/>
              <a:t> I'm still in Saigon</a:t>
            </a:r>
            <a:br>
              <a:rPr lang="en-US" b="1" dirty="0"/>
            </a:br>
            <a:r>
              <a:rPr lang="en-US" b="1" dirty="0"/>
              <a:t>Still in Saigon</a:t>
            </a:r>
            <a:br>
              <a:rPr lang="en-US" b="1" dirty="0"/>
            </a:br>
            <a:r>
              <a:rPr lang="en-US" b="1" dirty="0"/>
              <a:t>I am still in Saigon</a:t>
            </a:r>
            <a:br>
              <a:rPr lang="en-US" b="1" dirty="0"/>
            </a:br>
            <a:r>
              <a:rPr lang="en-US" b="1" dirty="0"/>
              <a:t>In my mind</a:t>
            </a:r>
            <a:br>
              <a:rPr lang="en-US" b="1" dirty="0"/>
            </a:br>
            <a:r>
              <a:rPr lang="en-US" b="1" dirty="0"/>
              <a:t/>
            </a:r>
            <a:br>
              <a:rPr lang="en-US" b="1" dirty="0"/>
            </a:br>
            <a:r>
              <a:rPr lang="en-US" b="1" dirty="0"/>
              <a:t>The ground at home was covered in snow</a:t>
            </a:r>
            <a:br>
              <a:rPr lang="en-US" b="1" dirty="0"/>
            </a:br>
            <a:r>
              <a:rPr lang="en-US" b="1" dirty="0"/>
              <a:t>And I was covered in sweat</a:t>
            </a:r>
            <a:br>
              <a:rPr lang="en-US" b="1" dirty="0"/>
            </a:br>
            <a:r>
              <a:rPr lang="en-US" b="1" dirty="0"/>
              <a:t>My younger brother calls me a killer</a:t>
            </a:r>
            <a:br>
              <a:rPr lang="en-US" b="1" dirty="0"/>
            </a:br>
            <a:r>
              <a:rPr lang="en-US" b="1" dirty="0"/>
              <a:t>And my daddy calls me a vet</a:t>
            </a:r>
            <a:br>
              <a:rPr lang="en-US" b="1" dirty="0"/>
            </a:br>
            <a:r>
              <a:rPr lang="en-US" b="1" dirty="0"/>
              <a:t/>
            </a:r>
            <a:br>
              <a:rPr lang="en-US" b="1" dirty="0"/>
            </a:br>
            <a:endParaRPr lang="en-US" b="1" dirty="0"/>
          </a:p>
        </p:txBody>
      </p:sp>
    </p:spTree>
    <p:extLst>
      <p:ext uri="{BB962C8B-B14F-4D97-AF65-F5344CB8AC3E}">
        <p14:creationId xmlns:p14="http://schemas.microsoft.com/office/powerpoint/2010/main" val="35689978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024744" cy="1143000"/>
          </a:xfrm>
        </p:spPr>
        <p:txBody>
          <a:bodyPr/>
          <a:lstStyle/>
          <a:p>
            <a:r>
              <a:rPr lang="en-US" dirty="0" smtClean="0"/>
              <a:t>“Still in Saigon”</a:t>
            </a:r>
            <a:endParaRPr lang="en-US" dirty="0"/>
          </a:p>
        </p:txBody>
      </p:sp>
      <p:sp>
        <p:nvSpPr>
          <p:cNvPr id="3" name="Content Placeholder 2"/>
          <p:cNvSpPr>
            <a:spLocks noGrp="1"/>
          </p:cNvSpPr>
          <p:nvPr>
            <p:ph idx="1"/>
          </p:nvPr>
        </p:nvSpPr>
        <p:spPr>
          <a:xfrm>
            <a:off x="609600" y="1066800"/>
            <a:ext cx="7924800" cy="5334000"/>
          </a:xfrm>
        </p:spPr>
        <p:txBody>
          <a:bodyPr numCol="2">
            <a:normAutofit fontScale="62500" lnSpcReduction="20000"/>
          </a:bodyPr>
          <a:lstStyle/>
          <a:p>
            <a:pPr marL="68580" indent="0">
              <a:buNone/>
            </a:pPr>
            <a:r>
              <a:rPr lang="en-US" b="1" dirty="0"/>
              <a:t>Everybody says I'm someone else</a:t>
            </a:r>
            <a:br>
              <a:rPr lang="en-US" b="1" dirty="0"/>
            </a:br>
            <a:r>
              <a:rPr lang="en-US" b="1" dirty="0"/>
              <a:t>And I'm sick and there's no cure</a:t>
            </a:r>
            <a:br>
              <a:rPr lang="en-US" b="1" dirty="0"/>
            </a:br>
            <a:r>
              <a:rPr lang="en-US" b="1" dirty="0"/>
              <a:t>Damned if I know who I am</a:t>
            </a:r>
            <a:br>
              <a:rPr lang="en-US" b="1" dirty="0"/>
            </a:br>
            <a:r>
              <a:rPr lang="en-US" b="1" dirty="0"/>
              <a:t>There was only one place I was sure</a:t>
            </a:r>
            <a:br>
              <a:rPr lang="en-US" b="1" dirty="0"/>
            </a:br>
            <a:r>
              <a:rPr lang="en-US" b="1" dirty="0"/>
              <a:t/>
            </a:r>
            <a:br>
              <a:rPr lang="en-US" b="1" dirty="0"/>
            </a:br>
            <a:r>
              <a:rPr lang="en-US" b="1" dirty="0"/>
              <a:t>When I was still in Saigon</a:t>
            </a:r>
            <a:br>
              <a:rPr lang="en-US" b="1" dirty="0"/>
            </a:br>
            <a:r>
              <a:rPr lang="en-US" b="1" dirty="0"/>
              <a:t>Still in </a:t>
            </a:r>
            <a:r>
              <a:rPr lang="en-US" b="1" dirty="0" err="1"/>
              <a:t>saigon</a:t>
            </a:r>
            <a:r>
              <a:rPr lang="en-US" b="1" dirty="0"/>
              <a:t/>
            </a:r>
            <a:br>
              <a:rPr lang="en-US" b="1" dirty="0"/>
            </a:br>
            <a:r>
              <a:rPr lang="en-US" b="1" dirty="0"/>
              <a:t>I am still in </a:t>
            </a:r>
            <a:r>
              <a:rPr lang="en-US" b="1" dirty="0" err="1"/>
              <a:t>saigon</a:t>
            </a:r>
            <a:r>
              <a:rPr lang="en-US" b="1" dirty="0"/>
              <a:t/>
            </a:r>
            <a:br>
              <a:rPr lang="en-US" b="1" dirty="0"/>
            </a:br>
            <a:r>
              <a:rPr lang="en-US" b="1" dirty="0"/>
              <a:t>In my mind</a:t>
            </a:r>
            <a:br>
              <a:rPr lang="en-US" b="1" dirty="0"/>
            </a:br>
            <a:r>
              <a:rPr lang="en-US" b="1" dirty="0"/>
              <a:t/>
            </a:r>
            <a:br>
              <a:rPr lang="en-US" b="1" dirty="0"/>
            </a:br>
            <a:r>
              <a:rPr lang="en-US" b="1" dirty="0"/>
              <a:t>Every summer when it rains</a:t>
            </a:r>
            <a:br>
              <a:rPr lang="en-US" b="1" dirty="0"/>
            </a:br>
            <a:r>
              <a:rPr lang="en-US" b="1" dirty="0"/>
              <a:t>I smell the jungle, I hear the planes</a:t>
            </a:r>
            <a:br>
              <a:rPr lang="en-US" b="1" dirty="0"/>
            </a:br>
            <a:r>
              <a:rPr lang="en-US" b="1" dirty="0"/>
              <a:t>I can't tell no one, I feel ashamed</a:t>
            </a:r>
            <a:br>
              <a:rPr lang="en-US" b="1" dirty="0"/>
            </a:br>
            <a:r>
              <a:rPr lang="en-US" b="1" dirty="0"/>
              <a:t>Afraid some day I'll go insane</a:t>
            </a:r>
            <a:br>
              <a:rPr lang="en-US" b="1" dirty="0"/>
            </a:br>
            <a:r>
              <a:rPr lang="en-US" b="1" dirty="0"/>
              <a:t/>
            </a:r>
            <a:br>
              <a:rPr lang="en-US" b="1" dirty="0"/>
            </a:br>
            <a:endParaRPr lang="en-US" b="1" dirty="0" smtClean="0"/>
          </a:p>
          <a:p>
            <a:pPr marL="68580" indent="0">
              <a:buNone/>
            </a:pPr>
            <a:r>
              <a:rPr lang="en-US" b="1" dirty="0" smtClean="0"/>
              <a:t>That's </a:t>
            </a:r>
            <a:r>
              <a:rPr lang="en-US" b="1" dirty="0"/>
              <a:t>been ten long years ago</a:t>
            </a:r>
            <a:br>
              <a:rPr lang="en-US" b="1" dirty="0"/>
            </a:br>
            <a:r>
              <a:rPr lang="en-US" b="1" dirty="0"/>
              <a:t>And time has gone on by</a:t>
            </a:r>
            <a:br>
              <a:rPr lang="en-US" b="1" dirty="0"/>
            </a:br>
            <a:r>
              <a:rPr lang="en-US" b="1" dirty="0"/>
              <a:t>Now and then I catch myself</a:t>
            </a:r>
            <a:br>
              <a:rPr lang="en-US" b="1" dirty="0"/>
            </a:br>
            <a:r>
              <a:rPr lang="en-US" b="1" dirty="0"/>
              <a:t>Eyes searching through the sky</a:t>
            </a:r>
            <a:br>
              <a:rPr lang="en-US" b="1" dirty="0"/>
            </a:br>
            <a:r>
              <a:rPr lang="en-US" b="1" dirty="0"/>
              <a:t/>
            </a:r>
            <a:br>
              <a:rPr lang="en-US" b="1" dirty="0"/>
            </a:br>
            <a:r>
              <a:rPr lang="en-US" b="1" dirty="0"/>
              <a:t>All the sounds of long ago</a:t>
            </a:r>
            <a:br>
              <a:rPr lang="en-US" b="1" dirty="0"/>
            </a:br>
            <a:r>
              <a:rPr lang="en-US" b="1" dirty="0"/>
              <a:t>Will be forever in my head</a:t>
            </a:r>
            <a:br>
              <a:rPr lang="en-US" b="1" dirty="0"/>
            </a:br>
            <a:r>
              <a:rPr lang="en-US" b="1" dirty="0"/>
              <a:t>Mingled with the wounded cries</a:t>
            </a:r>
            <a:br>
              <a:rPr lang="en-US" b="1" dirty="0"/>
            </a:br>
            <a:r>
              <a:rPr lang="en-US" b="1" dirty="0"/>
              <a:t>And the silence of the dead</a:t>
            </a:r>
            <a:br>
              <a:rPr lang="en-US" b="1" dirty="0"/>
            </a:br>
            <a:r>
              <a:rPr lang="en-US" b="1" dirty="0"/>
              <a:t/>
            </a:r>
            <a:br>
              <a:rPr lang="en-US" b="1" dirty="0"/>
            </a:br>
            <a:r>
              <a:rPr lang="en-US" b="1" dirty="0"/>
              <a:t>'</a:t>
            </a:r>
            <a:r>
              <a:rPr lang="en-US" b="1" dirty="0" err="1"/>
              <a:t>Cuz</a:t>
            </a:r>
            <a:r>
              <a:rPr lang="en-US" b="1" dirty="0"/>
              <a:t> I'm still in Saigon</a:t>
            </a:r>
            <a:br>
              <a:rPr lang="en-US" b="1" dirty="0"/>
            </a:br>
            <a:r>
              <a:rPr lang="en-US" b="1" dirty="0"/>
              <a:t>Still in Saigon</a:t>
            </a:r>
            <a:br>
              <a:rPr lang="en-US" b="1" dirty="0"/>
            </a:br>
            <a:r>
              <a:rPr lang="en-US" b="1" dirty="0"/>
              <a:t>I am still in Saigon</a:t>
            </a:r>
            <a:br>
              <a:rPr lang="en-US" b="1" dirty="0"/>
            </a:br>
            <a:r>
              <a:rPr lang="en-US" b="1" dirty="0"/>
              <a:t>In my mind</a:t>
            </a:r>
            <a:br>
              <a:rPr lang="en-US" b="1" dirty="0"/>
            </a:br>
            <a:r>
              <a:rPr lang="en-US" b="1" dirty="0"/>
              <a:t/>
            </a:r>
            <a:br>
              <a:rPr lang="en-US" b="1" dirty="0"/>
            </a:br>
            <a:r>
              <a:rPr lang="en-US" b="1" dirty="0"/>
              <a:t>I am still in Saigon</a:t>
            </a:r>
            <a:br>
              <a:rPr lang="en-US" b="1" dirty="0"/>
            </a:br>
            <a:r>
              <a:rPr lang="en-US" b="1" dirty="0"/>
              <a:t>I am still in Saigon</a:t>
            </a:r>
            <a:br>
              <a:rPr lang="en-US" b="1" dirty="0"/>
            </a:br>
            <a:r>
              <a:rPr lang="en-US" b="1" dirty="0"/>
              <a:t>Yes, I'm still in Saigon</a:t>
            </a:r>
            <a:br>
              <a:rPr lang="en-US" b="1" dirty="0"/>
            </a:br>
            <a:r>
              <a:rPr lang="en-US" b="1" dirty="0"/>
              <a:t>In my mind</a:t>
            </a:r>
          </a:p>
          <a:p>
            <a:pPr marL="68580" indent="0">
              <a:buNone/>
            </a:pPr>
            <a:endParaRPr lang="en-US" b="1" dirty="0"/>
          </a:p>
        </p:txBody>
      </p:sp>
    </p:spTree>
    <p:extLst>
      <p:ext uri="{BB962C8B-B14F-4D97-AF65-F5344CB8AC3E}">
        <p14:creationId xmlns:p14="http://schemas.microsoft.com/office/powerpoint/2010/main" val="30553368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lstStyle/>
          <a:p>
            <a:r>
              <a:rPr lang="en-US" dirty="0" smtClean="0"/>
              <a:t>Key phrases and words</a:t>
            </a:r>
          </a:p>
          <a:p>
            <a:r>
              <a:rPr lang="en-US" dirty="0" smtClean="0"/>
              <a:t>Literary elements: metaphor, simile, imagery, symbolism, satire, etc. </a:t>
            </a:r>
          </a:p>
          <a:p>
            <a:r>
              <a:rPr lang="en-US" dirty="0" smtClean="0"/>
              <a:t>Pro-or anti-Vietnam/soldier</a:t>
            </a:r>
          </a:p>
          <a:p>
            <a:r>
              <a:rPr lang="en-US" dirty="0" smtClean="0"/>
              <a:t>What is the </a:t>
            </a:r>
            <a:r>
              <a:rPr lang="en-US" smtClean="0"/>
              <a:t>song about?</a:t>
            </a:r>
            <a:endParaRPr lang="en-US" dirty="0" smtClean="0"/>
          </a:p>
          <a:p>
            <a:endParaRPr lang="en-US" dirty="0"/>
          </a:p>
        </p:txBody>
      </p:sp>
    </p:spTree>
    <p:extLst>
      <p:ext uri="{BB962C8B-B14F-4D97-AF65-F5344CB8AC3E}">
        <p14:creationId xmlns:p14="http://schemas.microsoft.com/office/powerpoint/2010/main" val="21296579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sz="3600" dirty="0" smtClean="0"/>
              <a:t>Questions</a:t>
            </a:r>
          </a:p>
          <a:p>
            <a:r>
              <a:rPr lang="en-US" sz="3600" dirty="0" smtClean="0"/>
              <a:t>Comparisons</a:t>
            </a:r>
          </a:p>
          <a:p>
            <a:r>
              <a:rPr lang="en-US" sz="3600" dirty="0" smtClean="0"/>
              <a:t>What struck you?</a:t>
            </a:r>
          </a:p>
          <a:p>
            <a:endParaRPr lang="en-US" dirty="0" smtClean="0"/>
          </a:p>
          <a:p>
            <a:endParaRPr lang="en-US" dirty="0"/>
          </a:p>
        </p:txBody>
      </p:sp>
    </p:spTree>
    <p:extLst>
      <p:ext uri="{BB962C8B-B14F-4D97-AF65-F5344CB8AC3E}">
        <p14:creationId xmlns:p14="http://schemas.microsoft.com/office/powerpoint/2010/main" val="3795077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533400"/>
          </a:xfrm>
        </p:spPr>
        <p:txBody>
          <a:bodyPr>
            <a:normAutofit fontScale="90000"/>
          </a:bodyPr>
          <a:lstStyle/>
          <a:p>
            <a:r>
              <a:rPr lang="en-US" dirty="0" smtClean="0"/>
              <a:t>“Death of the Ball Turret Gunner”</a:t>
            </a:r>
            <a:endParaRPr lang="en-US" dirty="0"/>
          </a:p>
        </p:txBody>
      </p:sp>
      <p:sp>
        <p:nvSpPr>
          <p:cNvPr id="3" name="Content Placeholder 2"/>
          <p:cNvSpPr>
            <a:spLocks noGrp="1"/>
          </p:cNvSpPr>
          <p:nvPr>
            <p:ph idx="1"/>
          </p:nvPr>
        </p:nvSpPr>
        <p:spPr>
          <a:xfrm>
            <a:off x="76200" y="1752600"/>
            <a:ext cx="8991600" cy="4821936"/>
          </a:xfrm>
        </p:spPr>
        <p:txBody>
          <a:bodyPr>
            <a:normAutofit/>
          </a:bodyPr>
          <a:lstStyle/>
          <a:p>
            <a:pPr marL="109728" indent="0">
              <a:buNone/>
            </a:pPr>
            <a:r>
              <a:rPr lang="en-US" dirty="0"/>
              <a:t>From my mother’s sleep I fell into the State, </a:t>
            </a:r>
          </a:p>
          <a:p>
            <a:pPr marL="109728" indent="0">
              <a:buNone/>
            </a:pPr>
            <a:r>
              <a:rPr lang="en-US" dirty="0" smtClean="0"/>
              <a:t>And </a:t>
            </a:r>
            <a:r>
              <a:rPr lang="en-US" dirty="0"/>
              <a:t>I hunched in its belly till my wet fur froze. </a:t>
            </a:r>
            <a:endParaRPr lang="en-US" dirty="0" smtClean="0"/>
          </a:p>
          <a:p>
            <a:pPr marL="109728" indent="0">
              <a:buNone/>
            </a:pPr>
            <a:r>
              <a:rPr lang="en-US" dirty="0" smtClean="0"/>
              <a:t>Six </a:t>
            </a:r>
            <a:r>
              <a:rPr lang="en-US" dirty="0"/>
              <a:t>miles from earth, loosed from its dream of life, </a:t>
            </a:r>
            <a:endParaRPr lang="en-US" dirty="0" smtClean="0"/>
          </a:p>
          <a:p>
            <a:pPr marL="109728" indent="0">
              <a:buNone/>
            </a:pPr>
            <a:r>
              <a:rPr lang="en-US" dirty="0" smtClean="0"/>
              <a:t>I </a:t>
            </a:r>
            <a:r>
              <a:rPr lang="en-US" dirty="0"/>
              <a:t>woke to black flak and the nightmare fighters. </a:t>
            </a:r>
            <a:endParaRPr lang="en-US" dirty="0" smtClean="0"/>
          </a:p>
          <a:p>
            <a:pPr marL="109728" indent="0">
              <a:buNone/>
            </a:pPr>
            <a:r>
              <a:rPr lang="en-US" dirty="0" smtClean="0"/>
              <a:t>When </a:t>
            </a:r>
            <a:r>
              <a:rPr lang="en-US" dirty="0"/>
              <a:t>I died they washed me out of the turret with a hose.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7207" y="4495800"/>
            <a:ext cx="2888673" cy="2118360"/>
          </a:xfrm>
          <a:prstGeom prst="rect">
            <a:avLst/>
          </a:prstGeom>
        </p:spPr>
      </p:pic>
    </p:spTree>
    <p:extLst>
      <p:ext uri="{BB962C8B-B14F-4D97-AF65-F5344CB8AC3E}">
        <p14:creationId xmlns:p14="http://schemas.microsoft.com/office/powerpoint/2010/main" val="18609643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838200" y="2323652"/>
            <a:ext cx="7543800" cy="3508977"/>
          </a:xfrm>
        </p:spPr>
        <p:txBody>
          <a:bodyPr>
            <a:normAutofit/>
          </a:bodyPr>
          <a:lstStyle/>
          <a:p>
            <a:r>
              <a:rPr lang="en-US" sz="3200" dirty="0" smtClean="0"/>
              <a:t>What are some similar themes?</a:t>
            </a:r>
          </a:p>
          <a:p>
            <a:r>
              <a:rPr lang="en-US" sz="3200" dirty="0" smtClean="0"/>
              <a:t>What are similarities in imagery?</a:t>
            </a:r>
          </a:p>
          <a:p>
            <a:r>
              <a:rPr lang="en-US" sz="3200" dirty="0" smtClean="0"/>
              <a:t>How does the music tell a similar/different story from the poems, short stories, novel excerpts?</a:t>
            </a:r>
            <a:endParaRPr lang="en-US" sz="3200" dirty="0"/>
          </a:p>
        </p:txBody>
      </p:sp>
    </p:spTree>
    <p:extLst>
      <p:ext uri="{BB962C8B-B14F-4D97-AF65-F5344CB8AC3E}">
        <p14:creationId xmlns:p14="http://schemas.microsoft.com/office/powerpoint/2010/main" val="34472445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 1: Support or Protest Song	</a:t>
            </a:r>
            <a:endParaRPr lang="en-US" dirty="0"/>
          </a:p>
        </p:txBody>
      </p:sp>
      <p:sp>
        <p:nvSpPr>
          <p:cNvPr id="3" name="Content Placeholder 2"/>
          <p:cNvSpPr>
            <a:spLocks noGrp="1"/>
          </p:cNvSpPr>
          <p:nvPr>
            <p:ph sz="quarter" idx="1"/>
          </p:nvPr>
        </p:nvSpPr>
        <p:spPr>
          <a:xfrm>
            <a:off x="838200" y="2323652"/>
            <a:ext cx="7543800" cy="3508977"/>
          </a:xfrm>
        </p:spPr>
        <p:txBody>
          <a:bodyPr>
            <a:normAutofit fontScale="92500" lnSpcReduction="20000"/>
          </a:bodyPr>
          <a:lstStyle/>
          <a:p>
            <a:r>
              <a:rPr lang="en-US" dirty="0" smtClean="0"/>
              <a:t>Knowing all you do about Vietnam, write a pro or anti-Vietnam War song</a:t>
            </a:r>
          </a:p>
          <a:p>
            <a:r>
              <a:rPr lang="en-US" dirty="0" smtClean="0"/>
              <a:t>Must be at least 20 lines</a:t>
            </a:r>
          </a:p>
          <a:p>
            <a:r>
              <a:rPr lang="en-US" dirty="0" smtClean="0"/>
              <a:t>Must reference specifics to the war and give an idea of why you are pro/anti</a:t>
            </a:r>
          </a:p>
          <a:p>
            <a:r>
              <a:rPr lang="en-US" dirty="0" smtClean="0"/>
              <a:t>Things to consider:</a:t>
            </a:r>
          </a:p>
          <a:p>
            <a:pPr lvl="1"/>
            <a:r>
              <a:rPr lang="en-US" dirty="0" smtClean="0"/>
              <a:t>Why we went there, soldiers experience, Vietnamese experience, controversies/issue, public opinion</a:t>
            </a:r>
          </a:p>
          <a:p>
            <a:r>
              <a:rPr lang="en-US" dirty="0" smtClean="0"/>
              <a:t>Use one literary device (underline) </a:t>
            </a:r>
            <a:endParaRPr lang="en-US" dirty="0"/>
          </a:p>
        </p:txBody>
      </p:sp>
    </p:spTree>
    <p:extLst>
      <p:ext uri="{BB962C8B-B14F-4D97-AF65-F5344CB8AC3E}">
        <p14:creationId xmlns:p14="http://schemas.microsoft.com/office/powerpoint/2010/main" val="380445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 2: Original Album Cover and Songs</a:t>
            </a:r>
            <a:endParaRPr lang="en-US" dirty="0"/>
          </a:p>
        </p:txBody>
      </p:sp>
      <p:sp>
        <p:nvSpPr>
          <p:cNvPr id="3" name="Content Placeholder 2"/>
          <p:cNvSpPr>
            <a:spLocks noGrp="1"/>
          </p:cNvSpPr>
          <p:nvPr>
            <p:ph idx="1"/>
          </p:nvPr>
        </p:nvSpPr>
        <p:spPr/>
        <p:txBody>
          <a:bodyPr/>
          <a:lstStyle/>
          <a:p>
            <a:r>
              <a:rPr lang="en-US" dirty="0" smtClean="0"/>
              <a:t>Album cover</a:t>
            </a:r>
          </a:p>
          <a:p>
            <a:pPr lvl="1"/>
            <a:r>
              <a:rPr lang="en-US" dirty="0" smtClean="0"/>
              <a:t>Explanation of why you created cover/why you selected </a:t>
            </a:r>
            <a:r>
              <a:rPr lang="en-US" smtClean="0"/>
              <a:t>the images</a:t>
            </a:r>
            <a:endParaRPr lang="en-US" dirty="0" smtClean="0"/>
          </a:p>
          <a:p>
            <a:r>
              <a:rPr lang="en-US" dirty="0" smtClean="0"/>
              <a:t>8-12 songs that are appropriate representations of the Vietnam War </a:t>
            </a:r>
          </a:p>
          <a:p>
            <a:pPr lvl="1"/>
            <a:r>
              <a:rPr lang="en-US" dirty="0" smtClean="0"/>
              <a:t>Real or original song titles </a:t>
            </a:r>
          </a:p>
          <a:p>
            <a:pPr lvl="1"/>
            <a:r>
              <a:rPr lang="en-US" dirty="0" smtClean="0"/>
              <a:t>Use literary device in song title or album cover</a:t>
            </a:r>
            <a:endParaRPr lang="en-US" dirty="0"/>
          </a:p>
        </p:txBody>
      </p:sp>
    </p:spTree>
    <p:extLst>
      <p:ext uri="{BB962C8B-B14F-4D97-AF65-F5344CB8AC3E}">
        <p14:creationId xmlns:p14="http://schemas.microsoft.com/office/powerpoint/2010/main" val="65893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fontScale="90000"/>
          </a:bodyPr>
          <a:lstStyle/>
          <a:p>
            <a:r>
              <a:rPr lang="en-US" dirty="0" smtClean="0"/>
              <a:t>Reflection</a:t>
            </a:r>
            <a:endParaRPr lang="en-US" dirty="0"/>
          </a:p>
        </p:txBody>
      </p:sp>
      <p:sp>
        <p:nvSpPr>
          <p:cNvPr id="3" name="Content Placeholder 2"/>
          <p:cNvSpPr>
            <a:spLocks noGrp="1"/>
          </p:cNvSpPr>
          <p:nvPr>
            <p:ph idx="1"/>
          </p:nvPr>
        </p:nvSpPr>
        <p:spPr>
          <a:xfrm>
            <a:off x="457200" y="1371600"/>
            <a:ext cx="8534400" cy="5202936"/>
          </a:xfrm>
        </p:spPr>
        <p:txBody>
          <a:bodyPr>
            <a:normAutofit/>
          </a:bodyPr>
          <a:lstStyle/>
          <a:p>
            <a:pPr marL="514350" indent="-514350">
              <a:buFont typeface="+mj-lt"/>
              <a:buAutoNum type="arabicPeriod"/>
            </a:pPr>
            <a:r>
              <a:rPr lang="en-US" sz="3200" dirty="0" smtClean="0"/>
              <a:t>Jarrell’s poem, particularly its haunting last line, uses vivid imagery to make a lasting impression on readers. What is so startling about the tone of the poem’s conclusion?</a:t>
            </a:r>
          </a:p>
          <a:p>
            <a:pPr marL="514350" indent="-514350">
              <a:buFont typeface="+mj-lt"/>
              <a:buAutoNum type="arabicPeriod"/>
            </a:pPr>
            <a:r>
              <a:rPr lang="en-US" sz="3200" dirty="0" smtClean="0"/>
              <a:t>In discussing the poem, one critic stated, “In the combination of death and consciousness is the awakening and final recognition on the part of the gunner that he exists only to be a victim”. Determine the validity of this statement. </a:t>
            </a:r>
          </a:p>
          <a:p>
            <a:endParaRPr lang="en-US" dirty="0" smtClean="0"/>
          </a:p>
          <a:p>
            <a:endParaRPr lang="en-US" dirty="0" smtClean="0"/>
          </a:p>
        </p:txBody>
      </p:sp>
    </p:spTree>
    <p:extLst>
      <p:ext uri="{BB962C8B-B14F-4D97-AF65-F5344CB8AC3E}">
        <p14:creationId xmlns:p14="http://schemas.microsoft.com/office/powerpoint/2010/main" val="2984705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33400"/>
          </a:xfrm>
        </p:spPr>
        <p:txBody>
          <a:bodyPr>
            <a:normAutofit fontScale="90000"/>
          </a:bodyPr>
          <a:lstStyle/>
          <a:p>
            <a:r>
              <a:rPr lang="en-US" dirty="0" smtClean="0"/>
              <a:t>Task</a:t>
            </a:r>
            <a:endParaRPr lang="en-US" dirty="0"/>
          </a:p>
        </p:txBody>
      </p:sp>
      <p:sp>
        <p:nvSpPr>
          <p:cNvPr id="3" name="Content Placeholder 2"/>
          <p:cNvSpPr>
            <a:spLocks noGrp="1"/>
          </p:cNvSpPr>
          <p:nvPr>
            <p:ph idx="1"/>
          </p:nvPr>
        </p:nvSpPr>
        <p:spPr>
          <a:xfrm>
            <a:off x="228600" y="1676400"/>
            <a:ext cx="8686800" cy="4898136"/>
          </a:xfrm>
        </p:spPr>
        <p:txBody>
          <a:bodyPr>
            <a:normAutofit lnSpcReduction="10000"/>
          </a:bodyPr>
          <a:lstStyle/>
          <a:p>
            <a:r>
              <a:rPr lang="en-US" sz="3600" dirty="0" smtClean="0"/>
              <a:t>You will be assigned one of five pieces of literature to read</a:t>
            </a:r>
          </a:p>
          <a:p>
            <a:r>
              <a:rPr lang="en-US" sz="3600" dirty="0" smtClean="0"/>
              <a:t>Jigsaw in small groups Thursday 5/2</a:t>
            </a:r>
          </a:p>
          <a:p>
            <a:r>
              <a:rPr lang="en-US" sz="3600" dirty="0"/>
              <a:t>Each person </a:t>
            </a:r>
            <a:r>
              <a:rPr lang="en-US" sz="3600" dirty="0" smtClean="0"/>
              <a:t>in the </a:t>
            </a:r>
            <a:r>
              <a:rPr lang="en-US" sz="3600" dirty="0"/>
              <a:t>group needs a number, </a:t>
            </a:r>
            <a:r>
              <a:rPr lang="en-US" sz="3600" dirty="0" smtClean="0"/>
              <a:t>1-5</a:t>
            </a:r>
            <a:endParaRPr lang="en-US" sz="3600" dirty="0"/>
          </a:p>
          <a:p>
            <a:r>
              <a:rPr lang="en-US" sz="3600" u="sng" dirty="0" smtClean="0"/>
              <a:t>Prep work (</a:t>
            </a:r>
            <a:r>
              <a:rPr lang="en-US" sz="3600" u="sng" smtClean="0"/>
              <a:t>stamping Thursday): </a:t>
            </a:r>
            <a:r>
              <a:rPr lang="en-US" sz="3600" dirty="0" smtClean="0"/>
              <a:t>summary of the reading, most important quote, views of war/soldiers/America?</a:t>
            </a:r>
          </a:p>
          <a:p>
            <a:endParaRPr lang="en-US" dirty="0"/>
          </a:p>
        </p:txBody>
      </p:sp>
    </p:spTree>
    <p:extLst>
      <p:ext uri="{BB962C8B-B14F-4D97-AF65-F5344CB8AC3E}">
        <p14:creationId xmlns:p14="http://schemas.microsoft.com/office/powerpoint/2010/main" val="985311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War Literature Jigsaw </a:t>
            </a:r>
            <a:endParaRPr lang="en-US" dirty="0"/>
          </a:p>
        </p:txBody>
      </p:sp>
      <p:sp>
        <p:nvSpPr>
          <p:cNvPr id="3" name="Content Placeholder 2"/>
          <p:cNvSpPr>
            <a:spLocks noGrp="1"/>
          </p:cNvSpPr>
          <p:nvPr>
            <p:ph idx="1"/>
          </p:nvPr>
        </p:nvSpPr>
        <p:spPr>
          <a:xfrm>
            <a:off x="457200" y="1828800"/>
            <a:ext cx="8534400" cy="4745736"/>
          </a:xfrm>
        </p:spPr>
        <p:txBody>
          <a:bodyPr>
            <a:normAutofit/>
          </a:bodyPr>
          <a:lstStyle/>
          <a:p>
            <a:pPr marL="624078" indent="-514350">
              <a:buFont typeface="+mj-lt"/>
              <a:buAutoNum type="arabicPeriod"/>
            </a:pPr>
            <a:r>
              <a:rPr lang="en-US" sz="4000" i="1" dirty="0" smtClean="0"/>
              <a:t>We Were Soldiers Once…and Young</a:t>
            </a:r>
          </a:p>
          <a:p>
            <a:pPr marL="624078" indent="-514350">
              <a:buFont typeface="+mj-lt"/>
              <a:buAutoNum type="arabicPeriod"/>
            </a:pPr>
            <a:r>
              <a:rPr lang="en-US" sz="4000" i="1" dirty="0" smtClean="0"/>
              <a:t>Why Soldiers Won’t Talk </a:t>
            </a:r>
          </a:p>
          <a:p>
            <a:pPr marL="624078" indent="-514350">
              <a:buFont typeface="+mj-lt"/>
              <a:buAutoNum type="arabicPeriod"/>
            </a:pPr>
            <a:r>
              <a:rPr lang="en-US" sz="4000" dirty="0" smtClean="0"/>
              <a:t>Penny Rock poems</a:t>
            </a:r>
          </a:p>
          <a:p>
            <a:pPr marL="624078" indent="-514350">
              <a:buFont typeface="+mj-lt"/>
              <a:buAutoNum type="arabicPeriod"/>
            </a:pPr>
            <a:r>
              <a:rPr lang="en-US" sz="4000" dirty="0" smtClean="0"/>
              <a:t>‘Napalm Girl’ photograph and update article</a:t>
            </a:r>
            <a:endParaRPr lang="en-US" sz="4000" i="1" dirty="0" smtClean="0"/>
          </a:p>
          <a:p>
            <a:pPr marL="624078" indent="-514350">
              <a:buFont typeface="+mj-lt"/>
              <a:buAutoNum type="arabicPeriod"/>
            </a:pPr>
            <a:r>
              <a:rPr lang="en-US" sz="4000" i="1" dirty="0" smtClean="0"/>
              <a:t>A Rumor </a:t>
            </a:r>
            <a:r>
              <a:rPr lang="en-US" sz="4000" i="1" dirty="0"/>
              <a:t>of </a:t>
            </a:r>
            <a:r>
              <a:rPr lang="en-US" sz="4000" i="1" dirty="0" smtClean="0"/>
              <a:t>War</a:t>
            </a:r>
            <a:endParaRPr lang="en-US" i="1" dirty="0" smtClean="0"/>
          </a:p>
          <a:p>
            <a:endParaRPr lang="en-US" dirty="0"/>
          </a:p>
        </p:txBody>
      </p:sp>
    </p:spTree>
    <p:extLst>
      <p:ext uri="{BB962C8B-B14F-4D97-AF65-F5344CB8AC3E}">
        <p14:creationId xmlns:p14="http://schemas.microsoft.com/office/powerpoint/2010/main" val="1242652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533400"/>
          </a:xfrm>
        </p:spPr>
        <p:txBody>
          <a:bodyPr>
            <a:normAutofit fontScale="90000"/>
          </a:bodyPr>
          <a:lstStyle/>
          <a:p>
            <a:r>
              <a:rPr lang="en-US" dirty="0" smtClean="0"/>
              <a:t>War Literature Jigsaw	</a:t>
            </a:r>
            <a:endParaRPr lang="en-US" dirty="0"/>
          </a:p>
        </p:txBody>
      </p:sp>
      <p:sp>
        <p:nvSpPr>
          <p:cNvPr id="3" name="Content Placeholder 2"/>
          <p:cNvSpPr>
            <a:spLocks noGrp="1"/>
          </p:cNvSpPr>
          <p:nvPr>
            <p:ph idx="1"/>
          </p:nvPr>
        </p:nvSpPr>
        <p:spPr>
          <a:xfrm>
            <a:off x="152400" y="1524000"/>
            <a:ext cx="8763000" cy="5050536"/>
          </a:xfrm>
        </p:spPr>
        <p:txBody>
          <a:bodyPr>
            <a:noAutofit/>
          </a:bodyPr>
          <a:lstStyle/>
          <a:p>
            <a:r>
              <a:rPr lang="en-US" sz="3200" dirty="0" smtClean="0"/>
              <a:t>You will first be meeting with people that read the same story/article/poems as you</a:t>
            </a:r>
          </a:p>
          <a:p>
            <a:r>
              <a:rPr lang="en-US" sz="3200" dirty="0" smtClean="0"/>
              <a:t>Share what you read and create a common understanding of the reading</a:t>
            </a:r>
          </a:p>
          <a:p>
            <a:r>
              <a:rPr lang="en-US" sz="3200" dirty="0" smtClean="0"/>
              <a:t>You will then meet with your original group of 5, and take turns sharing what you read</a:t>
            </a:r>
          </a:p>
          <a:p>
            <a:r>
              <a:rPr lang="en-US" sz="3200" dirty="0" smtClean="0"/>
              <a:t>Your group will create a shared understanding of war literature</a:t>
            </a:r>
            <a:endParaRPr lang="en-US" sz="3200" dirty="0"/>
          </a:p>
        </p:txBody>
      </p:sp>
    </p:spTree>
    <p:extLst>
      <p:ext uri="{BB962C8B-B14F-4D97-AF65-F5344CB8AC3E}">
        <p14:creationId xmlns:p14="http://schemas.microsoft.com/office/powerpoint/2010/main" val="33166135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787</TotalTime>
  <Words>1831</Words>
  <Application>Microsoft Office PowerPoint</Application>
  <PresentationFormat>On-screen Show (4:3)</PresentationFormat>
  <Paragraphs>207</Paragraphs>
  <Slides>52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Century Schoolbook</vt:lpstr>
      <vt:lpstr>Georgia</vt:lpstr>
      <vt:lpstr>Trebuchet MS</vt:lpstr>
      <vt:lpstr>Wingdings 2</vt:lpstr>
      <vt:lpstr>Urban</vt:lpstr>
      <vt:lpstr>Vietnam and Protests</vt:lpstr>
      <vt:lpstr>Essential Questions </vt:lpstr>
      <vt:lpstr>Learning Targets</vt:lpstr>
      <vt:lpstr>“The Death of the Ball Turret Gunner”</vt:lpstr>
      <vt:lpstr>“Death of the Ball Turret Gunner”</vt:lpstr>
      <vt:lpstr>Reflection</vt:lpstr>
      <vt:lpstr>Task</vt:lpstr>
      <vt:lpstr>War Literature Jigsaw </vt:lpstr>
      <vt:lpstr>War Literature Jigsaw </vt:lpstr>
      <vt:lpstr> Mixed Group Four Square</vt:lpstr>
      <vt:lpstr>“Ambush”</vt:lpstr>
      <vt:lpstr>“Ambush” by Tim O’Brien</vt:lpstr>
      <vt:lpstr>Ambush by Tim O’Brien</vt:lpstr>
      <vt:lpstr>Questions continued…</vt:lpstr>
      <vt:lpstr>Protest Assessment</vt:lpstr>
      <vt:lpstr>Music of the Vietnam War</vt:lpstr>
      <vt:lpstr>Protest Music Video</vt:lpstr>
      <vt:lpstr>Catching up…</vt:lpstr>
      <vt:lpstr>The Voice of Music</vt:lpstr>
      <vt:lpstr>60s music</vt:lpstr>
      <vt:lpstr>Task</vt:lpstr>
      <vt:lpstr>Joni Mitchell “One Tin Soldier”</vt:lpstr>
      <vt:lpstr>PowerPoint Presentation</vt:lpstr>
      <vt:lpstr>PowerPoint Presentation</vt:lpstr>
      <vt:lpstr>Task</vt:lpstr>
      <vt:lpstr>“Ballad of the Green Berets” by SSgt. Barry Sadler</vt:lpstr>
      <vt:lpstr>PowerPoint Presentation</vt:lpstr>
      <vt:lpstr>PowerPoint Presentation</vt:lpstr>
      <vt:lpstr>Task</vt:lpstr>
      <vt:lpstr>Bruce Springsteen "Born in the U.S.A.”</vt:lpstr>
      <vt:lpstr>Born in the U.S.A.</vt:lpstr>
      <vt:lpstr>Born in the U.S.A.</vt:lpstr>
      <vt:lpstr>Born in the U.S.A.</vt:lpstr>
      <vt:lpstr>Task</vt:lpstr>
      <vt:lpstr>Questions</vt:lpstr>
      <vt:lpstr>Protest Assessment</vt:lpstr>
      <vt:lpstr>Older Files</vt:lpstr>
      <vt:lpstr>Task</vt:lpstr>
      <vt:lpstr>“Feel like I’m Fixin’ to die Rag” Country Joe and the Fish</vt:lpstr>
      <vt:lpstr>“Feel like I’m Fixin’ to die Rag” Country Joe and the Fish</vt:lpstr>
      <vt:lpstr>“Feel like I’m Fixin’ to die Rag” Country Joe and the Fish</vt:lpstr>
      <vt:lpstr>“Feel like I’m Fixin’ to die Rag” Country Joe and the Fish</vt:lpstr>
      <vt:lpstr>PowerPoint Presentation</vt:lpstr>
      <vt:lpstr>Def Leppard “Die Hard the Hunter”</vt:lpstr>
      <vt:lpstr>“Die Hard the Hunter”</vt:lpstr>
      <vt:lpstr>Charlie Daniels Band “Still in Saigon”</vt:lpstr>
      <vt:lpstr>“Still in Saigon”</vt:lpstr>
      <vt:lpstr>Task</vt:lpstr>
      <vt:lpstr>Discussion</vt:lpstr>
      <vt:lpstr>Questions</vt:lpstr>
      <vt:lpstr>Option 1: Support or Protest Song </vt:lpstr>
      <vt:lpstr>Option 2: Original Album Cover and Songs</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Vietnam and Protests</dc:title>
  <dc:creator>Woldendorp, Kirsten    SHS-Staff</dc:creator>
  <cp:lastModifiedBy>Cossano, Kirsten    SHS-Staff</cp:lastModifiedBy>
  <cp:revision>44</cp:revision>
  <dcterms:created xsi:type="dcterms:W3CDTF">2016-01-28T20:55:53Z</dcterms:created>
  <dcterms:modified xsi:type="dcterms:W3CDTF">2019-05-03T15:57:10Z</dcterms:modified>
</cp:coreProperties>
</file>