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297" r:id="rId2"/>
    <p:sldId id="296" r:id="rId3"/>
    <p:sldId id="256" r:id="rId4"/>
    <p:sldId id="257" r:id="rId5"/>
    <p:sldId id="258" r:id="rId6"/>
    <p:sldId id="259" r:id="rId7"/>
    <p:sldId id="260" r:id="rId8"/>
    <p:sldId id="261" r:id="rId9"/>
    <p:sldId id="262" r:id="rId10"/>
    <p:sldId id="263" r:id="rId11"/>
    <p:sldId id="264" r:id="rId12"/>
    <p:sldId id="265" r:id="rId13"/>
    <p:sldId id="292" r:id="rId14"/>
    <p:sldId id="266" r:id="rId15"/>
    <p:sldId id="269" r:id="rId16"/>
    <p:sldId id="284" r:id="rId17"/>
    <p:sldId id="285" r:id="rId18"/>
    <p:sldId id="286" r:id="rId19"/>
    <p:sldId id="287" r:id="rId20"/>
    <p:sldId id="288" r:id="rId21"/>
    <p:sldId id="289" r:id="rId22"/>
    <p:sldId id="290" r:id="rId23"/>
    <p:sldId id="291" r:id="rId24"/>
    <p:sldId id="298" r:id="rId25"/>
    <p:sldId id="294" r:id="rId26"/>
    <p:sldId id="293" r:id="rId27"/>
    <p:sldId id="295" r:id="rId28"/>
    <p:sldId id="270" r:id="rId29"/>
    <p:sldId id="271" r:id="rId30"/>
    <p:sldId id="272" r:id="rId31"/>
    <p:sldId id="281" r:id="rId32"/>
    <p:sldId id="275" r:id="rId33"/>
    <p:sldId id="299" r:id="rId34"/>
    <p:sldId id="273" r:id="rId35"/>
    <p:sldId id="283" r:id="rId36"/>
    <p:sldId id="282" r:id="rId37"/>
    <p:sldId id="277" r:id="rId38"/>
    <p:sldId id="278" r:id="rId39"/>
    <p:sldId id="279" r:id="rId40"/>
    <p:sldId id="28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958864-290E-43A3-965E-DDAD74690D52}" type="datetimeFigureOut">
              <a:rPr lang="en-US" smtClean="0"/>
              <a:pPr/>
              <a:t>10/28/2019</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79CAB260-8DBA-4B32-95CC-EAD4950981E2}" type="slidenum">
              <a:rPr lang="en-US" smtClean="0"/>
              <a:pPr/>
              <a:t>‹#›</a:t>
            </a:fld>
            <a:endParaRPr lang="en-US"/>
          </a:p>
        </p:txBody>
      </p:sp>
    </p:spTree>
    <p:extLst>
      <p:ext uri="{BB962C8B-B14F-4D97-AF65-F5344CB8AC3E}">
        <p14:creationId xmlns:p14="http://schemas.microsoft.com/office/powerpoint/2010/main" val="47056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958864-290E-43A3-965E-DDAD74690D52}" type="datetimeFigureOut">
              <a:rPr lang="en-US" smtClean="0"/>
              <a:pPr/>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AB260-8DBA-4B32-95CC-EAD4950981E2}" type="slidenum">
              <a:rPr lang="en-US" smtClean="0"/>
              <a:pPr/>
              <a:t>‹#›</a:t>
            </a:fld>
            <a:endParaRPr lang="en-US"/>
          </a:p>
        </p:txBody>
      </p:sp>
    </p:spTree>
    <p:extLst>
      <p:ext uri="{BB962C8B-B14F-4D97-AF65-F5344CB8AC3E}">
        <p14:creationId xmlns:p14="http://schemas.microsoft.com/office/powerpoint/2010/main" val="186219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958864-290E-43A3-965E-DDAD74690D52}" type="datetimeFigureOut">
              <a:rPr lang="en-US" smtClean="0"/>
              <a:pPr/>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AB260-8DBA-4B32-95CC-EAD4950981E2}" type="slidenum">
              <a:rPr lang="en-US" smtClean="0"/>
              <a:pPr/>
              <a:t>‹#›</a:t>
            </a:fld>
            <a:endParaRPr lang="en-US"/>
          </a:p>
        </p:txBody>
      </p:sp>
    </p:spTree>
    <p:extLst>
      <p:ext uri="{BB962C8B-B14F-4D97-AF65-F5344CB8AC3E}">
        <p14:creationId xmlns:p14="http://schemas.microsoft.com/office/powerpoint/2010/main" val="170519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958864-290E-43A3-965E-DDAD74690D52}" type="datetimeFigureOut">
              <a:rPr lang="en-US" smtClean="0"/>
              <a:pPr/>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AB260-8DBA-4B32-95CC-EAD4950981E2}" type="slidenum">
              <a:rPr lang="en-US" smtClean="0"/>
              <a:pPr/>
              <a:t>‹#›</a:t>
            </a:fld>
            <a:endParaRPr lang="en-US"/>
          </a:p>
        </p:txBody>
      </p:sp>
    </p:spTree>
    <p:extLst>
      <p:ext uri="{BB962C8B-B14F-4D97-AF65-F5344CB8AC3E}">
        <p14:creationId xmlns:p14="http://schemas.microsoft.com/office/powerpoint/2010/main" val="163580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41958864-290E-43A3-965E-DDAD74690D52}" type="datetimeFigureOut">
              <a:rPr lang="en-US" smtClean="0"/>
              <a:pPr/>
              <a:t>10/28/2019</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79CAB260-8DBA-4B32-95CC-EAD4950981E2}" type="slidenum">
              <a:rPr lang="en-US" smtClean="0"/>
              <a:pPr/>
              <a:t>‹#›</a:t>
            </a:fld>
            <a:endParaRPr lang="en-US"/>
          </a:p>
        </p:txBody>
      </p:sp>
    </p:spTree>
    <p:extLst>
      <p:ext uri="{BB962C8B-B14F-4D97-AF65-F5344CB8AC3E}">
        <p14:creationId xmlns:p14="http://schemas.microsoft.com/office/powerpoint/2010/main" val="446192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958864-290E-43A3-965E-DDAD74690D52}" type="datetimeFigureOut">
              <a:rPr lang="en-US" smtClean="0"/>
              <a:pPr/>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AB260-8DBA-4B32-95CC-EAD4950981E2}" type="slidenum">
              <a:rPr lang="en-US" smtClean="0"/>
              <a:pPr/>
              <a:t>‹#›</a:t>
            </a:fld>
            <a:endParaRPr lang="en-US"/>
          </a:p>
        </p:txBody>
      </p:sp>
    </p:spTree>
    <p:extLst>
      <p:ext uri="{BB962C8B-B14F-4D97-AF65-F5344CB8AC3E}">
        <p14:creationId xmlns:p14="http://schemas.microsoft.com/office/powerpoint/2010/main" val="3367389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958864-290E-43A3-965E-DDAD74690D52}" type="datetimeFigureOut">
              <a:rPr lang="en-US" smtClean="0"/>
              <a:pPr/>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AB260-8DBA-4B32-95CC-EAD4950981E2}" type="slidenum">
              <a:rPr lang="en-US" smtClean="0"/>
              <a:pPr/>
              <a:t>‹#›</a:t>
            </a:fld>
            <a:endParaRPr lang="en-US"/>
          </a:p>
        </p:txBody>
      </p:sp>
    </p:spTree>
    <p:extLst>
      <p:ext uri="{BB962C8B-B14F-4D97-AF65-F5344CB8AC3E}">
        <p14:creationId xmlns:p14="http://schemas.microsoft.com/office/powerpoint/2010/main" val="206903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41958864-290E-43A3-965E-DDAD74690D52}" type="datetimeFigureOut">
              <a:rPr lang="en-US" smtClean="0"/>
              <a:pPr/>
              <a:t>10/28/2019</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79CAB260-8DBA-4B32-95CC-EAD4950981E2}" type="slidenum">
              <a:rPr lang="en-US" smtClean="0"/>
              <a:pPr/>
              <a:t>‹#›</a:t>
            </a:fld>
            <a:endParaRPr lang="en-US"/>
          </a:p>
        </p:txBody>
      </p:sp>
    </p:spTree>
    <p:extLst>
      <p:ext uri="{BB962C8B-B14F-4D97-AF65-F5344CB8AC3E}">
        <p14:creationId xmlns:p14="http://schemas.microsoft.com/office/powerpoint/2010/main" val="326585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58864-290E-43A3-965E-DDAD74690D52}" type="datetimeFigureOut">
              <a:rPr lang="en-US" smtClean="0"/>
              <a:pPr/>
              <a:t>10/28/2019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CAB260-8DBA-4B32-95CC-EAD4950981E2}" type="slidenum">
              <a:rPr lang="en-US" smtClean="0"/>
              <a:pPr/>
              <a:t>‹#›</a:t>
            </a:fld>
            <a:endParaRPr lang="en-US"/>
          </a:p>
        </p:txBody>
      </p:sp>
    </p:spTree>
    <p:extLst>
      <p:ext uri="{BB962C8B-B14F-4D97-AF65-F5344CB8AC3E}">
        <p14:creationId xmlns:p14="http://schemas.microsoft.com/office/powerpoint/2010/main" val="405779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41958864-290E-43A3-965E-DDAD74690D52}" type="datetimeFigureOut">
              <a:rPr lang="en-US" smtClean="0"/>
              <a:pPr/>
              <a:t>10/28/2019</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79CAB260-8DBA-4B32-95CC-EAD4950981E2}" type="slidenum">
              <a:rPr lang="en-US" smtClean="0"/>
              <a:pPr/>
              <a:t>‹#›</a:t>
            </a:fld>
            <a:endParaRPr lang="en-US"/>
          </a:p>
        </p:txBody>
      </p:sp>
    </p:spTree>
    <p:extLst>
      <p:ext uri="{BB962C8B-B14F-4D97-AF65-F5344CB8AC3E}">
        <p14:creationId xmlns:p14="http://schemas.microsoft.com/office/powerpoint/2010/main" val="359153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41958864-290E-43A3-965E-DDAD74690D52}" type="datetimeFigureOut">
              <a:rPr lang="en-US" smtClean="0"/>
              <a:pPr/>
              <a:t>10/28/2019</a:t>
            </a:fld>
            <a:endParaRPr lang="en-US"/>
          </a:p>
        </p:txBody>
      </p:sp>
      <p:sp>
        <p:nvSpPr>
          <p:cNvPr id="10" name="Slide Number Placeholder 9"/>
          <p:cNvSpPr>
            <a:spLocks noGrp="1"/>
          </p:cNvSpPr>
          <p:nvPr>
            <p:ph type="sldNum" sz="quarter" idx="12"/>
          </p:nvPr>
        </p:nvSpPr>
        <p:spPr/>
        <p:txBody>
          <a:bodyPr/>
          <a:lstStyle/>
          <a:p>
            <a:fld id="{79CAB260-8DBA-4B32-95CC-EAD4950981E2}" type="slidenum">
              <a:rPr lang="en-US" smtClean="0"/>
              <a:pPr/>
              <a:t>‹#›</a:t>
            </a:fld>
            <a:endParaRPr lang="en-US"/>
          </a:p>
        </p:txBody>
      </p:sp>
    </p:spTree>
    <p:extLst>
      <p:ext uri="{BB962C8B-B14F-4D97-AF65-F5344CB8AC3E}">
        <p14:creationId xmlns:p14="http://schemas.microsoft.com/office/powerpoint/2010/main" val="423273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41958864-290E-43A3-965E-DDAD74690D52}" type="datetimeFigureOut">
              <a:rPr lang="en-US" smtClean="0"/>
              <a:pPr/>
              <a:t>10/28/2019</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79CAB260-8DBA-4B32-95CC-EAD4950981E2}" type="slidenum">
              <a:rPr lang="en-US" smtClean="0"/>
              <a:pPr/>
              <a:t>‹#›</a:t>
            </a:fld>
            <a:endParaRPr lang="en-US"/>
          </a:p>
        </p:txBody>
      </p:sp>
    </p:spTree>
    <p:extLst>
      <p:ext uri="{BB962C8B-B14F-4D97-AF65-F5344CB8AC3E}">
        <p14:creationId xmlns:p14="http://schemas.microsoft.com/office/powerpoint/2010/main" val="170487984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Turn of the century America</a:t>
            </a:r>
            <a:endParaRPr lang="en-US" dirty="0"/>
          </a:p>
        </p:txBody>
      </p:sp>
      <p:sp>
        <p:nvSpPr>
          <p:cNvPr id="5" name="Subtitle 4"/>
          <p:cNvSpPr>
            <a:spLocks noGrp="1"/>
          </p:cNvSpPr>
          <p:nvPr>
            <p:ph type="subTitle" idx="1"/>
          </p:nvPr>
        </p:nvSpPr>
        <p:spPr/>
        <p:txBody>
          <a:bodyPr/>
          <a:lstStyle/>
          <a:p>
            <a:r>
              <a:rPr lang="en-US" dirty="0" smtClean="0"/>
              <a:t>Immigrants, muckrakers, and industrialization </a:t>
            </a:r>
            <a:endParaRPr lang="en-US" dirty="0"/>
          </a:p>
        </p:txBody>
      </p:sp>
    </p:spTree>
    <p:extLst>
      <p:ext uri="{BB962C8B-B14F-4D97-AF65-F5344CB8AC3E}">
        <p14:creationId xmlns:p14="http://schemas.microsoft.com/office/powerpoint/2010/main" val="3216597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lstStyle/>
          <a:p>
            <a:r>
              <a:rPr lang="en-US" dirty="0" smtClean="0"/>
              <a:t>What were they searching for?</a:t>
            </a:r>
            <a:endParaRPr lang="en-US" dirty="0"/>
          </a:p>
        </p:txBody>
      </p:sp>
      <p:sp>
        <p:nvSpPr>
          <p:cNvPr id="3" name="Content Placeholder 2"/>
          <p:cNvSpPr>
            <a:spLocks noGrp="1"/>
          </p:cNvSpPr>
          <p:nvPr>
            <p:ph idx="1"/>
          </p:nvPr>
        </p:nvSpPr>
        <p:spPr>
          <a:xfrm>
            <a:off x="457200" y="1600200"/>
            <a:ext cx="8229600" cy="4974336"/>
          </a:xfrm>
        </p:spPr>
        <p:txBody>
          <a:bodyPr>
            <a:normAutofit/>
          </a:bodyPr>
          <a:lstStyle/>
          <a:p>
            <a:r>
              <a:rPr lang="en-US" sz="3600" dirty="0" smtClean="0"/>
              <a:t>Why did immigrants come to America? What do you suppose they were searching for?</a:t>
            </a:r>
          </a:p>
          <a:p>
            <a:endParaRPr lang="en-US" sz="3600" dirty="0"/>
          </a:p>
          <a:p>
            <a:r>
              <a:rPr lang="en-US" sz="3600" dirty="0" smtClean="0"/>
              <a:t>If you were an immigrant that recently moved to the US… what do you think your first reactions would be? What about goals/plans?</a:t>
            </a:r>
            <a:endParaRPr lang="en-US" sz="3600" dirty="0"/>
          </a:p>
        </p:txBody>
      </p:sp>
    </p:spTree>
    <p:extLst>
      <p:ext uri="{BB962C8B-B14F-4D97-AF65-F5344CB8AC3E}">
        <p14:creationId xmlns:p14="http://schemas.microsoft.com/office/powerpoint/2010/main" val="606134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582168"/>
          </a:xfrm>
        </p:spPr>
        <p:txBody>
          <a:bodyPr>
            <a:normAutofit fontScale="90000"/>
          </a:bodyPr>
          <a:lstStyle/>
          <a:p>
            <a:r>
              <a:rPr lang="en-US" dirty="0" smtClean="0"/>
              <a:t>Question</a:t>
            </a:r>
            <a:endParaRPr lang="en-US" dirty="0"/>
          </a:p>
        </p:txBody>
      </p:sp>
      <p:sp>
        <p:nvSpPr>
          <p:cNvPr id="3" name="Content Placeholder 2"/>
          <p:cNvSpPr>
            <a:spLocks noGrp="1"/>
          </p:cNvSpPr>
          <p:nvPr>
            <p:ph idx="1"/>
          </p:nvPr>
        </p:nvSpPr>
        <p:spPr>
          <a:xfrm>
            <a:off x="152400" y="1219200"/>
            <a:ext cx="8762999" cy="5334000"/>
          </a:xfrm>
        </p:spPr>
        <p:txBody>
          <a:bodyPr>
            <a:noAutofit/>
          </a:bodyPr>
          <a:lstStyle/>
          <a:p>
            <a:pPr marL="0" indent="0">
              <a:buNone/>
            </a:pPr>
            <a:r>
              <a:rPr lang="en-US" sz="5400" dirty="0" smtClean="0"/>
              <a:t>What do you think would happen with a combination of the Gilded Age and extreme wealth of some, and an increase in immigrants needing work and places to stay?</a:t>
            </a:r>
          </a:p>
        </p:txBody>
      </p:sp>
    </p:spTree>
    <p:extLst>
      <p:ext uri="{BB962C8B-B14F-4D97-AF65-F5344CB8AC3E}">
        <p14:creationId xmlns:p14="http://schemas.microsoft.com/office/powerpoint/2010/main" val="1641353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bmp"/>
          <p:cNvPicPr>
            <a:picLocks noChangeAspect="1"/>
          </p:cNvPicPr>
          <p:nvPr/>
        </p:nvPicPr>
        <p:blipFill>
          <a:blip r:embed="rId2" cstate="print">
            <a:extLst>
              <a:ext uri="{BEBA8EAE-BF5A-486C-A8C5-ECC9F3942E4B}">
                <a14:imgProps xmlns:a14="http://schemas.microsoft.com/office/drawing/2010/main">
                  <a14:imgLayer r:embed="rId3">
                    <a14:imgEffect>
                      <a14:brightnessContrast bright="39000" contrast="-80000"/>
                    </a14:imgEffect>
                  </a14:imgLayer>
                </a14:imgProps>
              </a:ext>
            </a:extLst>
          </a:blip>
          <a:stretch>
            <a:fillRect/>
          </a:stretch>
        </p:blipFill>
        <p:spPr>
          <a:xfrm>
            <a:off x="0" y="0"/>
            <a:ext cx="9903580" cy="7010400"/>
          </a:xfrm>
          <a:prstGeom prst="rect">
            <a:avLst/>
          </a:prstGeom>
        </p:spPr>
      </p:pic>
      <p:sp>
        <p:nvSpPr>
          <p:cNvPr id="2" name="Title 1"/>
          <p:cNvSpPr>
            <a:spLocks noGrp="1"/>
          </p:cNvSpPr>
          <p:nvPr>
            <p:ph type="title"/>
          </p:nvPr>
        </p:nvSpPr>
        <p:spPr>
          <a:xfrm>
            <a:off x="685800" y="484632"/>
            <a:ext cx="7772400" cy="505968"/>
          </a:xfrm>
        </p:spPr>
        <p:txBody>
          <a:bodyPr>
            <a:normAutofit fontScale="90000"/>
          </a:bodyPr>
          <a:lstStyle/>
          <a:p>
            <a:r>
              <a:rPr lang="en-US" dirty="0" smtClean="0">
                <a:solidFill>
                  <a:srgbClr val="FF0000"/>
                </a:solidFill>
              </a:rPr>
              <a:t>What are muckrakers?</a:t>
            </a:r>
            <a:endParaRPr lang="en-US" dirty="0">
              <a:solidFill>
                <a:srgbClr val="FF0000"/>
              </a:solidFill>
            </a:endParaRPr>
          </a:p>
        </p:txBody>
      </p:sp>
      <p:sp>
        <p:nvSpPr>
          <p:cNvPr id="3" name="Content Placeholder 2"/>
          <p:cNvSpPr>
            <a:spLocks noGrp="1"/>
          </p:cNvSpPr>
          <p:nvPr>
            <p:ph idx="1"/>
          </p:nvPr>
        </p:nvSpPr>
        <p:spPr>
          <a:xfrm>
            <a:off x="152400" y="1295400"/>
            <a:ext cx="9601200" cy="5334000"/>
          </a:xfrm>
        </p:spPr>
        <p:txBody>
          <a:bodyPr>
            <a:normAutofit fontScale="25000" lnSpcReduction="20000"/>
          </a:bodyPr>
          <a:lstStyle/>
          <a:p>
            <a:r>
              <a:rPr lang="en-US" sz="14400" b="1" dirty="0" smtClean="0">
                <a:solidFill>
                  <a:schemeClr val="bg1"/>
                </a:solidFill>
              </a:rPr>
              <a:t>American journalists, novelists, and critics who attempted to expose the corruption of politics and abuses of businesses</a:t>
            </a:r>
          </a:p>
          <a:p>
            <a:r>
              <a:rPr lang="en-US" sz="14400" b="1" dirty="0" smtClean="0">
                <a:solidFill>
                  <a:schemeClr val="bg1"/>
                </a:solidFill>
              </a:rPr>
              <a:t>Gained popularity in early 1900’s.</a:t>
            </a:r>
          </a:p>
          <a:p>
            <a:r>
              <a:rPr lang="en-US" sz="14400" b="1" dirty="0" smtClean="0">
                <a:solidFill>
                  <a:schemeClr val="bg1"/>
                </a:solidFill>
              </a:rPr>
              <a:t>President Theodore Roosevelt</a:t>
            </a:r>
          </a:p>
          <a:p>
            <a:pPr lvl="1"/>
            <a:r>
              <a:rPr lang="en-US" sz="14400" b="1" dirty="0" smtClean="0">
                <a:solidFill>
                  <a:schemeClr val="bg1"/>
                </a:solidFill>
              </a:rPr>
              <a:t>Agreed with their claims, but not their methods</a:t>
            </a:r>
          </a:p>
          <a:p>
            <a:pPr lvl="1"/>
            <a:r>
              <a:rPr lang="en-US" sz="14400" b="1" dirty="0" smtClean="0">
                <a:solidFill>
                  <a:schemeClr val="bg1"/>
                </a:solidFill>
              </a:rPr>
              <a:t>Irresponsible, sensational </a:t>
            </a:r>
          </a:p>
          <a:p>
            <a:r>
              <a:rPr lang="en-US" sz="14400" b="1" dirty="0" smtClean="0">
                <a:solidFill>
                  <a:schemeClr val="bg1"/>
                </a:solidFill>
              </a:rPr>
              <a:t>Term comes from the word </a:t>
            </a:r>
            <a:r>
              <a:rPr lang="en-US" sz="14400" b="1" i="1" dirty="0" smtClean="0">
                <a:solidFill>
                  <a:schemeClr val="bg1"/>
                </a:solidFill>
              </a:rPr>
              <a:t>muckrake</a:t>
            </a:r>
            <a:endParaRPr lang="en-US" sz="14400" b="1" dirty="0" smtClean="0">
              <a:solidFill>
                <a:schemeClr val="bg1"/>
              </a:solidFill>
            </a:endParaRPr>
          </a:p>
          <a:p>
            <a:pPr lvl="1"/>
            <a:r>
              <a:rPr lang="en-US" sz="14400" b="1" dirty="0" smtClean="0">
                <a:solidFill>
                  <a:schemeClr val="bg1"/>
                </a:solidFill>
              </a:rPr>
              <a:t>Only interested in filth</a:t>
            </a:r>
          </a:p>
          <a:p>
            <a:pPr lvl="1"/>
            <a:endParaRPr lang="en-US" dirty="0" smtClean="0"/>
          </a:p>
          <a:p>
            <a:pPr>
              <a:buNone/>
            </a:pPr>
            <a:r>
              <a:rPr lang="en-US" dirty="0"/>
              <a:t/>
            </a:r>
            <a:br>
              <a:rPr lang="en-US" dirty="0"/>
            </a:br>
            <a:endParaRPr lang="en-US" dirty="0"/>
          </a:p>
        </p:txBody>
      </p:sp>
    </p:spTree>
    <p:extLst>
      <p:ext uri="{BB962C8B-B14F-4D97-AF65-F5344CB8AC3E}">
        <p14:creationId xmlns:p14="http://schemas.microsoft.com/office/powerpoint/2010/main" val="380794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624" y="392995"/>
            <a:ext cx="8229600" cy="1066800"/>
          </a:xfrm>
        </p:spPr>
        <p:txBody>
          <a:bodyPr/>
          <a:lstStyle/>
          <a:p>
            <a:r>
              <a:rPr lang="en-US" dirty="0" smtClean="0"/>
              <a:t>Yellow Journalism</a:t>
            </a:r>
            <a:endParaRPr lang="en-US" dirty="0"/>
          </a:p>
        </p:txBody>
      </p:sp>
      <p:pic>
        <p:nvPicPr>
          <p:cNvPr id="4" name="Picture 3"/>
          <p:cNvPicPr>
            <a:picLocks noChangeAspect="1"/>
          </p:cNvPicPr>
          <p:nvPr/>
        </p:nvPicPr>
        <p:blipFill>
          <a:blip r:embed="rId2"/>
          <a:stretch>
            <a:fillRect/>
          </a:stretch>
        </p:blipFill>
        <p:spPr>
          <a:xfrm>
            <a:off x="3290319" y="1879600"/>
            <a:ext cx="2628900" cy="3098800"/>
          </a:xfrm>
          <a:prstGeom prst="rect">
            <a:avLst/>
          </a:prstGeom>
        </p:spPr>
      </p:pic>
      <p:pic>
        <p:nvPicPr>
          <p:cNvPr id="5" name="Picture 4"/>
          <p:cNvPicPr>
            <a:picLocks noChangeAspect="1"/>
          </p:cNvPicPr>
          <p:nvPr/>
        </p:nvPicPr>
        <p:blipFill>
          <a:blip r:embed="rId3"/>
          <a:stretch>
            <a:fillRect/>
          </a:stretch>
        </p:blipFill>
        <p:spPr>
          <a:xfrm>
            <a:off x="6134865" y="3325737"/>
            <a:ext cx="2755900" cy="2946400"/>
          </a:xfrm>
          <a:prstGeom prst="rect">
            <a:avLst/>
          </a:prstGeom>
        </p:spPr>
      </p:pic>
      <p:pic>
        <p:nvPicPr>
          <p:cNvPr id="6" name="Picture 5"/>
          <p:cNvPicPr>
            <a:picLocks noChangeAspect="1"/>
          </p:cNvPicPr>
          <p:nvPr/>
        </p:nvPicPr>
        <p:blipFill>
          <a:blip r:embed="rId4"/>
          <a:stretch>
            <a:fillRect/>
          </a:stretch>
        </p:blipFill>
        <p:spPr>
          <a:xfrm>
            <a:off x="260011" y="3325737"/>
            <a:ext cx="2616200" cy="3098800"/>
          </a:xfrm>
          <a:prstGeom prst="rect">
            <a:avLst/>
          </a:prstGeom>
        </p:spPr>
      </p:pic>
      <p:sp>
        <p:nvSpPr>
          <p:cNvPr id="7" name="TextBox 6"/>
          <p:cNvSpPr txBox="1"/>
          <p:nvPr/>
        </p:nvSpPr>
        <p:spPr>
          <a:xfrm rot="386046">
            <a:off x="654288" y="3239886"/>
            <a:ext cx="7915685"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smtClean="0"/>
              <a:t>Journalism based on sensationalism &amp; crude exaggeration</a:t>
            </a:r>
            <a:endParaRPr lang="en-US" sz="3200" b="1" dirty="0"/>
          </a:p>
        </p:txBody>
      </p:sp>
    </p:spTree>
    <p:extLst>
      <p:ext uri="{BB962C8B-B14F-4D97-AF65-F5344CB8AC3E}">
        <p14:creationId xmlns:p14="http://schemas.microsoft.com/office/powerpoint/2010/main" val="342455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efbutcher.jpg"/>
          <p:cNvPicPr>
            <a:picLocks noChangeAspect="1"/>
          </p:cNvPicPr>
          <p:nvPr/>
        </p:nvPicPr>
        <p:blipFill>
          <a:blip r:embed="rId2" cstate="print">
            <a:extLst>
              <a:ext uri="{BEBA8EAE-BF5A-486C-A8C5-ECC9F3942E4B}">
                <a14:imgProps xmlns:a14="http://schemas.microsoft.com/office/drawing/2010/main">
                  <a14:imgLayer r:embed="rId3">
                    <a14:imgEffect>
                      <a14:saturation sat="56000"/>
                    </a14:imgEffect>
                    <a14:imgEffect>
                      <a14:brightnessContrast bright="64000" contrast="-75000"/>
                    </a14:imgEffect>
                  </a14:imgLayer>
                </a14:imgProps>
              </a:ext>
            </a:extLst>
          </a:blip>
          <a:stretch>
            <a:fillRect/>
          </a:stretch>
        </p:blipFill>
        <p:spPr>
          <a:xfrm>
            <a:off x="0" y="-1"/>
            <a:ext cx="9144000" cy="10195401"/>
          </a:xfrm>
          <a:prstGeom prst="rect">
            <a:avLst/>
          </a:prstGeom>
        </p:spPr>
      </p:pic>
      <p:sp>
        <p:nvSpPr>
          <p:cNvPr id="2" name="Title 1"/>
          <p:cNvSpPr>
            <a:spLocks noGrp="1"/>
          </p:cNvSpPr>
          <p:nvPr>
            <p:ph type="title"/>
          </p:nvPr>
        </p:nvSpPr>
        <p:spPr>
          <a:xfrm>
            <a:off x="685800" y="484632"/>
            <a:ext cx="7772400" cy="505968"/>
          </a:xfrm>
        </p:spPr>
        <p:txBody>
          <a:bodyPr>
            <a:normAutofit fontScale="90000"/>
          </a:bodyPr>
          <a:lstStyle/>
          <a:p>
            <a:r>
              <a:rPr lang="en-US" dirty="0" smtClean="0">
                <a:solidFill>
                  <a:schemeClr val="tx1">
                    <a:lumMod val="95000"/>
                    <a:lumOff val="5000"/>
                  </a:schemeClr>
                </a:solidFill>
              </a:rPr>
              <a:t>Famous Muckrakers</a:t>
            </a:r>
            <a:endParaRPr lang="en-US" dirty="0">
              <a:solidFill>
                <a:schemeClr val="tx1">
                  <a:lumMod val="95000"/>
                  <a:lumOff val="5000"/>
                </a:schemeClr>
              </a:solidFill>
            </a:endParaRPr>
          </a:p>
        </p:txBody>
      </p:sp>
      <p:sp>
        <p:nvSpPr>
          <p:cNvPr id="3" name="Content Placeholder 2"/>
          <p:cNvSpPr>
            <a:spLocks noGrp="1"/>
          </p:cNvSpPr>
          <p:nvPr>
            <p:ph idx="1"/>
          </p:nvPr>
        </p:nvSpPr>
        <p:spPr>
          <a:xfrm>
            <a:off x="495300" y="1219200"/>
            <a:ext cx="8153400" cy="5410200"/>
          </a:xfrm>
        </p:spPr>
        <p:txBody>
          <a:bodyPr>
            <a:normAutofit fontScale="92500" lnSpcReduction="10000"/>
          </a:bodyPr>
          <a:lstStyle/>
          <a:p>
            <a:r>
              <a:rPr lang="en-US" sz="3000" b="1" dirty="0" smtClean="0">
                <a:latin typeface="+mj-lt"/>
              </a:rPr>
              <a:t>Charles Edward Russell “chief of the muckrakers”: forced the richest church to clean up its slum housing, federal oversight of food and drugs, helped found the NAACP</a:t>
            </a:r>
          </a:p>
          <a:p>
            <a:r>
              <a:rPr lang="en-US" sz="3000" b="1" dirty="0" smtClean="0">
                <a:latin typeface="+mj-lt"/>
              </a:rPr>
              <a:t>Upton Sinclair: wrote </a:t>
            </a:r>
            <a:r>
              <a:rPr lang="en-US" sz="3000" b="1" i="1" dirty="0" smtClean="0">
                <a:latin typeface="+mj-lt"/>
              </a:rPr>
              <a:t>The Jungle</a:t>
            </a:r>
            <a:r>
              <a:rPr lang="en-US" sz="3000" b="1" dirty="0" smtClean="0">
                <a:latin typeface="+mj-lt"/>
              </a:rPr>
              <a:t>, exposing meatpacking factories and the horrible conditions</a:t>
            </a:r>
          </a:p>
          <a:p>
            <a:r>
              <a:rPr lang="en-US" sz="3000" b="1" dirty="0" smtClean="0">
                <a:latin typeface="+mj-lt"/>
              </a:rPr>
              <a:t>Jacob Riis: </a:t>
            </a:r>
            <a:r>
              <a:rPr lang="en-US" sz="3000" b="1" i="1" dirty="0" smtClean="0">
                <a:latin typeface="+mj-lt"/>
              </a:rPr>
              <a:t>How the Other Half Lives, </a:t>
            </a:r>
            <a:r>
              <a:rPr lang="en-US" sz="3000" b="1" dirty="0" smtClean="0">
                <a:latin typeface="+mj-lt"/>
              </a:rPr>
              <a:t>exposed life in the slums of New York, photographer</a:t>
            </a:r>
          </a:p>
          <a:p>
            <a:r>
              <a:rPr lang="en-US" sz="3000" b="1" dirty="0" smtClean="0">
                <a:latin typeface="+mj-lt"/>
              </a:rPr>
              <a:t>John </a:t>
            </a:r>
            <a:r>
              <a:rPr lang="en-US" sz="3000" b="1" dirty="0" err="1" smtClean="0">
                <a:latin typeface="+mj-lt"/>
              </a:rPr>
              <a:t>Spargo</a:t>
            </a:r>
            <a:r>
              <a:rPr lang="en-US" sz="3000" b="1" dirty="0" smtClean="0">
                <a:latin typeface="+mj-lt"/>
              </a:rPr>
              <a:t>: </a:t>
            </a:r>
            <a:r>
              <a:rPr lang="en-US" sz="3000" b="1" i="1" dirty="0" smtClean="0">
                <a:latin typeface="+mj-lt"/>
              </a:rPr>
              <a:t>The Bitter Cry of the Children</a:t>
            </a:r>
            <a:r>
              <a:rPr lang="en-US" sz="3000" b="1" dirty="0" smtClean="0">
                <a:latin typeface="+mj-lt"/>
              </a:rPr>
              <a:t>, about children working in sweatshops</a:t>
            </a:r>
          </a:p>
          <a:p>
            <a:r>
              <a:rPr lang="en-US" sz="3000" b="1" dirty="0" smtClean="0">
                <a:latin typeface="+mj-lt"/>
              </a:rPr>
              <a:t>Helen Hunt Jackson: </a:t>
            </a:r>
            <a:r>
              <a:rPr lang="en-US" sz="3000" b="1" i="1" dirty="0" smtClean="0">
                <a:latin typeface="+mj-lt"/>
              </a:rPr>
              <a:t>A Century of Dishonor,</a:t>
            </a:r>
            <a:r>
              <a:rPr lang="en-US" sz="3000" b="1" dirty="0" smtClean="0">
                <a:latin typeface="+mj-lt"/>
              </a:rPr>
              <a:t> attacked U.S. policy regarding Native Americans</a:t>
            </a:r>
          </a:p>
          <a:p>
            <a:r>
              <a:rPr lang="en-US" sz="3000" b="1" dirty="0" smtClean="0">
                <a:latin typeface="+mj-lt"/>
              </a:rPr>
              <a:t>Charlotte Perkins Gilman: attacked child labor </a:t>
            </a:r>
          </a:p>
          <a:p>
            <a:endParaRPr lang="en-US" sz="2400" dirty="0" smtClean="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3054973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commons/thumb/c/c3/Bandit%27s_Roost_by_Jacob_Riis.jpeg/220px-Bandit%27s_Roost_by_Jacob_Rii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512165"/>
            <a:ext cx="2514600" cy="32918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457200"/>
            <a:ext cx="8229600" cy="1066800"/>
          </a:xfrm>
        </p:spPr>
        <p:txBody>
          <a:bodyPr/>
          <a:lstStyle/>
          <a:p>
            <a:r>
              <a:rPr lang="en-US" dirty="0" smtClean="0"/>
              <a:t>Jacob Riis</a:t>
            </a:r>
            <a:endParaRPr lang="en-US" dirty="0"/>
          </a:p>
        </p:txBody>
      </p:sp>
      <p:sp>
        <p:nvSpPr>
          <p:cNvPr id="3" name="Content Placeholder 2"/>
          <p:cNvSpPr>
            <a:spLocks noGrp="1"/>
          </p:cNvSpPr>
          <p:nvPr>
            <p:ph idx="1"/>
          </p:nvPr>
        </p:nvSpPr>
        <p:spPr>
          <a:xfrm>
            <a:off x="152400" y="1447800"/>
            <a:ext cx="5867400" cy="5029200"/>
          </a:xfrm>
        </p:spPr>
        <p:txBody>
          <a:bodyPr>
            <a:normAutofit/>
          </a:bodyPr>
          <a:lstStyle/>
          <a:p>
            <a:r>
              <a:rPr lang="en-US" sz="3200" dirty="0" smtClean="0"/>
              <a:t>Early Muckraker journalist</a:t>
            </a:r>
          </a:p>
          <a:p>
            <a:r>
              <a:rPr lang="en-US" sz="3200" dirty="0" smtClean="0"/>
              <a:t>Immigrant himself</a:t>
            </a:r>
          </a:p>
          <a:p>
            <a:pPr lvl="1"/>
            <a:r>
              <a:rPr lang="en-US" sz="2800" b="1" dirty="0" smtClean="0"/>
              <a:t>Danish American</a:t>
            </a:r>
          </a:p>
          <a:p>
            <a:r>
              <a:rPr lang="en-US" sz="3200" dirty="0" smtClean="0"/>
              <a:t>Used </a:t>
            </a:r>
            <a:r>
              <a:rPr lang="en-US" sz="3200" b="1" u="sng" dirty="0" smtClean="0"/>
              <a:t>photographs</a:t>
            </a:r>
            <a:r>
              <a:rPr lang="en-US" sz="3200" dirty="0" smtClean="0"/>
              <a:t> and </a:t>
            </a:r>
            <a:r>
              <a:rPr lang="en-US" sz="3200" b="1" u="sng" dirty="0" smtClean="0"/>
              <a:t>journalism </a:t>
            </a:r>
            <a:r>
              <a:rPr lang="en-US" sz="3200" dirty="0" smtClean="0"/>
              <a:t>as a way of standing up and fighting for the rights of folks he believed were being taken advantage of</a:t>
            </a:r>
          </a:p>
          <a:p>
            <a:endParaRPr lang="en-US" dirty="0"/>
          </a:p>
        </p:txBody>
      </p:sp>
      <p:pic>
        <p:nvPicPr>
          <p:cNvPr id="1026" name="Picture 2" descr="Jacob Rii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52400"/>
            <a:ext cx="2819400" cy="3921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287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222" y="457200"/>
            <a:ext cx="8219578" cy="800100"/>
          </a:xfrm>
        </p:spPr>
        <p:txBody>
          <a:bodyPr>
            <a:normAutofit fontScale="90000"/>
          </a:bodyPr>
          <a:lstStyle/>
          <a:p>
            <a:r>
              <a:rPr lang="en-US" dirty="0" smtClean="0"/>
              <a:t>Read the excerpt from Riis’ </a:t>
            </a:r>
            <a:r>
              <a:rPr lang="en-US" i="1" dirty="0" smtClean="0"/>
              <a:t>How The Other Half Lives</a:t>
            </a:r>
            <a:endParaRPr lang="en-US" dirty="0"/>
          </a:p>
        </p:txBody>
      </p:sp>
      <p:sp>
        <p:nvSpPr>
          <p:cNvPr id="3" name="Content Placeholder 2"/>
          <p:cNvSpPr>
            <a:spLocks noGrp="1"/>
          </p:cNvSpPr>
          <p:nvPr>
            <p:ph idx="1"/>
          </p:nvPr>
        </p:nvSpPr>
        <p:spPr>
          <a:xfrm>
            <a:off x="807928" y="2400300"/>
            <a:ext cx="4950913" cy="3387852"/>
          </a:xfrm>
        </p:spPr>
        <p:txBody>
          <a:bodyPr>
            <a:normAutofit/>
          </a:bodyPr>
          <a:lstStyle/>
          <a:p>
            <a:r>
              <a:rPr lang="en-US" sz="2400" dirty="0"/>
              <a:t>Answer </a:t>
            </a:r>
            <a:r>
              <a:rPr lang="en-US" sz="2400" dirty="0" smtClean="0"/>
              <a:t>the questions on the reading and </a:t>
            </a:r>
            <a:r>
              <a:rPr lang="en-US" sz="2400" smtClean="0"/>
              <a:t>the photographs</a:t>
            </a:r>
            <a:endParaRPr lang="en-US" sz="2400" dirty="0"/>
          </a:p>
          <a:p>
            <a:r>
              <a:rPr lang="en-US" sz="2400" b="1" dirty="0"/>
              <a:t>This will go in your homework packet </a:t>
            </a:r>
          </a:p>
        </p:txBody>
      </p:sp>
      <p:pic>
        <p:nvPicPr>
          <p:cNvPr id="4" name="Picture 3"/>
          <p:cNvPicPr>
            <a:picLocks noChangeAspect="1"/>
          </p:cNvPicPr>
          <p:nvPr/>
        </p:nvPicPr>
        <p:blipFill>
          <a:blip r:embed="rId2"/>
          <a:stretch>
            <a:fillRect/>
          </a:stretch>
        </p:blipFill>
        <p:spPr>
          <a:xfrm>
            <a:off x="5880970" y="1509388"/>
            <a:ext cx="2997244" cy="4347746"/>
          </a:xfrm>
          <a:prstGeom prst="rect">
            <a:avLst/>
          </a:prstGeom>
        </p:spPr>
      </p:pic>
    </p:spTree>
    <p:extLst>
      <p:ext uri="{BB962C8B-B14F-4D97-AF65-F5344CB8AC3E}">
        <p14:creationId xmlns:p14="http://schemas.microsoft.com/office/powerpoint/2010/main" val="1133657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1466" y="1087678"/>
            <a:ext cx="2348450" cy="1384995"/>
          </a:xfrm>
          <a:prstGeom prst="rect">
            <a:avLst/>
          </a:prstGeom>
          <a:noFill/>
        </p:spPr>
        <p:txBody>
          <a:bodyPr wrap="square" rtlCol="0">
            <a:spAutoFit/>
          </a:bodyPr>
          <a:lstStyle/>
          <a:p>
            <a:pPr algn="ctr"/>
            <a:r>
              <a:rPr lang="en-US" sz="2100" dirty="0"/>
              <a:t>Images from Jacob Riis’ </a:t>
            </a:r>
          </a:p>
          <a:p>
            <a:pPr algn="ctr"/>
            <a:r>
              <a:rPr lang="en-US" sz="2100" b="1" i="1" dirty="0"/>
              <a:t>How The Other Half Lives</a:t>
            </a:r>
          </a:p>
        </p:txBody>
      </p:sp>
      <p:pic>
        <p:nvPicPr>
          <p:cNvPr id="5122" name="Picture 2" descr="https://s-media-cache-ak0.pinimg.com/236x/42/4e/27/424e2781961e38ac01affe63f995083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75" y="857250"/>
            <a:ext cx="4238625" cy="5132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881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einhardt.nyu.edu/scmsAdmin/media/users/grp224/photos/riis/riis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337" y="857250"/>
            <a:ext cx="4865489" cy="519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104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Image result for jacob riis photograph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3833" y="871537"/>
            <a:ext cx="6474305"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217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658368"/>
          </a:xfrm>
        </p:spPr>
        <p:txBody>
          <a:bodyPr>
            <a:normAutofit fontScale="90000"/>
          </a:bodyPr>
          <a:lstStyle/>
          <a:p>
            <a:r>
              <a:rPr lang="en-US" i="1" dirty="0" smtClean="0"/>
              <a:t>Far and Away</a:t>
            </a:r>
            <a:endParaRPr lang="en-US" i="1" dirty="0"/>
          </a:p>
        </p:txBody>
      </p:sp>
      <p:sp>
        <p:nvSpPr>
          <p:cNvPr id="3" name="Content Placeholder 2"/>
          <p:cNvSpPr>
            <a:spLocks noGrp="1"/>
          </p:cNvSpPr>
          <p:nvPr>
            <p:ph idx="1"/>
          </p:nvPr>
        </p:nvSpPr>
        <p:spPr>
          <a:xfrm>
            <a:off x="685800" y="1447800"/>
            <a:ext cx="7772400" cy="4724400"/>
          </a:xfrm>
        </p:spPr>
        <p:txBody>
          <a:bodyPr>
            <a:noAutofit/>
          </a:bodyPr>
          <a:lstStyle/>
          <a:p>
            <a:r>
              <a:rPr lang="en-US" sz="2800" dirty="0" smtClean="0"/>
              <a:t>Tom Cruise as Joseph, Nicole Kidman as Shannon</a:t>
            </a:r>
          </a:p>
          <a:p>
            <a:r>
              <a:rPr lang="en-US" sz="2800" dirty="0" smtClean="0"/>
              <a:t>Irish immigrants in America</a:t>
            </a:r>
          </a:p>
          <a:p>
            <a:r>
              <a:rPr lang="en-US" sz="2800" dirty="0" smtClean="0"/>
              <a:t>Objectives:</a:t>
            </a:r>
          </a:p>
          <a:p>
            <a:pPr lvl="1"/>
            <a:r>
              <a:rPr lang="en-US" sz="2400" dirty="0" smtClean="0"/>
              <a:t>To understand immigrant lives</a:t>
            </a:r>
          </a:p>
          <a:p>
            <a:pPr lvl="1"/>
            <a:r>
              <a:rPr lang="en-US" sz="2400" dirty="0" smtClean="0"/>
              <a:t>To determine the reality of achieving the American Dream</a:t>
            </a:r>
          </a:p>
          <a:p>
            <a:pPr lvl="1"/>
            <a:r>
              <a:rPr lang="en-US" sz="2400" dirty="0" smtClean="0"/>
              <a:t>To discuss the role of immigrants in American culture</a:t>
            </a:r>
          </a:p>
          <a:p>
            <a:pPr lvl="1"/>
            <a:r>
              <a:rPr lang="en-US" sz="2400" dirty="0" smtClean="0"/>
              <a:t>To discuss what it means to be an American</a:t>
            </a:r>
          </a:p>
          <a:p>
            <a:pPr lvl="1"/>
            <a:r>
              <a:rPr lang="en-US" sz="2400" dirty="0" smtClean="0"/>
              <a:t>To identify immigrant stereotypes and Nativist attitudes</a:t>
            </a:r>
            <a:endParaRPr lang="en-US" sz="2400" dirty="0"/>
          </a:p>
        </p:txBody>
      </p:sp>
    </p:spTree>
    <p:extLst>
      <p:ext uri="{BB962C8B-B14F-4D97-AF65-F5344CB8AC3E}">
        <p14:creationId xmlns:p14="http://schemas.microsoft.com/office/powerpoint/2010/main" val="220886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jacob riis photograp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657" y="937260"/>
            <a:ext cx="6876344" cy="5063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231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jacob riis photograp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845820"/>
            <a:ext cx="6545768" cy="515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844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052638" y="773430"/>
            <a:ext cx="4900613" cy="5227320"/>
          </a:xfrm>
          <a:prstGeom prst="rect">
            <a:avLst/>
          </a:prstGeom>
        </p:spPr>
      </p:pic>
    </p:spTree>
    <p:extLst>
      <p:ext uri="{BB962C8B-B14F-4D97-AF65-F5344CB8AC3E}">
        <p14:creationId xmlns:p14="http://schemas.microsoft.com/office/powerpoint/2010/main" val="2440569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52400"/>
            <a:ext cx="6972300" cy="800100"/>
          </a:xfrm>
        </p:spPr>
        <p:txBody>
          <a:bodyPr/>
          <a:lstStyle/>
          <a:p>
            <a:pPr algn="ctr"/>
            <a:r>
              <a:rPr lang="en-US" dirty="0" smtClean="0"/>
              <a:t>Discussion Questions</a:t>
            </a:r>
            <a:endParaRPr lang="en-US" dirty="0"/>
          </a:p>
        </p:txBody>
      </p:sp>
      <p:sp>
        <p:nvSpPr>
          <p:cNvPr id="3" name="Content Placeholder 2"/>
          <p:cNvSpPr>
            <a:spLocks noGrp="1"/>
          </p:cNvSpPr>
          <p:nvPr>
            <p:ph idx="1"/>
          </p:nvPr>
        </p:nvSpPr>
        <p:spPr>
          <a:xfrm>
            <a:off x="381000" y="1143000"/>
            <a:ext cx="8305800" cy="5410200"/>
          </a:xfrm>
        </p:spPr>
        <p:txBody>
          <a:bodyPr>
            <a:normAutofit/>
          </a:bodyPr>
          <a:lstStyle/>
          <a:p>
            <a:pPr marL="385763" indent="-385763">
              <a:buFont typeface="+mj-lt"/>
              <a:buAutoNum type="arabicPeriod"/>
            </a:pPr>
            <a:r>
              <a:rPr lang="en-US" sz="3200" dirty="0">
                <a:cs typeface="Times New Roman" pitchFamily="18" charset="0"/>
              </a:rPr>
              <a:t>What impact would the photographs and imagery from the stories have on the American public?</a:t>
            </a:r>
          </a:p>
          <a:p>
            <a:pPr marL="385763" indent="-385763">
              <a:buFont typeface="+mj-lt"/>
              <a:buAutoNum type="arabicPeriod"/>
            </a:pPr>
            <a:endParaRPr lang="en-US" sz="3200" dirty="0">
              <a:cs typeface="Times New Roman" pitchFamily="18" charset="0"/>
            </a:endParaRPr>
          </a:p>
          <a:p>
            <a:pPr marL="385763" indent="-385763">
              <a:buFont typeface="+mj-lt"/>
              <a:buAutoNum type="arabicPeriod"/>
            </a:pPr>
            <a:r>
              <a:rPr lang="en-US" sz="3200" dirty="0">
                <a:cs typeface="Times New Roman" pitchFamily="18" charset="0"/>
              </a:rPr>
              <a:t>Who do you think struggled more: adults or children? Why? </a:t>
            </a:r>
          </a:p>
          <a:p>
            <a:pPr marL="385763" indent="-385763">
              <a:buFont typeface="+mj-lt"/>
              <a:buAutoNum type="arabicPeriod"/>
            </a:pPr>
            <a:endParaRPr lang="en-US" sz="3200" dirty="0">
              <a:cs typeface="Times New Roman" pitchFamily="18" charset="0"/>
            </a:endParaRPr>
          </a:p>
          <a:p>
            <a:pPr marL="385763" indent="-385763">
              <a:buFont typeface="+mj-lt"/>
              <a:buAutoNum type="arabicPeriod"/>
            </a:pPr>
            <a:r>
              <a:rPr lang="en-US" sz="3200" dirty="0">
                <a:cs typeface="Times New Roman" pitchFamily="18" charset="0"/>
              </a:rPr>
              <a:t>Who all was </a:t>
            </a:r>
            <a:r>
              <a:rPr lang="en-US" sz="3200" b="1" i="1" dirty="0">
                <a:effectLst>
                  <a:outerShdw blurRad="38100" dist="38100" dir="2700000" algn="tl">
                    <a:srgbClr val="000000">
                      <a:alpha val="43137"/>
                    </a:srgbClr>
                  </a:outerShdw>
                </a:effectLst>
                <a:cs typeface="Times New Roman" pitchFamily="18" charset="0"/>
              </a:rPr>
              <a:t>really</a:t>
            </a:r>
            <a:r>
              <a:rPr lang="en-US" sz="3200" dirty="0">
                <a:cs typeface="Times New Roman" pitchFamily="18" charset="0"/>
              </a:rPr>
              <a:t> affected by this?</a:t>
            </a:r>
          </a:p>
          <a:p>
            <a:endParaRPr lang="en-US" dirty="0"/>
          </a:p>
        </p:txBody>
      </p:sp>
    </p:spTree>
    <p:extLst>
      <p:ext uri="{BB962C8B-B14F-4D97-AF65-F5344CB8AC3E}">
        <p14:creationId xmlns:p14="http://schemas.microsoft.com/office/powerpoint/2010/main" val="322482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963168"/>
          </a:xfrm>
        </p:spPr>
        <p:txBody>
          <a:bodyPr/>
          <a:lstStyle/>
          <a:p>
            <a:r>
              <a:rPr lang="en-US" dirty="0" smtClean="0">
                <a:solidFill>
                  <a:schemeClr val="bg1">
                    <a:lumMod val="10000"/>
                  </a:schemeClr>
                </a:solidFill>
              </a:rPr>
              <a:t>Learning Targets</a:t>
            </a:r>
            <a:endParaRPr lang="en-US" dirty="0">
              <a:solidFill>
                <a:schemeClr val="bg1">
                  <a:lumMod val="10000"/>
                </a:schemeClr>
              </a:solidFill>
            </a:endParaRPr>
          </a:p>
        </p:txBody>
      </p:sp>
      <p:sp>
        <p:nvSpPr>
          <p:cNvPr id="3" name="Content Placeholder 2"/>
          <p:cNvSpPr>
            <a:spLocks noGrp="1"/>
          </p:cNvSpPr>
          <p:nvPr>
            <p:ph idx="1"/>
          </p:nvPr>
        </p:nvSpPr>
        <p:spPr>
          <a:xfrm>
            <a:off x="228600" y="1524000"/>
            <a:ext cx="8686800" cy="4953000"/>
          </a:xfrm>
        </p:spPr>
        <p:txBody>
          <a:bodyPr>
            <a:normAutofit/>
          </a:bodyPr>
          <a:lstStyle/>
          <a:p>
            <a:pPr marL="825246" indent="-742950">
              <a:buFont typeface="+mj-lt"/>
              <a:buAutoNum type="arabicPeriod"/>
            </a:pPr>
            <a:r>
              <a:rPr lang="en-US" sz="4000" dirty="0" smtClean="0">
                <a:solidFill>
                  <a:schemeClr val="bg1">
                    <a:lumMod val="10000"/>
                  </a:schemeClr>
                </a:solidFill>
              </a:rPr>
              <a:t>I can critically read articles and photographs to analyze for impact</a:t>
            </a:r>
          </a:p>
          <a:p>
            <a:pPr marL="825246" indent="-742950">
              <a:buFont typeface="+mj-lt"/>
              <a:buAutoNum type="arabicPeriod"/>
            </a:pPr>
            <a:r>
              <a:rPr lang="en-US" sz="4000" dirty="0" smtClean="0">
                <a:solidFill>
                  <a:schemeClr val="bg1">
                    <a:lumMod val="10000"/>
                  </a:schemeClr>
                </a:solidFill>
              </a:rPr>
              <a:t>I can make connections between immigrants, muckrakers, and women writers</a:t>
            </a:r>
          </a:p>
          <a:p>
            <a:pPr marL="825246" indent="-742950">
              <a:buFont typeface="+mj-lt"/>
              <a:buAutoNum type="arabicPeriod"/>
            </a:pPr>
            <a:r>
              <a:rPr lang="en-US" sz="4000" dirty="0" smtClean="0">
                <a:solidFill>
                  <a:schemeClr val="bg1">
                    <a:lumMod val="10000"/>
                  </a:schemeClr>
                </a:solidFill>
              </a:rPr>
              <a:t>I can explore minority writers through various writings </a:t>
            </a:r>
            <a:endParaRPr lang="en-US" sz="4000" dirty="0">
              <a:solidFill>
                <a:schemeClr val="bg1">
                  <a:lumMod val="10000"/>
                </a:schemeClr>
              </a:solidFill>
            </a:endParaRPr>
          </a:p>
        </p:txBody>
      </p:sp>
    </p:spTree>
    <p:extLst>
      <p:ext uri="{BB962C8B-B14F-4D97-AF65-F5344CB8AC3E}">
        <p14:creationId xmlns:p14="http://schemas.microsoft.com/office/powerpoint/2010/main" val="3013694988"/>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172200" cy="800100"/>
          </a:xfrm>
        </p:spPr>
        <p:txBody>
          <a:bodyPr/>
          <a:lstStyle/>
          <a:p>
            <a:r>
              <a:rPr lang="en-US" dirty="0" smtClean="0"/>
              <a:t>Your food &amp; you…</a:t>
            </a:r>
            <a:endParaRPr lang="en-US" dirty="0"/>
          </a:p>
        </p:txBody>
      </p:sp>
      <p:sp>
        <p:nvSpPr>
          <p:cNvPr id="3" name="Content Placeholder 2"/>
          <p:cNvSpPr>
            <a:spLocks noGrp="1"/>
          </p:cNvSpPr>
          <p:nvPr>
            <p:ph idx="1"/>
          </p:nvPr>
        </p:nvSpPr>
        <p:spPr>
          <a:xfrm>
            <a:off x="609600" y="1447800"/>
            <a:ext cx="8305800" cy="4953000"/>
          </a:xfrm>
        </p:spPr>
        <p:txBody>
          <a:bodyPr>
            <a:noAutofit/>
          </a:bodyPr>
          <a:lstStyle/>
          <a:p>
            <a:pPr marL="0" indent="0" algn="ctr">
              <a:buNone/>
            </a:pPr>
            <a:r>
              <a:rPr lang="en-US" sz="3600" dirty="0">
                <a:cs typeface="Times New Roman" panose="02020603050405020304" pitchFamily="18" charset="0"/>
              </a:rPr>
              <a:t>What do you think about when you think about your food?</a:t>
            </a:r>
          </a:p>
          <a:p>
            <a:pPr marL="0" indent="0" algn="ctr">
              <a:buNone/>
            </a:pPr>
            <a:endParaRPr lang="en-US" sz="3600" dirty="0">
              <a:cs typeface="Times New Roman" panose="02020603050405020304" pitchFamily="18" charset="0"/>
            </a:endParaRPr>
          </a:p>
          <a:p>
            <a:pPr marL="0" indent="0" algn="ctr">
              <a:buNone/>
            </a:pPr>
            <a:r>
              <a:rPr lang="en-US" sz="3600" dirty="0">
                <a:cs typeface="Times New Roman" panose="02020603050405020304" pitchFamily="18" charset="0"/>
              </a:rPr>
              <a:t>Do you know where most of your food comes from? </a:t>
            </a:r>
            <a:r>
              <a:rPr lang="en-US" sz="3600" b="1" dirty="0">
                <a:cs typeface="Times New Roman" panose="02020603050405020304" pitchFamily="18" charset="0"/>
              </a:rPr>
              <a:t>Do you care?</a:t>
            </a:r>
          </a:p>
        </p:txBody>
      </p:sp>
    </p:spTree>
    <p:extLst>
      <p:ext uri="{BB962C8B-B14F-4D97-AF65-F5344CB8AC3E}">
        <p14:creationId xmlns:p14="http://schemas.microsoft.com/office/powerpoint/2010/main" val="4116157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066800"/>
          </a:xfrm>
        </p:spPr>
        <p:txBody>
          <a:bodyPr/>
          <a:lstStyle/>
          <a:p>
            <a:r>
              <a:rPr lang="en-US" dirty="0" smtClean="0"/>
              <a:t>Upton Sinclair and </a:t>
            </a:r>
            <a:r>
              <a:rPr lang="en-US" i="1" dirty="0" smtClean="0"/>
              <a:t>The Jungle</a:t>
            </a:r>
            <a:endParaRPr lang="en-US" dirty="0"/>
          </a:p>
        </p:txBody>
      </p:sp>
      <p:sp>
        <p:nvSpPr>
          <p:cNvPr id="3" name="Content Placeholder 2"/>
          <p:cNvSpPr>
            <a:spLocks noGrp="1"/>
          </p:cNvSpPr>
          <p:nvPr>
            <p:ph sz="half" idx="4294967295"/>
          </p:nvPr>
        </p:nvSpPr>
        <p:spPr>
          <a:xfrm>
            <a:off x="228600" y="1295400"/>
            <a:ext cx="4787900" cy="5105400"/>
          </a:xfrm>
          <a:prstGeom prst="rect">
            <a:avLst/>
          </a:prstGeom>
        </p:spPr>
        <p:txBody>
          <a:bodyPr>
            <a:noAutofit/>
          </a:bodyPr>
          <a:lstStyle/>
          <a:p>
            <a:r>
              <a:rPr lang="en-US" sz="2800" dirty="0">
                <a:latin typeface="Times New Roman" panose="02020603050405020304" pitchFamily="18" charset="0"/>
                <a:cs typeface="Times New Roman" panose="02020603050405020304" pitchFamily="18" charset="0"/>
              </a:rPr>
              <a:t>Written in 1906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Fictional story following an immigrant family working in a meat-packing factory</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An exposé of the Chicago meat-packing industry</a:t>
            </a:r>
          </a:p>
          <a:p>
            <a:r>
              <a:rPr lang="en-US" sz="2800" dirty="0">
                <a:latin typeface="Times New Roman" panose="02020603050405020304" pitchFamily="18" charset="0"/>
                <a:cs typeface="Times New Roman" panose="02020603050405020304" pitchFamily="18" charset="0"/>
              </a:rPr>
              <a:t>Led to sweeping reforms in the meat-packing industry, along with federal regulations regarding sanitary practices in the </a:t>
            </a:r>
            <a:r>
              <a:rPr lang="en-US" sz="2800" dirty="0" smtClean="0">
                <a:latin typeface="Times New Roman" panose="02020603050405020304" pitchFamily="18" charset="0"/>
                <a:cs typeface="Times New Roman" panose="02020603050405020304" pitchFamily="18" charset="0"/>
              </a:rPr>
              <a:t>industry</a:t>
            </a:r>
            <a:endParaRPr lang="en-US"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029200" y="1697404"/>
            <a:ext cx="3200400" cy="4550551"/>
          </a:xfrm>
          <a:prstGeom prst="rect">
            <a:avLst/>
          </a:prstGeom>
        </p:spPr>
      </p:pic>
      <p:sp>
        <p:nvSpPr>
          <p:cNvPr id="4" name="Rectangle 3"/>
          <p:cNvSpPr/>
          <p:nvPr/>
        </p:nvSpPr>
        <p:spPr>
          <a:xfrm rot="738088">
            <a:off x="6223001" y="2400958"/>
            <a:ext cx="2616200"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“I aimed for the public’s heart, and hit it in the stomach instead.”</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50585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6172200" cy="800100"/>
          </a:xfrm>
        </p:spPr>
        <p:txBody>
          <a:bodyPr/>
          <a:lstStyle/>
          <a:p>
            <a:r>
              <a:rPr lang="en-US" dirty="0" smtClean="0"/>
              <a:t>Fast Food Nation</a:t>
            </a:r>
            <a:endParaRPr lang="en-US" dirty="0"/>
          </a:p>
        </p:txBody>
      </p:sp>
      <p:sp>
        <p:nvSpPr>
          <p:cNvPr id="3" name="Content Placeholder 2"/>
          <p:cNvSpPr>
            <a:spLocks noGrp="1"/>
          </p:cNvSpPr>
          <p:nvPr>
            <p:ph idx="1"/>
          </p:nvPr>
        </p:nvSpPr>
        <p:spPr>
          <a:xfrm>
            <a:off x="457200" y="1104900"/>
            <a:ext cx="4572001" cy="5524500"/>
          </a:xfrm>
        </p:spPr>
        <p:txBody>
          <a:bodyPr>
            <a:noAutofit/>
          </a:bodyPr>
          <a:lstStyle/>
          <a:p>
            <a:r>
              <a:rPr lang="en-US" sz="2800" dirty="0">
                <a:cs typeface="Times New Roman" panose="02020603050405020304" pitchFamily="18" charset="0"/>
              </a:rPr>
              <a:t>Published in 2001</a:t>
            </a:r>
          </a:p>
          <a:p>
            <a:r>
              <a:rPr lang="en-US" sz="2800" dirty="0">
                <a:cs typeface="Times New Roman" panose="02020603050405020304" pitchFamily="18" charset="0"/>
              </a:rPr>
              <a:t>Nonfiction</a:t>
            </a:r>
          </a:p>
          <a:p>
            <a:r>
              <a:rPr lang="en-US" sz="2800" dirty="0">
                <a:cs typeface="Times New Roman" panose="02020603050405020304" pitchFamily="18" charset="0"/>
              </a:rPr>
              <a:t>Investigative journalist Eric Schlosser</a:t>
            </a:r>
          </a:p>
          <a:p>
            <a:r>
              <a:rPr lang="en-US" sz="2800" dirty="0">
                <a:cs typeface="Times New Roman" panose="02020603050405020304" pitchFamily="18" charset="0"/>
              </a:rPr>
              <a:t>Local and global influence of United States fast food industry</a:t>
            </a:r>
          </a:p>
          <a:p>
            <a:r>
              <a:rPr lang="en-US" sz="2800" dirty="0">
                <a:cs typeface="Times New Roman" panose="02020603050405020304" pitchFamily="18" charset="0"/>
              </a:rPr>
              <a:t>First serialized in </a:t>
            </a:r>
            <a:r>
              <a:rPr lang="en-US" sz="2800" i="1" dirty="0">
                <a:cs typeface="Times New Roman" panose="02020603050405020304" pitchFamily="18" charset="0"/>
              </a:rPr>
              <a:t>Rolling Stone </a:t>
            </a:r>
            <a:r>
              <a:rPr lang="en-US" sz="2800" dirty="0">
                <a:cs typeface="Times New Roman" panose="02020603050405020304" pitchFamily="18" charset="0"/>
              </a:rPr>
              <a:t>in 1999, later turned into a book</a:t>
            </a:r>
          </a:p>
        </p:txBody>
      </p:sp>
      <p:pic>
        <p:nvPicPr>
          <p:cNvPr id="1026" name="Picture 2" descr="https://upload.wikimedia.org/wikipedia/en/5/5a/Fast_food_n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959" y="874744"/>
            <a:ext cx="3504157" cy="5126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24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505968"/>
          </a:xfrm>
        </p:spPr>
        <p:txBody>
          <a:bodyPr>
            <a:normAutofit fontScale="90000"/>
          </a:bodyPr>
          <a:lstStyle/>
          <a:p>
            <a:r>
              <a:rPr lang="en-US" i="1" dirty="0" smtClean="0"/>
              <a:t>The Jungle </a:t>
            </a:r>
            <a:endParaRPr lang="en-US" i="1" dirty="0"/>
          </a:p>
        </p:txBody>
      </p:sp>
      <p:sp>
        <p:nvSpPr>
          <p:cNvPr id="3" name="Content Placeholder 2"/>
          <p:cNvSpPr>
            <a:spLocks noGrp="1"/>
          </p:cNvSpPr>
          <p:nvPr>
            <p:ph idx="1"/>
          </p:nvPr>
        </p:nvSpPr>
        <p:spPr>
          <a:xfrm>
            <a:off x="381000" y="1143000"/>
            <a:ext cx="8385048" cy="5334000"/>
          </a:xfrm>
        </p:spPr>
        <p:txBody>
          <a:bodyPr>
            <a:noAutofit/>
          </a:bodyPr>
          <a:lstStyle/>
          <a:p>
            <a:r>
              <a:rPr lang="en-US" sz="3200" dirty="0" smtClean="0"/>
              <a:t>You will need to read/answer questions for </a:t>
            </a:r>
          </a:p>
          <a:p>
            <a:pPr lvl="1"/>
            <a:r>
              <a:rPr lang="en-US" sz="3200" i="1" dirty="0" smtClean="0"/>
              <a:t>The Jungle </a:t>
            </a:r>
            <a:r>
              <a:rPr lang="en-US" sz="3200" dirty="0" smtClean="0"/>
              <a:t>chapters 1, 9, 14 (excerpts) </a:t>
            </a:r>
            <a:endParaRPr lang="en-US" sz="3200" i="1" dirty="0" smtClean="0"/>
          </a:p>
          <a:p>
            <a:pPr lvl="1"/>
            <a:r>
              <a:rPr lang="en-US" sz="3200" dirty="0" smtClean="0"/>
              <a:t>Worksheets with questions</a:t>
            </a:r>
          </a:p>
          <a:p>
            <a:r>
              <a:rPr lang="en-US" sz="3200" dirty="0" smtClean="0"/>
              <a:t>The readings and the worksheets/questions are on my website</a:t>
            </a:r>
          </a:p>
          <a:p>
            <a:r>
              <a:rPr lang="en-US" sz="3200" dirty="0" smtClean="0"/>
              <a:t>We will be having an open note, timed write </a:t>
            </a:r>
            <a:r>
              <a:rPr lang="en-US" sz="3200" dirty="0" smtClean="0"/>
              <a:t>Friday </a:t>
            </a:r>
            <a:r>
              <a:rPr lang="en-US" sz="3200" dirty="0" smtClean="0"/>
              <a:t>on the turn of the century (women, muckrakers, immigrants)</a:t>
            </a:r>
          </a:p>
        </p:txBody>
      </p:sp>
    </p:spTree>
    <p:extLst>
      <p:ext uri="{BB962C8B-B14F-4D97-AF65-F5344CB8AC3E}">
        <p14:creationId xmlns:p14="http://schemas.microsoft.com/office/powerpoint/2010/main" val="2474352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582168"/>
          </a:xfrm>
        </p:spPr>
        <p:txBody>
          <a:bodyPr>
            <a:normAutofit fontScale="90000"/>
          </a:bodyPr>
          <a:lstStyle/>
          <a:p>
            <a:r>
              <a:rPr lang="en-US" dirty="0" smtClean="0"/>
              <a:t>Timed Write</a:t>
            </a:r>
            <a:endParaRPr lang="en-US" dirty="0"/>
          </a:p>
        </p:txBody>
      </p:sp>
      <p:sp>
        <p:nvSpPr>
          <p:cNvPr id="3" name="Content Placeholder 2"/>
          <p:cNvSpPr>
            <a:spLocks noGrp="1"/>
          </p:cNvSpPr>
          <p:nvPr>
            <p:ph idx="1"/>
          </p:nvPr>
        </p:nvSpPr>
        <p:spPr>
          <a:xfrm>
            <a:off x="304800" y="1219200"/>
            <a:ext cx="8686800" cy="5410200"/>
          </a:xfrm>
        </p:spPr>
        <p:txBody>
          <a:bodyPr>
            <a:noAutofit/>
          </a:bodyPr>
          <a:lstStyle/>
          <a:p>
            <a:r>
              <a:rPr lang="en-US" sz="3000" dirty="0" smtClean="0"/>
              <a:t>The next slide has some potential questions. You need to pick </a:t>
            </a:r>
            <a:r>
              <a:rPr lang="en-US" sz="3000" dirty="0" smtClean="0"/>
              <a:t>2 </a:t>
            </a:r>
            <a:r>
              <a:rPr lang="en-US" sz="3000" dirty="0" smtClean="0"/>
              <a:t>to answer using formal academic essay writing, and citing evidence from the readings/photographs you analyzed last week</a:t>
            </a:r>
          </a:p>
          <a:p>
            <a:r>
              <a:rPr lang="en-US" sz="3000" dirty="0" smtClean="0"/>
              <a:t>You must write for the full 30 minutes, but will not have more than 30 minutes</a:t>
            </a:r>
          </a:p>
          <a:p>
            <a:r>
              <a:rPr lang="en-US" sz="3000" dirty="0" smtClean="0"/>
              <a:t>You can write </a:t>
            </a:r>
            <a:r>
              <a:rPr lang="en-US" sz="3000" dirty="0" smtClean="0"/>
              <a:t>2 </a:t>
            </a:r>
            <a:r>
              <a:rPr lang="en-US" sz="3000" dirty="0" smtClean="0"/>
              <a:t>individual paragraphs (one per question), or you can combine </a:t>
            </a:r>
            <a:r>
              <a:rPr lang="en-US" sz="3000" dirty="0" smtClean="0"/>
              <a:t>2 </a:t>
            </a:r>
            <a:r>
              <a:rPr lang="en-US" sz="3000" dirty="0" smtClean="0"/>
              <a:t>questions to write a short essay response.</a:t>
            </a:r>
            <a:endParaRPr lang="en-US" sz="3000" dirty="0"/>
          </a:p>
          <a:p>
            <a:r>
              <a:rPr lang="en-US" sz="3000" dirty="0" smtClean="0"/>
              <a:t>Grading: using analysis category of rubric</a:t>
            </a:r>
            <a:endParaRPr lang="en-US" sz="3000" dirty="0"/>
          </a:p>
        </p:txBody>
      </p:sp>
    </p:spTree>
    <p:extLst>
      <p:ext uri="{BB962C8B-B14F-4D97-AF65-F5344CB8AC3E}">
        <p14:creationId xmlns:p14="http://schemas.microsoft.com/office/powerpoint/2010/main" val="3582691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Muckrakers </a:t>
            </a:r>
            <a:endParaRPr lang="en-US" dirty="0"/>
          </a:p>
        </p:txBody>
      </p:sp>
      <p:sp>
        <p:nvSpPr>
          <p:cNvPr id="3" name="Subtitle 2"/>
          <p:cNvSpPr>
            <a:spLocks noGrp="1"/>
          </p:cNvSpPr>
          <p:nvPr>
            <p:ph type="subTitle" idx="1"/>
          </p:nvPr>
        </p:nvSpPr>
        <p:spPr/>
        <p:txBody>
          <a:bodyPr/>
          <a:lstStyle/>
          <a:p>
            <a:endParaRPr lang="en-US"/>
          </a:p>
        </p:txBody>
      </p:sp>
      <p:pic>
        <p:nvPicPr>
          <p:cNvPr id="4" name="Picture 3" descr="imagesCAPRTOQV.jpg"/>
          <p:cNvPicPr>
            <a:picLocks noChangeAspect="1"/>
          </p:cNvPicPr>
          <p:nvPr/>
        </p:nvPicPr>
        <p:blipFill>
          <a:blip r:embed="rId2" cstate="print"/>
          <a:stretch>
            <a:fillRect/>
          </a:stretch>
        </p:blipFill>
        <p:spPr>
          <a:xfrm>
            <a:off x="0" y="0"/>
            <a:ext cx="9144000" cy="8009325"/>
          </a:xfrm>
          <a:prstGeom prst="rect">
            <a:avLst/>
          </a:prstGeom>
        </p:spPr>
      </p:pic>
    </p:spTree>
    <p:extLst>
      <p:ext uri="{BB962C8B-B14F-4D97-AF65-F5344CB8AC3E}">
        <p14:creationId xmlns:p14="http://schemas.microsoft.com/office/powerpoint/2010/main" val="19270143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201168"/>
          </a:xfrm>
        </p:spPr>
        <p:txBody>
          <a:bodyPr>
            <a:normAutofit fontScale="90000"/>
          </a:bodyPr>
          <a:lstStyle/>
          <a:p>
            <a:r>
              <a:rPr lang="en-US" dirty="0" smtClean="0"/>
              <a:t>Timed Write Topics </a:t>
            </a:r>
            <a:endParaRPr lang="en-US" dirty="0"/>
          </a:p>
        </p:txBody>
      </p:sp>
      <p:sp>
        <p:nvSpPr>
          <p:cNvPr id="3" name="Content Placeholder 2"/>
          <p:cNvSpPr>
            <a:spLocks noGrp="1"/>
          </p:cNvSpPr>
          <p:nvPr>
            <p:ph idx="1"/>
          </p:nvPr>
        </p:nvSpPr>
        <p:spPr>
          <a:xfrm>
            <a:off x="304800" y="1066800"/>
            <a:ext cx="8305800" cy="5638800"/>
          </a:xfrm>
        </p:spPr>
        <p:txBody>
          <a:bodyPr>
            <a:normAutofit fontScale="92500" lnSpcReduction="20000"/>
          </a:bodyPr>
          <a:lstStyle/>
          <a:p>
            <a:pPr marL="514350" indent="-514350">
              <a:buFont typeface="+mj-lt"/>
              <a:buAutoNum type="arabicPeriod"/>
            </a:pPr>
            <a:r>
              <a:rPr lang="en-US" sz="2500" dirty="0" smtClean="0"/>
              <a:t>Determine why immigrants would move to America.</a:t>
            </a:r>
          </a:p>
          <a:p>
            <a:pPr marL="514350" indent="-514350">
              <a:buFont typeface="+mj-lt"/>
              <a:buAutoNum type="arabicPeriod"/>
            </a:pPr>
            <a:r>
              <a:rPr lang="en-US" sz="2500" dirty="0" smtClean="0"/>
              <a:t>To what extent would the photographs and imagery from the stories impact the American public?</a:t>
            </a:r>
          </a:p>
          <a:p>
            <a:pPr marL="514350" indent="-514350">
              <a:buFont typeface="+mj-lt"/>
              <a:buAutoNum type="arabicPeriod"/>
            </a:pPr>
            <a:r>
              <a:rPr lang="en-US" sz="2500" dirty="0" smtClean="0"/>
              <a:t>Conclude if the lives of immigrants were better in their home countries or in America. Why?</a:t>
            </a:r>
          </a:p>
          <a:p>
            <a:pPr marL="514350" indent="-514350">
              <a:buFont typeface="+mj-lt"/>
              <a:buAutoNum type="arabicPeriod"/>
            </a:pPr>
            <a:r>
              <a:rPr lang="en-US" sz="2500" dirty="0" smtClean="0"/>
              <a:t>Determine who struggled more: adults or children? Why? </a:t>
            </a:r>
          </a:p>
          <a:p>
            <a:pPr marL="514350" indent="-514350">
              <a:buFont typeface="+mj-lt"/>
              <a:buAutoNum type="arabicPeriod"/>
            </a:pPr>
            <a:r>
              <a:rPr lang="en-US" sz="2500" dirty="0" smtClean="0"/>
              <a:t>What aspects of immigrant culture remained? Should immigrants be allowed to maintain their culture and traditions if living in America?</a:t>
            </a:r>
          </a:p>
          <a:p>
            <a:pPr marL="514350" indent="-514350">
              <a:buFont typeface="+mj-lt"/>
              <a:buAutoNum type="arabicPeriod"/>
            </a:pPr>
            <a:r>
              <a:rPr lang="en-US" sz="2500" dirty="0" smtClean="0"/>
              <a:t>Determine why men would continue to work in the factories from </a:t>
            </a:r>
            <a:r>
              <a:rPr lang="en-US" sz="2500" i="1" dirty="0" smtClean="0"/>
              <a:t>The Jungle</a:t>
            </a:r>
            <a:r>
              <a:rPr lang="en-US" sz="2500" dirty="0" smtClean="0"/>
              <a:t>?</a:t>
            </a:r>
          </a:p>
          <a:p>
            <a:pPr marL="514350" indent="-514350">
              <a:buFont typeface="+mj-lt"/>
              <a:buAutoNum type="arabicPeriod"/>
            </a:pPr>
            <a:r>
              <a:rPr lang="en-US" sz="2500" dirty="0" smtClean="0"/>
              <a:t>To what extent does the government have an obligation to help factory workers and help improve conditions. </a:t>
            </a:r>
          </a:p>
          <a:p>
            <a:pPr marL="514350" indent="-514350">
              <a:buFont typeface="+mj-lt"/>
              <a:buAutoNum type="arabicPeriod"/>
            </a:pPr>
            <a:r>
              <a:rPr lang="en-US" sz="2500" dirty="0" smtClean="0"/>
              <a:t>What is the power of the media in times like these? Should the media be required to help in change/progress?</a:t>
            </a:r>
          </a:p>
          <a:p>
            <a:pPr marL="514350" indent="-514350">
              <a:buFont typeface="+mj-lt"/>
              <a:buAutoNum type="arabicPeriod"/>
            </a:pPr>
            <a:endParaRPr lang="en-US" dirty="0"/>
          </a:p>
        </p:txBody>
      </p:sp>
    </p:spTree>
    <p:extLst>
      <p:ext uri="{BB962C8B-B14F-4D97-AF65-F5344CB8AC3E}">
        <p14:creationId xmlns:p14="http://schemas.microsoft.com/office/powerpoint/2010/main" val="326434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429768"/>
          </a:xfrm>
        </p:spPr>
        <p:txBody>
          <a:bodyPr>
            <a:normAutofit fontScale="90000"/>
          </a:bodyPr>
          <a:lstStyle/>
          <a:p>
            <a:r>
              <a:rPr lang="en-US" dirty="0" smtClean="0"/>
              <a:t>Rubric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94443038"/>
              </p:ext>
            </p:extLst>
          </p:nvPr>
        </p:nvGraphicFramePr>
        <p:xfrm>
          <a:off x="381000" y="228600"/>
          <a:ext cx="8610600" cy="6309360"/>
        </p:xfrm>
        <a:graphic>
          <a:graphicData uri="http://schemas.openxmlformats.org/drawingml/2006/table">
            <a:tbl>
              <a:tblPr firstRow="1" firstCol="1" bandRow="1">
                <a:tableStyleId>{5C22544A-7EE6-4342-B048-85BDC9FD1C3A}</a:tableStyleId>
              </a:tblPr>
              <a:tblGrid>
                <a:gridCol w="2181352">
                  <a:extLst>
                    <a:ext uri="{9D8B030D-6E8A-4147-A177-3AD203B41FA5}">
                      <a16:colId xmlns:a16="http://schemas.microsoft.com/office/drawing/2014/main" val="190963445"/>
                    </a:ext>
                  </a:extLst>
                </a:gridCol>
                <a:gridCol w="2123948">
                  <a:extLst>
                    <a:ext uri="{9D8B030D-6E8A-4147-A177-3AD203B41FA5}">
                      <a16:colId xmlns:a16="http://schemas.microsoft.com/office/drawing/2014/main" val="574514830"/>
                    </a:ext>
                  </a:extLst>
                </a:gridCol>
                <a:gridCol w="2238756">
                  <a:extLst>
                    <a:ext uri="{9D8B030D-6E8A-4147-A177-3AD203B41FA5}">
                      <a16:colId xmlns:a16="http://schemas.microsoft.com/office/drawing/2014/main" val="2987697916"/>
                    </a:ext>
                  </a:extLst>
                </a:gridCol>
                <a:gridCol w="2066544">
                  <a:extLst>
                    <a:ext uri="{9D8B030D-6E8A-4147-A177-3AD203B41FA5}">
                      <a16:colId xmlns:a16="http://schemas.microsoft.com/office/drawing/2014/main" val="3775825130"/>
                    </a:ext>
                  </a:extLst>
                </a:gridCol>
              </a:tblGrid>
              <a:tr h="6220968">
                <a:tc>
                  <a:txBody>
                    <a:bodyPr/>
                    <a:lstStyle/>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has depth and </a:t>
                      </a:r>
                      <a:r>
                        <a:rPr lang="en-US" sz="1800" dirty="0" smtClean="0">
                          <a:effectLst/>
                        </a:rPr>
                        <a:t>accuracy</a:t>
                      </a:r>
                      <a:endParaRPr lang="en-US" sz="2800" dirty="0" smtClean="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smtClean="0">
                          <a:effectLst/>
                        </a:rPr>
                        <a:t>Analysis </a:t>
                      </a:r>
                      <a:r>
                        <a:rPr lang="en-US" sz="1800" dirty="0">
                          <a:effectLst/>
                        </a:rPr>
                        <a:t>consistently and clearly connects to all parts of thesis </a:t>
                      </a:r>
                      <a:endParaRPr lang="en-US" sz="2800" dirty="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clearly connects to so what</a:t>
                      </a:r>
                      <a:endParaRPr lang="en-US" sz="2800" dirty="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clearly connects evidence to BTs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79" marR="62179" marT="0" marB="0"/>
                </a:tc>
                <a:tc>
                  <a:txBody>
                    <a:bodyPr/>
                    <a:lstStyle/>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is accurate, but lacks depth at times</a:t>
                      </a:r>
                      <a:endParaRPr lang="en-US" sz="2800" dirty="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connects to all parts of </a:t>
                      </a:r>
                      <a:r>
                        <a:rPr lang="en-US" sz="1800" dirty="0" smtClean="0">
                          <a:effectLst/>
                        </a:rPr>
                        <a:t>thesis</a:t>
                      </a:r>
                      <a:endParaRPr lang="en-US" sz="2800" dirty="0" smtClean="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smtClean="0">
                          <a:effectLst/>
                        </a:rPr>
                        <a:t>Analysis </a:t>
                      </a:r>
                      <a:r>
                        <a:rPr lang="en-US" sz="1800" dirty="0">
                          <a:effectLst/>
                        </a:rPr>
                        <a:t>connects to so what</a:t>
                      </a:r>
                      <a:endParaRPr lang="en-US" sz="2800" dirty="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connects evidence to BTs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79" marR="62179" marT="0" marB="0"/>
                </a:tc>
                <a:tc>
                  <a:txBody>
                    <a:bodyPr/>
                    <a:lstStyle/>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at times undeveloped or </a:t>
                      </a:r>
                      <a:r>
                        <a:rPr lang="en-US" sz="1800" dirty="0" smtClean="0">
                          <a:effectLst/>
                        </a:rPr>
                        <a:t>unclear</a:t>
                      </a:r>
                      <a:r>
                        <a:rPr lang="en-US" sz="1800" dirty="0">
                          <a:effectLst/>
                        </a:rPr>
                        <a:t> </a:t>
                      </a:r>
                      <a:endParaRPr lang="en-US" sz="2800" dirty="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attempts to connects to thesis; or only partially connects to thesis </a:t>
                      </a:r>
                      <a:endParaRPr lang="en-US" sz="2800" dirty="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does not address so what</a:t>
                      </a:r>
                      <a:endParaRPr lang="en-US" sz="2800" dirty="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lacks a connection to evidence or summarizes or restates evidence</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79" marR="62179" marT="0" marB="0"/>
                </a:tc>
                <a:tc>
                  <a:txBody>
                    <a:bodyPr/>
                    <a:lstStyle/>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undeveloped, inaccurate, and/or unclear</a:t>
                      </a:r>
                      <a:endParaRPr lang="en-US" sz="2800" dirty="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does not support </a:t>
                      </a:r>
                      <a:r>
                        <a:rPr lang="en-US" sz="1800" dirty="0" smtClean="0">
                          <a:effectLst/>
                        </a:rPr>
                        <a:t>thesis</a:t>
                      </a:r>
                      <a:endParaRPr lang="en-US" sz="2800" dirty="0" smtClean="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smtClean="0">
                          <a:effectLst/>
                        </a:rPr>
                        <a:t>Analysis </a:t>
                      </a:r>
                      <a:r>
                        <a:rPr lang="en-US" sz="1800" dirty="0">
                          <a:effectLst/>
                        </a:rPr>
                        <a:t>does not address so what</a:t>
                      </a:r>
                      <a:endParaRPr lang="en-US" sz="2800" dirty="0">
                        <a:effectLst/>
                      </a:endParaRPr>
                    </a:p>
                    <a:p>
                      <a:pPr marL="285750" marR="0" lvl="0" indent="-285750">
                        <a:lnSpc>
                          <a:spcPct val="115000"/>
                        </a:lnSpc>
                        <a:spcBef>
                          <a:spcPts val="0"/>
                        </a:spcBef>
                        <a:spcAft>
                          <a:spcPts val="0"/>
                        </a:spcAft>
                        <a:buFont typeface="Arial" panose="020B0604020202020204" pitchFamily="34" charset="0"/>
                        <a:buChar char="•"/>
                      </a:pPr>
                      <a:r>
                        <a:rPr lang="en-US" sz="1800" dirty="0">
                          <a:effectLst/>
                        </a:rPr>
                        <a:t>Analysis is irrelevant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79" marR="62179" marT="0" marB="0"/>
                </a:tc>
                <a:extLst>
                  <a:ext uri="{0D108BD9-81ED-4DB2-BD59-A6C34878D82A}">
                    <a16:rowId xmlns:a16="http://schemas.microsoft.com/office/drawing/2014/main" val="2700321003"/>
                  </a:ext>
                </a:extLst>
              </a:tr>
            </a:tbl>
          </a:graphicData>
        </a:graphic>
      </p:graphicFrame>
    </p:spTree>
    <p:extLst>
      <p:ext uri="{BB962C8B-B14F-4D97-AF65-F5344CB8AC3E}">
        <p14:creationId xmlns:p14="http://schemas.microsoft.com/office/powerpoint/2010/main" val="1030896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Older files </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05452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429768"/>
          </a:xfrm>
        </p:spPr>
        <p:txBody>
          <a:bodyPr>
            <a:normAutofit fontScale="90000"/>
          </a:bodyPr>
          <a:lstStyle/>
          <a:p>
            <a:r>
              <a:rPr lang="en-US" i="1" dirty="0" smtClean="0"/>
              <a:t/>
            </a:r>
            <a:br>
              <a:rPr lang="en-US" i="1" dirty="0" smtClean="0"/>
            </a:br>
            <a:r>
              <a:rPr lang="en-US" i="1" dirty="0" smtClean="0"/>
              <a:t>Triangle</a:t>
            </a:r>
            <a:r>
              <a:rPr lang="en-US" dirty="0" smtClean="0"/>
              <a:t> </a:t>
            </a:r>
            <a:r>
              <a:rPr lang="en-US" dirty="0"/>
              <a:t>by David Von </a:t>
            </a:r>
            <a:r>
              <a:rPr lang="en-US" dirty="0" err="1"/>
              <a:t>Drehle</a:t>
            </a:r>
            <a:r>
              <a:rPr lang="en-US" dirty="0"/>
              <a:t/>
            </a:r>
            <a:br>
              <a:rPr lang="en-US" dirty="0"/>
            </a:br>
            <a:endParaRPr lang="en-US" dirty="0"/>
          </a:p>
        </p:txBody>
      </p:sp>
      <p:sp>
        <p:nvSpPr>
          <p:cNvPr id="3" name="Content Placeholder 2"/>
          <p:cNvSpPr>
            <a:spLocks noGrp="1"/>
          </p:cNvSpPr>
          <p:nvPr>
            <p:ph idx="1"/>
          </p:nvPr>
        </p:nvSpPr>
        <p:spPr>
          <a:xfrm>
            <a:off x="304800" y="1066800"/>
            <a:ext cx="8686800" cy="5638800"/>
          </a:xfrm>
        </p:spPr>
        <p:txBody>
          <a:bodyPr>
            <a:normAutofit fontScale="92500" lnSpcReduction="10000"/>
          </a:bodyPr>
          <a:lstStyle/>
          <a:p>
            <a:r>
              <a:rPr lang="en-US" i="1" dirty="0"/>
              <a:t> Triangle: the Fire that Changed America</a:t>
            </a:r>
            <a:r>
              <a:rPr lang="en-US" dirty="0"/>
              <a:t> by David Von </a:t>
            </a:r>
            <a:r>
              <a:rPr lang="en-US" dirty="0" err="1"/>
              <a:t>Drehle</a:t>
            </a:r>
            <a:r>
              <a:rPr lang="en-US" dirty="0"/>
              <a:t>, tells the tragic story of the </a:t>
            </a:r>
            <a:r>
              <a:rPr lang="en-US" dirty="0" smtClean="0"/>
              <a:t>145 </a:t>
            </a:r>
            <a:r>
              <a:rPr lang="en-US" dirty="0"/>
              <a:t>workers that died in the Triangle shirtwaist factory fire on March 25</a:t>
            </a:r>
            <a:r>
              <a:rPr lang="en-US" baseline="30000" dirty="0"/>
              <a:t>th</a:t>
            </a:r>
            <a:r>
              <a:rPr lang="en-US" dirty="0"/>
              <a:t>, 1911 and what led up to this event. David Von </a:t>
            </a:r>
            <a:r>
              <a:rPr lang="en-US" dirty="0" err="1"/>
              <a:t>Drehle</a:t>
            </a:r>
            <a:r>
              <a:rPr lang="en-US" dirty="0"/>
              <a:t> shows how society’s eyes were opened to the terrible conditions, and how they saw the need for reform.</a:t>
            </a:r>
            <a:endParaRPr lang="en-US" dirty="0" smtClean="0"/>
          </a:p>
          <a:p>
            <a:r>
              <a:rPr lang="en-US" dirty="0" smtClean="0"/>
              <a:t>“</a:t>
            </a:r>
            <a:r>
              <a:rPr lang="en-US" dirty="0"/>
              <a:t>Exploration and invention were the two faces on the coin of progress, and progress was the spirit of the age” </a:t>
            </a:r>
            <a:endParaRPr lang="en-US" dirty="0" smtClean="0"/>
          </a:p>
          <a:p>
            <a:r>
              <a:rPr lang="en-US" dirty="0"/>
              <a:t>“The mansion and its furnishings cost nine million dollars—the equivalent of more than 150 million dollars today. “Extravagance and ostentation marked every social gathering” at Marble House, the New York Times observed, and </a:t>
            </a:r>
            <a:r>
              <a:rPr lang="en-US" dirty="0" smtClean="0"/>
              <a:t>“</a:t>
            </a:r>
          </a:p>
          <a:p>
            <a:r>
              <a:rPr lang="en-US" dirty="0" smtClean="0"/>
              <a:t> “</a:t>
            </a:r>
            <a:r>
              <a:rPr lang="en-US" dirty="0"/>
              <a:t>The Triangle fire of March 25, 1911,was for ninety years the deadliest workplace disaster in New York history—and the most </a:t>
            </a:r>
            <a:r>
              <a:rPr lang="en-US" dirty="0" smtClean="0"/>
              <a:t>important</a:t>
            </a:r>
            <a:r>
              <a:rPr lang="en-US" dirty="0"/>
              <a:t> </a:t>
            </a:r>
            <a:r>
              <a:rPr lang="en-US" dirty="0" smtClean="0"/>
              <a:t> </a:t>
            </a:r>
            <a:r>
              <a:rPr lang="en-US" dirty="0"/>
              <a:t>millions of dollars.” </a:t>
            </a:r>
            <a:endParaRPr lang="en-US" dirty="0" smtClean="0"/>
          </a:p>
          <a:p>
            <a:r>
              <a:rPr lang="en-US" dirty="0"/>
              <a:t>“It [the Triangle fire] was different because it was more than just a horrific half hour; it was a crucial moment in a potent chain of events—a chain that ultimately forced fundamental reforms from the political machinery of New York, and, after New York, the whole </a:t>
            </a:r>
            <a:r>
              <a:rPr lang="en-US" dirty="0" smtClean="0"/>
              <a:t>nation”</a:t>
            </a:r>
          </a:p>
          <a:p>
            <a:r>
              <a:rPr lang="en-US" dirty="0"/>
              <a:t>He wants to “open up the horror of the Triangle fire, to gaze intently and unflinchingly at it, and to settle on the facts and their </a:t>
            </a:r>
            <a:r>
              <a:rPr lang="en-US" dirty="0" smtClean="0"/>
              <a:t>meaning”</a:t>
            </a:r>
            <a:endParaRPr lang="en-US" dirty="0"/>
          </a:p>
        </p:txBody>
      </p:sp>
    </p:spTree>
    <p:extLst>
      <p:ext uri="{BB962C8B-B14F-4D97-AF65-F5344CB8AC3E}">
        <p14:creationId xmlns:p14="http://schemas.microsoft.com/office/powerpoint/2010/main" val="32019953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66800"/>
          </a:xfrm>
        </p:spPr>
        <p:txBody>
          <a:bodyPr/>
          <a:lstStyle/>
          <a:p>
            <a:r>
              <a:rPr lang="en-US" dirty="0" smtClean="0"/>
              <a:t>Discussion Questions</a:t>
            </a:r>
            <a:endParaRPr lang="en-US" dirty="0"/>
          </a:p>
        </p:txBody>
      </p:sp>
      <p:sp>
        <p:nvSpPr>
          <p:cNvPr id="3" name="Content Placeholder 2"/>
          <p:cNvSpPr>
            <a:spLocks noGrp="1"/>
          </p:cNvSpPr>
          <p:nvPr>
            <p:ph idx="1"/>
          </p:nvPr>
        </p:nvSpPr>
        <p:spPr>
          <a:xfrm>
            <a:off x="152400" y="1524000"/>
            <a:ext cx="8636000" cy="4953000"/>
          </a:xfrm>
        </p:spPr>
        <p:txBody>
          <a:bodyPr>
            <a:normAutofit fontScale="92500" lnSpcReduction="10000"/>
          </a:bodyPr>
          <a:lstStyle/>
          <a:p>
            <a:pPr marL="514350" indent="-514350">
              <a:buFont typeface="+mj-lt"/>
              <a:buAutoNum type="arabicPeriod"/>
            </a:pPr>
            <a:r>
              <a:rPr lang="en-US" sz="3200" dirty="0" smtClean="0">
                <a:latin typeface="Times New Roman" pitchFamily="18" charset="0"/>
                <a:cs typeface="Times New Roman" pitchFamily="18" charset="0"/>
              </a:rPr>
              <a:t>Why </a:t>
            </a:r>
            <a:r>
              <a:rPr lang="en-US" sz="3200" dirty="0">
                <a:latin typeface="Times New Roman" pitchFamily="18" charset="0"/>
                <a:cs typeface="Times New Roman" pitchFamily="18" charset="0"/>
              </a:rPr>
              <a:t>would men continue to work in the factories from </a:t>
            </a:r>
            <a:r>
              <a:rPr lang="en-US" sz="3200" i="1" dirty="0">
                <a:latin typeface="Times New Roman" pitchFamily="18" charset="0"/>
                <a:cs typeface="Times New Roman" pitchFamily="18" charset="0"/>
              </a:rPr>
              <a:t>The Jungle</a:t>
            </a:r>
            <a:r>
              <a:rPr lang="en-US" sz="3200" dirty="0">
                <a:latin typeface="Times New Roman" pitchFamily="18" charset="0"/>
                <a:cs typeface="Times New Roman" pitchFamily="18" charset="0"/>
              </a:rPr>
              <a:t>?</a:t>
            </a:r>
          </a:p>
          <a:p>
            <a:pPr marL="514350" indent="-514350">
              <a:buFont typeface="+mj-lt"/>
              <a:buAutoNum type="arabicPeriod"/>
            </a:pPr>
            <a:r>
              <a:rPr lang="en-US" sz="3200" dirty="0">
                <a:latin typeface="Times New Roman" pitchFamily="18" charset="0"/>
                <a:cs typeface="Times New Roman" pitchFamily="18" charset="0"/>
              </a:rPr>
              <a:t>Does the government have an obligation to help factory workers and help improve conditions? </a:t>
            </a:r>
          </a:p>
          <a:p>
            <a:pPr marL="514350" indent="-514350">
              <a:buFont typeface="+mj-lt"/>
              <a:buAutoNum type="arabicPeriod"/>
            </a:pPr>
            <a:r>
              <a:rPr lang="en-US" sz="3200" dirty="0">
                <a:latin typeface="Times New Roman" pitchFamily="18" charset="0"/>
                <a:cs typeface="Times New Roman" pitchFamily="18" charset="0"/>
              </a:rPr>
              <a:t>Does </a:t>
            </a:r>
            <a:r>
              <a:rPr lang="en-US" sz="3200" dirty="0" smtClean="0">
                <a:latin typeface="Times New Roman" pitchFamily="18" charset="0"/>
                <a:cs typeface="Times New Roman" pitchFamily="18" charset="0"/>
              </a:rPr>
              <a:t>Muckraker </a:t>
            </a:r>
            <a:r>
              <a:rPr lang="en-US" sz="3200" dirty="0">
                <a:latin typeface="Times New Roman" pitchFamily="18" charset="0"/>
                <a:cs typeface="Times New Roman" pitchFamily="18" charset="0"/>
              </a:rPr>
              <a:t>journalism go too far in portraying the experiences of these people? When does journalism go too far?</a:t>
            </a:r>
          </a:p>
          <a:p>
            <a:pPr marL="514350" indent="-514350">
              <a:buFont typeface="+mj-lt"/>
              <a:buAutoNum type="arabicPeriod"/>
            </a:pPr>
            <a:r>
              <a:rPr lang="en-US" sz="3200" dirty="0">
                <a:latin typeface="Times New Roman" pitchFamily="18" charset="0"/>
                <a:cs typeface="Times New Roman" pitchFamily="18" charset="0"/>
              </a:rPr>
              <a:t>What role do you think media plays in social reform </a:t>
            </a:r>
            <a:r>
              <a:rPr lang="en-US" sz="3200" b="1" dirty="0">
                <a:latin typeface="Times New Roman" pitchFamily="18" charset="0"/>
                <a:cs typeface="Times New Roman" pitchFamily="18" charset="0"/>
              </a:rPr>
              <a:t>today</a:t>
            </a:r>
            <a:r>
              <a:rPr lang="en-US" sz="3200" dirty="0">
                <a:latin typeface="Times New Roman" pitchFamily="18" charset="0"/>
                <a:cs typeface="Times New Roman" pitchFamily="18" charset="0"/>
              </a:rPr>
              <a:t>? How do we see this being the same or different from this period? What role should it play?</a:t>
            </a:r>
          </a:p>
          <a:p>
            <a:endParaRPr lang="en-US" dirty="0"/>
          </a:p>
        </p:txBody>
      </p:sp>
    </p:spTree>
    <p:extLst>
      <p:ext uri="{BB962C8B-B14F-4D97-AF65-F5344CB8AC3E}">
        <p14:creationId xmlns:p14="http://schemas.microsoft.com/office/powerpoint/2010/main" val="593927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579799" cy="671290"/>
          </a:xfrm>
        </p:spPr>
        <p:txBody>
          <a:bodyPr>
            <a:normAutofit/>
          </a:bodyPr>
          <a:lstStyle/>
          <a:p>
            <a:r>
              <a:rPr lang="en-US" dirty="0" smtClean="0"/>
              <a:t>Turn of the Century Photo Journal</a:t>
            </a:r>
            <a:endParaRPr lang="en-US" dirty="0"/>
          </a:p>
        </p:txBody>
      </p:sp>
      <p:sp>
        <p:nvSpPr>
          <p:cNvPr id="3" name="Content Placeholder 2"/>
          <p:cNvSpPr>
            <a:spLocks noGrp="1"/>
          </p:cNvSpPr>
          <p:nvPr>
            <p:ph idx="1"/>
          </p:nvPr>
        </p:nvSpPr>
        <p:spPr>
          <a:xfrm>
            <a:off x="304800" y="1295400"/>
            <a:ext cx="8686800" cy="5334000"/>
          </a:xfrm>
        </p:spPr>
        <p:txBody>
          <a:bodyPr>
            <a:normAutofit fontScale="92500" lnSpcReduction="10000"/>
          </a:bodyPr>
          <a:lstStyle/>
          <a:p>
            <a:r>
              <a:rPr lang="en-US" sz="2800" dirty="0" smtClean="0"/>
              <a:t>You and partner are going to create a photo journal for Turn of the Century America (1890-1920)</a:t>
            </a:r>
          </a:p>
          <a:p>
            <a:r>
              <a:rPr lang="en-US" sz="2800" dirty="0" smtClean="0"/>
              <a:t>Should  have between 13-15 photographs with a short description for each</a:t>
            </a:r>
          </a:p>
          <a:p>
            <a:pPr lvl="1"/>
            <a:r>
              <a:rPr lang="en-US" sz="2400" dirty="0"/>
              <a:t>What is happening in the photo</a:t>
            </a:r>
            <a:r>
              <a:rPr lang="en-US" sz="2400" dirty="0" smtClean="0"/>
              <a:t>?</a:t>
            </a:r>
          </a:p>
          <a:p>
            <a:pPr lvl="1"/>
            <a:r>
              <a:rPr lang="en-US" sz="2400" dirty="0" smtClean="0"/>
              <a:t>Need a so what: what does this picture say about </a:t>
            </a:r>
            <a:r>
              <a:rPr lang="en-US" sz="2400" smtClean="0"/>
              <a:t>the era?</a:t>
            </a:r>
            <a:endParaRPr lang="en-US" sz="2400" dirty="0"/>
          </a:p>
          <a:p>
            <a:pPr lvl="1"/>
            <a:r>
              <a:rPr lang="en-US" sz="2400" dirty="0"/>
              <a:t>When was the photo taken? Where was the photo taken?</a:t>
            </a:r>
          </a:p>
          <a:p>
            <a:r>
              <a:rPr lang="en-US" sz="2800" dirty="0" smtClean="0"/>
              <a:t>Submit to turnitin.com by 10pm Friday</a:t>
            </a:r>
          </a:p>
          <a:p>
            <a:r>
              <a:rPr lang="en-US" sz="2800" dirty="0" smtClean="0"/>
              <a:t>This is your assessment for the unit</a:t>
            </a:r>
          </a:p>
          <a:p>
            <a:r>
              <a:rPr lang="en-US" sz="2800" dirty="0" smtClean="0"/>
              <a:t>20 points in Culminating</a:t>
            </a:r>
          </a:p>
          <a:p>
            <a:pPr lvl="1"/>
            <a:endParaRPr lang="en-US" sz="2400" dirty="0"/>
          </a:p>
          <a:p>
            <a:r>
              <a:rPr lang="en-US" sz="2800" dirty="0" smtClean="0"/>
              <a:t>Thesis: to what extent did the turn of the century impact America?</a:t>
            </a:r>
            <a:endParaRPr lang="en-US" sz="2800" dirty="0"/>
          </a:p>
        </p:txBody>
      </p:sp>
    </p:spTree>
    <p:extLst>
      <p:ext uri="{BB962C8B-B14F-4D97-AF65-F5344CB8AC3E}">
        <p14:creationId xmlns:p14="http://schemas.microsoft.com/office/powerpoint/2010/main" val="10616702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429768"/>
          </a:xfrm>
        </p:spPr>
        <p:txBody>
          <a:bodyPr>
            <a:normAutofit fontScale="90000"/>
          </a:bodyPr>
          <a:lstStyle/>
          <a:p>
            <a:r>
              <a:rPr lang="en-US" dirty="0" smtClean="0"/>
              <a:t>Assessment</a:t>
            </a:r>
            <a:endParaRPr lang="en-US" dirty="0"/>
          </a:p>
        </p:txBody>
      </p:sp>
      <p:sp>
        <p:nvSpPr>
          <p:cNvPr id="3" name="Content Placeholder 2"/>
          <p:cNvSpPr>
            <a:spLocks noGrp="1"/>
          </p:cNvSpPr>
          <p:nvPr>
            <p:ph idx="1"/>
          </p:nvPr>
        </p:nvSpPr>
        <p:spPr>
          <a:xfrm>
            <a:off x="304800" y="1066800"/>
            <a:ext cx="8610600" cy="5562600"/>
          </a:xfrm>
        </p:spPr>
        <p:txBody>
          <a:bodyPr>
            <a:normAutofit/>
          </a:bodyPr>
          <a:lstStyle/>
          <a:p>
            <a:r>
              <a:rPr lang="en-US" sz="3600" dirty="0" smtClean="0"/>
              <a:t>For your assessment, you will be creating a collage of words and images that you think best represent the struggle of minority groups during the turn of the century</a:t>
            </a:r>
          </a:p>
          <a:p>
            <a:r>
              <a:rPr lang="en-US" sz="3600" dirty="0" smtClean="0"/>
              <a:t>One the back: a one paragraph explanation of the selections</a:t>
            </a:r>
          </a:p>
          <a:p>
            <a:r>
              <a:rPr lang="en-US" sz="3600" dirty="0" smtClean="0"/>
              <a:t>Cite your quotes/words/images on the back  </a:t>
            </a:r>
          </a:p>
          <a:p>
            <a:r>
              <a:rPr lang="en-US" sz="3600" smtClean="0"/>
              <a:t>Due Monday 11/19</a:t>
            </a:r>
            <a:endParaRPr lang="en-US" sz="3600" dirty="0"/>
          </a:p>
        </p:txBody>
      </p:sp>
    </p:spTree>
    <p:extLst>
      <p:ext uri="{BB962C8B-B14F-4D97-AF65-F5344CB8AC3E}">
        <p14:creationId xmlns:p14="http://schemas.microsoft.com/office/powerpoint/2010/main" val="4216018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810768"/>
          </a:xfrm>
        </p:spPr>
        <p:txBody>
          <a:bodyPr/>
          <a:lstStyle/>
          <a:p>
            <a:r>
              <a:rPr lang="en-US" dirty="0" smtClean="0"/>
              <a:t>Day </a:t>
            </a:r>
            <a:r>
              <a:rPr lang="en-US" smtClean="0"/>
              <a:t>1 Reflection</a:t>
            </a:r>
            <a:endParaRPr lang="en-US" dirty="0"/>
          </a:p>
        </p:txBody>
      </p:sp>
      <p:sp>
        <p:nvSpPr>
          <p:cNvPr id="3" name="Content Placeholder 2"/>
          <p:cNvSpPr>
            <a:spLocks noGrp="1"/>
          </p:cNvSpPr>
          <p:nvPr>
            <p:ph idx="1"/>
          </p:nvPr>
        </p:nvSpPr>
        <p:spPr>
          <a:xfrm>
            <a:off x="685800" y="1828800"/>
            <a:ext cx="7772400" cy="4343400"/>
          </a:xfrm>
        </p:spPr>
        <p:txBody>
          <a:bodyPr>
            <a:normAutofit/>
          </a:bodyPr>
          <a:lstStyle/>
          <a:p>
            <a:pPr marL="514350" indent="-514350">
              <a:buFont typeface="+mj-lt"/>
              <a:buAutoNum type="arabicPeriod"/>
            </a:pPr>
            <a:r>
              <a:rPr lang="en-US" sz="3200" dirty="0"/>
              <a:t>Why were Shannon and Joseph trying to escape Ireland and immigrate to America? What were they searching for?</a:t>
            </a:r>
          </a:p>
          <a:p>
            <a:pPr marL="514350" indent="-514350">
              <a:buFont typeface="+mj-lt"/>
              <a:buAutoNum type="arabicPeriod"/>
            </a:pPr>
            <a:r>
              <a:rPr lang="en-US" sz="3200" dirty="0" smtClean="0"/>
              <a:t>What was life like for immigrants?</a:t>
            </a:r>
          </a:p>
          <a:p>
            <a:pPr marL="514350" indent="-514350">
              <a:buFont typeface="+mj-lt"/>
              <a:buAutoNum type="arabicPeriod"/>
            </a:pPr>
            <a:r>
              <a:rPr lang="en-US" sz="3200" dirty="0" smtClean="0"/>
              <a:t>Would you immigrate? Explain using connections to the film.</a:t>
            </a:r>
          </a:p>
        </p:txBody>
      </p:sp>
    </p:spTree>
    <p:extLst>
      <p:ext uri="{BB962C8B-B14F-4D97-AF65-F5344CB8AC3E}">
        <p14:creationId xmlns:p14="http://schemas.microsoft.com/office/powerpoint/2010/main" val="24722889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582168"/>
          </a:xfrm>
        </p:spPr>
        <p:txBody>
          <a:bodyPr>
            <a:normAutofit fontScale="90000"/>
          </a:bodyPr>
          <a:lstStyle/>
          <a:p>
            <a:r>
              <a:rPr lang="en-US" dirty="0" smtClean="0"/>
              <a:t>Day 3 Reflection</a:t>
            </a:r>
            <a:endParaRPr lang="en-US" dirty="0"/>
          </a:p>
        </p:txBody>
      </p:sp>
      <p:sp>
        <p:nvSpPr>
          <p:cNvPr id="3" name="Content Placeholder 2"/>
          <p:cNvSpPr>
            <a:spLocks noGrp="1"/>
          </p:cNvSpPr>
          <p:nvPr>
            <p:ph idx="1"/>
          </p:nvPr>
        </p:nvSpPr>
        <p:spPr>
          <a:xfrm>
            <a:off x="685800" y="1447800"/>
            <a:ext cx="7772400" cy="4724400"/>
          </a:xfrm>
        </p:spPr>
        <p:txBody>
          <a:bodyPr>
            <a:normAutofit/>
          </a:bodyPr>
          <a:lstStyle/>
          <a:p>
            <a:pPr marL="514350" indent="-514350">
              <a:buFont typeface="+mj-lt"/>
              <a:buAutoNum type="arabicPeriod"/>
            </a:pPr>
            <a:r>
              <a:rPr lang="en-US" sz="3200" dirty="0"/>
              <a:t>Shannon goes from being a rich woman to being a poor worker. How does the change in status/social class affect her? </a:t>
            </a:r>
            <a:endParaRPr lang="en-US" sz="3200" dirty="0" smtClean="0"/>
          </a:p>
          <a:p>
            <a:pPr marL="514350" indent="-514350">
              <a:buFont typeface="+mj-lt"/>
              <a:buAutoNum type="arabicPeriod"/>
            </a:pPr>
            <a:r>
              <a:rPr lang="en-US" sz="3200" dirty="0" smtClean="0"/>
              <a:t>What does it mean to be an American?</a:t>
            </a:r>
          </a:p>
          <a:p>
            <a:pPr marL="514350" indent="-514350">
              <a:buFont typeface="+mj-lt"/>
              <a:buAutoNum type="arabicPeriod"/>
            </a:pPr>
            <a:r>
              <a:rPr lang="en-US" sz="3200" dirty="0" smtClean="0"/>
              <a:t>Do Joseph and Shannon achieve the American Dream?</a:t>
            </a:r>
          </a:p>
          <a:p>
            <a:pPr lvl="1"/>
            <a:r>
              <a:rPr lang="en-US" sz="2800" dirty="0" smtClean="0"/>
              <a:t>What is their American Dream?</a:t>
            </a:r>
            <a:endParaRPr lang="en-US" sz="2800" dirty="0"/>
          </a:p>
        </p:txBody>
      </p:sp>
    </p:spTree>
    <p:extLst>
      <p:ext uri="{BB962C8B-B14F-4D97-AF65-F5344CB8AC3E}">
        <p14:creationId xmlns:p14="http://schemas.microsoft.com/office/powerpoint/2010/main" val="12897480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Essay </a:t>
            </a:r>
            <a:endParaRPr lang="en-US" dirty="0"/>
          </a:p>
        </p:txBody>
      </p:sp>
      <p:sp>
        <p:nvSpPr>
          <p:cNvPr id="3" name="Content Placeholder 2"/>
          <p:cNvSpPr>
            <a:spLocks noGrp="1"/>
          </p:cNvSpPr>
          <p:nvPr>
            <p:ph idx="1"/>
          </p:nvPr>
        </p:nvSpPr>
        <p:spPr/>
        <p:txBody>
          <a:bodyPr>
            <a:normAutofit/>
          </a:bodyPr>
          <a:lstStyle/>
          <a:p>
            <a:r>
              <a:rPr lang="en-US" dirty="0" smtClean="0"/>
              <a:t>Pick one to respond to:</a:t>
            </a:r>
          </a:p>
          <a:p>
            <a:pPr marL="514350" indent="-514350">
              <a:buFont typeface="+mj-lt"/>
              <a:buAutoNum type="arabicPeriod"/>
            </a:pPr>
            <a:r>
              <a:rPr lang="en-US" dirty="0" smtClean="0"/>
              <a:t>When do Joseph and Shannon become American?</a:t>
            </a:r>
          </a:p>
          <a:p>
            <a:pPr marL="514350" indent="-514350">
              <a:buFont typeface="+mj-lt"/>
              <a:buAutoNum type="arabicPeriod"/>
            </a:pPr>
            <a:r>
              <a:rPr lang="en-US" dirty="0" smtClean="0"/>
              <a:t>Does citizenship determine being an American?</a:t>
            </a:r>
          </a:p>
          <a:p>
            <a:pPr marL="514350" indent="-514350">
              <a:buFont typeface="+mj-lt"/>
              <a:buAutoNum type="arabicPeriod"/>
            </a:pPr>
            <a:r>
              <a:rPr lang="en-US" dirty="0" smtClean="0"/>
              <a:t>What does it mean to be culturally American?</a:t>
            </a:r>
          </a:p>
          <a:p>
            <a:pPr marL="514350" indent="-514350">
              <a:buFont typeface="+mj-lt"/>
              <a:buAutoNum type="arabicPeriod"/>
            </a:pPr>
            <a:r>
              <a:rPr lang="en-US" dirty="0" smtClean="0"/>
              <a:t>How did the immigrant experience shape their identity and how did it shape the American identity?</a:t>
            </a:r>
          </a:p>
          <a:p>
            <a:pPr marL="514350" indent="-514350"/>
            <a:r>
              <a:rPr lang="en-US" dirty="0" smtClean="0"/>
              <a:t>Use specifics from the film, stories, and history to support your answers. </a:t>
            </a:r>
            <a:endParaRPr lang="en-US" dirty="0"/>
          </a:p>
        </p:txBody>
      </p:sp>
    </p:spTree>
    <p:extLst>
      <p:ext uri="{BB962C8B-B14F-4D97-AF65-F5344CB8AC3E}">
        <p14:creationId xmlns:p14="http://schemas.microsoft.com/office/powerpoint/2010/main" val="273270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620000" cy="877701"/>
          </a:xfrm>
        </p:spPr>
        <p:txBody>
          <a:bodyPr/>
          <a:lstStyle/>
          <a:p>
            <a:r>
              <a:rPr lang="en-US" dirty="0" smtClean="0"/>
              <a:t>Structure &amp; Objectives</a:t>
            </a:r>
            <a:endParaRPr lang="en-US" dirty="0"/>
          </a:p>
        </p:txBody>
      </p:sp>
      <p:sp>
        <p:nvSpPr>
          <p:cNvPr id="4" name="TextBox 3"/>
          <p:cNvSpPr txBox="1"/>
          <p:nvPr/>
        </p:nvSpPr>
        <p:spPr>
          <a:xfrm>
            <a:off x="304800" y="1106301"/>
            <a:ext cx="8458200" cy="5093702"/>
          </a:xfrm>
          <a:prstGeom prst="rect">
            <a:avLst/>
          </a:prstGeom>
          <a:noFill/>
        </p:spPr>
        <p:txBody>
          <a:bodyPr wrap="square" rtlCol="0">
            <a:spAutoFit/>
          </a:bodyPr>
          <a:lstStyle/>
          <a:p>
            <a:r>
              <a:rPr lang="en-US" sz="2500" b="1" u="sng" dirty="0" smtClean="0"/>
              <a:t>Objective: </a:t>
            </a:r>
            <a:r>
              <a:rPr lang="en-US" sz="2500" dirty="0" smtClean="0"/>
              <a:t>To understand the minority experience during this time and to determine the role or impact of minority groups on American culture from the Civil War to WWI</a:t>
            </a:r>
          </a:p>
          <a:p>
            <a:endParaRPr lang="en-US" sz="2500" dirty="0" smtClean="0"/>
          </a:p>
          <a:p>
            <a:r>
              <a:rPr lang="en-US" sz="2500" b="1" i="1" dirty="0" smtClean="0"/>
              <a:t>Some of our Essential Questions:</a:t>
            </a:r>
          </a:p>
          <a:p>
            <a:pPr marL="457200" indent="-457200">
              <a:buFont typeface="+mj-lt"/>
              <a:buAutoNum type="arabicPeriod"/>
            </a:pPr>
            <a:r>
              <a:rPr lang="en-US" sz="2500" dirty="0" smtClean="0"/>
              <a:t>Determine the role of government</a:t>
            </a:r>
          </a:p>
          <a:p>
            <a:pPr marL="457200" indent="-457200">
              <a:buFont typeface="+mj-lt"/>
              <a:buAutoNum type="arabicPeriod"/>
            </a:pPr>
            <a:r>
              <a:rPr lang="en-US" sz="2500" dirty="0" smtClean="0"/>
              <a:t>To what extend does the media drive social reform?</a:t>
            </a:r>
          </a:p>
          <a:p>
            <a:pPr marL="457200" indent="-457200">
              <a:buFont typeface="+mj-lt"/>
              <a:buAutoNum type="arabicPeriod"/>
            </a:pPr>
            <a:r>
              <a:rPr lang="en-US" sz="2500" dirty="0" smtClean="0"/>
              <a:t>Conclude the dangers of laissez-faire.</a:t>
            </a:r>
          </a:p>
          <a:p>
            <a:pPr marL="457200" indent="-457200">
              <a:buFont typeface="+mj-lt"/>
              <a:buAutoNum type="arabicPeriod"/>
            </a:pPr>
            <a:r>
              <a:rPr lang="en-US" sz="2500" dirty="0" smtClean="0"/>
              <a:t>How were minorities abused/taken advantage of?</a:t>
            </a:r>
          </a:p>
          <a:p>
            <a:pPr marL="457200" indent="-457200">
              <a:buFont typeface="+mj-lt"/>
              <a:buAutoNum type="arabicPeriod"/>
            </a:pPr>
            <a:r>
              <a:rPr lang="en-US" sz="2500" dirty="0" smtClean="0"/>
              <a:t>To what extent did the change come from a shift in power or from the minority groups forcing their way into power?</a:t>
            </a:r>
          </a:p>
        </p:txBody>
      </p:sp>
    </p:spTree>
    <p:extLst>
      <p:ext uri="{BB962C8B-B14F-4D97-AF65-F5344CB8AC3E}">
        <p14:creationId xmlns:p14="http://schemas.microsoft.com/office/powerpoint/2010/main" val="6625064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Sentence Essay</a:t>
            </a:r>
            <a:endParaRPr lang="en-US" dirty="0"/>
          </a:p>
        </p:txBody>
      </p:sp>
      <p:sp>
        <p:nvSpPr>
          <p:cNvPr id="3" name="Content Placeholder 2"/>
          <p:cNvSpPr>
            <a:spLocks noGrp="1"/>
          </p:cNvSpPr>
          <p:nvPr>
            <p:ph sz="half" idx="1"/>
          </p:nvPr>
        </p:nvSpPr>
        <p:spPr/>
        <p:txBody>
          <a:bodyPr>
            <a:normAutofit fontScale="62500" lnSpcReduction="20000"/>
          </a:bodyPr>
          <a:lstStyle/>
          <a:p>
            <a:pPr marL="514350" indent="-514350">
              <a:buAutoNum type="arabicPeriod"/>
            </a:pPr>
            <a:r>
              <a:rPr lang="en-US" dirty="0" smtClean="0"/>
              <a:t>Thesis</a:t>
            </a:r>
            <a:endParaRPr lang="en-US" dirty="0"/>
          </a:p>
          <a:p>
            <a:pPr marL="514350" indent="-514350">
              <a:buAutoNum type="arabicPeriod"/>
            </a:pPr>
            <a:r>
              <a:rPr lang="en-US" dirty="0" smtClean="0"/>
              <a:t>BTS </a:t>
            </a:r>
            <a:endParaRPr lang="en-US" dirty="0"/>
          </a:p>
          <a:p>
            <a:pPr marL="400050" lvl="1" indent="0">
              <a:buNone/>
            </a:pPr>
            <a:r>
              <a:rPr lang="en-US" dirty="0" smtClean="0"/>
              <a:t>3. Evidence</a:t>
            </a:r>
            <a:endParaRPr lang="en-US" dirty="0"/>
          </a:p>
          <a:p>
            <a:pPr marL="400050" lvl="1" indent="0">
              <a:buNone/>
            </a:pPr>
            <a:r>
              <a:rPr lang="en-US" dirty="0" smtClean="0"/>
              <a:t>4. Analysis </a:t>
            </a:r>
          </a:p>
          <a:p>
            <a:pPr marL="400050" lvl="1" indent="0">
              <a:buNone/>
            </a:pPr>
            <a:r>
              <a:rPr lang="en-US" dirty="0" smtClean="0"/>
              <a:t>5.Analysis </a:t>
            </a:r>
          </a:p>
          <a:p>
            <a:pPr marL="0" indent="0">
              <a:buNone/>
            </a:pPr>
            <a:r>
              <a:rPr lang="en-US" dirty="0" smtClean="0"/>
              <a:t>6. BTS</a:t>
            </a:r>
            <a:endParaRPr lang="en-US" dirty="0"/>
          </a:p>
          <a:p>
            <a:pPr marL="457200" lvl="1" indent="0">
              <a:buNone/>
            </a:pPr>
            <a:r>
              <a:rPr lang="en-US" dirty="0" smtClean="0"/>
              <a:t>7. Evidence</a:t>
            </a:r>
            <a:endParaRPr lang="en-US" dirty="0"/>
          </a:p>
          <a:p>
            <a:pPr marL="457200" lvl="1" indent="0">
              <a:buNone/>
            </a:pPr>
            <a:r>
              <a:rPr lang="en-US" dirty="0" smtClean="0"/>
              <a:t>8. Analysis </a:t>
            </a:r>
            <a:endParaRPr lang="en-US" dirty="0"/>
          </a:p>
          <a:p>
            <a:pPr marL="457200" lvl="1" indent="0">
              <a:buNone/>
            </a:pPr>
            <a:r>
              <a:rPr lang="en-US" dirty="0" smtClean="0"/>
              <a:t>9. Analysis </a:t>
            </a:r>
            <a:endParaRPr lang="en-US" dirty="0"/>
          </a:p>
          <a:p>
            <a:pPr marL="0" indent="0">
              <a:buNone/>
            </a:pPr>
            <a:r>
              <a:rPr lang="en-US" dirty="0" smtClean="0"/>
              <a:t>10. BTS</a:t>
            </a:r>
            <a:endParaRPr lang="en-US" dirty="0"/>
          </a:p>
          <a:p>
            <a:pPr marL="457200" lvl="1" indent="0">
              <a:buNone/>
            </a:pPr>
            <a:r>
              <a:rPr lang="en-US" dirty="0" smtClean="0"/>
              <a:t>11. Evidence</a:t>
            </a:r>
            <a:endParaRPr lang="en-US" dirty="0"/>
          </a:p>
          <a:p>
            <a:pPr marL="457200" lvl="1" indent="0">
              <a:buNone/>
            </a:pPr>
            <a:r>
              <a:rPr lang="en-US" dirty="0" smtClean="0"/>
              <a:t>12. Analysis </a:t>
            </a:r>
            <a:endParaRPr lang="en-US" dirty="0"/>
          </a:p>
          <a:p>
            <a:pPr marL="457200" lvl="1" indent="0">
              <a:buNone/>
            </a:pPr>
            <a:r>
              <a:rPr lang="en-US" smtClean="0"/>
              <a:t>13. Analysis </a:t>
            </a:r>
            <a:endParaRPr lang="en-US" dirty="0"/>
          </a:p>
          <a:p>
            <a:pPr marL="0" indent="0">
              <a:buNone/>
            </a:pPr>
            <a:endParaRPr lang="en-US" dirty="0"/>
          </a:p>
        </p:txBody>
      </p:sp>
      <p:sp>
        <p:nvSpPr>
          <p:cNvPr id="7" name="Content Placeholder 6"/>
          <p:cNvSpPr>
            <a:spLocks noGrp="1"/>
          </p:cNvSpPr>
          <p:nvPr>
            <p:ph sz="half" idx="2"/>
          </p:nvPr>
        </p:nvSpPr>
        <p:spPr/>
        <p:txBody>
          <a:bodyPr>
            <a:normAutofit fontScale="62500" lnSpcReduction="20000"/>
          </a:bodyPr>
          <a:lstStyle/>
          <a:p>
            <a:pPr marL="0" indent="0">
              <a:buNone/>
            </a:pPr>
            <a:r>
              <a:rPr lang="en-US" dirty="0"/>
              <a:t>Use specifics from the film, stories, and history to support your </a:t>
            </a:r>
            <a:r>
              <a:rPr lang="en-US" dirty="0" smtClean="0"/>
              <a:t>answers</a:t>
            </a:r>
          </a:p>
          <a:p>
            <a:pPr marL="514350" indent="-514350">
              <a:buFont typeface="+mj-lt"/>
              <a:buAutoNum type="arabicPeriod"/>
            </a:pPr>
            <a:r>
              <a:rPr lang="en-US" sz="3300" dirty="0" smtClean="0"/>
              <a:t>When </a:t>
            </a:r>
            <a:r>
              <a:rPr lang="en-US" sz="3300" dirty="0"/>
              <a:t>do Joseph and Shannon become American?</a:t>
            </a:r>
          </a:p>
          <a:p>
            <a:pPr marL="514350" indent="-514350">
              <a:buFont typeface="+mj-lt"/>
              <a:buAutoNum type="arabicPeriod"/>
            </a:pPr>
            <a:r>
              <a:rPr lang="en-US" sz="3300" dirty="0"/>
              <a:t>Does citizenship determine being an American?</a:t>
            </a:r>
          </a:p>
          <a:p>
            <a:pPr marL="514350" indent="-514350">
              <a:buFont typeface="+mj-lt"/>
              <a:buAutoNum type="arabicPeriod"/>
            </a:pPr>
            <a:r>
              <a:rPr lang="en-US" sz="3300" dirty="0"/>
              <a:t>What does it mean to be culturally American</a:t>
            </a:r>
            <a:r>
              <a:rPr lang="en-US" sz="3300" dirty="0" smtClean="0"/>
              <a:t>?</a:t>
            </a:r>
          </a:p>
          <a:p>
            <a:pPr marL="514350" indent="-514350">
              <a:buFont typeface="+mj-lt"/>
              <a:buAutoNum type="arabicPeriod"/>
            </a:pPr>
            <a:r>
              <a:rPr lang="en-US" sz="3200" dirty="0"/>
              <a:t>How did the immigrant experience shape their identity and how did it shape the American identity</a:t>
            </a:r>
            <a:r>
              <a:rPr lang="en-US" sz="3200" dirty="0" smtClean="0"/>
              <a:t>?</a:t>
            </a:r>
            <a:endParaRPr lang="en-US" sz="3300" dirty="0"/>
          </a:p>
          <a:p>
            <a:pPr marL="0" indent="0">
              <a:buNone/>
            </a:pPr>
            <a:endParaRPr lang="en-US" dirty="0"/>
          </a:p>
          <a:p>
            <a:endParaRPr lang="en-US" dirty="0"/>
          </a:p>
        </p:txBody>
      </p:sp>
    </p:spTree>
    <p:extLst>
      <p:ext uri="{BB962C8B-B14F-4D97-AF65-F5344CB8AC3E}">
        <p14:creationId xmlns:p14="http://schemas.microsoft.com/office/powerpoint/2010/main" val="137023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down)">
                                      <p:cBhvr>
                                        <p:cTn id="23" dur="580">
                                          <p:stCondLst>
                                            <p:cond delay="0"/>
                                          </p:stCondLst>
                                        </p:cTn>
                                        <p:tgtEl>
                                          <p:spTgt spid="7">
                                            <p:txEl>
                                              <p:pRg st="1" end="1"/>
                                            </p:txEl>
                                          </p:spTgt>
                                        </p:tgtEl>
                                      </p:cBhvr>
                                    </p:animEffect>
                                    <p:anim calcmode="lin" valueType="num">
                                      <p:cBhvr>
                                        <p:cTn id="24"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xEl>
                                              <p:pRg st="1" end="1"/>
                                            </p:txEl>
                                          </p:spTgt>
                                        </p:tgtEl>
                                      </p:cBhvr>
                                      <p:to x="100000" y="60000"/>
                                    </p:animScale>
                                    <p:animScale>
                                      <p:cBhvr>
                                        <p:cTn id="30" dur="166" decel="50000">
                                          <p:stCondLst>
                                            <p:cond delay="676"/>
                                          </p:stCondLst>
                                        </p:cTn>
                                        <p:tgtEl>
                                          <p:spTgt spid="7">
                                            <p:txEl>
                                              <p:pRg st="1" end="1"/>
                                            </p:txEl>
                                          </p:spTgt>
                                        </p:tgtEl>
                                      </p:cBhvr>
                                      <p:to x="100000" y="100000"/>
                                    </p:animScale>
                                    <p:animScale>
                                      <p:cBhvr>
                                        <p:cTn id="31" dur="26">
                                          <p:stCondLst>
                                            <p:cond delay="1312"/>
                                          </p:stCondLst>
                                        </p:cTn>
                                        <p:tgtEl>
                                          <p:spTgt spid="7">
                                            <p:txEl>
                                              <p:pRg st="1" end="1"/>
                                            </p:txEl>
                                          </p:spTgt>
                                        </p:tgtEl>
                                      </p:cBhvr>
                                      <p:to x="100000" y="80000"/>
                                    </p:animScale>
                                    <p:animScale>
                                      <p:cBhvr>
                                        <p:cTn id="32" dur="166" decel="50000">
                                          <p:stCondLst>
                                            <p:cond delay="1338"/>
                                          </p:stCondLst>
                                        </p:cTn>
                                        <p:tgtEl>
                                          <p:spTgt spid="7">
                                            <p:txEl>
                                              <p:pRg st="1" end="1"/>
                                            </p:txEl>
                                          </p:spTgt>
                                        </p:tgtEl>
                                      </p:cBhvr>
                                      <p:to x="100000" y="100000"/>
                                    </p:animScale>
                                    <p:animScale>
                                      <p:cBhvr>
                                        <p:cTn id="33" dur="26">
                                          <p:stCondLst>
                                            <p:cond delay="1642"/>
                                          </p:stCondLst>
                                        </p:cTn>
                                        <p:tgtEl>
                                          <p:spTgt spid="7">
                                            <p:txEl>
                                              <p:pRg st="1" end="1"/>
                                            </p:txEl>
                                          </p:spTgt>
                                        </p:tgtEl>
                                      </p:cBhvr>
                                      <p:to x="100000" y="90000"/>
                                    </p:animScale>
                                    <p:animScale>
                                      <p:cBhvr>
                                        <p:cTn id="34" dur="166" decel="50000">
                                          <p:stCondLst>
                                            <p:cond delay="1668"/>
                                          </p:stCondLst>
                                        </p:cTn>
                                        <p:tgtEl>
                                          <p:spTgt spid="7">
                                            <p:txEl>
                                              <p:pRg st="1" end="1"/>
                                            </p:txEl>
                                          </p:spTgt>
                                        </p:tgtEl>
                                      </p:cBhvr>
                                      <p:to x="100000" y="100000"/>
                                    </p:animScale>
                                    <p:animScale>
                                      <p:cBhvr>
                                        <p:cTn id="35" dur="26">
                                          <p:stCondLst>
                                            <p:cond delay="1808"/>
                                          </p:stCondLst>
                                        </p:cTn>
                                        <p:tgtEl>
                                          <p:spTgt spid="7">
                                            <p:txEl>
                                              <p:pRg st="1" end="1"/>
                                            </p:txEl>
                                          </p:spTgt>
                                        </p:tgtEl>
                                      </p:cBhvr>
                                      <p:to x="100000" y="95000"/>
                                    </p:animScale>
                                    <p:animScale>
                                      <p:cBhvr>
                                        <p:cTn id="36" dur="166" decel="50000">
                                          <p:stCondLst>
                                            <p:cond delay="1834"/>
                                          </p:stCondLst>
                                        </p:cTn>
                                        <p:tgtEl>
                                          <p:spTgt spid="7">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down)">
                                      <p:cBhvr>
                                        <p:cTn id="39" dur="580">
                                          <p:stCondLst>
                                            <p:cond delay="0"/>
                                          </p:stCondLst>
                                        </p:cTn>
                                        <p:tgtEl>
                                          <p:spTgt spid="7">
                                            <p:txEl>
                                              <p:pRg st="2" end="2"/>
                                            </p:txEl>
                                          </p:spTgt>
                                        </p:tgtEl>
                                      </p:cBhvr>
                                    </p:animEffect>
                                    <p:anim calcmode="lin" valueType="num">
                                      <p:cBhvr>
                                        <p:cTn id="40"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xEl>
                                              <p:pRg st="2" end="2"/>
                                            </p:txEl>
                                          </p:spTgt>
                                        </p:tgtEl>
                                      </p:cBhvr>
                                      <p:to x="100000" y="60000"/>
                                    </p:animScale>
                                    <p:animScale>
                                      <p:cBhvr>
                                        <p:cTn id="46" dur="166" decel="50000">
                                          <p:stCondLst>
                                            <p:cond delay="676"/>
                                          </p:stCondLst>
                                        </p:cTn>
                                        <p:tgtEl>
                                          <p:spTgt spid="7">
                                            <p:txEl>
                                              <p:pRg st="2" end="2"/>
                                            </p:txEl>
                                          </p:spTgt>
                                        </p:tgtEl>
                                      </p:cBhvr>
                                      <p:to x="100000" y="100000"/>
                                    </p:animScale>
                                    <p:animScale>
                                      <p:cBhvr>
                                        <p:cTn id="47" dur="26">
                                          <p:stCondLst>
                                            <p:cond delay="1312"/>
                                          </p:stCondLst>
                                        </p:cTn>
                                        <p:tgtEl>
                                          <p:spTgt spid="7">
                                            <p:txEl>
                                              <p:pRg st="2" end="2"/>
                                            </p:txEl>
                                          </p:spTgt>
                                        </p:tgtEl>
                                      </p:cBhvr>
                                      <p:to x="100000" y="80000"/>
                                    </p:animScale>
                                    <p:animScale>
                                      <p:cBhvr>
                                        <p:cTn id="48" dur="166" decel="50000">
                                          <p:stCondLst>
                                            <p:cond delay="1338"/>
                                          </p:stCondLst>
                                        </p:cTn>
                                        <p:tgtEl>
                                          <p:spTgt spid="7">
                                            <p:txEl>
                                              <p:pRg st="2" end="2"/>
                                            </p:txEl>
                                          </p:spTgt>
                                        </p:tgtEl>
                                      </p:cBhvr>
                                      <p:to x="100000" y="100000"/>
                                    </p:animScale>
                                    <p:animScale>
                                      <p:cBhvr>
                                        <p:cTn id="49" dur="26">
                                          <p:stCondLst>
                                            <p:cond delay="1642"/>
                                          </p:stCondLst>
                                        </p:cTn>
                                        <p:tgtEl>
                                          <p:spTgt spid="7">
                                            <p:txEl>
                                              <p:pRg st="2" end="2"/>
                                            </p:txEl>
                                          </p:spTgt>
                                        </p:tgtEl>
                                      </p:cBhvr>
                                      <p:to x="100000" y="90000"/>
                                    </p:animScale>
                                    <p:animScale>
                                      <p:cBhvr>
                                        <p:cTn id="50" dur="166" decel="50000">
                                          <p:stCondLst>
                                            <p:cond delay="1668"/>
                                          </p:stCondLst>
                                        </p:cTn>
                                        <p:tgtEl>
                                          <p:spTgt spid="7">
                                            <p:txEl>
                                              <p:pRg st="2" end="2"/>
                                            </p:txEl>
                                          </p:spTgt>
                                        </p:tgtEl>
                                      </p:cBhvr>
                                      <p:to x="100000" y="100000"/>
                                    </p:animScale>
                                    <p:animScale>
                                      <p:cBhvr>
                                        <p:cTn id="51" dur="26">
                                          <p:stCondLst>
                                            <p:cond delay="1808"/>
                                          </p:stCondLst>
                                        </p:cTn>
                                        <p:tgtEl>
                                          <p:spTgt spid="7">
                                            <p:txEl>
                                              <p:pRg st="2" end="2"/>
                                            </p:txEl>
                                          </p:spTgt>
                                        </p:tgtEl>
                                      </p:cBhvr>
                                      <p:to x="100000" y="95000"/>
                                    </p:animScale>
                                    <p:animScale>
                                      <p:cBhvr>
                                        <p:cTn id="52" dur="166" decel="50000">
                                          <p:stCondLst>
                                            <p:cond delay="1834"/>
                                          </p:stCondLst>
                                        </p:cTn>
                                        <p:tgtEl>
                                          <p:spTgt spid="7">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down)">
                                      <p:cBhvr>
                                        <p:cTn id="55" dur="580">
                                          <p:stCondLst>
                                            <p:cond delay="0"/>
                                          </p:stCondLst>
                                        </p:cTn>
                                        <p:tgtEl>
                                          <p:spTgt spid="7">
                                            <p:txEl>
                                              <p:pRg st="3" end="3"/>
                                            </p:txEl>
                                          </p:spTgt>
                                        </p:tgtEl>
                                      </p:cBhvr>
                                    </p:animEffect>
                                    <p:anim calcmode="lin" valueType="num">
                                      <p:cBhvr>
                                        <p:cTn id="56"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xEl>
                                              <p:pRg st="3" end="3"/>
                                            </p:txEl>
                                          </p:spTgt>
                                        </p:tgtEl>
                                      </p:cBhvr>
                                      <p:to x="100000" y="60000"/>
                                    </p:animScale>
                                    <p:animScale>
                                      <p:cBhvr>
                                        <p:cTn id="62" dur="166" decel="50000">
                                          <p:stCondLst>
                                            <p:cond delay="676"/>
                                          </p:stCondLst>
                                        </p:cTn>
                                        <p:tgtEl>
                                          <p:spTgt spid="7">
                                            <p:txEl>
                                              <p:pRg st="3" end="3"/>
                                            </p:txEl>
                                          </p:spTgt>
                                        </p:tgtEl>
                                      </p:cBhvr>
                                      <p:to x="100000" y="100000"/>
                                    </p:animScale>
                                    <p:animScale>
                                      <p:cBhvr>
                                        <p:cTn id="63" dur="26">
                                          <p:stCondLst>
                                            <p:cond delay="1312"/>
                                          </p:stCondLst>
                                        </p:cTn>
                                        <p:tgtEl>
                                          <p:spTgt spid="7">
                                            <p:txEl>
                                              <p:pRg st="3" end="3"/>
                                            </p:txEl>
                                          </p:spTgt>
                                        </p:tgtEl>
                                      </p:cBhvr>
                                      <p:to x="100000" y="80000"/>
                                    </p:animScale>
                                    <p:animScale>
                                      <p:cBhvr>
                                        <p:cTn id="64" dur="166" decel="50000">
                                          <p:stCondLst>
                                            <p:cond delay="1338"/>
                                          </p:stCondLst>
                                        </p:cTn>
                                        <p:tgtEl>
                                          <p:spTgt spid="7">
                                            <p:txEl>
                                              <p:pRg st="3" end="3"/>
                                            </p:txEl>
                                          </p:spTgt>
                                        </p:tgtEl>
                                      </p:cBhvr>
                                      <p:to x="100000" y="100000"/>
                                    </p:animScale>
                                    <p:animScale>
                                      <p:cBhvr>
                                        <p:cTn id="65" dur="26">
                                          <p:stCondLst>
                                            <p:cond delay="1642"/>
                                          </p:stCondLst>
                                        </p:cTn>
                                        <p:tgtEl>
                                          <p:spTgt spid="7">
                                            <p:txEl>
                                              <p:pRg st="3" end="3"/>
                                            </p:txEl>
                                          </p:spTgt>
                                        </p:tgtEl>
                                      </p:cBhvr>
                                      <p:to x="100000" y="90000"/>
                                    </p:animScale>
                                    <p:animScale>
                                      <p:cBhvr>
                                        <p:cTn id="66" dur="166" decel="50000">
                                          <p:stCondLst>
                                            <p:cond delay="1668"/>
                                          </p:stCondLst>
                                        </p:cTn>
                                        <p:tgtEl>
                                          <p:spTgt spid="7">
                                            <p:txEl>
                                              <p:pRg st="3" end="3"/>
                                            </p:txEl>
                                          </p:spTgt>
                                        </p:tgtEl>
                                      </p:cBhvr>
                                      <p:to x="100000" y="100000"/>
                                    </p:animScale>
                                    <p:animScale>
                                      <p:cBhvr>
                                        <p:cTn id="67" dur="26">
                                          <p:stCondLst>
                                            <p:cond delay="1808"/>
                                          </p:stCondLst>
                                        </p:cTn>
                                        <p:tgtEl>
                                          <p:spTgt spid="7">
                                            <p:txEl>
                                              <p:pRg st="3" end="3"/>
                                            </p:txEl>
                                          </p:spTgt>
                                        </p:tgtEl>
                                      </p:cBhvr>
                                      <p:to x="100000" y="95000"/>
                                    </p:animScale>
                                    <p:animScale>
                                      <p:cBhvr>
                                        <p:cTn id="68" dur="166" decel="50000">
                                          <p:stCondLst>
                                            <p:cond delay="1834"/>
                                          </p:stCondLst>
                                        </p:cTn>
                                        <p:tgtEl>
                                          <p:spTgt spid="7">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7">
                                            <p:txEl>
                                              <p:pRg st="4" end="4"/>
                                            </p:txEl>
                                          </p:spTgt>
                                        </p:tgtEl>
                                        <p:attrNameLst>
                                          <p:attrName>style.visibility</p:attrName>
                                        </p:attrNameLst>
                                      </p:cBhvr>
                                      <p:to>
                                        <p:strVal val="visible"/>
                                      </p:to>
                                    </p:set>
                                    <p:animEffect transition="in" filter="wipe(down)">
                                      <p:cBhvr>
                                        <p:cTn id="71" dur="580">
                                          <p:stCondLst>
                                            <p:cond delay="0"/>
                                          </p:stCondLst>
                                        </p:cTn>
                                        <p:tgtEl>
                                          <p:spTgt spid="7">
                                            <p:txEl>
                                              <p:pRg st="4" end="4"/>
                                            </p:txEl>
                                          </p:spTgt>
                                        </p:tgtEl>
                                      </p:cBhvr>
                                    </p:animEffect>
                                    <p:anim calcmode="lin" valueType="num">
                                      <p:cBhvr>
                                        <p:cTn id="72" dur="1822"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7">
                                            <p:txEl>
                                              <p:pRg st="4" end="4"/>
                                            </p:txEl>
                                          </p:spTgt>
                                        </p:tgtEl>
                                      </p:cBhvr>
                                      <p:to x="100000" y="60000"/>
                                    </p:animScale>
                                    <p:animScale>
                                      <p:cBhvr>
                                        <p:cTn id="78" dur="166" decel="50000">
                                          <p:stCondLst>
                                            <p:cond delay="676"/>
                                          </p:stCondLst>
                                        </p:cTn>
                                        <p:tgtEl>
                                          <p:spTgt spid="7">
                                            <p:txEl>
                                              <p:pRg st="4" end="4"/>
                                            </p:txEl>
                                          </p:spTgt>
                                        </p:tgtEl>
                                      </p:cBhvr>
                                      <p:to x="100000" y="100000"/>
                                    </p:animScale>
                                    <p:animScale>
                                      <p:cBhvr>
                                        <p:cTn id="79" dur="26">
                                          <p:stCondLst>
                                            <p:cond delay="1312"/>
                                          </p:stCondLst>
                                        </p:cTn>
                                        <p:tgtEl>
                                          <p:spTgt spid="7">
                                            <p:txEl>
                                              <p:pRg st="4" end="4"/>
                                            </p:txEl>
                                          </p:spTgt>
                                        </p:tgtEl>
                                      </p:cBhvr>
                                      <p:to x="100000" y="80000"/>
                                    </p:animScale>
                                    <p:animScale>
                                      <p:cBhvr>
                                        <p:cTn id="80" dur="166" decel="50000">
                                          <p:stCondLst>
                                            <p:cond delay="1338"/>
                                          </p:stCondLst>
                                        </p:cTn>
                                        <p:tgtEl>
                                          <p:spTgt spid="7">
                                            <p:txEl>
                                              <p:pRg st="4" end="4"/>
                                            </p:txEl>
                                          </p:spTgt>
                                        </p:tgtEl>
                                      </p:cBhvr>
                                      <p:to x="100000" y="100000"/>
                                    </p:animScale>
                                    <p:animScale>
                                      <p:cBhvr>
                                        <p:cTn id="81" dur="26">
                                          <p:stCondLst>
                                            <p:cond delay="1642"/>
                                          </p:stCondLst>
                                        </p:cTn>
                                        <p:tgtEl>
                                          <p:spTgt spid="7">
                                            <p:txEl>
                                              <p:pRg st="4" end="4"/>
                                            </p:txEl>
                                          </p:spTgt>
                                        </p:tgtEl>
                                      </p:cBhvr>
                                      <p:to x="100000" y="90000"/>
                                    </p:animScale>
                                    <p:animScale>
                                      <p:cBhvr>
                                        <p:cTn id="82" dur="166" decel="50000">
                                          <p:stCondLst>
                                            <p:cond delay="1668"/>
                                          </p:stCondLst>
                                        </p:cTn>
                                        <p:tgtEl>
                                          <p:spTgt spid="7">
                                            <p:txEl>
                                              <p:pRg st="4" end="4"/>
                                            </p:txEl>
                                          </p:spTgt>
                                        </p:tgtEl>
                                      </p:cBhvr>
                                      <p:to x="100000" y="100000"/>
                                    </p:animScale>
                                    <p:animScale>
                                      <p:cBhvr>
                                        <p:cTn id="83" dur="26">
                                          <p:stCondLst>
                                            <p:cond delay="1808"/>
                                          </p:stCondLst>
                                        </p:cTn>
                                        <p:tgtEl>
                                          <p:spTgt spid="7">
                                            <p:txEl>
                                              <p:pRg st="4" end="4"/>
                                            </p:txEl>
                                          </p:spTgt>
                                        </p:tgtEl>
                                      </p:cBhvr>
                                      <p:to x="100000" y="95000"/>
                                    </p:animScale>
                                    <p:animScale>
                                      <p:cBhvr>
                                        <p:cTn id="84" dur="166" decel="50000">
                                          <p:stCondLst>
                                            <p:cond delay="1834"/>
                                          </p:stCondLst>
                                        </p:cTn>
                                        <p:tgtEl>
                                          <p:spTgt spid="7">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963168"/>
          </a:xfrm>
        </p:spPr>
        <p:txBody>
          <a:bodyPr/>
          <a:lstStyle/>
          <a:p>
            <a:r>
              <a:rPr lang="en-US" dirty="0" smtClean="0">
                <a:solidFill>
                  <a:schemeClr val="bg1">
                    <a:lumMod val="10000"/>
                  </a:schemeClr>
                </a:solidFill>
              </a:rPr>
              <a:t>Learning Targets</a:t>
            </a:r>
            <a:endParaRPr lang="en-US" dirty="0">
              <a:solidFill>
                <a:schemeClr val="bg1">
                  <a:lumMod val="10000"/>
                </a:schemeClr>
              </a:solidFill>
            </a:endParaRPr>
          </a:p>
        </p:txBody>
      </p:sp>
      <p:sp>
        <p:nvSpPr>
          <p:cNvPr id="3" name="Content Placeholder 2"/>
          <p:cNvSpPr>
            <a:spLocks noGrp="1"/>
          </p:cNvSpPr>
          <p:nvPr>
            <p:ph idx="1"/>
          </p:nvPr>
        </p:nvSpPr>
        <p:spPr>
          <a:xfrm>
            <a:off x="228600" y="1524000"/>
            <a:ext cx="8686800" cy="4953000"/>
          </a:xfrm>
        </p:spPr>
        <p:txBody>
          <a:bodyPr>
            <a:normAutofit/>
          </a:bodyPr>
          <a:lstStyle/>
          <a:p>
            <a:pPr marL="825246" indent="-742950">
              <a:buFont typeface="+mj-lt"/>
              <a:buAutoNum type="arabicPeriod"/>
            </a:pPr>
            <a:r>
              <a:rPr lang="en-US" sz="4000" dirty="0" smtClean="0">
                <a:solidFill>
                  <a:schemeClr val="bg1">
                    <a:lumMod val="10000"/>
                  </a:schemeClr>
                </a:solidFill>
              </a:rPr>
              <a:t>I can critically read articles and photographs to analyze for impact</a:t>
            </a:r>
          </a:p>
          <a:p>
            <a:pPr marL="825246" indent="-742950">
              <a:buFont typeface="+mj-lt"/>
              <a:buAutoNum type="arabicPeriod"/>
            </a:pPr>
            <a:r>
              <a:rPr lang="en-US" sz="4000" dirty="0" smtClean="0">
                <a:solidFill>
                  <a:schemeClr val="bg1">
                    <a:lumMod val="10000"/>
                  </a:schemeClr>
                </a:solidFill>
              </a:rPr>
              <a:t>I can make connections between immigrants, muckrakers, and women writers</a:t>
            </a:r>
          </a:p>
          <a:p>
            <a:pPr marL="825246" indent="-742950">
              <a:buFont typeface="+mj-lt"/>
              <a:buAutoNum type="arabicPeriod"/>
            </a:pPr>
            <a:r>
              <a:rPr lang="en-US" sz="4000" dirty="0" smtClean="0">
                <a:solidFill>
                  <a:schemeClr val="bg1">
                    <a:lumMod val="10000"/>
                  </a:schemeClr>
                </a:solidFill>
              </a:rPr>
              <a:t>I can explore minority writers through various writings </a:t>
            </a:r>
            <a:endParaRPr lang="en-US" sz="4000" dirty="0">
              <a:solidFill>
                <a:schemeClr val="bg1">
                  <a:lumMod val="10000"/>
                </a:schemeClr>
              </a:solidFill>
            </a:endParaRPr>
          </a:p>
        </p:txBody>
      </p:sp>
    </p:spTree>
    <p:extLst>
      <p:ext uri="{BB962C8B-B14F-4D97-AF65-F5344CB8AC3E}">
        <p14:creationId xmlns:p14="http://schemas.microsoft.com/office/powerpoint/2010/main" val="4289413590"/>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34014"/>
            <a:ext cx="7924800" cy="5604786"/>
          </a:xfrm>
          <a:prstGeom prst="rect">
            <a:avLst/>
          </a:prstGeom>
        </p:spPr>
      </p:pic>
      <p:sp>
        <p:nvSpPr>
          <p:cNvPr id="2" name="Title 1"/>
          <p:cNvSpPr>
            <a:spLocks noGrp="1"/>
          </p:cNvSpPr>
          <p:nvPr>
            <p:ph type="ctrTitle"/>
          </p:nvPr>
        </p:nvSpPr>
        <p:spPr>
          <a:xfrm>
            <a:off x="685800" y="3044825"/>
            <a:ext cx="7543800" cy="2593975"/>
          </a:xfrm>
        </p:spPr>
        <p:txBody>
          <a:bodyPr/>
          <a:lstStyle/>
          <a:p>
            <a:r>
              <a:rPr lang="en-US" dirty="0" smtClean="0"/>
              <a:t>The Progressive Era</a:t>
            </a:r>
            <a:endParaRPr lang="en-US" dirty="0"/>
          </a:p>
        </p:txBody>
      </p:sp>
      <p:sp>
        <p:nvSpPr>
          <p:cNvPr id="3" name="Subtitle 2"/>
          <p:cNvSpPr>
            <a:spLocks noGrp="1"/>
          </p:cNvSpPr>
          <p:nvPr>
            <p:ph type="subTitle" idx="1"/>
          </p:nvPr>
        </p:nvSpPr>
        <p:spPr>
          <a:xfrm>
            <a:off x="838200" y="5867400"/>
            <a:ext cx="7924800" cy="838200"/>
          </a:xfrm>
        </p:spPr>
        <p:txBody>
          <a:bodyPr>
            <a:noAutofit/>
          </a:bodyPr>
          <a:lstStyle/>
          <a:p>
            <a:pPr algn="ctr"/>
            <a:r>
              <a:rPr lang="en-US" sz="3200" b="1" dirty="0" smtClean="0"/>
              <a:t>A focus on American Literature from the 1890s to 1920s</a:t>
            </a:r>
            <a:endParaRPr lang="en-US" sz="3200" b="1" dirty="0"/>
          </a:p>
        </p:txBody>
      </p:sp>
    </p:spTree>
    <p:extLst>
      <p:ext uri="{BB962C8B-B14F-4D97-AF65-F5344CB8AC3E}">
        <p14:creationId xmlns:p14="http://schemas.microsoft.com/office/powerpoint/2010/main" val="510346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066800"/>
          </a:xfrm>
        </p:spPr>
        <p:txBody>
          <a:bodyPr>
            <a:normAutofit fontScale="90000"/>
          </a:bodyPr>
          <a:lstStyle/>
          <a:p>
            <a:r>
              <a:rPr lang="en-US" dirty="0" smtClean="0"/>
              <a:t>What is the Progressive Era/Gilded Age?</a:t>
            </a:r>
            <a:endParaRPr lang="en-US" dirty="0"/>
          </a:p>
        </p:txBody>
      </p:sp>
      <p:sp>
        <p:nvSpPr>
          <p:cNvPr id="3" name="Content Placeholder 2"/>
          <p:cNvSpPr>
            <a:spLocks noGrp="1"/>
          </p:cNvSpPr>
          <p:nvPr>
            <p:ph idx="1"/>
          </p:nvPr>
        </p:nvSpPr>
        <p:spPr>
          <a:xfrm>
            <a:off x="304800" y="1295400"/>
            <a:ext cx="8458200" cy="5410200"/>
          </a:xfrm>
        </p:spPr>
        <p:txBody>
          <a:bodyPr>
            <a:noAutofit/>
          </a:bodyPr>
          <a:lstStyle/>
          <a:p>
            <a:r>
              <a:rPr lang="en-US" sz="2600" dirty="0" smtClean="0"/>
              <a:t>Period of </a:t>
            </a:r>
            <a:r>
              <a:rPr lang="en-US" sz="2600" i="1" dirty="0" smtClean="0"/>
              <a:t>social activism </a:t>
            </a:r>
            <a:r>
              <a:rPr lang="en-US" sz="2600" dirty="0" smtClean="0"/>
              <a:t>and </a:t>
            </a:r>
            <a:r>
              <a:rPr lang="en-US" sz="2600" i="1" dirty="0" smtClean="0"/>
              <a:t>political reform</a:t>
            </a:r>
          </a:p>
          <a:p>
            <a:r>
              <a:rPr lang="en-US" sz="2600" b="1" i="1" dirty="0" smtClean="0">
                <a:effectLst>
                  <a:outerShdw blurRad="38100" dist="38100" dir="2700000" algn="tl">
                    <a:srgbClr val="000000">
                      <a:alpha val="43137"/>
                    </a:srgbClr>
                  </a:outerShdw>
                </a:effectLst>
              </a:rPr>
              <a:t>Goal: </a:t>
            </a:r>
            <a:r>
              <a:rPr lang="en-US" sz="2600" dirty="0" smtClean="0"/>
              <a:t>to eliminate corruption in government by exposing and undercutting political machines and their bosses, to establish more ‘direct democracy’</a:t>
            </a:r>
          </a:p>
          <a:p>
            <a:r>
              <a:rPr lang="en-US" sz="2600" dirty="0" smtClean="0"/>
              <a:t>Supported</a:t>
            </a:r>
          </a:p>
          <a:p>
            <a:pPr lvl="1"/>
            <a:r>
              <a:rPr lang="en-US" sz="2600" dirty="0" smtClean="0"/>
              <a:t>Prohibition</a:t>
            </a:r>
          </a:p>
          <a:p>
            <a:pPr lvl="1"/>
            <a:r>
              <a:rPr lang="en-US" sz="2600" dirty="0" smtClean="0"/>
              <a:t>The Women’s movement</a:t>
            </a:r>
          </a:p>
          <a:p>
            <a:pPr lvl="1"/>
            <a:r>
              <a:rPr lang="en-US" sz="2600" dirty="0" smtClean="0"/>
              <a:t>Urban-Industrial society</a:t>
            </a:r>
          </a:p>
          <a:p>
            <a:r>
              <a:rPr lang="en-US" sz="2600" dirty="0" smtClean="0"/>
              <a:t>Avid modernizers</a:t>
            </a:r>
          </a:p>
          <a:p>
            <a:r>
              <a:rPr lang="en-US" sz="2600" dirty="0" smtClean="0"/>
              <a:t>Believed in science, technology, educational expertise as the grand solution to society’s weaknesses</a:t>
            </a:r>
            <a:endParaRPr lang="en-US" sz="2600" dirty="0"/>
          </a:p>
        </p:txBody>
      </p:sp>
    </p:spTree>
    <p:extLst>
      <p:ext uri="{BB962C8B-B14F-4D97-AF65-F5344CB8AC3E}">
        <p14:creationId xmlns:p14="http://schemas.microsoft.com/office/powerpoint/2010/main" val="1617410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066800"/>
          </a:xfrm>
        </p:spPr>
        <p:txBody>
          <a:bodyPr/>
          <a:lstStyle/>
          <a:p>
            <a:r>
              <a:rPr lang="en-US" dirty="0" smtClean="0"/>
              <a:t>Gilded Age</a:t>
            </a:r>
            <a:endParaRPr lang="en-US" dirty="0"/>
          </a:p>
        </p:txBody>
      </p:sp>
      <p:sp>
        <p:nvSpPr>
          <p:cNvPr id="3" name="Content Placeholder 2"/>
          <p:cNvSpPr>
            <a:spLocks noGrp="1"/>
          </p:cNvSpPr>
          <p:nvPr>
            <p:ph idx="1"/>
          </p:nvPr>
        </p:nvSpPr>
        <p:spPr>
          <a:xfrm>
            <a:off x="76200" y="1219200"/>
            <a:ext cx="6324600" cy="5334000"/>
          </a:xfrm>
        </p:spPr>
        <p:txBody>
          <a:bodyPr>
            <a:normAutofit/>
          </a:bodyPr>
          <a:lstStyle/>
          <a:p>
            <a:r>
              <a:rPr lang="en-US" sz="2800" dirty="0" smtClean="0"/>
              <a:t>The term came into use in the 1920s, and referred to a text written by </a:t>
            </a:r>
            <a:r>
              <a:rPr lang="en-US" sz="2800" b="1" dirty="0" smtClean="0"/>
              <a:t>Mark</a:t>
            </a:r>
            <a:r>
              <a:rPr lang="en-US" sz="2800" dirty="0" smtClean="0"/>
              <a:t> </a:t>
            </a:r>
            <a:r>
              <a:rPr lang="en-US" sz="2800" b="1" dirty="0" smtClean="0"/>
              <a:t>Twain</a:t>
            </a:r>
            <a:r>
              <a:rPr lang="en-US" sz="2800" dirty="0" smtClean="0"/>
              <a:t> </a:t>
            </a:r>
            <a:r>
              <a:rPr lang="en-US" sz="2800" dirty="0" smtClean="0"/>
              <a:t>that </a:t>
            </a:r>
            <a:r>
              <a:rPr lang="en-US" sz="2800" b="1" dirty="0" smtClean="0"/>
              <a:t>satirized an era of serious social problems covered in a thin golden lining</a:t>
            </a:r>
          </a:p>
          <a:p>
            <a:r>
              <a:rPr lang="en-US" sz="2800" dirty="0" smtClean="0"/>
              <a:t>Era of rapid economic growth</a:t>
            </a:r>
          </a:p>
          <a:p>
            <a:r>
              <a:rPr lang="en-US" sz="2800" dirty="0" smtClean="0"/>
              <a:t>Political landscape was marked by corruption, high voter turnout, and </a:t>
            </a:r>
            <a:r>
              <a:rPr lang="en-US" sz="2800" b="1" dirty="0" smtClean="0"/>
              <a:t>dominated by issues that were cultural </a:t>
            </a:r>
            <a:r>
              <a:rPr lang="en-US" sz="2800" dirty="0" smtClean="0"/>
              <a:t>(i.e. education, issues that affected the working classes, ethnic/racial groups)</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981200"/>
            <a:ext cx="3008101"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4781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6" y="990600"/>
            <a:ext cx="8229600" cy="1066800"/>
          </a:xfrm>
        </p:spPr>
        <p:txBody>
          <a:bodyPr/>
          <a:lstStyle/>
          <a:p>
            <a:r>
              <a:rPr lang="en-US" dirty="0" smtClean="0"/>
              <a:t>Ellis Island</a:t>
            </a:r>
            <a:endParaRPr lang="en-US" dirty="0"/>
          </a:p>
        </p:txBody>
      </p:sp>
      <p:sp>
        <p:nvSpPr>
          <p:cNvPr id="3" name="Content Placeholder 2"/>
          <p:cNvSpPr>
            <a:spLocks noGrp="1"/>
          </p:cNvSpPr>
          <p:nvPr>
            <p:ph idx="1"/>
          </p:nvPr>
        </p:nvSpPr>
        <p:spPr>
          <a:xfrm>
            <a:off x="76200" y="2622062"/>
            <a:ext cx="9067800" cy="4714474"/>
          </a:xfrm>
        </p:spPr>
        <p:txBody>
          <a:bodyPr>
            <a:normAutofit/>
          </a:bodyPr>
          <a:lstStyle/>
          <a:p>
            <a:r>
              <a:rPr lang="en-US" sz="2800" dirty="0" smtClean="0"/>
              <a:t>1892 – Designated by President Harrison as the nation’s first ‘immigration station’</a:t>
            </a:r>
          </a:p>
          <a:p>
            <a:r>
              <a:rPr lang="en-US" sz="2800" dirty="0" smtClean="0"/>
              <a:t>By no means the only place that immigrants came into the country by, but certainly the most well known</a:t>
            </a:r>
          </a:p>
          <a:p>
            <a:r>
              <a:rPr lang="en-US" sz="2800" dirty="0" smtClean="0"/>
              <a:t>Immigrants were taken from their ships to be processed at Ellis Island before they could enter the country</a:t>
            </a:r>
          </a:p>
          <a:p>
            <a:r>
              <a:rPr lang="en-US" sz="2800" dirty="0" smtClean="0"/>
              <a:t>About 12 million immigrants passed through Ellis Island during its time of operation</a:t>
            </a:r>
            <a:endParaRPr lang="en-US" sz="2800" dirty="0"/>
          </a:p>
        </p:txBody>
      </p:sp>
      <p:pic>
        <p:nvPicPr>
          <p:cNvPr id="2050" name="Picture 2" descr="Image result for ellis is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7166" y="0"/>
            <a:ext cx="4648200" cy="262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7782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613</TotalTime>
  <Words>1752</Words>
  <Application>Microsoft Office PowerPoint</Application>
  <PresentationFormat>On-screen Show (4:3)</PresentationFormat>
  <Paragraphs>209</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Rockwell</vt:lpstr>
      <vt:lpstr>Rockwell Condensed</vt:lpstr>
      <vt:lpstr>Times New Roman</vt:lpstr>
      <vt:lpstr>Wingdings</vt:lpstr>
      <vt:lpstr>Wood Type</vt:lpstr>
      <vt:lpstr>Turn of the century America</vt:lpstr>
      <vt:lpstr>Far and Away</vt:lpstr>
      <vt:lpstr>Muckrakers </vt:lpstr>
      <vt:lpstr>Structure &amp; Objectives</vt:lpstr>
      <vt:lpstr>Learning Targets</vt:lpstr>
      <vt:lpstr>The Progressive Era</vt:lpstr>
      <vt:lpstr>What is the Progressive Era/Gilded Age?</vt:lpstr>
      <vt:lpstr>Gilded Age</vt:lpstr>
      <vt:lpstr>Ellis Island</vt:lpstr>
      <vt:lpstr>What were they searching for?</vt:lpstr>
      <vt:lpstr>Question</vt:lpstr>
      <vt:lpstr>What are muckrakers?</vt:lpstr>
      <vt:lpstr>Yellow Journalism</vt:lpstr>
      <vt:lpstr>Famous Muckrakers</vt:lpstr>
      <vt:lpstr>Jacob Riis</vt:lpstr>
      <vt:lpstr>Read the excerpt from Riis’ How The Other Half Lives</vt:lpstr>
      <vt:lpstr>PowerPoint Presentation</vt:lpstr>
      <vt:lpstr>PowerPoint Presentation</vt:lpstr>
      <vt:lpstr>PowerPoint Presentation</vt:lpstr>
      <vt:lpstr>PowerPoint Presentation</vt:lpstr>
      <vt:lpstr>PowerPoint Presentation</vt:lpstr>
      <vt:lpstr>PowerPoint Presentation</vt:lpstr>
      <vt:lpstr>Discussion Questions</vt:lpstr>
      <vt:lpstr>Learning Targets</vt:lpstr>
      <vt:lpstr>Your food &amp; you…</vt:lpstr>
      <vt:lpstr>Upton Sinclair and The Jungle</vt:lpstr>
      <vt:lpstr>Fast Food Nation</vt:lpstr>
      <vt:lpstr>The Jungle </vt:lpstr>
      <vt:lpstr>Timed Write</vt:lpstr>
      <vt:lpstr>Timed Write Topics </vt:lpstr>
      <vt:lpstr>Rubric </vt:lpstr>
      <vt:lpstr>Older files </vt:lpstr>
      <vt:lpstr> Triangle by David Von Drehle </vt:lpstr>
      <vt:lpstr>Discussion Questions</vt:lpstr>
      <vt:lpstr>Turn of the Century Photo Journal</vt:lpstr>
      <vt:lpstr>Assessment</vt:lpstr>
      <vt:lpstr>Day 1 Reflection</vt:lpstr>
      <vt:lpstr>Day 3 Reflection</vt:lpstr>
      <vt:lpstr>In-Class Essay </vt:lpstr>
      <vt:lpstr>13 Sentence Essay</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Muckrakers</dc:title>
  <dc:creator>Windows User</dc:creator>
  <cp:lastModifiedBy>Woldendorp, Kirsten    SHS-Staff</cp:lastModifiedBy>
  <cp:revision>84</cp:revision>
  <dcterms:created xsi:type="dcterms:W3CDTF">2011-11-16T18:18:24Z</dcterms:created>
  <dcterms:modified xsi:type="dcterms:W3CDTF">2019-10-28T16:36:54Z</dcterms:modified>
</cp:coreProperties>
</file>