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4" r:id="rId17"/>
    <p:sldId id="279" r:id="rId18"/>
    <p:sldId id="275"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9EE6BC1-0095-4903-B5F4-8A7202E58C3B}" type="datetimeFigureOut">
              <a:rPr lang="en-US" smtClean="0"/>
              <a:t>5/31/2020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A0CD35-13CC-4D85-9AEF-987ABFF0C03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EE6BC1-0095-4903-B5F4-8A7202E58C3B}" type="datetimeFigureOut">
              <a:rPr lang="en-US" smtClean="0"/>
              <a:t>5/31/2020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A0CD35-13CC-4D85-9AEF-987ABFF0C0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EE6BC1-0095-4903-B5F4-8A7202E58C3B}" type="datetimeFigureOut">
              <a:rPr lang="en-US" smtClean="0"/>
              <a:t>5/31/2020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A0CD35-13CC-4D85-9AEF-987ABFF0C0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EE6BC1-0095-4903-B5F4-8A7202E58C3B}" type="datetimeFigureOut">
              <a:rPr lang="en-US" smtClean="0"/>
              <a:t>5/31/2020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A0CD35-13CC-4D85-9AEF-987ABFF0C03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EE6BC1-0095-4903-B5F4-8A7202E58C3B}" type="datetimeFigureOut">
              <a:rPr lang="en-US" smtClean="0"/>
              <a:t>5/31/2020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A0CD35-13CC-4D85-9AEF-987ABFF0C03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EE6BC1-0095-4903-B5F4-8A7202E58C3B}" type="datetimeFigureOut">
              <a:rPr lang="en-US" smtClean="0"/>
              <a:t>5/31/2020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A0CD35-13CC-4D85-9AEF-987ABFF0C03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EE6BC1-0095-4903-B5F4-8A7202E58C3B}" type="datetimeFigureOut">
              <a:rPr lang="en-US" smtClean="0"/>
              <a:t>5/31/2020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5A0CD35-13CC-4D85-9AEF-987ABFF0C03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9EE6BC1-0095-4903-B5F4-8A7202E58C3B}" type="datetimeFigureOut">
              <a:rPr lang="en-US" smtClean="0"/>
              <a:t>5/31/2020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5A0CD35-13CC-4D85-9AEF-987ABFF0C03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9EE6BC1-0095-4903-B5F4-8A7202E58C3B}" type="datetimeFigureOut">
              <a:rPr lang="en-US" smtClean="0"/>
              <a:t>5/31/2020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5A0CD35-13CC-4D85-9AEF-987ABFF0C0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9EE6BC1-0095-4903-B5F4-8A7202E58C3B}" type="datetimeFigureOut">
              <a:rPr lang="en-US" smtClean="0"/>
              <a:t>5/31/2020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A0CD35-13CC-4D85-9AEF-987ABFF0C03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9EE6BC1-0095-4903-B5F4-8A7202E58C3B}" type="datetimeFigureOut">
              <a:rPr lang="en-US" smtClean="0"/>
              <a:t>5/31/2020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A0CD35-13CC-4D85-9AEF-987ABFF0C03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EE6BC1-0095-4903-B5F4-8A7202E58C3B}" type="datetimeFigureOut">
              <a:rPr lang="en-US" smtClean="0"/>
              <a:t>5/31/2020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A0CD35-13CC-4D85-9AEF-987ABFF0C0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Things They Carried</a:t>
            </a:r>
            <a:endParaRPr lang="en-US" i="1" dirty="0"/>
          </a:p>
        </p:txBody>
      </p:sp>
      <p:sp>
        <p:nvSpPr>
          <p:cNvPr id="3" name="Subtitle 2"/>
          <p:cNvSpPr>
            <a:spLocks noGrp="1"/>
          </p:cNvSpPr>
          <p:nvPr>
            <p:ph type="subTitle" idx="1"/>
          </p:nvPr>
        </p:nvSpPr>
        <p:spPr/>
        <p:txBody>
          <a:bodyPr/>
          <a:lstStyle/>
          <a:p>
            <a:r>
              <a:rPr lang="en-US" dirty="0"/>
              <a:t>Lessons</a:t>
            </a:r>
            <a:endParaRPr lang="en-US" i="1" dirty="0"/>
          </a:p>
          <a:p>
            <a:endParaRPr lang="en-US" dirty="0"/>
          </a:p>
        </p:txBody>
      </p:sp>
    </p:spTree>
    <p:extLst>
      <p:ext uri="{BB962C8B-B14F-4D97-AF65-F5344CB8AC3E}">
        <p14:creationId xmlns:p14="http://schemas.microsoft.com/office/powerpoint/2010/main" val="291819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6"/>
            <a:ext cx="7633742" cy="947651"/>
          </a:xfrm>
        </p:spPr>
        <p:txBody>
          <a:bodyPr/>
          <a:lstStyle/>
          <a:p>
            <a:r>
              <a:rPr lang="en-US" dirty="0" smtClean="0"/>
              <a:t>Kohlberg’s stages of morality</a:t>
            </a:r>
            <a:endParaRPr lang="en-US" dirty="0"/>
          </a:p>
        </p:txBody>
      </p:sp>
      <p:pic>
        <p:nvPicPr>
          <p:cNvPr id="2050" name="Picture 2" descr="https://lh4.googleusercontent.com/DQrhGNNPIiOw6n1FpnQZKIHV-qspP3Bw_TlHo83Fpr8RWHmiK8QJa_jfTgXfh5aAA1QJBx1aANuSR8QvSenE3JPoESlOlhIVXSX23FktsjwwSpBC83RJXaekHQ2HAkL1Qgoz"/>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9582" y="1330036"/>
            <a:ext cx="4472095" cy="5320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04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7092"/>
            <a:ext cx="8534400" cy="6123709"/>
          </a:xfrm>
        </p:spPr>
        <p:txBody>
          <a:bodyPr>
            <a:normAutofit fontScale="92500" lnSpcReduction="10000"/>
          </a:bodyPr>
          <a:lstStyle/>
          <a:p>
            <a:r>
              <a:rPr lang="en-US" sz="3600" dirty="0"/>
              <a:t>In this chapter, we learn the 21-year-old O'Brien's theory of courage: “Courage, I seemed to think, comes to us in finite quantities, like an inheritance, and by being frugal and stashing it away and letting it earn interest, we steadily increase our moral capital in preparation for that day when the account must be drawn down. It was a comforting theory.” </a:t>
            </a:r>
          </a:p>
          <a:p>
            <a:r>
              <a:rPr lang="en-US" sz="3600" dirty="0"/>
              <a:t>What might the 43-year-old O'Brien's theory of courage be?</a:t>
            </a:r>
          </a:p>
          <a:p>
            <a:endParaRPr lang="en-US" dirty="0"/>
          </a:p>
        </p:txBody>
      </p:sp>
    </p:spTree>
    <p:extLst>
      <p:ext uri="{BB962C8B-B14F-4D97-AF65-F5344CB8AC3E}">
        <p14:creationId xmlns:p14="http://schemas.microsoft.com/office/powerpoint/2010/main" val="117198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6"/>
            <a:ext cx="7633742" cy="725979"/>
          </a:xfrm>
        </p:spPr>
        <p:txBody>
          <a:bodyPr>
            <a:normAutofit/>
          </a:bodyPr>
          <a:lstStyle/>
          <a:p>
            <a:r>
              <a:rPr lang="en-US" dirty="0" smtClean="0"/>
              <a:t>Pick Two to Answer</a:t>
            </a:r>
            <a:endParaRPr lang="en-US" dirty="0"/>
          </a:p>
        </p:txBody>
      </p:sp>
      <p:sp>
        <p:nvSpPr>
          <p:cNvPr id="3" name="Content Placeholder 2"/>
          <p:cNvSpPr>
            <a:spLocks noGrp="1"/>
          </p:cNvSpPr>
          <p:nvPr>
            <p:ph idx="1"/>
          </p:nvPr>
        </p:nvSpPr>
        <p:spPr>
          <a:xfrm>
            <a:off x="228600" y="1330037"/>
            <a:ext cx="8610600" cy="5320145"/>
          </a:xfrm>
        </p:spPr>
        <p:txBody>
          <a:bodyPr>
            <a:normAutofit fontScale="70000" lnSpcReduction="20000"/>
          </a:bodyPr>
          <a:lstStyle/>
          <a:p>
            <a:pPr marL="457200" indent="-457200">
              <a:buFont typeface="+mj-lt"/>
              <a:buAutoNum type="arabicPeriod"/>
            </a:pPr>
            <a:r>
              <a:rPr lang="en-US" dirty="0"/>
              <a:t>Analyze Historical Context : The 1960s was a period in which many </a:t>
            </a:r>
            <a:r>
              <a:rPr lang="en-US" dirty="0" smtClean="0"/>
              <a:t>young people </a:t>
            </a:r>
            <a:r>
              <a:rPr lang="en-US" dirty="0"/>
              <a:t>rebelled against the beliefs and traditions of older generations. </a:t>
            </a:r>
            <a:r>
              <a:rPr lang="en-US" dirty="0" smtClean="0"/>
              <a:t>How does </a:t>
            </a:r>
            <a:r>
              <a:rPr lang="en-US" dirty="0"/>
              <a:t>“On the Rainy River” reflect this historical context?</a:t>
            </a:r>
          </a:p>
          <a:p>
            <a:pPr marL="457200" indent="-457200">
              <a:buFont typeface="+mj-lt"/>
              <a:buAutoNum type="arabicPeriod"/>
            </a:pPr>
            <a:r>
              <a:rPr lang="en-US" dirty="0" smtClean="0"/>
              <a:t>Identify </a:t>
            </a:r>
            <a:r>
              <a:rPr lang="en-US" dirty="0"/>
              <a:t>Author’s Perspective: How might the author’s upbringing in a small Minnesota town have influenced his view of events and people in the story? Cite evidence from the text.</a:t>
            </a:r>
          </a:p>
          <a:p>
            <a:pPr marL="457200" indent="-457200">
              <a:buFont typeface="+mj-lt"/>
              <a:buAutoNum type="arabicPeriod"/>
            </a:pPr>
            <a:r>
              <a:rPr lang="en-US" dirty="0" smtClean="0"/>
              <a:t>Analyze </a:t>
            </a:r>
            <a:r>
              <a:rPr lang="en-US" dirty="0"/>
              <a:t>Symbol: A symbol is a person, a place, an object, or an activity </a:t>
            </a:r>
            <a:r>
              <a:rPr lang="en-US" dirty="0" smtClean="0"/>
              <a:t>that represents </a:t>
            </a:r>
            <a:r>
              <a:rPr lang="en-US" dirty="0"/>
              <a:t>something beyond itself. What does the narrator’s job at </a:t>
            </a:r>
            <a:r>
              <a:rPr lang="en-US" dirty="0" smtClean="0"/>
              <a:t>the meat-packing </a:t>
            </a:r>
            <a:r>
              <a:rPr lang="en-US" dirty="0"/>
              <a:t>plant symbolize? Explain your answer</a:t>
            </a:r>
            <a:r>
              <a:rPr lang="en-US" dirty="0" smtClean="0"/>
              <a:t>.</a:t>
            </a:r>
          </a:p>
          <a:p>
            <a:pPr marL="457200" indent="-457200">
              <a:buFont typeface="+mj-lt"/>
              <a:buAutoNum type="arabicPeriod"/>
            </a:pPr>
            <a:r>
              <a:rPr lang="en-US" dirty="0"/>
              <a:t>Draw Conclusions: The narrator describes Elroy as “the hero of my life.” Identify some of Elroy’s admirable traits and actions. Then explain why he was so important to the narrator.</a:t>
            </a:r>
          </a:p>
          <a:p>
            <a:pPr marL="457200" indent="-457200">
              <a:buFont typeface="+mj-lt"/>
              <a:buAutoNum type="arabicPeriod"/>
            </a:pPr>
            <a:r>
              <a:rPr lang="en-US" dirty="0" smtClean="0"/>
              <a:t>Make </a:t>
            </a:r>
            <a:r>
              <a:rPr lang="en-US" dirty="0"/>
              <a:t>Judgments: Do you agree with the narrator that his decision to go </a:t>
            </a:r>
            <a:r>
              <a:rPr lang="en-US" dirty="0" smtClean="0"/>
              <a:t>to Vietnam </a:t>
            </a:r>
            <a:r>
              <a:rPr lang="en-US" dirty="0"/>
              <a:t>was an act of cowardice? Give reasons for your answer.</a:t>
            </a:r>
          </a:p>
          <a:p>
            <a:pPr marL="457200" indent="-457200">
              <a:buFont typeface="+mj-lt"/>
              <a:buAutoNum type="arabicPeriod"/>
            </a:pPr>
            <a:r>
              <a:rPr lang="en-US" dirty="0" smtClean="0"/>
              <a:t>Evaluate</a:t>
            </a:r>
            <a:r>
              <a:rPr lang="en-US" dirty="0"/>
              <a:t>: Would this story be as effective if Tim O’Brien had not served </a:t>
            </a:r>
            <a:r>
              <a:rPr lang="en-US" dirty="0" smtClean="0"/>
              <a:t>in Vietnam</a:t>
            </a:r>
            <a:r>
              <a:rPr lang="en-US" dirty="0"/>
              <a:t>? Explain why or why not.</a:t>
            </a:r>
          </a:p>
        </p:txBody>
      </p:sp>
    </p:spTree>
    <p:extLst>
      <p:ext uri="{BB962C8B-B14F-4D97-AF65-F5344CB8AC3E}">
        <p14:creationId xmlns:p14="http://schemas.microsoft.com/office/powerpoint/2010/main" val="1775187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7: How to Tell a True War Story</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633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753688"/>
          </a:xfrm>
        </p:spPr>
        <p:txBody>
          <a:bodyPr>
            <a:normAutofit/>
          </a:bodyPr>
          <a:lstStyle/>
          <a:p>
            <a:r>
              <a:rPr lang="en-US" dirty="0" smtClean="0"/>
              <a:t>Chapter 7</a:t>
            </a:r>
            <a:endParaRPr lang="en-US" dirty="0"/>
          </a:p>
        </p:txBody>
      </p:sp>
      <p:sp>
        <p:nvSpPr>
          <p:cNvPr id="3" name="Content Placeholder 2"/>
          <p:cNvSpPr>
            <a:spLocks noGrp="1"/>
          </p:cNvSpPr>
          <p:nvPr>
            <p:ph idx="1"/>
          </p:nvPr>
        </p:nvSpPr>
        <p:spPr>
          <a:xfrm>
            <a:off x="381000" y="1136073"/>
            <a:ext cx="8610600" cy="5430982"/>
          </a:xfrm>
        </p:spPr>
        <p:txBody>
          <a:bodyPr>
            <a:normAutofit fontScale="70000" lnSpcReduction="20000"/>
          </a:bodyPr>
          <a:lstStyle/>
          <a:p>
            <a:r>
              <a:rPr lang="en-US" sz="3200" b="1" dirty="0"/>
              <a:t>Overview: </a:t>
            </a:r>
            <a:r>
              <a:rPr lang="en-US" sz="3200" b="1" dirty="0" smtClean="0"/>
              <a:t> </a:t>
            </a:r>
            <a:r>
              <a:rPr lang="en-US" sz="3200" dirty="0" smtClean="0"/>
              <a:t>O'Brien </a:t>
            </a:r>
            <a:r>
              <a:rPr lang="en-US" sz="3200" dirty="0"/>
              <a:t>writes that war stories have no moral, they are often not true (at least completely), and if a story is true you can tell by the kinds of questions a story gets after it's told. O'Brien tells the story of Rat Kiley's reaction to Curt Lemon's death as an example, as well as Mitchell Sanders' story about a platoon of soldiers that started having auditory hallucinations. When O'Brien tells the story of Lemon's death, usually an older woman will say it's too sad, and O'Brien resolves he has to keep telling the stories and adding to them to make them truer</a:t>
            </a:r>
            <a:r>
              <a:rPr lang="en-US" sz="3200" dirty="0" smtClean="0"/>
              <a:t>.</a:t>
            </a:r>
          </a:p>
          <a:p>
            <a:r>
              <a:rPr lang="en-US" sz="3200" dirty="0"/>
              <a:t>Ultimately, in war, the conventions of good and evil in civilized society fall by the wayside. After Rat Kiley loses his best friend, Curt Lemon, to a booby trap he tortures a baby water buffalo as everyone else looks on. No one tries to stop it. Mitchell Sanders says that in Vietnam there are new sins created that have never existed before. War re-defines morality, it changes the definition. </a:t>
            </a:r>
          </a:p>
          <a:p>
            <a:pPr marL="0" indent="0">
              <a:buNone/>
            </a:pPr>
            <a:endParaRPr lang="en-US" dirty="0"/>
          </a:p>
        </p:txBody>
      </p:sp>
    </p:spTree>
    <p:extLst>
      <p:ext uri="{BB962C8B-B14F-4D97-AF65-F5344CB8AC3E}">
        <p14:creationId xmlns:p14="http://schemas.microsoft.com/office/powerpoint/2010/main" val="1418821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2385"/>
            <a:ext cx="8039100" cy="753688"/>
          </a:xfrm>
        </p:spPr>
        <p:txBody>
          <a:bodyPr>
            <a:normAutofit/>
          </a:bodyPr>
          <a:lstStyle/>
          <a:p>
            <a:r>
              <a:rPr lang="en-US" dirty="0"/>
              <a:t>Turnitin.com Questions</a:t>
            </a:r>
          </a:p>
        </p:txBody>
      </p:sp>
      <p:sp>
        <p:nvSpPr>
          <p:cNvPr id="3" name="Content Placeholder 2"/>
          <p:cNvSpPr>
            <a:spLocks noGrp="1"/>
          </p:cNvSpPr>
          <p:nvPr>
            <p:ph idx="1"/>
          </p:nvPr>
        </p:nvSpPr>
        <p:spPr>
          <a:xfrm>
            <a:off x="381000" y="1295400"/>
            <a:ext cx="8610600" cy="5299365"/>
          </a:xfrm>
        </p:spPr>
        <p:txBody>
          <a:bodyPr>
            <a:normAutofit fontScale="92500" lnSpcReduction="10000"/>
          </a:bodyPr>
          <a:lstStyle/>
          <a:p>
            <a:pPr marL="457200" indent="-457200" fontAlgn="base">
              <a:buFont typeface="+mj-lt"/>
              <a:buAutoNum type="arabicPeriod"/>
            </a:pPr>
            <a:r>
              <a:rPr lang="en-US" sz="2400" dirty="0"/>
              <a:t>Why does this story begin with the line: “This is true.” How does that prepare you, as a reader, for the story? In what sense is “this” true?</a:t>
            </a:r>
          </a:p>
          <a:p>
            <a:pPr marL="457200" indent="-457200" fontAlgn="base">
              <a:buFont typeface="+mj-lt"/>
              <a:buAutoNum type="arabicPeriod"/>
            </a:pPr>
            <a:r>
              <a:rPr lang="en-US" sz="2400" dirty="0"/>
              <a:t>Find a few of O’Brien’s elements of a “true war story.” (such as, “A true war story is never moral.”) </a:t>
            </a:r>
          </a:p>
          <a:p>
            <a:pPr marL="457200" indent="-457200" fontAlgn="base">
              <a:buFont typeface="+mj-lt"/>
              <a:buAutoNum type="arabicPeriod"/>
            </a:pPr>
            <a:r>
              <a:rPr lang="en-US" sz="2400" dirty="0"/>
              <a:t>Why does O’Brien believe these elements are important to a “true” war story</a:t>
            </a:r>
            <a:r>
              <a:rPr lang="en-US" sz="2400" dirty="0" smtClean="0"/>
              <a:t>?</a:t>
            </a:r>
          </a:p>
          <a:p>
            <a:pPr marL="457200" indent="-457200">
              <a:buFont typeface="+mj-lt"/>
              <a:buAutoNum type="arabicPeriod"/>
            </a:pPr>
            <a:r>
              <a:rPr lang="en-US" sz="2400" dirty="0" smtClean="0"/>
              <a:t>O’Brien </a:t>
            </a:r>
            <a:r>
              <a:rPr lang="en-US" sz="2400" dirty="0"/>
              <a:t>explains that this story was “not a war story. It was a love story.” In what sense is this a “love story”? Why?</a:t>
            </a:r>
          </a:p>
          <a:p>
            <a:pPr marL="457200" indent="-457200">
              <a:buFont typeface="+mj-lt"/>
              <a:buAutoNum type="arabicPeriod"/>
            </a:pPr>
            <a:r>
              <a:rPr lang="en-US" sz="2400" dirty="0" smtClean="0"/>
              <a:t> </a:t>
            </a:r>
            <a:r>
              <a:rPr lang="en-US" sz="2400" dirty="0"/>
              <a:t>What does he mean when he says that true war stories are never about war? In what sense is a “true” war story actually true? That is, in O’Brien’s terms, </a:t>
            </a:r>
            <a:r>
              <a:rPr lang="en-US" sz="2400" b="1" dirty="0"/>
              <a:t>what is the relationship between historical truth and fictional truth?</a:t>
            </a:r>
            <a:endParaRPr lang="en-US" sz="2400" dirty="0"/>
          </a:p>
          <a:p>
            <a:pPr marL="0" indent="0">
              <a:buNone/>
            </a:pPr>
            <a:r>
              <a:rPr lang="en-US" dirty="0"/>
              <a:t/>
            </a:r>
            <a:br>
              <a:rPr lang="en-US" dirty="0"/>
            </a:br>
            <a:endParaRPr lang="en-US" dirty="0"/>
          </a:p>
        </p:txBody>
      </p:sp>
    </p:spTree>
    <p:extLst>
      <p:ext uri="{BB962C8B-B14F-4D97-AF65-F5344CB8AC3E}">
        <p14:creationId xmlns:p14="http://schemas.microsoft.com/office/powerpoint/2010/main" val="188342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13: Ambush</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1081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6"/>
            <a:ext cx="7633742" cy="892233"/>
          </a:xfrm>
        </p:spPr>
        <p:txBody>
          <a:bodyPr/>
          <a:lstStyle/>
          <a:p>
            <a:r>
              <a:rPr lang="en-US" dirty="0" smtClean="0"/>
              <a:t>Chapter 13</a:t>
            </a:r>
            <a:endParaRPr lang="en-US" dirty="0"/>
          </a:p>
        </p:txBody>
      </p:sp>
      <p:sp>
        <p:nvSpPr>
          <p:cNvPr id="3" name="Content Placeholder 2"/>
          <p:cNvSpPr>
            <a:spLocks noGrp="1"/>
          </p:cNvSpPr>
          <p:nvPr>
            <p:ph idx="1"/>
          </p:nvPr>
        </p:nvSpPr>
        <p:spPr>
          <a:xfrm>
            <a:off x="457200" y="1274618"/>
            <a:ext cx="8382000" cy="5354781"/>
          </a:xfrm>
        </p:spPr>
        <p:txBody>
          <a:bodyPr>
            <a:normAutofit/>
          </a:bodyPr>
          <a:lstStyle/>
          <a:p>
            <a:r>
              <a:rPr lang="en-US" sz="2800" b="1" dirty="0"/>
              <a:t>Overview</a:t>
            </a:r>
            <a:r>
              <a:rPr lang="en-US" sz="2800" b="1" dirty="0" smtClean="0"/>
              <a:t>: </a:t>
            </a:r>
            <a:r>
              <a:rPr lang="en-US" dirty="0"/>
              <a:t>In this story, </a:t>
            </a:r>
            <a:r>
              <a:rPr lang="en-US" b="1" dirty="0"/>
              <a:t>O'Brien</a:t>
            </a:r>
            <a:r>
              <a:rPr lang="en-US" dirty="0"/>
              <a:t> uses a first-person narrator to recount an incident of </a:t>
            </a:r>
            <a:r>
              <a:rPr lang="en-US" dirty="0" smtClean="0"/>
              <a:t>war. The </a:t>
            </a:r>
            <a:r>
              <a:rPr lang="en-US" dirty="0"/>
              <a:t>narrator's nine-year-old daughter, knowing that her father writes war stories, asks him if he has ever killed </a:t>
            </a:r>
            <a:r>
              <a:rPr lang="en-US" dirty="0" smtClean="0"/>
              <a:t>anyone. The story follows Tim and Kiowa during an ambush. </a:t>
            </a:r>
            <a:r>
              <a:rPr lang="en-US" dirty="0"/>
              <a:t/>
            </a:r>
            <a:br>
              <a:rPr lang="en-US" dirty="0"/>
            </a:br>
            <a:endParaRPr lang="en-US" dirty="0"/>
          </a:p>
        </p:txBody>
      </p:sp>
    </p:spTree>
    <p:extLst>
      <p:ext uri="{BB962C8B-B14F-4D97-AF65-F5344CB8AC3E}">
        <p14:creationId xmlns:p14="http://schemas.microsoft.com/office/powerpoint/2010/main" val="2108938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2385"/>
            <a:ext cx="8115300" cy="455815"/>
          </a:xfrm>
        </p:spPr>
        <p:txBody>
          <a:bodyPr>
            <a:normAutofit fontScale="90000"/>
          </a:bodyPr>
          <a:lstStyle/>
          <a:p>
            <a:r>
              <a:rPr lang="en-US" dirty="0"/>
              <a:t>Turnitin.com Questions</a:t>
            </a:r>
          </a:p>
        </p:txBody>
      </p:sp>
      <p:sp>
        <p:nvSpPr>
          <p:cNvPr id="3" name="Content Placeholder 2"/>
          <p:cNvSpPr>
            <a:spLocks noGrp="1"/>
          </p:cNvSpPr>
          <p:nvPr>
            <p:ph idx="1"/>
          </p:nvPr>
        </p:nvSpPr>
        <p:spPr>
          <a:xfrm>
            <a:off x="381000" y="1136073"/>
            <a:ext cx="8534400" cy="5430982"/>
          </a:xfrm>
        </p:spPr>
        <p:txBody>
          <a:bodyPr>
            <a:normAutofit fontScale="25000" lnSpcReduction="20000"/>
          </a:bodyPr>
          <a:lstStyle/>
          <a:p>
            <a:pPr marL="514350" indent="-514350">
              <a:buFont typeface="+mj-lt"/>
              <a:buAutoNum type="arabicPeriod"/>
            </a:pPr>
            <a:r>
              <a:rPr lang="en-US" sz="8000" dirty="0"/>
              <a:t>The narrator "keep[s] writing war stories." What does he expect the writing to do? Do you think it is working? </a:t>
            </a:r>
          </a:p>
          <a:p>
            <a:pPr marL="514350" indent="-514350">
              <a:buFont typeface="+mj-lt"/>
              <a:buAutoNum type="arabicPeriod"/>
            </a:pPr>
            <a:r>
              <a:rPr lang="en-US" sz="8000" dirty="0"/>
              <a:t>Why doesn't the narrator let the soldier pass? How do you think you would have reacted in a similar situation? </a:t>
            </a:r>
          </a:p>
          <a:p>
            <a:pPr marL="514350" indent="-514350">
              <a:buFont typeface="+mj-lt"/>
              <a:buAutoNum type="arabicPeriod"/>
            </a:pPr>
            <a:r>
              <a:rPr lang="en-US" sz="8000" dirty="0"/>
              <a:t>Why do you think the narrator focuses on the gory details of the soldier's death? </a:t>
            </a:r>
          </a:p>
          <a:p>
            <a:pPr marL="514350" indent="-514350">
              <a:buFont typeface="+mj-lt"/>
              <a:buAutoNum type="arabicPeriod"/>
            </a:pPr>
            <a:r>
              <a:rPr lang="en-US" sz="8000" dirty="0"/>
              <a:t>Kiowa tells the narrator that it was a "good kill." What does this phrase mean in its military context? Do you agree or disagree with Kiowa's interpretation? Why/Why not</a:t>
            </a:r>
            <a:r>
              <a:rPr lang="en-US" sz="8000" dirty="0" smtClean="0"/>
              <a:t>?</a:t>
            </a:r>
          </a:p>
          <a:p>
            <a:pPr marL="514350" indent="-514350">
              <a:buFont typeface="+mj-lt"/>
              <a:buAutoNum type="arabicPeriod" startAt="5"/>
            </a:pPr>
            <a:r>
              <a:rPr lang="en-US" sz="8000" dirty="0"/>
              <a:t>Why does the narrator lie to his daughter, and how does he justify it? Do you think she will ask him the same question when she's older? Why/Why not? </a:t>
            </a:r>
          </a:p>
          <a:p>
            <a:pPr marL="514350" indent="-514350">
              <a:buFont typeface="+mj-lt"/>
              <a:buAutoNum type="arabicPeriod" startAt="5"/>
            </a:pPr>
            <a:r>
              <a:rPr lang="en-US" sz="8000" dirty="0"/>
              <a:t>How do individuals justify killing during wartime when they would not kill during times of peace? What does this tell you about humans' tendencies toward self-preservation? </a:t>
            </a:r>
          </a:p>
          <a:p>
            <a:pPr marL="0" indent="0">
              <a:buNone/>
            </a:pPr>
            <a:r>
              <a:rPr lang="en-US" sz="8000" dirty="0" smtClean="0"/>
              <a:t> </a:t>
            </a:r>
            <a:endParaRPr lang="en-US" sz="8000" dirty="0"/>
          </a:p>
          <a:p>
            <a:pPr>
              <a:buNone/>
            </a:pPr>
            <a:r>
              <a:rPr lang="en-US" dirty="0"/>
              <a:t/>
            </a:r>
            <a:br>
              <a:rPr lang="en-US" dirty="0"/>
            </a:br>
            <a:endParaRPr lang="en-US" dirty="0"/>
          </a:p>
          <a:p>
            <a:pPr marL="0" indent="0">
              <a:buNone/>
            </a:pPr>
            <a:endParaRPr lang="en-US" dirty="0"/>
          </a:p>
        </p:txBody>
      </p:sp>
    </p:spTree>
    <p:extLst>
      <p:ext uri="{BB962C8B-B14F-4D97-AF65-F5344CB8AC3E}">
        <p14:creationId xmlns:p14="http://schemas.microsoft.com/office/powerpoint/2010/main" val="3679092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3" name="Content Placeholder 2"/>
          <p:cNvSpPr>
            <a:spLocks noGrp="1"/>
          </p:cNvSpPr>
          <p:nvPr>
            <p:ph sz="half" idx="1"/>
          </p:nvPr>
        </p:nvSpPr>
        <p:spPr>
          <a:xfrm>
            <a:off x="942975" y="1416676"/>
            <a:ext cx="3600450" cy="5151549"/>
          </a:xfrm>
        </p:spPr>
        <p:txBody>
          <a:bodyPr>
            <a:noAutofit/>
          </a:bodyPr>
          <a:lstStyle/>
          <a:p>
            <a:r>
              <a:rPr lang="en-US" sz="2400" dirty="0" smtClean="0"/>
              <a:t>Analyze the impact stories about war have on the war movement of public support. How would a novel like </a:t>
            </a:r>
            <a:r>
              <a:rPr lang="en-US" sz="2400" i="1" dirty="0" smtClean="0"/>
              <a:t>The Things They Carried</a:t>
            </a:r>
            <a:r>
              <a:rPr lang="en-US" sz="2400" dirty="0" smtClean="0"/>
              <a:t> have changed (or not changed) public perception and support of the Vietnam War? </a:t>
            </a:r>
          </a:p>
        </p:txBody>
      </p:sp>
      <p:sp>
        <p:nvSpPr>
          <p:cNvPr id="4" name="Content Placeholder 3"/>
          <p:cNvSpPr>
            <a:spLocks noGrp="1"/>
          </p:cNvSpPr>
          <p:nvPr>
            <p:ph sz="half" idx="2"/>
          </p:nvPr>
        </p:nvSpPr>
        <p:spPr>
          <a:xfrm>
            <a:off x="4985846" y="1609859"/>
            <a:ext cx="3929553" cy="4739426"/>
          </a:xfrm>
        </p:spPr>
        <p:txBody>
          <a:bodyPr>
            <a:normAutofit lnSpcReduction="10000"/>
          </a:bodyPr>
          <a:lstStyle/>
          <a:p>
            <a:r>
              <a:rPr lang="en-US" sz="4400" dirty="0"/>
              <a:t>Need 4 </a:t>
            </a:r>
            <a:r>
              <a:rPr lang="en-US" sz="4400" dirty="0" smtClean="0"/>
              <a:t>quotes</a:t>
            </a:r>
          </a:p>
          <a:p>
            <a:r>
              <a:rPr lang="en-US" sz="4400" dirty="0" smtClean="0"/>
              <a:t>Must </a:t>
            </a:r>
            <a:r>
              <a:rPr lang="en-US" sz="4400" dirty="0"/>
              <a:t>have thesis statement</a:t>
            </a:r>
          </a:p>
          <a:p>
            <a:r>
              <a:rPr lang="en-US" sz="4400" smtClean="0"/>
              <a:t>1-2 </a:t>
            </a:r>
            <a:r>
              <a:rPr lang="en-US" sz="4400" dirty="0"/>
              <a:t>paragraphs </a:t>
            </a:r>
          </a:p>
          <a:p>
            <a:endParaRPr lang="en-US" dirty="0"/>
          </a:p>
        </p:txBody>
      </p:sp>
    </p:spTree>
    <p:extLst>
      <p:ext uri="{BB962C8B-B14F-4D97-AF65-F5344CB8AC3E}">
        <p14:creationId xmlns:p14="http://schemas.microsoft.com/office/powerpoint/2010/main" val="1352456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1: The Things They Carried</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5116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a:xfrm>
            <a:off x="457200" y="1532966"/>
            <a:ext cx="8458200" cy="4994835"/>
          </a:xfrm>
        </p:spPr>
        <p:txBody>
          <a:bodyPr>
            <a:noAutofit/>
          </a:bodyPr>
          <a:lstStyle/>
          <a:p>
            <a:r>
              <a:rPr lang="en-US" sz="3600" dirty="0">
                <a:solidFill>
                  <a:schemeClr val="tx1"/>
                </a:solidFill>
              </a:rPr>
              <a:t>This was not Mount Sebastian, it was another world, where there were no pretty poems or midterm exams, a place where men died because of carelessness and gross stupidity. Kiowa was right. Boom-down, and you were dead. Never partly dead. (24 )</a:t>
            </a:r>
          </a:p>
        </p:txBody>
      </p:sp>
    </p:spTree>
    <p:extLst>
      <p:ext uri="{BB962C8B-B14F-4D97-AF65-F5344CB8AC3E}">
        <p14:creationId xmlns:p14="http://schemas.microsoft.com/office/powerpoint/2010/main" val="447255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2386"/>
            <a:ext cx="8115300" cy="1043003"/>
          </a:xfrm>
        </p:spPr>
        <p:txBody>
          <a:bodyPr>
            <a:noAutofit/>
          </a:bodyPr>
          <a:lstStyle/>
          <a:p>
            <a:r>
              <a:rPr lang="en-US" sz="3200" dirty="0" smtClean="0"/>
              <a:t>Chapter 1: The Things They Carried</a:t>
            </a:r>
            <a:endParaRPr lang="en-US" sz="3200" dirty="0"/>
          </a:p>
        </p:txBody>
      </p:sp>
      <p:sp>
        <p:nvSpPr>
          <p:cNvPr id="3" name="Content Placeholder 2"/>
          <p:cNvSpPr>
            <a:spLocks noGrp="1"/>
          </p:cNvSpPr>
          <p:nvPr>
            <p:ph idx="1"/>
          </p:nvPr>
        </p:nvSpPr>
        <p:spPr>
          <a:xfrm>
            <a:off x="304800" y="1425389"/>
            <a:ext cx="8534400" cy="5109882"/>
          </a:xfrm>
        </p:spPr>
        <p:txBody>
          <a:bodyPr>
            <a:normAutofit fontScale="92500" lnSpcReduction="20000"/>
          </a:bodyPr>
          <a:lstStyle/>
          <a:p>
            <a:r>
              <a:rPr lang="en-US" sz="3600" b="1" dirty="0">
                <a:solidFill>
                  <a:schemeClr val="tx1"/>
                </a:solidFill>
              </a:rPr>
              <a:t>Overview</a:t>
            </a:r>
            <a:r>
              <a:rPr lang="en-US" sz="3600" b="1" dirty="0" smtClean="0">
                <a:solidFill>
                  <a:schemeClr val="tx1"/>
                </a:solidFill>
              </a:rPr>
              <a:t>: </a:t>
            </a:r>
            <a:r>
              <a:rPr lang="en-US" sz="3600" dirty="0" smtClean="0">
                <a:solidFill>
                  <a:schemeClr val="tx1"/>
                </a:solidFill>
              </a:rPr>
              <a:t>This </a:t>
            </a:r>
            <a:r>
              <a:rPr lang="en-US" sz="3600" dirty="0">
                <a:solidFill>
                  <a:schemeClr val="tx1"/>
                </a:solidFill>
              </a:rPr>
              <a:t>story introduces the reader to O'Brien's platoon leader, Lieutenant Jimmy Cross. The story travels between Cross' infatuation with a girl named Martha that he's in love with based on a single date in college, the death of the soldier Ted Lavender, and an itemized chronicle of what the men carried at war, from supplies, to tokens of luck, to emotions.</a:t>
            </a:r>
          </a:p>
          <a:p>
            <a:pPr marL="0" indent="0">
              <a:buNone/>
            </a:pPr>
            <a:r>
              <a:rPr lang="en-US" dirty="0"/>
              <a:t/>
            </a:r>
            <a:br>
              <a:rPr lang="en-US" dirty="0"/>
            </a:br>
            <a:endParaRPr lang="en-US" dirty="0"/>
          </a:p>
        </p:txBody>
      </p:sp>
    </p:spTree>
    <p:extLst>
      <p:ext uri="{BB962C8B-B14F-4D97-AF65-F5344CB8AC3E}">
        <p14:creationId xmlns:p14="http://schemas.microsoft.com/office/powerpoint/2010/main" val="245495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Turnitin.com Questions</a:t>
            </a:r>
            <a:endParaRPr lang="en-US" dirty="0"/>
          </a:p>
        </p:txBody>
      </p:sp>
      <p:sp>
        <p:nvSpPr>
          <p:cNvPr id="3" name="Content Placeholder 2"/>
          <p:cNvSpPr>
            <a:spLocks noGrp="1"/>
          </p:cNvSpPr>
          <p:nvPr>
            <p:ph idx="1"/>
          </p:nvPr>
        </p:nvSpPr>
        <p:spPr>
          <a:xfrm>
            <a:off x="228600" y="1479177"/>
            <a:ext cx="8610600" cy="5163670"/>
          </a:xfrm>
        </p:spPr>
        <p:txBody>
          <a:bodyPr>
            <a:normAutofit fontScale="70000" lnSpcReduction="20000"/>
          </a:bodyPr>
          <a:lstStyle/>
          <a:p>
            <a:pPr marL="457200" indent="-457200">
              <a:buFont typeface="+mj-lt"/>
              <a:buAutoNum type="arabicPeriod"/>
            </a:pPr>
            <a:r>
              <a:rPr lang="en-US" sz="2600" dirty="0" smtClean="0">
                <a:solidFill>
                  <a:schemeClr val="tx1"/>
                </a:solidFill>
              </a:rPr>
              <a:t>In </a:t>
            </a:r>
            <a:r>
              <a:rPr lang="en-US" sz="2600" dirty="0">
                <a:solidFill>
                  <a:schemeClr val="tx1"/>
                </a:solidFill>
              </a:rPr>
              <a:t>the list of all the things the soldiers carried, what item was most surprising? Which item did you find most evocative of the war? Which items stay with you</a:t>
            </a:r>
            <a:r>
              <a:rPr lang="en-US" sz="2600" dirty="0" smtClean="0">
                <a:solidFill>
                  <a:schemeClr val="tx1"/>
                </a:solidFill>
              </a:rPr>
              <a:t>?</a:t>
            </a:r>
            <a:endParaRPr lang="en-US" sz="2600" dirty="0">
              <a:solidFill>
                <a:schemeClr val="tx1"/>
              </a:solidFill>
            </a:endParaRPr>
          </a:p>
          <a:p>
            <a:pPr marL="457200" indent="-457200">
              <a:buFont typeface="+mj-lt"/>
              <a:buAutoNum type="arabicPeriod"/>
            </a:pPr>
            <a:r>
              <a:rPr lang="en-US" sz="2600" dirty="0" smtClean="0">
                <a:solidFill>
                  <a:schemeClr val="tx1"/>
                </a:solidFill>
              </a:rPr>
              <a:t> </a:t>
            </a:r>
            <a:r>
              <a:rPr lang="en-US" sz="2600" dirty="0">
                <a:solidFill>
                  <a:schemeClr val="tx1"/>
                </a:solidFill>
              </a:rPr>
              <a:t>In what sense does Jimmy love Martha? Why does he construct this elaborate, mostly fictional, relationship with her: What does he get out of </a:t>
            </a:r>
            <a:r>
              <a:rPr lang="en-US" sz="2600" dirty="0" smtClean="0">
                <a:solidFill>
                  <a:schemeClr val="tx1"/>
                </a:solidFill>
              </a:rPr>
              <a:t>it?</a:t>
            </a:r>
            <a:endParaRPr lang="en-US" sz="2600" dirty="0">
              <a:solidFill>
                <a:schemeClr val="tx1"/>
              </a:solidFill>
            </a:endParaRPr>
          </a:p>
          <a:p>
            <a:pPr marL="457200" indent="-457200">
              <a:buFont typeface="+mj-lt"/>
              <a:buAutoNum type="arabicPeriod"/>
            </a:pPr>
            <a:r>
              <a:rPr lang="en-US" sz="2600" dirty="0" smtClean="0">
                <a:solidFill>
                  <a:schemeClr val="tx1"/>
                </a:solidFill>
              </a:rPr>
              <a:t>Why </a:t>
            </a:r>
            <a:r>
              <a:rPr lang="en-US" sz="2600" dirty="0">
                <a:solidFill>
                  <a:schemeClr val="tx1"/>
                </a:solidFill>
              </a:rPr>
              <a:t>do the soldiers tell jokes about the war, about </a:t>
            </a:r>
            <a:r>
              <a:rPr lang="en-US" sz="2600" dirty="0" smtClean="0">
                <a:solidFill>
                  <a:schemeClr val="tx1"/>
                </a:solidFill>
              </a:rPr>
              <a:t>killing?</a:t>
            </a:r>
          </a:p>
          <a:p>
            <a:pPr marL="457200" indent="-457200">
              <a:buFont typeface="+mj-lt"/>
              <a:buAutoNum type="arabicPeriod"/>
            </a:pPr>
            <a:r>
              <a:rPr lang="en-US" sz="2600" dirty="0" smtClean="0">
                <a:solidFill>
                  <a:schemeClr val="tx1"/>
                </a:solidFill>
              </a:rPr>
              <a:t>How </a:t>
            </a:r>
            <a:r>
              <a:rPr lang="en-US" sz="2600" dirty="0">
                <a:solidFill>
                  <a:schemeClr val="tx1"/>
                </a:solidFill>
              </a:rPr>
              <a:t>is the idea of weight used and developed in the story? How do you, as a reader, feel reading those lists of weight? What effect does it have on </a:t>
            </a:r>
            <a:r>
              <a:rPr lang="en-US" sz="2600" dirty="0" smtClean="0">
                <a:solidFill>
                  <a:schemeClr val="tx1"/>
                </a:solidFill>
              </a:rPr>
              <a:t>you?</a:t>
            </a:r>
          </a:p>
          <a:p>
            <a:pPr marL="457200" indent="-457200">
              <a:buFont typeface="+mj-lt"/>
              <a:buAutoNum type="arabicPeriod"/>
            </a:pPr>
            <a:r>
              <a:rPr lang="en-US" sz="2600" dirty="0" smtClean="0">
                <a:solidFill>
                  <a:schemeClr val="tx1"/>
                </a:solidFill>
              </a:rPr>
              <a:t>How </a:t>
            </a:r>
            <a:r>
              <a:rPr lang="en-US" sz="2600" dirty="0">
                <a:solidFill>
                  <a:schemeClr val="tx1"/>
                </a:solidFill>
              </a:rPr>
              <a:t>has Jimmy changed by the end of the story? How will he be a different person from this point on? What has he learned about himself? Or to put it another way, what has he lost and what has he gained</a:t>
            </a:r>
            <a:r>
              <a:rPr lang="en-US" sz="2600" dirty="0" smtClean="0">
                <a:solidFill>
                  <a:schemeClr val="tx1"/>
                </a:solidFill>
              </a:rPr>
              <a:t>?</a:t>
            </a:r>
          </a:p>
          <a:p>
            <a:pPr marL="457200" indent="-457200">
              <a:buFont typeface="+mj-lt"/>
              <a:buAutoNum type="arabicPeriod"/>
            </a:pPr>
            <a:r>
              <a:rPr lang="en-US" sz="2600" dirty="0" smtClean="0">
                <a:solidFill>
                  <a:schemeClr val="tx1"/>
                </a:solidFill>
              </a:rPr>
              <a:t>What </a:t>
            </a:r>
            <a:r>
              <a:rPr lang="en-US" sz="2600" dirty="0">
                <a:solidFill>
                  <a:schemeClr val="tx1"/>
                </a:solidFill>
              </a:rPr>
              <a:t>is the purpose of the pebble Martha mails to Jimmy? What is your impression of Martha and </a:t>
            </a:r>
            <a:r>
              <a:rPr lang="en-US" sz="2600" dirty="0" smtClean="0">
                <a:solidFill>
                  <a:schemeClr val="tx1"/>
                </a:solidFill>
              </a:rPr>
              <a:t>why?</a:t>
            </a:r>
          </a:p>
          <a:p>
            <a:pPr marL="457200" indent="-457200">
              <a:buFont typeface="+mj-lt"/>
              <a:buAutoNum type="arabicPeriod"/>
            </a:pPr>
            <a:r>
              <a:rPr lang="en-US" sz="2600" dirty="0" smtClean="0">
                <a:solidFill>
                  <a:schemeClr val="tx1"/>
                </a:solidFill>
              </a:rPr>
              <a:t> </a:t>
            </a:r>
            <a:r>
              <a:rPr lang="en-US" sz="2600" dirty="0">
                <a:solidFill>
                  <a:schemeClr val="tx1"/>
                </a:solidFill>
              </a:rPr>
              <a:t>What is the platoon’s mission? What strategy do they employ to achieve this mission?</a:t>
            </a:r>
          </a:p>
          <a:p>
            <a:pPr marL="0" indent="0">
              <a:buNone/>
            </a:pPr>
            <a:r>
              <a:rPr lang="en-US" dirty="0"/>
              <a:t/>
            </a:r>
            <a:br>
              <a:rPr lang="en-US" dirty="0"/>
            </a:br>
            <a:endParaRPr lang="en-US" b="1" dirty="0"/>
          </a:p>
        </p:txBody>
      </p:sp>
    </p:spTree>
    <p:extLst>
      <p:ext uri="{BB962C8B-B14F-4D97-AF65-F5344CB8AC3E}">
        <p14:creationId xmlns:p14="http://schemas.microsoft.com/office/powerpoint/2010/main" val="383713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4: On The rainy River</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988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s://lh4.googleusercontent.com/Zx9I_Q7LYT005ZL4nLMEjnOIZeoHy0SG_pks0NYcy5JnYvc5VzMnQOCDUdZH4lzrMWt9Tv3vwbFdWgDgzqsgizUvPNmzirOsdOdtc_nQ1Er5SO9cb-t1Nb-GLRoEb1OZ1KQ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4331" y="502917"/>
            <a:ext cx="30861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4.googleusercontent.com/J7bXy_0m2EQeOFRwl2An5UWN6Kl0xqkfgaxwE3QrdCUhPRHUdiREP-QqAvGboxFtrdV_BYuD2RrT73gFHS1l4k-ODbyGhEGRpb1avs7Zpz9Jj_DaeenamNe1dWYKV1hHWx8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5300" y="502918"/>
            <a:ext cx="5122069" cy="573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5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6"/>
            <a:ext cx="7633742" cy="892233"/>
          </a:xfrm>
        </p:spPr>
        <p:txBody>
          <a:bodyPr/>
          <a:lstStyle/>
          <a:p>
            <a:r>
              <a:rPr lang="en-US" dirty="0" smtClean="0"/>
              <a:t>Chapter 4</a:t>
            </a:r>
            <a:endParaRPr lang="en-US" dirty="0"/>
          </a:p>
        </p:txBody>
      </p:sp>
      <p:sp>
        <p:nvSpPr>
          <p:cNvPr id="3" name="Content Placeholder 2"/>
          <p:cNvSpPr>
            <a:spLocks noGrp="1"/>
          </p:cNvSpPr>
          <p:nvPr>
            <p:ph idx="1"/>
          </p:nvPr>
        </p:nvSpPr>
        <p:spPr>
          <a:xfrm>
            <a:off x="457200" y="1274618"/>
            <a:ext cx="8382000" cy="5354781"/>
          </a:xfrm>
        </p:spPr>
        <p:txBody>
          <a:bodyPr>
            <a:normAutofit lnSpcReduction="10000"/>
          </a:bodyPr>
          <a:lstStyle/>
          <a:p>
            <a:r>
              <a:rPr lang="en-US" sz="2800" b="1" dirty="0"/>
              <a:t>Overview</a:t>
            </a:r>
            <a:r>
              <a:rPr lang="en-US" sz="2800" b="1" dirty="0" smtClean="0"/>
              <a:t>: </a:t>
            </a:r>
            <a:r>
              <a:rPr lang="en-US" sz="2800" dirty="0" smtClean="0"/>
              <a:t>Before </a:t>
            </a:r>
            <a:r>
              <a:rPr lang="en-US" sz="2800" dirty="0"/>
              <a:t>going to Vietnam, Tim O'Brien decides to dodge the draft, and he drives north to Canada but stops near the border at The Tip Top Lodge, owned by an old man named Elroy </a:t>
            </a:r>
            <a:r>
              <a:rPr lang="en-US" sz="2800" dirty="0" err="1"/>
              <a:t>Berdahl</a:t>
            </a:r>
            <a:r>
              <a:rPr lang="en-US" sz="2800" dirty="0"/>
              <a:t>. O'Brien credits </a:t>
            </a:r>
            <a:r>
              <a:rPr lang="en-US" sz="2800" dirty="0" err="1"/>
              <a:t>Berdahl</a:t>
            </a:r>
            <a:r>
              <a:rPr lang="en-US" sz="2800" dirty="0"/>
              <a:t> with being "the hero of his life." O'Brien spends six days at the Lodge, trying to decide whether or not to flee. </a:t>
            </a:r>
            <a:r>
              <a:rPr lang="en-US" sz="2800" dirty="0" err="1"/>
              <a:t>Berdahl</a:t>
            </a:r>
            <a:r>
              <a:rPr lang="en-US" sz="2800" dirty="0"/>
              <a:t> takes him out on a boat so he's only yards away from Canadian soil. O'Brien feels forced to go to war for fear of embarrassing himself and his family, more than he fears death</a:t>
            </a:r>
            <a:r>
              <a:rPr lang="en-US" sz="2800" dirty="0" smtClean="0"/>
              <a:t>.</a:t>
            </a:r>
            <a:r>
              <a:rPr lang="en-US" dirty="0"/>
              <a:t/>
            </a:r>
            <a:br>
              <a:rPr lang="en-US" dirty="0"/>
            </a:br>
            <a:endParaRPr lang="en-US" dirty="0"/>
          </a:p>
        </p:txBody>
      </p:sp>
    </p:spTree>
    <p:extLst>
      <p:ext uri="{BB962C8B-B14F-4D97-AF65-F5344CB8AC3E}">
        <p14:creationId xmlns:p14="http://schemas.microsoft.com/office/powerpoint/2010/main" val="4248541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2385"/>
            <a:ext cx="8458200" cy="753688"/>
          </a:xfrm>
        </p:spPr>
        <p:txBody>
          <a:bodyPr>
            <a:noAutofit/>
          </a:bodyPr>
          <a:lstStyle/>
          <a:p>
            <a:r>
              <a:rPr lang="en-US" sz="3000" dirty="0" smtClean="0"/>
              <a:t>Focus Questions (to help your reading)</a:t>
            </a:r>
            <a:endParaRPr lang="en-US" sz="3000" dirty="0"/>
          </a:p>
        </p:txBody>
      </p:sp>
      <p:sp>
        <p:nvSpPr>
          <p:cNvPr id="3" name="Content Placeholder 2"/>
          <p:cNvSpPr>
            <a:spLocks noGrp="1"/>
          </p:cNvSpPr>
          <p:nvPr>
            <p:ph idx="1"/>
          </p:nvPr>
        </p:nvSpPr>
        <p:spPr>
          <a:xfrm>
            <a:off x="381000" y="1440874"/>
            <a:ext cx="8534400" cy="5153891"/>
          </a:xfrm>
        </p:spPr>
        <p:txBody>
          <a:bodyPr>
            <a:normAutofit fontScale="77500" lnSpcReduction="20000"/>
          </a:bodyPr>
          <a:lstStyle/>
          <a:p>
            <a:pPr marL="457200" indent="-457200">
              <a:buFont typeface="+mj-lt"/>
              <a:buAutoNum type="arabicPeriod"/>
            </a:pPr>
            <a:r>
              <a:rPr lang="en-US" sz="2800" dirty="0" smtClean="0"/>
              <a:t>How </a:t>
            </a:r>
            <a:r>
              <a:rPr lang="en-US" sz="2800" dirty="0"/>
              <a:t>do the opening sentences prepare you for the story?: “This is the one story I’ve never told before. Not to anyone.” What effect do they have on the reader?</a:t>
            </a:r>
          </a:p>
          <a:p>
            <a:pPr marL="457200" indent="-457200">
              <a:buFont typeface="+mj-lt"/>
              <a:buAutoNum type="arabicPeriod"/>
            </a:pPr>
            <a:r>
              <a:rPr lang="en-US" sz="2800" dirty="0" smtClean="0"/>
              <a:t>What </a:t>
            </a:r>
            <a:r>
              <a:rPr lang="en-US" sz="2800" dirty="0"/>
              <a:t>were Tim’s options once he received his draft notice? Who did he hold responsible for his situation? Who did he think should go to war instead of him?</a:t>
            </a:r>
          </a:p>
          <a:p>
            <a:pPr marL="457200" indent="-457200">
              <a:buFont typeface="+mj-lt"/>
              <a:buAutoNum type="arabicPeriod"/>
            </a:pPr>
            <a:r>
              <a:rPr lang="en-US" sz="2800" dirty="0" smtClean="0"/>
              <a:t>What </a:t>
            </a:r>
            <a:r>
              <a:rPr lang="en-US" sz="2800" dirty="0"/>
              <a:t>does Tim say is Elroy </a:t>
            </a:r>
            <a:r>
              <a:rPr lang="en-US" sz="2800" dirty="0" err="1"/>
              <a:t>Berdhal’s</a:t>
            </a:r>
            <a:r>
              <a:rPr lang="en-US" sz="2800" dirty="0"/>
              <a:t> role in his life? </a:t>
            </a:r>
          </a:p>
          <a:p>
            <a:pPr marL="457200" indent="-457200">
              <a:buFont typeface="+mj-lt"/>
              <a:buAutoNum type="arabicPeriod"/>
            </a:pPr>
            <a:r>
              <a:rPr lang="en-US" sz="2800" dirty="0" smtClean="0"/>
              <a:t>Why </a:t>
            </a:r>
            <a:r>
              <a:rPr lang="en-US" sz="2800" dirty="0"/>
              <a:t>does O’Brien relate his experience as a pig </a:t>
            </a:r>
            <a:r>
              <a:rPr lang="en-US" sz="2800" dirty="0" err="1"/>
              <a:t>declotter</a:t>
            </a:r>
            <a:r>
              <a:rPr lang="en-US" sz="2800" dirty="0"/>
              <a:t>? How does this information contribute to the story? Why go into such specific detail?</a:t>
            </a:r>
          </a:p>
          <a:p>
            <a:pPr marL="457200" indent="-457200">
              <a:buFont typeface="+mj-lt"/>
              <a:buAutoNum type="arabicPeriod"/>
            </a:pPr>
            <a:r>
              <a:rPr lang="en-US" sz="2800" dirty="0" smtClean="0"/>
              <a:t>At </a:t>
            </a:r>
            <a:r>
              <a:rPr lang="en-US" sz="2800" dirty="0"/>
              <a:t>the story’s close, O’Brien almost jumps ship to Canada, but doesn’t: “I did try. It just wasn’t possible.” What has O’Brien learned about himself, and how does he return home as a changed person?</a:t>
            </a:r>
          </a:p>
          <a:p>
            <a:pPr marL="0" indent="0">
              <a:buNone/>
            </a:pPr>
            <a:r>
              <a:rPr lang="en-US" dirty="0"/>
              <a:t/>
            </a:r>
            <a:br>
              <a:rPr lang="en-US" dirty="0"/>
            </a:br>
            <a:endParaRPr lang="en-US" dirty="0"/>
          </a:p>
        </p:txBody>
      </p:sp>
    </p:spTree>
    <p:extLst>
      <p:ext uri="{BB962C8B-B14F-4D97-AF65-F5344CB8AC3E}">
        <p14:creationId xmlns:p14="http://schemas.microsoft.com/office/powerpoint/2010/main" val="2585792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TotalTime>
  <Words>1125</Words>
  <Application>Microsoft Office PowerPoint</Application>
  <PresentationFormat>On-screen Show (4:3)</PresentationFormat>
  <Paragraphs>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The Things They Carried</vt:lpstr>
      <vt:lpstr>Chapter 1: The Things They Carried</vt:lpstr>
      <vt:lpstr>Chapter 1</vt:lpstr>
      <vt:lpstr>Chapter 1: The Things They Carried</vt:lpstr>
      <vt:lpstr>Turnitin.com Questions</vt:lpstr>
      <vt:lpstr>Chapter 4: On The rainy River</vt:lpstr>
      <vt:lpstr>PowerPoint Presentation</vt:lpstr>
      <vt:lpstr>Chapter 4</vt:lpstr>
      <vt:lpstr>Focus Questions (to help your reading)</vt:lpstr>
      <vt:lpstr>Kohlberg’s stages of morality</vt:lpstr>
      <vt:lpstr>PowerPoint Presentation</vt:lpstr>
      <vt:lpstr>Pick Two to Answer</vt:lpstr>
      <vt:lpstr>Chapter 7: How to Tell a True War Story</vt:lpstr>
      <vt:lpstr>Chapter 7</vt:lpstr>
      <vt:lpstr>Turnitin.com Questions</vt:lpstr>
      <vt:lpstr>Chapter 13: Ambush</vt:lpstr>
      <vt:lpstr>Chapter 13</vt:lpstr>
      <vt:lpstr>Turnitin.com Questions</vt:lpstr>
      <vt:lpstr>Assessment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Things They Carried</dc:title>
  <dc:creator>Kirsten Woldendorp</dc:creator>
  <cp:lastModifiedBy>Kirsten Woldendorp</cp:lastModifiedBy>
  <cp:revision>10</cp:revision>
  <dcterms:created xsi:type="dcterms:W3CDTF">2020-05-15T18:19:36Z</dcterms:created>
  <dcterms:modified xsi:type="dcterms:W3CDTF">2020-05-31T21:24:17Z</dcterms:modified>
</cp:coreProperties>
</file>