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handoutMasterIdLst>
    <p:handoutMasterId r:id="rId4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301" r:id="rId29"/>
    <p:sldId id="281"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63FB"/>
    <a:srgbClr val="27045A"/>
    <a:srgbClr val="5905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94660"/>
  </p:normalViewPr>
  <p:slideViewPr>
    <p:cSldViewPr>
      <p:cViewPr varScale="1">
        <p:scale>
          <a:sx n="102" d="100"/>
          <a:sy n="102" d="100"/>
        </p:scale>
        <p:origin x="27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3CB1189-9F35-4125-81C2-7C8565FA587B}" type="datetimeFigureOut">
              <a:rPr lang="en-US" smtClean="0"/>
              <a:pPr/>
              <a:t>2/28/2019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BF1D61A-22DC-4466-841F-0A2B3FB644E2}" type="slidenum">
              <a:rPr lang="en-US" smtClean="0"/>
              <a:pPr/>
              <a:t>‹#›</a:t>
            </a:fld>
            <a:endParaRPr lang="en-US"/>
          </a:p>
        </p:txBody>
      </p:sp>
    </p:spTree>
    <p:extLst>
      <p:ext uri="{BB962C8B-B14F-4D97-AF65-F5344CB8AC3E}">
        <p14:creationId xmlns:p14="http://schemas.microsoft.com/office/powerpoint/2010/main" val="2362171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2131316-3FD8-45BD-B2BE-9A26673D0898}" type="datetimeFigureOut">
              <a:rPr lang="en-US" smtClean="0"/>
              <a:t>2/28/2019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3660825-533D-4DEB-BD7A-A45DED1C081D}" type="slidenum">
              <a:rPr lang="en-US" smtClean="0"/>
              <a:t>‹#›</a:t>
            </a:fld>
            <a:endParaRPr lang="en-US"/>
          </a:p>
        </p:txBody>
      </p:sp>
    </p:spTree>
    <p:extLst>
      <p:ext uri="{BB962C8B-B14F-4D97-AF65-F5344CB8AC3E}">
        <p14:creationId xmlns:p14="http://schemas.microsoft.com/office/powerpoint/2010/main" val="397619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660825-533D-4DEB-BD7A-A45DED1C081D}" type="slidenum">
              <a:rPr lang="en-US" smtClean="0"/>
              <a:t>41</a:t>
            </a:fld>
            <a:endParaRPr lang="en-US"/>
          </a:p>
        </p:txBody>
      </p:sp>
    </p:spTree>
    <p:extLst>
      <p:ext uri="{BB962C8B-B14F-4D97-AF65-F5344CB8AC3E}">
        <p14:creationId xmlns:p14="http://schemas.microsoft.com/office/powerpoint/2010/main" val="1401011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A897444-2118-4E4C-BED7-6C36DB1D3DBA}" type="datetimeFigureOut">
              <a:rPr lang="en-US" smtClean="0"/>
              <a:pPr/>
              <a:t>2/28/2019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2DF276A-578D-4388-86D6-2E5E935D6C0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897444-2118-4E4C-BED7-6C36DB1D3DBA}"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F276A-578D-4388-86D6-2E5E935D6C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2DF276A-578D-4388-86D6-2E5E935D6C0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897444-2118-4E4C-BED7-6C36DB1D3DBA}"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A897444-2118-4E4C-BED7-6C36DB1D3DBA}"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2DF276A-578D-4388-86D6-2E5E935D6C0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A897444-2118-4E4C-BED7-6C36DB1D3DBA}" type="datetimeFigureOut">
              <a:rPr lang="en-US" smtClean="0"/>
              <a:pPr/>
              <a:t>2/28/2019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2DF276A-578D-4388-86D6-2E5E935D6C0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A897444-2118-4E4C-BED7-6C36DB1D3DBA}" type="datetimeFigureOut">
              <a:rPr lang="en-US" smtClean="0"/>
              <a:pPr/>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F276A-578D-4388-86D6-2E5E935D6C0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A897444-2118-4E4C-BED7-6C36DB1D3DBA}" type="datetimeFigureOut">
              <a:rPr lang="en-US" smtClean="0"/>
              <a:pPr/>
              <a:t>2/28/2019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2DF276A-578D-4388-86D6-2E5E935D6C0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897444-2118-4E4C-BED7-6C36DB1D3DBA}" type="datetimeFigureOut">
              <a:rPr lang="en-US" smtClean="0"/>
              <a:pPr/>
              <a:t>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2DF276A-578D-4388-86D6-2E5E935D6C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A897444-2118-4E4C-BED7-6C36DB1D3DBA}" type="datetimeFigureOut">
              <a:rPr lang="en-US" smtClean="0"/>
              <a:pPr/>
              <a:t>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2DF276A-578D-4388-86D6-2E5E935D6C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2DF276A-578D-4388-86D6-2E5E935D6C0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A897444-2118-4E4C-BED7-6C36DB1D3DBA}" type="datetimeFigureOut">
              <a:rPr lang="en-US" smtClean="0"/>
              <a:pPr/>
              <a:t>2/28/2019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2DF276A-578D-4388-86D6-2E5E935D6C0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A897444-2118-4E4C-BED7-6C36DB1D3DBA}" type="datetimeFigureOut">
              <a:rPr lang="en-US" smtClean="0"/>
              <a:pPr/>
              <a:t>2/28/2019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A897444-2118-4E4C-BED7-6C36DB1D3DBA}" type="datetimeFigureOut">
              <a:rPr lang="en-US" smtClean="0"/>
              <a:pPr/>
              <a:t>2/28/2019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2DF276A-578D-4388-86D6-2E5E935D6C0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youtube.com/watch?v=PdLPe7XjdK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b="1" dirty="0" smtClean="0"/>
              <a:t>Mockingbird Lessons</a:t>
            </a:r>
            <a:endParaRPr lang="en-US" b="1" dirty="0"/>
          </a:p>
        </p:txBody>
      </p:sp>
    </p:spTree>
    <p:extLst>
      <p:ext uri="{BB962C8B-B14F-4D97-AF65-F5344CB8AC3E}">
        <p14:creationId xmlns:p14="http://schemas.microsoft.com/office/powerpoint/2010/main" val="2556576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a:t>
            </a:r>
            <a:r>
              <a:rPr lang="en-US" i="1" dirty="0" smtClean="0"/>
              <a:t>Huck Finn</a:t>
            </a:r>
            <a:endParaRPr lang="en-US" dirty="0"/>
          </a:p>
        </p:txBody>
      </p:sp>
      <p:sp>
        <p:nvSpPr>
          <p:cNvPr id="3" name="Content Placeholder 2"/>
          <p:cNvSpPr>
            <a:spLocks noGrp="1"/>
          </p:cNvSpPr>
          <p:nvPr>
            <p:ph sz="quarter" idx="1"/>
          </p:nvPr>
        </p:nvSpPr>
        <p:spPr/>
        <p:txBody>
          <a:bodyPr>
            <a:normAutofit fontScale="92500"/>
          </a:bodyPr>
          <a:lstStyle/>
          <a:p>
            <a:r>
              <a:rPr lang="en-US" dirty="0" smtClean="0"/>
              <a:t>Huck talking about Jim being sold</a:t>
            </a:r>
          </a:p>
          <a:p>
            <a:r>
              <a:rPr lang="en-US" dirty="0" smtClean="0"/>
              <a:t>Original perspective: “After all this long journey, and after all we’d done for them scoundrels, here was it all come to nothing, everything all busted up and ruined, because they could have the heart to serve Jim such a trick as that, and make him a slave again all his life, and amongst strangers, too, for forty dirty dollars.” </a:t>
            </a:r>
          </a:p>
          <a:p>
            <a:r>
              <a:rPr lang="en-US" dirty="0" smtClean="0"/>
              <a:t>New (from duke/dauphin): “the fool and his n****r. Of course we was going to sell the n****r…why wouldn’t we. I can’t believe they didn’t realize we was tricking them.”</a:t>
            </a:r>
            <a:endParaRPr lang="en-US" dirty="0"/>
          </a:p>
        </p:txBody>
      </p:sp>
    </p:spTree>
    <p:extLst>
      <p:ext uri="{BB962C8B-B14F-4D97-AF65-F5344CB8AC3E}">
        <p14:creationId xmlns:p14="http://schemas.microsoft.com/office/powerpoint/2010/main" val="4278006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90600"/>
          </a:xfrm>
        </p:spPr>
        <p:txBody>
          <a:bodyPr>
            <a:noAutofit/>
          </a:bodyPr>
          <a:lstStyle/>
          <a:p>
            <a:r>
              <a:rPr lang="en-US" sz="5400" dirty="0" smtClean="0"/>
              <a:t>Mrs. Dubose</a:t>
            </a:r>
            <a:endParaRPr lang="en-US" sz="5400" dirty="0"/>
          </a:p>
        </p:txBody>
      </p:sp>
      <p:sp>
        <p:nvSpPr>
          <p:cNvPr id="3" name="Content Placeholder 2"/>
          <p:cNvSpPr>
            <a:spLocks noGrp="1"/>
          </p:cNvSpPr>
          <p:nvPr>
            <p:ph sz="quarter" idx="1"/>
          </p:nvPr>
        </p:nvSpPr>
        <p:spPr>
          <a:xfrm>
            <a:off x="502920" y="1600200"/>
            <a:ext cx="8412480" cy="4800600"/>
          </a:xfrm>
        </p:spPr>
        <p:txBody>
          <a:bodyPr>
            <a:normAutofit fontScale="92500" lnSpcReduction="10000"/>
          </a:bodyPr>
          <a:lstStyle/>
          <a:p>
            <a:pPr marL="514350" indent="-514350">
              <a:buFont typeface="+mj-lt"/>
              <a:buAutoNum type="arabicPeriod"/>
            </a:pPr>
            <a:r>
              <a:rPr lang="en-US" dirty="0" smtClean="0"/>
              <a:t>Impressions?</a:t>
            </a:r>
          </a:p>
          <a:p>
            <a:pPr marL="514350" indent="-514350">
              <a:buFont typeface="+mj-lt"/>
              <a:buAutoNum type="arabicPeriod"/>
            </a:pPr>
            <a:r>
              <a:rPr lang="en-US" dirty="0" smtClean="0"/>
              <a:t>What happens in chapter 11? </a:t>
            </a:r>
          </a:p>
          <a:p>
            <a:pPr marL="514350" indent="-514350">
              <a:buFont typeface="+mj-lt"/>
              <a:buAutoNum type="arabicPeriod"/>
            </a:pPr>
            <a:r>
              <a:rPr lang="en-US" dirty="0" smtClean="0"/>
              <a:t>Why does Atticus think she is brave/a great lady?</a:t>
            </a:r>
          </a:p>
          <a:p>
            <a:pPr lvl="1"/>
            <a:r>
              <a:rPr lang="en-US" dirty="0" smtClean="0"/>
              <a:t>What was she doing that would make her brave? </a:t>
            </a:r>
          </a:p>
          <a:p>
            <a:pPr marL="514350" indent="-514350">
              <a:buFont typeface="+mj-lt"/>
              <a:buAutoNum type="arabicPeriod"/>
            </a:pPr>
            <a:r>
              <a:rPr lang="en-US" dirty="0" smtClean="0"/>
              <a:t>Why would Harper Lee include this chapter in the novel? </a:t>
            </a:r>
          </a:p>
          <a:p>
            <a:pPr lvl="1"/>
            <a:r>
              <a:rPr lang="en-US" dirty="0" smtClean="0"/>
              <a:t>What can be learned from her and her experiences? How does she fit within the themes of the novel? </a:t>
            </a:r>
          </a:p>
          <a:p>
            <a:r>
              <a:rPr lang="en-US" sz="2600" dirty="0" smtClean="0"/>
              <a:t>Themes: </a:t>
            </a:r>
            <a:r>
              <a:rPr lang="en-US" sz="2200" dirty="0"/>
              <a:t>Importance of morality and ethics (be a good person</a:t>
            </a:r>
            <a:r>
              <a:rPr lang="en-US" sz="2200" dirty="0" smtClean="0"/>
              <a:t>). </a:t>
            </a:r>
          </a:p>
          <a:p>
            <a:r>
              <a:rPr lang="en-US" sz="2200" dirty="0" smtClean="0"/>
              <a:t>Risk </a:t>
            </a:r>
            <a:r>
              <a:rPr lang="en-US" sz="2200" dirty="0"/>
              <a:t>of the loss of </a:t>
            </a:r>
            <a:r>
              <a:rPr lang="en-US" sz="2200" dirty="0" smtClean="0"/>
              <a:t>innocence.</a:t>
            </a:r>
            <a:endParaRPr lang="en-US" sz="2200" dirty="0"/>
          </a:p>
          <a:p>
            <a:r>
              <a:rPr lang="en-US" sz="2200" dirty="0"/>
              <a:t>Having courage during hard </a:t>
            </a:r>
            <a:r>
              <a:rPr lang="en-US" sz="2200" dirty="0" smtClean="0"/>
              <a:t>times</a:t>
            </a:r>
            <a:endParaRPr lang="en-US" sz="2600" dirty="0" smtClean="0"/>
          </a:p>
          <a:p>
            <a:pPr marL="514350" indent="-514350">
              <a:buFont typeface="+mj-lt"/>
              <a:buAutoNum type="arabicPeriod" startAt="5"/>
            </a:pPr>
            <a:r>
              <a:rPr lang="en-US" dirty="0" smtClean="0"/>
              <a:t>Why does she send </a:t>
            </a:r>
            <a:r>
              <a:rPr lang="en-US" dirty="0" err="1" smtClean="0"/>
              <a:t>Jem</a:t>
            </a:r>
            <a:r>
              <a:rPr lang="en-US" dirty="0" smtClean="0"/>
              <a:t> the flower in the box ?</a:t>
            </a:r>
            <a:endParaRPr lang="en-US" dirty="0"/>
          </a:p>
        </p:txBody>
      </p:sp>
    </p:spTree>
    <p:extLst>
      <p:ext uri="{BB962C8B-B14F-4D97-AF65-F5344CB8AC3E}">
        <p14:creationId xmlns:p14="http://schemas.microsoft.com/office/powerpoint/2010/main" val="297001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Silent Table Discussion</a:t>
            </a:r>
            <a:endParaRPr lang="en-US" dirty="0"/>
          </a:p>
        </p:txBody>
      </p:sp>
      <p:sp>
        <p:nvSpPr>
          <p:cNvPr id="3" name="Content Placeholder 2"/>
          <p:cNvSpPr>
            <a:spLocks noGrp="1"/>
          </p:cNvSpPr>
          <p:nvPr>
            <p:ph sz="quarter" idx="1"/>
          </p:nvPr>
        </p:nvSpPr>
        <p:spPr/>
        <p:txBody>
          <a:bodyPr>
            <a:normAutofit fontScale="92500"/>
          </a:bodyPr>
          <a:lstStyle/>
          <a:p>
            <a:r>
              <a:rPr lang="en-US" dirty="0" smtClean="0"/>
              <a:t>On a sheet of paper (individually) write one discussion question about chapters 1-11</a:t>
            </a:r>
          </a:p>
          <a:p>
            <a:pPr lvl="1"/>
            <a:r>
              <a:rPr lang="en-US" dirty="0" smtClean="0"/>
              <a:t>Discussion question definition</a:t>
            </a:r>
          </a:p>
          <a:p>
            <a:r>
              <a:rPr lang="en-US" dirty="0" smtClean="0"/>
              <a:t>You will then pass the paper to the person on your left, and they will have 2-3 minutes to answer</a:t>
            </a:r>
          </a:p>
          <a:p>
            <a:r>
              <a:rPr lang="en-US" dirty="0" smtClean="0"/>
              <a:t>They then pass the paper to the left again, with the next person having 2-3 minutes to answer the question</a:t>
            </a:r>
          </a:p>
          <a:p>
            <a:r>
              <a:rPr lang="en-US" dirty="0" smtClean="0"/>
              <a:t>Last person will then have 2-3 minutes to answer, and the paper comes back to you to review and respond</a:t>
            </a:r>
          </a:p>
          <a:p>
            <a:r>
              <a:rPr lang="en-US" dirty="0" smtClean="0"/>
              <a:t>Answers: should not be yes/no, or one word answer</a:t>
            </a:r>
            <a:endParaRPr lang="en-US" dirty="0"/>
          </a:p>
        </p:txBody>
      </p:sp>
    </p:spTree>
    <p:extLst>
      <p:ext uri="{BB962C8B-B14F-4D97-AF65-F5344CB8AC3E}">
        <p14:creationId xmlns:p14="http://schemas.microsoft.com/office/powerpoint/2010/main" val="352189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barn(inVertical)">
                                      <p:cBhvr>
                                        <p:cTn id="11" dur="50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a:t>
            </a:r>
            <a:endParaRPr lang="en-US" dirty="0"/>
          </a:p>
        </p:txBody>
      </p:sp>
      <p:sp>
        <p:nvSpPr>
          <p:cNvPr id="3" name="Content Placeholder 2"/>
          <p:cNvSpPr>
            <a:spLocks noGrp="1"/>
          </p:cNvSpPr>
          <p:nvPr>
            <p:ph sz="quarter" idx="1"/>
          </p:nvPr>
        </p:nvSpPr>
        <p:spPr>
          <a:xfrm>
            <a:off x="502920" y="1371600"/>
            <a:ext cx="8183880" cy="4648200"/>
          </a:xfrm>
        </p:spPr>
        <p:txBody>
          <a:bodyPr>
            <a:normAutofit fontScale="92500" lnSpcReduction="10000"/>
          </a:bodyPr>
          <a:lstStyle/>
          <a:p>
            <a:r>
              <a:rPr lang="en-US" sz="3500" dirty="0" smtClean="0"/>
              <a:t>Learning Target: I can correctly define and identify figurative language</a:t>
            </a:r>
          </a:p>
          <a:p>
            <a:r>
              <a:rPr lang="en-US" sz="4400" dirty="0" smtClean="0"/>
              <a:t>Chapters 1-4,</a:t>
            </a:r>
          </a:p>
          <a:p>
            <a:r>
              <a:rPr lang="en-US" sz="4400" dirty="0" smtClean="0"/>
              <a:t>5-8, </a:t>
            </a:r>
          </a:p>
          <a:p>
            <a:r>
              <a:rPr lang="en-US" sz="4400" dirty="0" smtClean="0"/>
              <a:t>9-11, </a:t>
            </a:r>
          </a:p>
          <a:p>
            <a:r>
              <a:rPr lang="en-US" sz="4400" dirty="0" smtClean="0"/>
              <a:t>12-15</a:t>
            </a:r>
          </a:p>
          <a:p>
            <a:r>
              <a:rPr lang="en-US" sz="4400" dirty="0" smtClean="0"/>
              <a:t>16-19</a:t>
            </a:r>
          </a:p>
        </p:txBody>
      </p:sp>
    </p:spTree>
    <p:extLst>
      <p:ext uri="{BB962C8B-B14F-4D97-AF65-F5344CB8AC3E}">
        <p14:creationId xmlns:p14="http://schemas.microsoft.com/office/powerpoint/2010/main" val="269963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Simile</a:t>
            </a:r>
            <a:endParaRPr lang="en-US" sz="6000" dirty="0"/>
          </a:p>
        </p:txBody>
      </p:sp>
      <p:sp>
        <p:nvSpPr>
          <p:cNvPr id="3" name="Content Placeholder 2"/>
          <p:cNvSpPr>
            <a:spLocks noGrp="1"/>
          </p:cNvSpPr>
          <p:nvPr>
            <p:ph sz="quarter" idx="1"/>
          </p:nvPr>
        </p:nvSpPr>
        <p:spPr/>
        <p:txBody>
          <a:bodyPr>
            <a:noAutofit/>
          </a:bodyPr>
          <a:lstStyle/>
          <a:p>
            <a:r>
              <a:rPr lang="en-US" sz="4000" dirty="0" smtClean="0"/>
              <a:t>Directly compares two different things, usually by employing the words "like", "as", or "than".</a:t>
            </a:r>
          </a:p>
          <a:p>
            <a:pPr>
              <a:buNone/>
            </a:pPr>
            <a:endParaRPr lang="en-US" sz="4000" dirty="0" smtClean="0"/>
          </a:p>
          <a:p>
            <a:pPr lvl="1"/>
            <a:r>
              <a:rPr lang="en-US" sz="3200" dirty="0" smtClean="0"/>
              <a:t>Fast as a lion, flopping like a fish</a:t>
            </a:r>
          </a:p>
          <a:p>
            <a:endParaRPr lang="en-US" sz="4000" dirty="0"/>
          </a:p>
        </p:txBody>
      </p:sp>
    </p:spTree>
    <p:extLst>
      <p:ext uri="{BB962C8B-B14F-4D97-AF65-F5344CB8AC3E}">
        <p14:creationId xmlns:p14="http://schemas.microsoft.com/office/powerpoint/2010/main" val="403014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Imagery</a:t>
            </a:r>
            <a:endParaRPr lang="en-US" sz="5400" dirty="0"/>
          </a:p>
        </p:txBody>
      </p:sp>
      <p:sp>
        <p:nvSpPr>
          <p:cNvPr id="3" name="Content Placeholder 2"/>
          <p:cNvSpPr>
            <a:spLocks noGrp="1"/>
          </p:cNvSpPr>
          <p:nvPr>
            <p:ph sz="quarter" idx="1"/>
          </p:nvPr>
        </p:nvSpPr>
        <p:spPr/>
        <p:txBody>
          <a:bodyPr/>
          <a:lstStyle/>
          <a:p>
            <a:r>
              <a:rPr lang="en-US" sz="4000" dirty="0" smtClean="0"/>
              <a:t>Use of details and descriptors to create a mental or sensational image in the mind of a reader</a:t>
            </a:r>
          </a:p>
          <a:p>
            <a:r>
              <a:rPr lang="en-US" sz="4000" dirty="0" smtClean="0"/>
              <a:t>A way to show the reader instead of just telling them</a:t>
            </a:r>
          </a:p>
          <a:p>
            <a:endParaRPr lang="en-US" dirty="0"/>
          </a:p>
        </p:txBody>
      </p:sp>
    </p:spTree>
    <p:extLst>
      <p:ext uri="{BB962C8B-B14F-4D97-AF65-F5344CB8AC3E}">
        <p14:creationId xmlns:p14="http://schemas.microsoft.com/office/powerpoint/2010/main" val="423869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Metaphor</a:t>
            </a:r>
            <a:endParaRPr lang="en-US" sz="6000" dirty="0"/>
          </a:p>
        </p:txBody>
      </p:sp>
      <p:sp>
        <p:nvSpPr>
          <p:cNvPr id="3" name="Content Placeholder 2"/>
          <p:cNvSpPr>
            <a:spLocks noGrp="1"/>
          </p:cNvSpPr>
          <p:nvPr>
            <p:ph sz="quarter" idx="1"/>
          </p:nvPr>
        </p:nvSpPr>
        <p:spPr/>
        <p:txBody>
          <a:bodyPr/>
          <a:lstStyle/>
          <a:p>
            <a:r>
              <a:rPr lang="en-US" sz="3000" dirty="0" smtClean="0"/>
              <a:t>A figure of speech in which a term or phrase is applied to something to which it is not literally applicable in order to suggest a resemblance</a:t>
            </a:r>
          </a:p>
          <a:p>
            <a:pPr>
              <a:buNone/>
            </a:pPr>
            <a:endParaRPr lang="en-US" sz="3000" dirty="0" smtClean="0"/>
          </a:p>
          <a:p>
            <a:pPr lvl="1"/>
            <a:r>
              <a:rPr lang="en-US" sz="3000" dirty="0" smtClean="0"/>
              <a:t>love is a rose</a:t>
            </a:r>
          </a:p>
          <a:p>
            <a:pPr lvl="1"/>
            <a:r>
              <a:rPr lang="en-US" sz="3000" dirty="0" smtClean="0"/>
              <a:t>it's raining cats and dogs</a:t>
            </a:r>
          </a:p>
          <a:p>
            <a:endParaRPr lang="en-US" dirty="0"/>
          </a:p>
        </p:txBody>
      </p:sp>
    </p:spTree>
    <p:extLst>
      <p:ext uri="{BB962C8B-B14F-4D97-AF65-F5344CB8AC3E}">
        <p14:creationId xmlns:p14="http://schemas.microsoft.com/office/powerpoint/2010/main" val="222484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Hyperbole</a:t>
            </a:r>
            <a:endParaRPr lang="en-US" sz="4800" dirty="0"/>
          </a:p>
        </p:txBody>
      </p:sp>
      <p:sp>
        <p:nvSpPr>
          <p:cNvPr id="3" name="Content Placeholder 2"/>
          <p:cNvSpPr>
            <a:spLocks noGrp="1"/>
          </p:cNvSpPr>
          <p:nvPr>
            <p:ph sz="quarter" idx="1"/>
          </p:nvPr>
        </p:nvSpPr>
        <p:spPr/>
        <p:txBody>
          <a:bodyPr/>
          <a:lstStyle/>
          <a:p>
            <a:r>
              <a:rPr lang="en-US" sz="4800" dirty="0"/>
              <a:t>Use of exaggeration in literature or poetry</a:t>
            </a:r>
          </a:p>
          <a:p>
            <a:endParaRPr lang="en-US" dirty="0"/>
          </a:p>
        </p:txBody>
      </p:sp>
    </p:spTree>
    <p:extLst>
      <p:ext uri="{BB962C8B-B14F-4D97-AF65-F5344CB8AC3E}">
        <p14:creationId xmlns:p14="http://schemas.microsoft.com/office/powerpoint/2010/main" val="2521450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 Write</a:t>
            </a:r>
            <a:endParaRPr lang="en-US" dirty="0"/>
          </a:p>
        </p:txBody>
      </p:sp>
      <p:sp>
        <p:nvSpPr>
          <p:cNvPr id="3" name="Content Placeholder 2"/>
          <p:cNvSpPr>
            <a:spLocks noGrp="1"/>
          </p:cNvSpPr>
          <p:nvPr>
            <p:ph sz="quarter" idx="1"/>
          </p:nvPr>
        </p:nvSpPr>
        <p:spPr>
          <a:xfrm>
            <a:off x="502920" y="1371600"/>
            <a:ext cx="8183880" cy="4648200"/>
          </a:xfrm>
        </p:spPr>
        <p:txBody>
          <a:bodyPr>
            <a:normAutofit lnSpcReduction="10000"/>
          </a:bodyPr>
          <a:lstStyle/>
          <a:p>
            <a:r>
              <a:rPr lang="en-US" sz="4400" dirty="0" smtClean="0"/>
              <a:t>Chapters 1-4, 5-8, 9-11, 12-15, 16-19</a:t>
            </a:r>
          </a:p>
          <a:p>
            <a:pPr lvl="1"/>
            <a:r>
              <a:rPr lang="en-US" sz="4400" dirty="0" smtClean="0"/>
              <a:t>Metaphor?</a:t>
            </a:r>
          </a:p>
          <a:p>
            <a:pPr lvl="1"/>
            <a:r>
              <a:rPr lang="en-US" sz="4400" dirty="0" smtClean="0"/>
              <a:t>Simile? </a:t>
            </a:r>
          </a:p>
          <a:p>
            <a:pPr lvl="1"/>
            <a:r>
              <a:rPr lang="en-US" sz="4400" dirty="0" smtClean="0"/>
              <a:t>Imagery?</a:t>
            </a:r>
          </a:p>
          <a:p>
            <a:pPr lvl="1"/>
            <a:r>
              <a:rPr lang="en-US" sz="4400" dirty="0" smtClean="0"/>
              <a:t>Hyperbole? </a:t>
            </a:r>
          </a:p>
        </p:txBody>
      </p:sp>
    </p:spTree>
    <p:extLst>
      <p:ext uri="{BB962C8B-B14F-4D97-AF65-F5344CB8AC3E}">
        <p14:creationId xmlns:p14="http://schemas.microsoft.com/office/powerpoint/2010/main" val="1513414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sz="quarter" idx="1"/>
          </p:nvPr>
        </p:nvSpPr>
        <p:spPr/>
        <p:txBody>
          <a:bodyPr>
            <a:normAutofit/>
          </a:bodyPr>
          <a:lstStyle/>
          <a:p>
            <a:r>
              <a:rPr lang="en-US" sz="3600" smtClean="0"/>
              <a:t>Write </a:t>
            </a:r>
            <a:r>
              <a:rPr lang="en-US" sz="3600" dirty="0" smtClean="0"/>
              <a:t>about a childhood experience like Scout does with the novel.</a:t>
            </a:r>
          </a:p>
          <a:p>
            <a:r>
              <a:rPr lang="en-US" sz="3600" dirty="0" smtClean="0"/>
              <a:t>Should be around a paragraph or two, and must contain a metaphor, simile, hyperbole, and an image (not a picture image!)</a:t>
            </a:r>
            <a:endParaRPr lang="en-US" sz="3600" dirty="0"/>
          </a:p>
        </p:txBody>
      </p:sp>
    </p:spTree>
    <p:extLst>
      <p:ext uri="{BB962C8B-B14F-4D97-AF65-F5344CB8AC3E}">
        <p14:creationId xmlns:p14="http://schemas.microsoft.com/office/powerpoint/2010/main" val="1709865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You will work with a partner to create a very brief chapter presentation on the chapters we read the previous night</a:t>
            </a:r>
          </a:p>
          <a:p>
            <a:r>
              <a:rPr lang="en-US" dirty="0" smtClean="0"/>
              <a:t>Every student will be reading all the chapters, but you are just going to be the experts for your chapters</a:t>
            </a:r>
          </a:p>
          <a:p>
            <a:r>
              <a:rPr lang="en-US" dirty="0" smtClean="0"/>
              <a:t>Will happen first 5 minutes of class each day</a:t>
            </a:r>
          </a:p>
          <a:p>
            <a:endParaRPr lang="en-US" dirty="0"/>
          </a:p>
          <a:p>
            <a:r>
              <a:rPr lang="en-US" dirty="0">
                <a:solidFill>
                  <a:srgbClr val="FF0000"/>
                </a:solidFill>
              </a:rPr>
              <a:t>DO NOT JUST COPY FROM THE INTERNET </a:t>
            </a:r>
          </a:p>
          <a:p>
            <a:r>
              <a:rPr lang="en-US" dirty="0">
                <a:solidFill>
                  <a:srgbClr val="FF0000"/>
                </a:solidFill>
              </a:rPr>
              <a:t>DO NOT JUST COPY FROM THE INTERNET </a:t>
            </a:r>
          </a:p>
          <a:p>
            <a:r>
              <a:rPr lang="en-US" dirty="0">
                <a:solidFill>
                  <a:srgbClr val="FF0000"/>
                </a:solidFill>
              </a:rPr>
              <a:t>DO NOT JUST COPY FROM THE INTERNET </a:t>
            </a:r>
          </a:p>
          <a:p>
            <a:endParaRPr lang="en-US" dirty="0"/>
          </a:p>
        </p:txBody>
      </p:sp>
      <p:sp>
        <p:nvSpPr>
          <p:cNvPr id="3" name="Title 2"/>
          <p:cNvSpPr>
            <a:spLocks noGrp="1"/>
          </p:cNvSpPr>
          <p:nvPr>
            <p:ph type="title"/>
          </p:nvPr>
        </p:nvSpPr>
        <p:spPr/>
        <p:txBody>
          <a:bodyPr/>
          <a:lstStyle/>
          <a:p>
            <a:r>
              <a:rPr lang="en-US" dirty="0" smtClean="0"/>
              <a:t>Chapter Presentations</a:t>
            </a:r>
            <a:endParaRPr lang="en-US" dirty="0"/>
          </a:p>
        </p:txBody>
      </p:sp>
    </p:spTree>
    <p:extLst>
      <p:ext uri="{BB962C8B-B14F-4D97-AF65-F5344CB8AC3E}">
        <p14:creationId xmlns:p14="http://schemas.microsoft.com/office/powerpoint/2010/main" val="42247159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533400"/>
            <a:ext cx="8534400" cy="381000"/>
          </a:xfrm>
        </p:spPr>
        <p:txBody>
          <a:bodyPr>
            <a:normAutofit fontScale="90000"/>
          </a:bodyPr>
          <a:lstStyle/>
          <a:p>
            <a:r>
              <a:rPr lang="en-US" dirty="0" smtClean="0"/>
              <a:t>Chapters 1-16 Discussion 2/8</a:t>
            </a:r>
            <a:endParaRPr lang="en-US" dirty="0"/>
          </a:p>
        </p:txBody>
      </p:sp>
      <p:sp>
        <p:nvSpPr>
          <p:cNvPr id="3" name="Content Placeholder 2"/>
          <p:cNvSpPr>
            <a:spLocks noGrp="1"/>
          </p:cNvSpPr>
          <p:nvPr>
            <p:ph sz="quarter" idx="1"/>
          </p:nvPr>
        </p:nvSpPr>
        <p:spPr>
          <a:xfrm>
            <a:off x="301752" y="1524000"/>
            <a:ext cx="8503920" cy="4876800"/>
          </a:xfrm>
        </p:spPr>
        <p:txBody>
          <a:bodyPr>
            <a:normAutofit fontScale="92500" lnSpcReduction="20000"/>
          </a:bodyPr>
          <a:lstStyle/>
          <a:p>
            <a:r>
              <a:rPr lang="en-US" dirty="0" smtClean="0"/>
              <a:t>Learning Target: I can summarize elements of the novel</a:t>
            </a:r>
          </a:p>
          <a:p>
            <a:pPr marL="514350" indent="-514350">
              <a:buFont typeface="+mj-lt"/>
              <a:buAutoNum type="arabicPeriod"/>
            </a:pPr>
            <a:r>
              <a:rPr lang="en-US" dirty="0" smtClean="0"/>
              <a:t>What do we know about Boo Radley? (rumors and reality)</a:t>
            </a:r>
          </a:p>
          <a:p>
            <a:pPr marL="514350" indent="-514350">
              <a:buFont typeface="+mj-lt"/>
              <a:buAutoNum type="arabicPeriod"/>
            </a:pPr>
            <a:r>
              <a:rPr lang="en-US" dirty="0" smtClean="0"/>
              <a:t>Why doesn’t Scout like school? </a:t>
            </a:r>
          </a:p>
          <a:p>
            <a:pPr lvl="1"/>
            <a:r>
              <a:rPr lang="en-US" dirty="0" smtClean="0">
                <a:solidFill>
                  <a:schemeClr val="tx1"/>
                </a:solidFill>
              </a:rPr>
              <a:t>What are some major incidents that have happened?</a:t>
            </a:r>
          </a:p>
          <a:p>
            <a:pPr marL="514350" indent="-514350">
              <a:buFont typeface="+mj-lt"/>
              <a:buAutoNum type="arabicPeriod"/>
            </a:pPr>
            <a:r>
              <a:rPr lang="en-US" dirty="0" smtClean="0"/>
              <a:t>Difference between </a:t>
            </a:r>
            <a:r>
              <a:rPr lang="en-US" dirty="0" err="1" smtClean="0"/>
              <a:t>Ewell</a:t>
            </a:r>
            <a:r>
              <a:rPr lang="en-US" dirty="0" smtClean="0"/>
              <a:t> family and Cunningham family? </a:t>
            </a:r>
          </a:p>
          <a:p>
            <a:pPr marL="514350" indent="-514350">
              <a:buFont typeface="+mj-lt"/>
              <a:buAutoNum type="arabicPeriod"/>
            </a:pPr>
            <a:r>
              <a:rPr lang="en-US" dirty="0" smtClean="0"/>
              <a:t>What happens with </a:t>
            </a:r>
            <a:r>
              <a:rPr lang="en-US" dirty="0" err="1" smtClean="0"/>
              <a:t>Jem’s</a:t>
            </a:r>
            <a:r>
              <a:rPr lang="en-US" dirty="0" smtClean="0"/>
              <a:t> pants? </a:t>
            </a:r>
          </a:p>
          <a:p>
            <a:pPr marL="514350" indent="-514350">
              <a:buFont typeface="+mj-lt"/>
              <a:buAutoNum type="arabicPeriod"/>
            </a:pPr>
            <a:r>
              <a:rPr lang="en-US" dirty="0" smtClean="0"/>
              <a:t>Describe the events of the night when Miss </a:t>
            </a:r>
            <a:r>
              <a:rPr lang="en-US" dirty="0" err="1" smtClean="0"/>
              <a:t>Maudie’s</a:t>
            </a:r>
            <a:r>
              <a:rPr lang="en-US" dirty="0" smtClean="0"/>
              <a:t> house burned down </a:t>
            </a:r>
          </a:p>
          <a:p>
            <a:pPr marL="514350" indent="-514350">
              <a:buFont typeface="+mj-lt"/>
              <a:buAutoNum type="arabicPeriod"/>
            </a:pPr>
            <a:r>
              <a:rPr lang="en-US" dirty="0" smtClean="0"/>
              <a:t>Why does Scout get into a fight with Cecil Jacobs? </a:t>
            </a:r>
          </a:p>
          <a:p>
            <a:pPr marL="514350" indent="-514350">
              <a:buFont typeface="+mj-lt"/>
              <a:buAutoNum type="arabicPeriod"/>
            </a:pPr>
            <a:r>
              <a:rPr lang="en-US" dirty="0" smtClean="0"/>
              <a:t>Describe the visit to Finch Landing (characters, events)</a:t>
            </a:r>
          </a:p>
          <a:p>
            <a:pPr marL="514350" indent="-514350">
              <a:buFont typeface="+mj-lt"/>
              <a:buAutoNum type="arabicPeriod"/>
            </a:pPr>
            <a:r>
              <a:rPr lang="en-US" dirty="0" smtClean="0"/>
              <a:t>Who is Tim Johnson? What happens to Tim Johnson? </a:t>
            </a:r>
            <a:endParaRPr lang="en-US" dirty="0"/>
          </a:p>
        </p:txBody>
      </p:sp>
    </p:spTree>
    <p:extLst>
      <p:ext uri="{BB962C8B-B14F-4D97-AF65-F5344CB8AC3E}">
        <p14:creationId xmlns:p14="http://schemas.microsoft.com/office/powerpoint/2010/main" val="117512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arn(inVertical)">
                                      <p:cBhvr>
                                        <p:cTn id="30" dur="500"/>
                                        <p:tgtEl>
                                          <p:spTgt spid="3">
                                            <p:txEl>
                                              <p:pRg st="7" end="7"/>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arn(inVertical)">
                                      <p:cBhvr>
                                        <p:cTn id="33" dur="500"/>
                                        <p:tgtEl>
                                          <p:spTgt spid="3">
                                            <p:txEl>
                                              <p:pRg st="8" end="8"/>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arn(inVertical)">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B_CROWD.jpg"/>
          <p:cNvPicPr>
            <a:picLocks noChangeAspect="1"/>
          </p:cNvPicPr>
          <p:nvPr/>
        </p:nvPicPr>
        <p:blipFill>
          <a:blip r:embed="rId2" cstate="print">
            <a:lum bright="-46000" contrast="-41000"/>
          </a:blip>
          <a:stretch>
            <a:fillRect/>
          </a:stretch>
        </p:blipFill>
        <p:spPr>
          <a:xfrm>
            <a:off x="0" y="-116865"/>
            <a:ext cx="9144000" cy="7011865"/>
          </a:xfrm>
          <a:prstGeom prst="rect">
            <a:avLst/>
          </a:prstGeom>
        </p:spPr>
      </p:pic>
      <p:sp>
        <p:nvSpPr>
          <p:cNvPr id="2" name="Title 1"/>
          <p:cNvSpPr>
            <a:spLocks noGrp="1"/>
          </p:cNvSpPr>
          <p:nvPr>
            <p:ph type="ctrTitle"/>
          </p:nvPr>
        </p:nvSpPr>
        <p:spPr/>
        <p:txBody>
          <a:bodyPr>
            <a:noAutofit/>
          </a:bodyPr>
          <a:lstStyle/>
          <a:p>
            <a:r>
              <a:rPr lang="en-US" sz="4800" b="1" dirty="0" smtClean="0">
                <a:solidFill>
                  <a:srgbClr val="00B050"/>
                </a:solidFill>
              </a:rPr>
              <a:t>“Scottsboro Boys” and Tom Robinson</a:t>
            </a:r>
            <a:endParaRPr lang="en-US" sz="4800" b="1" dirty="0">
              <a:solidFill>
                <a:srgbClr val="00B050"/>
              </a:solidFill>
            </a:endParaRPr>
          </a:p>
        </p:txBody>
      </p:sp>
      <p:sp>
        <p:nvSpPr>
          <p:cNvPr id="3" name="Subtitle 2"/>
          <p:cNvSpPr>
            <a:spLocks noGrp="1"/>
          </p:cNvSpPr>
          <p:nvPr>
            <p:ph type="subTitle" idx="1"/>
          </p:nvPr>
        </p:nvSpPr>
        <p:spPr/>
        <p:txBody>
          <a:bodyPr>
            <a:normAutofit/>
          </a:bodyPr>
          <a:lstStyle/>
          <a:p>
            <a:endParaRPr lang="en-US" sz="4000" b="1" dirty="0">
              <a:solidFill>
                <a:srgbClr val="00B050"/>
              </a:solidFill>
            </a:endParaRPr>
          </a:p>
        </p:txBody>
      </p:sp>
    </p:spTree>
    <p:extLst>
      <p:ext uri="{BB962C8B-B14F-4D97-AF65-F5344CB8AC3E}">
        <p14:creationId xmlns:p14="http://schemas.microsoft.com/office/powerpoint/2010/main" val="2597428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of controversy: </a:t>
            </a:r>
          </a:p>
        </p:txBody>
      </p:sp>
      <p:sp>
        <p:nvSpPr>
          <p:cNvPr id="3" name="Content Placeholder 2"/>
          <p:cNvSpPr>
            <a:spLocks noGrp="1"/>
          </p:cNvSpPr>
          <p:nvPr>
            <p:ph idx="1"/>
          </p:nvPr>
        </p:nvSpPr>
        <p:spPr/>
        <p:txBody>
          <a:bodyPr/>
          <a:lstStyle/>
          <a:p>
            <a:r>
              <a:rPr lang="en-US" sz="4400" i="1" dirty="0" smtClean="0"/>
              <a:t>Were </a:t>
            </a:r>
            <a:r>
              <a:rPr lang="en-US" sz="4400" i="1" dirty="0"/>
              <a:t>Tom Robinson and the Scottsboro Boys guilty or just victims of their time?</a:t>
            </a:r>
            <a:endParaRPr lang="en-US" sz="4400" dirty="0"/>
          </a:p>
          <a:p>
            <a:endParaRPr lang="en-US" dirty="0"/>
          </a:p>
        </p:txBody>
      </p:sp>
    </p:spTree>
    <p:extLst>
      <p:ext uri="{BB962C8B-B14F-4D97-AF65-F5344CB8AC3E}">
        <p14:creationId xmlns:p14="http://schemas.microsoft.com/office/powerpoint/2010/main" val="27713062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Scottsboro Boys</a:t>
            </a:r>
            <a:endParaRPr lang="en-US" dirty="0"/>
          </a:p>
        </p:txBody>
      </p:sp>
      <p:sp>
        <p:nvSpPr>
          <p:cNvPr id="3" name="Content Placeholder 2"/>
          <p:cNvSpPr>
            <a:spLocks noGrp="1"/>
          </p:cNvSpPr>
          <p:nvPr>
            <p:ph idx="1"/>
          </p:nvPr>
        </p:nvSpPr>
        <p:spPr/>
        <p:txBody>
          <a:bodyPr>
            <a:normAutofit/>
          </a:bodyPr>
          <a:lstStyle/>
          <a:p>
            <a:r>
              <a:rPr lang="en-US" dirty="0" smtClean="0"/>
              <a:t>Black teenage boys accused of rape in Alabama in 1931</a:t>
            </a:r>
          </a:p>
          <a:p>
            <a:r>
              <a:rPr lang="en-US" dirty="0" smtClean="0"/>
              <a:t>Train traveling between Chattanooga and Memphis, Tennessee. </a:t>
            </a:r>
          </a:p>
          <a:p>
            <a:pPr lvl="1"/>
            <a:r>
              <a:rPr lang="en-US" dirty="0" smtClean="0"/>
              <a:t>White men said they were attacked by black boys</a:t>
            </a:r>
          </a:p>
          <a:p>
            <a:pPr lvl="1"/>
            <a:r>
              <a:rPr lang="en-US" dirty="0" smtClean="0"/>
              <a:t>Found two white women to say they were raped</a:t>
            </a:r>
          </a:p>
          <a:p>
            <a:pPr lvl="1"/>
            <a:r>
              <a:rPr lang="en-US" dirty="0" smtClean="0"/>
              <a:t>Rushed trial, poor defense/representation</a:t>
            </a:r>
          </a:p>
          <a:p>
            <a:pPr lvl="1"/>
            <a:r>
              <a:rPr lang="en-US" dirty="0" smtClean="0"/>
              <a:t>All but 12 year old were sentenced to death</a:t>
            </a:r>
          </a:p>
          <a:p>
            <a:pPr lvl="2"/>
            <a:r>
              <a:rPr lang="en-US" dirty="0" smtClean="0"/>
              <a:t>Common sentence for raping white woman </a:t>
            </a:r>
          </a:p>
        </p:txBody>
      </p:sp>
    </p:spTree>
    <p:extLst>
      <p:ext uri="{BB962C8B-B14F-4D97-AF65-F5344CB8AC3E}">
        <p14:creationId xmlns:p14="http://schemas.microsoft.com/office/powerpoint/2010/main" val="34406507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Tom Robinson</a:t>
            </a:r>
            <a:endParaRPr lang="en-US" dirty="0"/>
          </a:p>
        </p:txBody>
      </p:sp>
      <p:sp>
        <p:nvSpPr>
          <p:cNvPr id="3" name="Content Placeholder 2"/>
          <p:cNvSpPr>
            <a:spLocks noGrp="1"/>
          </p:cNvSpPr>
          <p:nvPr>
            <p:ph idx="1"/>
          </p:nvPr>
        </p:nvSpPr>
        <p:spPr/>
        <p:txBody>
          <a:bodyPr>
            <a:normAutofit/>
          </a:bodyPr>
          <a:lstStyle/>
          <a:p>
            <a:r>
              <a:rPr lang="en-US" sz="4000" dirty="0" smtClean="0"/>
              <a:t>African American man</a:t>
            </a:r>
          </a:p>
          <a:p>
            <a:r>
              <a:rPr lang="en-US" sz="4000" dirty="0" smtClean="0"/>
              <a:t>Tried for the rape and attack of a white women, </a:t>
            </a:r>
            <a:r>
              <a:rPr lang="en-US" sz="4000" dirty="0" err="1" smtClean="0"/>
              <a:t>Mayella</a:t>
            </a:r>
            <a:r>
              <a:rPr lang="en-US" sz="4000" dirty="0" smtClean="0"/>
              <a:t> </a:t>
            </a:r>
            <a:r>
              <a:rPr lang="en-US" sz="4000" dirty="0" err="1" smtClean="0"/>
              <a:t>Ewell</a:t>
            </a:r>
            <a:endParaRPr lang="en-US" sz="4000" dirty="0" smtClean="0"/>
          </a:p>
          <a:p>
            <a:r>
              <a:rPr lang="en-US" sz="4000" dirty="0" smtClean="0"/>
              <a:t>Trial by an all white jury, white judge, white victim, white witness </a:t>
            </a:r>
            <a:endParaRPr lang="en-US" sz="4000" dirty="0"/>
          </a:p>
        </p:txBody>
      </p:sp>
    </p:spTree>
    <p:extLst>
      <p:ext uri="{BB962C8B-B14F-4D97-AF65-F5344CB8AC3E}">
        <p14:creationId xmlns:p14="http://schemas.microsoft.com/office/powerpoint/2010/main" val="3479766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sz="quarter" idx="1"/>
          </p:nvPr>
        </p:nvSpPr>
        <p:spPr/>
        <p:txBody>
          <a:bodyPr/>
          <a:lstStyle/>
          <a:p>
            <a:r>
              <a:rPr lang="en-US" sz="4400" dirty="0" smtClean="0"/>
              <a:t>In one paragraph, respond to: </a:t>
            </a:r>
          </a:p>
          <a:p>
            <a:pPr lvl="1"/>
            <a:r>
              <a:rPr lang="en-US" sz="4400" i="1" dirty="0"/>
              <a:t>Were Tom Robinson and the Scottsboro Boys guilty or just victims of their time?</a:t>
            </a:r>
            <a:endParaRPr lang="en-US" sz="4400" dirty="0"/>
          </a:p>
          <a:p>
            <a:pPr lvl="1"/>
            <a:endParaRPr lang="en-US" dirty="0"/>
          </a:p>
        </p:txBody>
      </p:sp>
    </p:spTree>
    <p:extLst>
      <p:ext uri="{BB962C8B-B14F-4D97-AF65-F5344CB8AC3E}">
        <p14:creationId xmlns:p14="http://schemas.microsoft.com/office/powerpoint/2010/main" val="6655097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Symbolism </a:t>
            </a:r>
            <a:endParaRPr lang="en-US" dirty="0"/>
          </a:p>
        </p:txBody>
      </p:sp>
      <p:sp>
        <p:nvSpPr>
          <p:cNvPr id="3" name="Content Placeholder 2"/>
          <p:cNvSpPr>
            <a:spLocks noGrp="1"/>
          </p:cNvSpPr>
          <p:nvPr>
            <p:ph sz="quarter" idx="1"/>
          </p:nvPr>
        </p:nvSpPr>
        <p:spPr/>
        <p:txBody>
          <a:bodyPr>
            <a:noAutofit/>
          </a:bodyPr>
          <a:lstStyle/>
          <a:p>
            <a:r>
              <a:rPr lang="en-US" sz="3200" dirty="0" smtClean="0"/>
              <a:t>Learning Target: I can correctly identify and define symbolism/symbols in a novel</a:t>
            </a:r>
          </a:p>
          <a:p>
            <a:r>
              <a:rPr lang="en-US" sz="3200" dirty="0" smtClean="0"/>
              <a:t>Assignment: your group will be given </a:t>
            </a:r>
            <a:r>
              <a:rPr lang="en-US" sz="3200" dirty="0" smtClean="0"/>
              <a:t>one-two </a:t>
            </a:r>
            <a:r>
              <a:rPr lang="en-US" sz="3200" dirty="0" smtClean="0"/>
              <a:t>symbols from the novel</a:t>
            </a:r>
          </a:p>
          <a:p>
            <a:r>
              <a:rPr lang="en-US" sz="3200" dirty="0" smtClean="0"/>
              <a:t>You will:</a:t>
            </a:r>
          </a:p>
          <a:p>
            <a:pPr lvl="1"/>
            <a:r>
              <a:rPr lang="en-US" sz="2800" dirty="0" smtClean="0"/>
              <a:t>Create an illustration of the symbol</a:t>
            </a:r>
          </a:p>
          <a:p>
            <a:pPr lvl="1"/>
            <a:r>
              <a:rPr lang="en-US" sz="2800" dirty="0" smtClean="0"/>
              <a:t>Explain the meaning of the symbol</a:t>
            </a:r>
          </a:p>
          <a:p>
            <a:pPr lvl="1"/>
            <a:r>
              <a:rPr lang="en-US" sz="2800" dirty="0" smtClean="0"/>
              <a:t>Find a quote representing the symbol and the meaning </a:t>
            </a:r>
            <a:endParaRPr lang="en-US" sz="2800" dirty="0"/>
          </a:p>
        </p:txBody>
      </p:sp>
    </p:spTree>
    <p:extLst>
      <p:ext uri="{BB962C8B-B14F-4D97-AF65-F5344CB8AC3E}">
        <p14:creationId xmlns:p14="http://schemas.microsoft.com/office/powerpoint/2010/main" val="7314787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 </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77500" lnSpcReduction="20000"/>
          </a:bodyPr>
          <a:lstStyle/>
          <a:p>
            <a:pPr marL="514350" indent="-514350">
              <a:buFont typeface="+mj-lt"/>
              <a:buAutoNum type="arabicPeriod"/>
            </a:pPr>
            <a:r>
              <a:rPr lang="en-US" dirty="0" smtClean="0">
                <a:solidFill>
                  <a:srgbClr val="7030A0"/>
                </a:solidFill>
              </a:rPr>
              <a:t>Mockingbird  </a:t>
            </a:r>
          </a:p>
          <a:p>
            <a:pPr marL="514350" indent="-514350">
              <a:buFont typeface="+mj-lt"/>
              <a:buAutoNum type="arabicPeriod"/>
            </a:pPr>
            <a:r>
              <a:rPr lang="en-US" dirty="0" err="1" smtClean="0">
                <a:solidFill>
                  <a:srgbClr val="7030A0"/>
                </a:solidFill>
              </a:rPr>
              <a:t>Roly</a:t>
            </a:r>
            <a:r>
              <a:rPr lang="en-US" dirty="0" smtClean="0">
                <a:solidFill>
                  <a:srgbClr val="7030A0"/>
                </a:solidFill>
              </a:rPr>
              <a:t> Poly Bug</a:t>
            </a:r>
          </a:p>
          <a:p>
            <a:pPr marL="514350" indent="-514350">
              <a:buFont typeface="+mj-lt"/>
              <a:buAutoNum type="arabicPeriod"/>
            </a:pPr>
            <a:r>
              <a:rPr lang="en-US" dirty="0" smtClean="0">
                <a:solidFill>
                  <a:srgbClr val="0070C0"/>
                </a:solidFill>
              </a:rPr>
              <a:t>Tom Robinson </a:t>
            </a:r>
          </a:p>
          <a:p>
            <a:pPr marL="514350" indent="-514350">
              <a:buFont typeface="+mj-lt"/>
              <a:buAutoNum type="arabicPeriod"/>
            </a:pPr>
            <a:r>
              <a:rPr lang="en-US" dirty="0" smtClean="0">
                <a:solidFill>
                  <a:srgbClr val="0070C0"/>
                </a:solidFill>
              </a:rPr>
              <a:t>Tim Johnson (dog)</a:t>
            </a:r>
          </a:p>
          <a:p>
            <a:pPr marL="514350" indent="-514350">
              <a:buFont typeface="+mj-lt"/>
              <a:buAutoNum type="arabicPeriod"/>
            </a:pPr>
            <a:r>
              <a:rPr lang="en-US" dirty="0" err="1">
                <a:solidFill>
                  <a:srgbClr val="0070C0"/>
                </a:solidFill>
              </a:rPr>
              <a:t>Dolphus</a:t>
            </a:r>
            <a:r>
              <a:rPr lang="en-US" dirty="0">
                <a:solidFill>
                  <a:srgbClr val="0070C0"/>
                </a:solidFill>
              </a:rPr>
              <a:t> </a:t>
            </a:r>
            <a:r>
              <a:rPr lang="en-US" dirty="0" smtClean="0">
                <a:solidFill>
                  <a:srgbClr val="0070C0"/>
                </a:solidFill>
              </a:rPr>
              <a:t>Raymond </a:t>
            </a:r>
            <a:endParaRPr lang="en-US" dirty="0">
              <a:solidFill>
                <a:srgbClr val="0070C0"/>
              </a:solidFill>
            </a:endParaRPr>
          </a:p>
          <a:p>
            <a:pPr marL="514350" indent="-514350">
              <a:buFont typeface="+mj-lt"/>
              <a:buAutoNum type="arabicPeriod"/>
            </a:pPr>
            <a:r>
              <a:rPr lang="en-US" dirty="0" smtClean="0">
                <a:solidFill>
                  <a:srgbClr val="FF0000"/>
                </a:solidFill>
              </a:rPr>
              <a:t>Boo Radley </a:t>
            </a:r>
          </a:p>
          <a:p>
            <a:pPr marL="514350" indent="-514350">
              <a:buFont typeface="+mj-lt"/>
              <a:buAutoNum type="arabicPeriod"/>
            </a:pPr>
            <a:r>
              <a:rPr lang="en-US" dirty="0" smtClean="0">
                <a:solidFill>
                  <a:srgbClr val="FF0000"/>
                </a:solidFill>
              </a:rPr>
              <a:t>Radley </a:t>
            </a:r>
            <a:r>
              <a:rPr lang="en-US" dirty="0">
                <a:solidFill>
                  <a:srgbClr val="FF0000"/>
                </a:solidFill>
              </a:rPr>
              <a:t>House </a:t>
            </a:r>
          </a:p>
          <a:p>
            <a:pPr marL="514350" indent="-514350">
              <a:buFont typeface="+mj-lt"/>
              <a:buAutoNum type="arabicPeriod"/>
            </a:pPr>
            <a:r>
              <a:rPr lang="en-US" dirty="0" smtClean="0">
                <a:solidFill>
                  <a:srgbClr val="FF0000"/>
                </a:solidFill>
              </a:rPr>
              <a:t>The knothole/gifts in knothole </a:t>
            </a:r>
          </a:p>
          <a:p>
            <a:pPr marL="514350" indent="-514350">
              <a:buFont typeface="+mj-lt"/>
              <a:buAutoNum type="arabicPeriod"/>
            </a:pPr>
            <a:r>
              <a:rPr lang="en-US" dirty="0" smtClean="0">
                <a:solidFill>
                  <a:srgbClr val="00B050"/>
                </a:solidFill>
              </a:rPr>
              <a:t>Miss Maudie’s nut grass</a:t>
            </a:r>
          </a:p>
          <a:p>
            <a:pPr marL="514350" indent="-514350">
              <a:buFont typeface="+mj-lt"/>
              <a:buAutoNum type="arabicPeriod"/>
            </a:pPr>
            <a:r>
              <a:rPr lang="en-US" dirty="0" smtClean="0">
                <a:solidFill>
                  <a:srgbClr val="00B050"/>
                </a:solidFill>
              </a:rPr>
              <a:t>Scout </a:t>
            </a:r>
            <a:endParaRPr lang="en-US" dirty="0">
              <a:solidFill>
                <a:srgbClr val="00B050"/>
              </a:solidFill>
            </a:endParaRPr>
          </a:p>
          <a:p>
            <a:pPr marL="514350" indent="-514350">
              <a:buFont typeface="+mj-lt"/>
              <a:buAutoNum type="arabicPeriod"/>
            </a:pPr>
            <a:r>
              <a:rPr lang="en-US" dirty="0" smtClean="0">
                <a:solidFill>
                  <a:srgbClr val="00B050"/>
                </a:solidFill>
              </a:rPr>
              <a:t>Mrs. Dubose</a:t>
            </a:r>
          </a:p>
          <a:p>
            <a:pPr marL="514350" indent="-514350">
              <a:buFont typeface="+mj-lt"/>
              <a:buAutoNum type="arabicPeriod"/>
            </a:pPr>
            <a:r>
              <a:rPr lang="en-US" dirty="0" smtClean="0">
                <a:solidFill>
                  <a:srgbClr val="F763FB"/>
                </a:solidFill>
              </a:rPr>
              <a:t>Aunt Alexandra </a:t>
            </a:r>
            <a:endParaRPr lang="en-US" dirty="0">
              <a:solidFill>
                <a:srgbClr val="F763FB"/>
              </a:solidFill>
            </a:endParaRPr>
          </a:p>
          <a:p>
            <a:pPr marL="514350" indent="-514350">
              <a:buFont typeface="+mj-lt"/>
              <a:buAutoNum type="arabicPeriod"/>
            </a:pPr>
            <a:r>
              <a:rPr lang="en-US" dirty="0" smtClean="0">
                <a:solidFill>
                  <a:srgbClr val="F763FB"/>
                </a:solidFill>
              </a:rPr>
              <a:t>Cunningham Family </a:t>
            </a:r>
            <a:endParaRPr lang="en-US" dirty="0">
              <a:solidFill>
                <a:srgbClr val="F763FB"/>
              </a:solidFill>
            </a:endParaRPr>
          </a:p>
          <a:p>
            <a:pPr marL="514350" indent="-514350">
              <a:buFont typeface="+mj-lt"/>
              <a:buAutoNum type="arabicPeriod"/>
            </a:pPr>
            <a:r>
              <a:rPr lang="en-US" dirty="0" smtClean="0">
                <a:solidFill>
                  <a:srgbClr val="27045A"/>
                </a:solidFill>
              </a:rPr>
              <a:t>Ewell Family </a:t>
            </a:r>
            <a:endParaRPr lang="en-US" dirty="0">
              <a:solidFill>
                <a:srgbClr val="27045A"/>
              </a:solidFill>
            </a:endParaRPr>
          </a:p>
          <a:p>
            <a:pPr marL="514350" indent="-514350">
              <a:buFont typeface="+mj-lt"/>
              <a:buAutoNum type="arabicPeriod"/>
            </a:pPr>
            <a:r>
              <a:rPr lang="en-US" dirty="0" smtClean="0">
                <a:solidFill>
                  <a:srgbClr val="27045A"/>
                </a:solidFill>
              </a:rPr>
              <a:t>Atticus </a:t>
            </a:r>
            <a:endParaRPr lang="en-US" dirty="0" smtClean="0"/>
          </a:p>
        </p:txBody>
      </p:sp>
    </p:spTree>
    <p:extLst>
      <p:ext uri="{BB962C8B-B14F-4D97-AF65-F5344CB8AC3E}">
        <p14:creationId xmlns:p14="http://schemas.microsoft.com/office/powerpoint/2010/main" val="303927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Reflection (on the back of poster) </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sz="4000" dirty="0" smtClean="0"/>
              <a:t>Determine the purpose of using symbolism in a novel.</a:t>
            </a:r>
          </a:p>
          <a:p>
            <a:pPr marL="514350" indent="-514350">
              <a:buFont typeface="+mj-lt"/>
              <a:buAutoNum type="arabicPeriod"/>
            </a:pPr>
            <a:r>
              <a:rPr lang="en-US" sz="4000" dirty="0" smtClean="0"/>
              <a:t>Keeping in mind the symbolism in </a:t>
            </a:r>
            <a:r>
              <a:rPr lang="en-US" sz="4000" i="1" dirty="0" smtClean="0"/>
              <a:t>TKAM</a:t>
            </a:r>
            <a:r>
              <a:rPr lang="en-US" sz="4000" dirty="0" smtClean="0"/>
              <a:t>, examine the social commentary that Harper Lee is making. </a:t>
            </a:r>
          </a:p>
          <a:p>
            <a:endParaRPr lang="en-US" dirty="0"/>
          </a:p>
        </p:txBody>
      </p:sp>
    </p:spTree>
    <p:extLst>
      <p:ext uri="{BB962C8B-B14F-4D97-AF65-F5344CB8AC3E}">
        <p14:creationId xmlns:p14="http://schemas.microsoft.com/office/powerpoint/2010/main" val="494885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Ending </a:t>
            </a:r>
            <a:r>
              <a:rPr lang="en-US" dirty="0" smtClean="0"/>
              <a:t>Reflection Questions</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Is it better to do what is morally right, or what society deems right? WHY?</a:t>
            </a:r>
          </a:p>
          <a:p>
            <a:pPr marL="514350" indent="-514350">
              <a:buFont typeface="+mj-lt"/>
              <a:buAutoNum type="arabicPeriod"/>
            </a:pPr>
            <a:r>
              <a:rPr lang="en-US" dirty="0" smtClean="0"/>
              <a:t>How would different narrators change the story?</a:t>
            </a:r>
          </a:p>
          <a:p>
            <a:pPr marL="514350" indent="-514350">
              <a:buFont typeface="+mj-lt"/>
              <a:buAutoNum type="arabicPeriod"/>
            </a:pPr>
            <a:r>
              <a:rPr lang="en-US" dirty="0" smtClean="0"/>
              <a:t>Did Tom Robinson have any hope? Did he have any other choice than to run? WHY?</a:t>
            </a:r>
          </a:p>
          <a:p>
            <a:pPr marL="514350" indent="-514350">
              <a:buFont typeface="+mj-lt"/>
              <a:buAutoNum type="arabicPeriod"/>
            </a:pPr>
            <a:r>
              <a:rPr lang="en-US" dirty="0" smtClean="0"/>
              <a:t>In what ways does prejudice still exist today?</a:t>
            </a:r>
          </a:p>
          <a:p>
            <a:pPr marL="514350" indent="-514350">
              <a:buFont typeface="+mj-lt"/>
              <a:buAutoNum type="arabicPeriod"/>
            </a:pPr>
            <a:r>
              <a:rPr lang="en-US" dirty="0" smtClean="0"/>
              <a:t>Could this story happen today? Why or why not? </a:t>
            </a:r>
          </a:p>
          <a:p>
            <a:pPr marL="514350" indent="-514350">
              <a:buFont typeface="+mj-lt"/>
              <a:buAutoNum type="arabicPeriod"/>
            </a:pPr>
            <a:r>
              <a:rPr lang="en-US" dirty="0" smtClean="0"/>
              <a:t>Why did Harper Lee choose Scout to narrate the story? Why not Atticus? </a:t>
            </a:r>
          </a:p>
          <a:p>
            <a:pPr>
              <a:buNone/>
            </a:pPr>
            <a:endParaRPr lang="en-US" dirty="0"/>
          </a:p>
        </p:txBody>
      </p:sp>
    </p:spTree>
    <p:extLst>
      <p:ext uri="{BB962C8B-B14F-4D97-AF65-F5344CB8AC3E}">
        <p14:creationId xmlns:p14="http://schemas.microsoft.com/office/powerpoint/2010/main" val="2619626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b="1" dirty="0" smtClean="0"/>
              <a:t>Name the Chapter: </a:t>
            </a:r>
            <a:r>
              <a:rPr lang="en-US" dirty="0" smtClean="0"/>
              <a:t> Give it a good title that connects to the chapter’s events or characters. </a:t>
            </a:r>
          </a:p>
          <a:p>
            <a:pPr lvl="0"/>
            <a:r>
              <a:rPr lang="en-US" b="1" dirty="0" smtClean="0"/>
              <a:t>Plot Summary:</a:t>
            </a:r>
            <a:r>
              <a:rPr lang="en-US" dirty="0" smtClean="0"/>
              <a:t> Write a concise summary of the chapter.  Include the most important details from the chapter, including characters involved, plot summary, setting, major elements</a:t>
            </a:r>
          </a:p>
          <a:p>
            <a:r>
              <a:rPr lang="en-US" b="1" dirty="0" smtClean="0"/>
              <a:t>Quote:</a:t>
            </a:r>
            <a:r>
              <a:rPr lang="en-US" dirty="0" smtClean="0"/>
              <a:t> Choose the best quote—either from a character or from the author</a:t>
            </a:r>
          </a:p>
          <a:p>
            <a:endParaRPr lang="en-US" dirty="0"/>
          </a:p>
          <a:p>
            <a:r>
              <a:rPr lang="en-US" dirty="0" smtClean="0">
                <a:solidFill>
                  <a:srgbClr val="FF0000"/>
                </a:solidFill>
              </a:rPr>
              <a:t>DO NOT JUST COPY FROM THE INTERNET </a:t>
            </a:r>
          </a:p>
          <a:p>
            <a:endParaRPr lang="en-US" dirty="0"/>
          </a:p>
        </p:txBody>
      </p:sp>
      <p:sp>
        <p:nvSpPr>
          <p:cNvPr id="3" name="Title 2"/>
          <p:cNvSpPr>
            <a:spLocks noGrp="1"/>
          </p:cNvSpPr>
          <p:nvPr>
            <p:ph type="title"/>
          </p:nvPr>
        </p:nvSpPr>
        <p:spPr/>
        <p:txBody>
          <a:bodyPr/>
          <a:lstStyle/>
          <a:p>
            <a:r>
              <a:rPr lang="en-US" dirty="0" smtClean="0"/>
              <a:t>Requirements for Presentation</a:t>
            </a:r>
            <a:endParaRPr lang="en-US" dirty="0"/>
          </a:p>
        </p:txBody>
      </p:sp>
    </p:spTree>
    <p:extLst>
      <p:ext uri="{BB962C8B-B14F-4D97-AF65-F5344CB8AC3E}">
        <p14:creationId xmlns:p14="http://schemas.microsoft.com/office/powerpoint/2010/main" val="26507479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sentence essay</a:t>
            </a:r>
            <a:endParaRPr lang="en-US" dirty="0"/>
          </a:p>
        </p:txBody>
      </p:sp>
      <p:sp>
        <p:nvSpPr>
          <p:cNvPr id="3" name="Content Placeholder 2"/>
          <p:cNvSpPr>
            <a:spLocks noGrp="1"/>
          </p:cNvSpPr>
          <p:nvPr>
            <p:ph sz="half" idx="1"/>
          </p:nvPr>
        </p:nvSpPr>
        <p:spPr>
          <a:xfrm>
            <a:off x="301752" y="1371600"/>
            <a:ext cx="4038600" cy="4876800"/>
          </a:xfrm>
        </p:spPr>
        <p:txBody>
          <a:bodyPr>
            <a:normAutofit fontScale="92500" lnSpcReduction="10000"/>
          </a:bodyPr>
          <a:lstStyle/>
          <a:p>
            <a:r>
              <a:rPr lang="en-US" sz="3200" dirty="0" smtClean="0"/>
              <a:t>Today you will be writing a 11 sentence essay as your second final assessment for </a:t>
            </a:r>
            <a:r>
              <a:rPr lang="en-US" sz="3200" i="1" dirty="0" smtClean="0"/>
              <a:t>TKAM</a:t>
            </a:r>
          </a:p>
          <a:p>
            <a:r>
              <a:rPr lang="en-US" sz="3200" dirty="0" smtClean="0"/>
              <a:t>The essay has to be exactly 11 sentence, and must include:</a:t>
            </a:r>
          </a:p>
        </p:txBody>
      </p:sp>
      <p:sp>
        <p:nvSpPr>
          <p:cNvPr id="4" name="Content Placeholder 3"/>
          <p:cNvSpPr>
            <a:spLocks noGrp="1"/>
          </p:cNvSpPr>
          <p:nvPr>
            <p:ph sz="half" idx="2"/>
          </p:nvPr>
        </p:nvSpPr>
        <p:spPr/>
        <p:txBody>
          <a:bodyPr>
            <a:normAutofit fontScale="92500" lnSpcReduction="10000"/>
          </a:bodyPr>
          <a:lstStyle/>
          <a:p>
            <a:pPr marL="731520" lvl="1" indent="-457200">
              <a:buFont typeface="+mj-lt"/>
              <a:buAutoNum type="arabicPeriod"/>
            </a:pPr>
            <a:r>
              <a:rPr lang="en-US" dirty="0" smtClean="0">
                <a:solidFill>
                  <a:schemeClr val="tx1"/>
                </a:solidFill>
              </a:rPr>
              <a:t>Thesis statement sentence</a:t>
            </a:r>
          </a:p>
          <a:p>
            <a:pPr marL="731520" lvl="1" indent="-457200">
              <a:buFont typeface="+mj-lt"/>
              <a:buAutoNum type="arabicPeriod"/>
            </a:pPr>
            <a:r>
              <a:rPr lang="en-US" dirty="0" smtClean="0">
                <a:solidFill>
                  <a:schemeClr val="tx1"/>
                </a:solidFill>
              </a:rPr>
              <a:t>BTS</a:t>
            </a:r>
          </a:p>
          <a:p>
            <a:pPr marL="731520" lvl="1" indent="-457200">
              <a:buFont typeface="+mj-lt"/>
              <a:buAutoNum type="arabicPeriod"/>
            </a:pPr>
            <a:r>
              <a:rPr lang="en-US" dirty="0" smtClean="0">
                <a:solidFill>
                  <a:schemeClr val="tx1"/>
                </a:solidFill>
              </a:rPr>
              <a:t>One quote/fact (with page #)</a:t>
            </a:r>
          </a:p>
          <a:p>
            <a:pPr marL="731520" lvl="1" indent="-457200">
              <a:buFont typeface="+mj-lt"/>
              <a:buAutoNum type="arabicPeriod"/>
            </a:pPr>
            <a:r>
              <a:rPr lang="en-US" dirty="0" smtClean="0">
                <a:solidFill>
                  <a:schemeClr val="tx1"/>
                </a:solidFill>
              </a:rPr>
              <a:t>One analysis</a:t>
            </a:r>
          </a:p>
          <a:p>
            <a:pPr marL="731520" lvl="1" indent="-457200">
              <a:buFont typeface="+mj-lt"/>
              <a:buAutoNum type="arabicPeriod"/>
            </a:pPr>
            <a:r>
              <a:rPr lang="en-US" dirty="0" smtClean="0">
                <a:solidFill>
                  <a:schemeClr val="tx1"/>
                </a:solidFill>
              </a:rPr>
              <a:t>BTS</a:t>
            </a:r>
          </a:p>
          <a:p>
            <a:pPr marL="731520" lvl="1" indent="-457200">
              <a:buFont typeface="+mj-lt"/>
              <a:buAutoNum type="arabicPeriod"/>
            </a:pPr>
            <a:r>
              <a:rPr lang="en-US" dirty="0" smtClean="0">
                <a:solidFill>
                  <a:schemeClr val="tx1"/>
                </a:solidFill>
              </a:rPr>
              <a:t>One quote/fact (with page #)</a:t>
            </a:r>
          </a:p>
          <a:p>
            <a:pPr marL="731520" lvl="1" indent="-457200">
              <a:buFont typeface="+mj-lt"/>
              <a:buAutoNum type="arabicPeriod"/>
            </a:pPr>
            <a:r>
              <a:rPr lang="en-US" dirty="0" smtClean="0">
                <a:solidFill>
                  <a:schemeClr val="tx1"/>
                </a:solidFill>
              </a:rPr>
              <a:t>One analysis </a:t>
            </a:r>
          </a:p>
          <a:p>
            <a:pPr marL="731520" lvl="1" indent="-457200">
              <a:buFont typeface="+mj-lt"/>
              <a:buAutoNum type="arabicPeriod"/>
            </a:pPr>
            <a:r>
              <a:rPr lang="en-US" dirty="0" smtClean="0">
                <a:solidFill>
                  <a:schemeClr val="tx1"/>
                </a:solidFill>
              </a:rPr>
              <a:t>BTS</a:t>
            </a:r>
          </a:p>
          <a:p>
            <a:pPr marL="731520" lvl="1" indent="-457200">
              <a:buFont typeface="+mj-lt"/>
              <a:buAutoNum type="arabicPeriod"/>
            </a:pPr>
            <a:r>
              <a:rPr lang="en-US" dirty="0" smtClean="0">
                <a:solidFill>
                  <a:schemeClr val="tx1"/>
                </a:solidFill>
              </a:rPr>
              <a:t>One quote/fact (with page #)</a:t>
            </a:r>
          </a:p>
          <a:p>
            <a:pPr marL="731520" lvl="1" indent="-457200">
              <a:buFont typeface="+mj-lt"/>
              <a:buAutoNum type="arabicPeriod"/>
            </a:pPr>
            <a:r>
              <a:rPr lang="en-US" dirty="0" smtClean="0">
                <a:solidFill>
                  <a:schemeClr val="tx1"/>
                </a:solidFill>
              </a:rPr>
              <a:t>One analysis</a:t>
            </a:r>
          </a:p>
          <a:p>
            <a:pPr marL="731520" lvl="1" indent="-457200">
              <a:buFont typeface="+mj-lt"/>
              <a:buAutoNum type="arabicPeriod"/>
            </a:pPr>
            <a:r>
              <a:rPr lang="en-US" dirty="0" smtClean="0">
                <a:solidFill>
                  <a:schemeClr val="tx1"/>
                </a:solidFill>
              </a:rPr>
              <a:t>One sentence conclusion</a:t>
            </a:r>
          </a:p>
          <a:p>
            <a:endParaRPr lang="en-US" dirty="0"/>
          </a:p>
        </p:txBody>
      </p:sp>
    </p:spTree>
    <p:extLst>
      <p:ext uri="{BB962C8B-B14F-4D97-AF65-F5344CB8AC3E}">
        <p14:creationId xmlns:p14="http://schemas.microsoft.com/office/powerpoint/2010/main" val="12852417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topic</a:t>
            </a:r>
            <a:endParaRPr lang="en-US" dirty="0"/>
          </a:p>
        </p:txBody>
      </p:sp>
      <p:sp>
        <p:nvSpPr>
          <p:cNvPr id="3" name="Content Placeholder 2"/>
          <p:cNvSpPr>
            <a:spLocks noGrp="1"/>
          </p:cNvSpPr>
          <p:nvPr>
            <p:ph sz="quarter" idx="1"/>
          </p:nvPr>
        </p:nvSpPr>
        <p:spPr>
          <a:xfrm>
            <a:off x="301752" y="1600200"/>
            <a:ext cx="8385048" cy="4876800"/>
          </a:xfrm>
        </p:spPr>
        <p:txBody>
          <a:bodyPr>
            <a:normAutofit/>
          </a:bodyPr>
          <a:lstStyle/>
          <a:p>
            <a:r>
              <a:rPr lang="en-US" b="1" i="1" u="sng" dirty="0" smtClean="0"/>
              <a:t>Using evidence from the novel, answer the question:</a:t>
            </a:r>
          </a:p>
          <a:p>
            <a:endParaRPr lang="en-US" dirty="0" smtClean="0"/>
          </a:p>
          <a:p>
            <a:r>
              <a:rPr lang="en-US" sz="2600" b="1" dirty="0"/>
              <a:t>How did citizens in </a:t>
            </a:r>
            <a:r>
              <a:rPr lang="en-US" sz="2600" b="1" i="1" dirty="0"/>
              <a:t>TKAM </a:t>
            </a:r>
            <a:r>
              <a:rPr lang="en-US" sz="2600" b="1" dirty="0"/>
              <a:t>break through barriers of prejudice to promote tolerance?</a:t>
            </a:r>
          </a:p>
          <a:p>
            <a:r>
              <a:rPr lang="en-US" sz="2600" b="1" dirty="0"/>
              <a:t>In </a:t>
            </a:r>
            <a:r>
              <a:rPr lang="en-US" sz="2600" b="1" i="1" dirty="0"/>
              <a:t>TKAM</a:t>
            </a:r>
            <a:r>
              <a:rPr lang="en-US" sz="2600" b="1" dirty="0"/>
              <a:t>, what does it mean to be an individual in society? Did Maycomb society force its citizens to take unpopular, but moral, stances in order to promote change</a:t>
            </a:r>
            <a:r>
              <a:rPr lang="en-US" sz="2600" b="1" dirty="0" smtClean="0"/>
              <a:t>?</a:t>
            </a:r>
          </a:p>
          <a:p>
            <a:r>
              <a:rPr lang="en-US" sz="2600" b="1" dirty="0"/>
              <a:t>Examine how the legacy of slavery and the failure of Reconstruction is depicted in </a:t>
            </a:r>
            <a:r>
              <a:rPr lang="en-US" sz="2600" b="1" i="1" dirty="0"/>
              <a:t>TKAM</a:t>
            </a:r>
            <a:r>
              <a:rPr lang="en-US" sz="2600" b="1" dirty="0"/>
              <a:t> </a:t>
            </a:r>
            <a:r>
              <a:rPr lang="en-US" sz="2600" b="1" dirty="0" smtClean="0"/>
              <a:t> </a:t>
            </a:r>
            <a:endParaRPr lang="en-US" sz="2600" b="1" dirty="0"/>
          </a:p>
          <a:p>
            <a:pPr>
              <a:buNone/>
            </a:pPr>
            <a:endParaRPr lang="en-US" sz="3600" b="1" dirty="0" smtClean="0"/>
          </a:p>
          <a:p>
            <a:pPr>
              <a:buNone/>
            </a:pPr>
            <a:endParaRPr lang="en-US" dirty="0"/>
          </a:p>
        </p:txBody>
      </p:sp>
    </p:spTree>
    <p:extLst>
      <p:ext uri="{BB962C8B-B14F-4D97-AF65-F5344CB8AC3E}">
        <p14:creationId xmlns:p14="http://schemas.microsoft.com/office/powerpoint/2010/main" val="10747434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Prompt 1</a:t>
            </a:r>
            <a:endParaRPr lang="en-US" dirty="0"/>
          </a:p>
        </p:txBody>
      </p:sp>
      <p:sp>
        <p:nvSpPr>
          <p:cNvPr id="5" name="Content Placeholder 4"/>
          <p:cNvSpPr>
            <a:spLocks noGrp="1"/>
          </p:cNvSpPr>
          <p:nvPr>
            <p:ph sz="half" idx="1"/>
          </p:nvPr>
        </p:nvSpPr>
        <p:spPr/>
        <p:txBody>
          <a:bodyPr>
            <a:normAutofit fontScale="62500" lnSpcReduction="20000"/>
          </a:bodyPr>
          <a:lstStyle/>
          <a:p>
            <a:r>
              <a:rPr lang="en-US" b="1" i="1" u="sng" dirty="0"/>
              <a:t>Using evidence from the novel, answer the </a:t>
            </a:r>
            <a:r>
              <a:rPr lang="en-US" b="1" i="1" u="sng" dirty="0" smtClean="0"/>
              <a:t>question</a:t>
            </a:r>
            <a:r>
              <a:rPr lang="en-US" dirty="0" smtClean="0"/>
              <a:t>:</a:t>
            </a:r>
          </a:p>
          <a:p>
            <a:endParaRPr lang="en-US" sz="2900" dirty="0" smtClean="0"/>
          </a:p>
          <a:p>
            <a:r>
              <a:rPr lang="en-US" sz="5800" b="1" dirty="0"/>
              <a:t>How did citizens in </a:t>
            </a:r>
            <a:r>
              <a:rPr lang="en-US" sz="5800" b="1" i="1" dirty="0"/>
              <a:t>TKAM </a:t>
            </a:r>
            <a:r>
              <a:rPr lang="en-US" sz="5800" b="1" dirty="0"/>
              <a:t>break through barriers of prejudice to promote tolerance?</a:t>
            </a:r>
          </a:p>
          <a:p>
            <a:endParaRPr lang="en-US" sz="4000" b="1" dirty="0"/>
          </a:p>
          <a:p>
            <a:endParaRPr lang="en-US" dirty="0"/>
          </a:p>
        </p:txBody>
      </p:sp>
      <p:sp>
        <p:nvSpPr>
          <p:cNvPr id="6" name="Content Placeholder 5"/>
          <p:cNvSpPr>
            <a:spLocks noGrp="1"/>
          </p:cNvSpPr>
          <p:nvPr>
            <p:ph sz="half" idx="2"/>
          </p:nvPr>
        </p:nvSpPr>
        <p:spPr/>
        <p:txBody>
          <a:bodyPr>
            <a:normAutofit fontScale="62500" lnSpcReduction="20000"/>
          </a:bodyPr>
          <a:lstStyle/>
          <a:p>
            <a:pPr marL="731520" lvl="1" indent="-457200">
              <a:buFont typeface="+mj-lt"/>
              <a:buAutoNum type="arabicPeriod"/>
            </a:pPr>
            <a:r>
              <a:rPr lang="en-US" sz="3400" dirty="0" smtClean="0">
                <a:solidFill>
                  <a:schemeClr val="tx1"/>
                </a:solidFill>
              </a:rPr>
              <a:t>Thesis statement sentence</a:t>
            </a:r>
          </a:p>
          <a:p>
            <a:pPr marL="731520" lvl="1" indent="-457200">
              <a:buFont typeface="+mj-lt"/>
              <a:buAutoNum type="arabicPeriod"/>
            </a:pPr>
            <a:r>
              <a:rPr lang="en-US" sz="3400" dirty="0" smtClean="0">
                <a:solidFill>
                  <a:schemeClr val="tx1"/>
                </a:solidFill>
              </a:rPr>
              <a:t>BTS</a:t>
            </a:r>
          </a:p>
          <a:p>
            <a:pPr marL="731520" lvl="1" indent="-457200">
              <a:buFont typeface="+mj-lt"/>
              <a:buAutoNum type="arabicPeriod"/>
            </a:pPr>
            <a:r>
              <a:rPr lang="en-US" sz="3400" dirty="0" smtClean="0">
                <a:solidFill>
                  <a:schemeClr val="tx1"/>
                </a:solidFill>
              </a:rPr>
              <a:t>One quote/fact (with page #)</a:t>
            </a:r>
          </a:p>
          <a:p>
            <a:pPr marL="731520" lvl="1" indent="-457200">
              <a:buFont typeface="+mj-lt"/>
              <a:buAutoNum type="arabicPeriod"/>
            </a:pPr>
            <a:r>
              <a:rPr lang="en-US" sz="3400" dirty="0" smtClean="0">
                <a:solidFill>
                  <a:schemeClr val="tx1"/>
                </a:solidFill>
              </a:rPr>
              <a:t>One analysis</a:t>
            </a:r>
          </a:p>
          <a:p>
            <a:pPr marL="731520" lvl="1" indent="-457200">
              <a:buFont typeface="+mj-lt"/>
              <a:buAutoNum type="arabicPeriod"/>
            </a:pPr>
            <a:r>
              <a:rPr lang="en-US" sz="3400" dirty="0" smtClean="0">
                <a:solidFill>
                  <a:schemeClr val="tx1"/>
                </a:solidFill>
              </a:rPr>
              <a:t>BTS</a:t>
            </a:r>
          </a:p>
          <a:p>
            <a:pPr marL="731520" lvl="1" indent="-457200">
              <a:buFont typeface="+mj-lt"/>
              <a:buAutoNum type="arabicPeriod"/>
            </a:pPr>
            <a:r>
              <a:rPr lang="en-US" sz="3400" dirty="0" smtClean="0">
                <a:solidFill>
                  <a:schemeClr val="tx1"/>
                </a:solidFill>
              </a:rPr>
              <a:t>One quote/fact (with page #)</a:t>
            </a:r>
          </a:p>
          <a:p>
            <a:pPr marL="731520" lvl="1" indent="-457200">
              <a:buFont typeface="+mj-lt"/>
              <a:buAutoNum type="arabicPeriod"/>
            </a:pPr>
            <a:r>
              <a:rPr lang="en-US" sz="3400" dirty="0" smtClean="0">
                <a:solidFill>
                  <a:schemeClr val="tx1"/>
                </a:solidFill>
              </a:rPr>
              <a:t>One analysis </a:t>
            </a:r>
          </a:p>
          <a:p>
            <a:pPr marL="731520" lvl="1" indent="-457200">
              <a:buFont typeface="+mj-lt"/>
              <a:buAutoNum type="arabicPeriod"/>
            </a:pPr>
            <a:r>
              <a:rPr lang="en-US" sz="3400" dirty="0" smtClean="0">
                <a:solidFill>
                  <a:schemeClr val="tx1"/>
                </a:solidFill>
              </a:rPr>
              <a:t>BTS</a:t>
            </a:r>
          </a:p>
          <a:p>
            <a:pPr marL="731520" lvl="1" indent="-457200">
              <a:buFont typeface="+mj-lt"/>
              <a:buAutoNum type="arabicPeriod"/>
            </a:pPr>
            <a:r>
              <a:rPr lang="en-US" sz="3400" dirty="0" smtClean="0">
                <a:solidFill>
                  <a:schemeClr val="tx1"/>
                </a:solidFill>
              </a:rPr>
              <a:t>One quote/fact (with page #)</a:t>
            </a:r>
          </a:p>
          <a:p>
            <a:pPr marL="731520" lvl="1" indent="-457200">
              <a:buFont typeface="+mj-lt"/>
              <a:buAutoNum type="arabicPeriod"/>
            </a:pPr>
            <a:r>
              <a:rPr lang="en-US" sz="3400" dirty="0" smtClean="0">
                <a:solidFill>
                  <a:schemeClr val="tx1"/>
                </a:solidFill>
              </a:rPr>
              <a:t>One analysis</a:t>
            </a:r>
          </a:p>
          <a:p>
            <a:pPr marL="731520" lvl="1" indent="-457200">
              <a:buFont typeface="+mj-lt"/>
              <a:buAutoNum type="arabicPeriod"/>
            </a:pPr>
            <a:r>
              <a:rPr lang="en-US" sz="3400" dirty="0" smtClean="0">
                <a:solidFill>
                  <a:schemeClr val="tx1"/>
                </a:solidFill>
              </a:rPr>
              <a:t>One sentence conclusion</a:t>
            </a:r>
          </a:p>
          <a:p>
            <a:endParaRPr lang="en-US" dirty="0"/>
          </a:p>
        </p:txBody>
      </p:sp>
    </p:spTree>
    <p:extLst>
      <p:ext uri="{BB962C8B-B14F-4D97-AF65-F5344CB8AC3E}">
        <p14:creationId xmlns:p14="http://schemas.microsoft.com/office/powerpoint/2010/main" val="33493131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 2</a:t>
            </a:r>
            <a:endParaRPr lang="en-US" dirty="0"/>
          </a:p>
        </p:txBody>
      </p:sp>
      <p:sp>
        <p:nvSpPr>
          <p:cNvPr id="3" name="Content Placeholder 2"/>
          <p:cNvSpPr>
            <a:spLocks noGrp="1"/>
          </p:cNvSpPr>
          <p:nvPr>
            <p:ph sz="half" idx="1"/>
          </p:nvPr>
        </p:nvSpPr>
        <p:spPr/>
        <p:txBody>
          <a:bodyPr>
            <a:normAutofit fontScale="77500" lnSpcReduction="20000"/>
          </a:bodyPr>
          <a:lstStyle/>
          <a:p>
            <a:r>
              <a:rPr lang="en-US" sz="2000" b="1" i="1" u="sng" dirty="0"/>
              <a:t>Using evidence from the novel, answer the question</a:t>
            </a:r>
            <a:r>
              <a:rPr lang="en-US" sz="2000" dirty="0"/>
              <a:t>:</a:t>
            </a:r>
          </a:p>
          <a:p>
            <a:pPr marL="0" indent="0">
              <a:buNone/>
            </a:pPr>
            <a:endParaRPr lang="en-US" sz="2400" b="1" dirty="0" smtClean="0"/>
          </a:p>
          <a:p>
            <a:r>
              <a:rPr lang="en-US" sz="3600" b="1" dirty="0"/>
              <a:t>In </a:t>
            </a:r>
            <a:r>
              <a:rPr lang="en-US" sz="3600" b="1" i="1" dirty="0"/>
              <a:t>TKAM</a:t>
            </a:r>
            <a:r>
              <a:rPr lang="en-US" sz="3600" b="1" dirty="0"/>
              <a:t>, what does it mean to be an individual in society? </a:t>
            </a:r>
            <a:r>
              <a:rPr lang="en-US" sz="3600" b="1"/>
              <a:t>Did Maycomb society force its citizens to take unpopular, but moral, stances in order to promote change?</a:t>
            </a:r>
            <a:endParaRPr lang="en-US" dirty="0"/>
          </a:p>
        </p:txBody>
      </p:sp>
      <p:sp>
        <p:nvSpPr>
          <p:cNvPr id="4" name="Content Placeholder 3"/>
          <p:cNvSpPr>
            <a:spLocks noGrp="1"/>
          </p:cNvSpPr>
          <p:nvPr>
            <p:ph sz="half" idx="2"/>
          </p:nvPr>
        </p:nvSpPr>
        <p:spPr/>
        <p:txBody>
          <a:bodyPr>
            <a:normAutofit fontScale="77500" lnSpcReduction="20000"/>
          </a:bodyPr>
          <a:lstStyle/>
          <a:p>
            <a:pPr marL="731520" lvl="1" indent="-457200">
              <a:buFont typeface="+mj-lt"/>
              <a:buAutoNum type="arabicPeriod"/>
            </a:pPr>
            <a:r>
              <a:rPr lang="en-US" sz="2600" dirty="0" smtClean="0">
                <a:solidFill>
                  <a:schemeClr val="tx1"/>
                </a:solidFill>
              </a:rPr>
              <a:t>Thesis statement sentence</a:t>
            </a:r>
          </a:p>
          <a:p>
            <a:pPr marL="731520" lvl="1" indent="-457200">
              <a:buFont typeface="+mj-lt"/>
              <a:buAutoNum type="arabicPeriod"/>
            </a:pPr>
            <a:r>
              <a:rPr lang="en-US" sz="2600" dirty="0" smtClean="0">
                <a:solidFill>
                  <a:schemeClr val="tx1"/>
                </a:solidFill>
              </a:rPr>
              <a:t>BTS</a:t>
            </a:r>
          </a:p>
          <a:p>
            <a:pPr marL="731520" lvl="1" indent="-457200">
              <a:buFont typeface="+mj-lt"/>
              <a:buAutoNum type="arabicPeriod"/>
            </a:pPr>
            <a:r>
              <a:rPr lang="en-US" sz="2600" dirty="0" smtClean="0">
                <a:solidFill>
                  <a:schemeClr val="tx1"/>
                </a:solidFill>
              </a:rPr>
              <a:t>One quote/fact (with page #)</a:t>
            </a:r>
          </a:p>
          <a:p>
            <a:pPr marL="731520" lvl="1" indent="-457200">
              <a:buFont typeface="+mj-lt"/>
              <a:buAutoNum type="arabicPeriod"/>
            </a:pPr>
            <a:r>
              <a:rPr lang="en-US" sz="2600" dirty="0" smtClean="0">
                <a:solidFill>
                  <a:schemeClr val="tx1"/>
                </a:solidFill>
              </a:rPr>
              <a:t>One analysis</a:t>
            </a:r>
          </a:p>
          <a:p>
            <a:pPr marL="731520" lvl="1" indent="-457200">
              <a:buFont typeface="+mj-lt"/>
              <a:buAutoNum type="arabicPeriod"/>
            </a:pPr>
            <a:r>
              <a:rPr lang="en-US" sz="2600" dirty="0" smtClean="0">
                <a:solidFill>
                  <a:schemeClr val="tx1"/>
                </a:solidFill>
              </a:rPr>
              <a:t>BTS</a:t>
            </a:r>
          </a:p>
          <a:p>
            <a:pPr marL="731520" lvl="1" indent="-457200">
              <a:buFont typeface="+mj-lt"/>
              <a:buAutoNum type="arabicPeriod"/>
            </a:pPr>
            <a:r>
              <a:rPr lang="en-US" sz="2600" dirty="0" smtClean="0">
                <a:solidFill>
                  <a:schemeClr val="tx1"/>
                </a:solidFill>
              </a:rPr>
              <a:t>One quote/fact (with page #)</a:t>
            </a:r>
          </a:p>
          <a:p>
            <a:pPr marL="731520" lvl="1" indent="-457200">
              <a:buFont typeface="+mj-lt"/>
              <a:buAutoNum type="arabicPeriod"/>
            </a:pPr>
            <a:r>
              <a:rPr lang="en-US" sz="2600" dirty="0" smtClean="0">
                <a:solidFill>
                  <a:schemeClr val="tx1"/>
                </a:solidFill>
              </a:rPr>
              <a:t>One analysis </a:t>
            </a:r>
          </a:p>
          <a:p>
            <a:pPr marL="731520" lvl="1" indent="-457200">
              <a:buFont typeface="+mj-lt"/>
              <a:buAutoNum type="arabicPeriod"/>
            </a:pPr>
            <a:r>
              <a:rPr lang="en-US" sz="2600" dirty="0" smtClean="0">
                <a:solidFill>
                  <a:schemeClr val="tx1"/>
                </a:solidFill>
              </a:rPr>
              <a:t>BTS</a:t>
            </a:r>
          </a:p>
          <a:p>
            <a:pPr marL="731520" lvl="1" indent="-457200">
              <a:buFont typeface="+mj-lt"/>
              <a:buAutoNum type="arabicPeriod"/>
            </a:pPr>
            <a:r>
              <a:rPr lang="en-US" sz="2600" dirty="0" smtClean="0">
                <a:solidFill>
                  <a:schemeClr val="tx1"/>
                </a:solidFill>
              </a:rPr>
              <a:t>One quote/fact (with page #)</a:t>
            </a:r>
          </a:p>
          <a:p>
            <a:pPr marL="731520" lvl="1" indent="-457200">
              <a:buFont typeface="+mj-lt"/>
              <a:buAutoNum type="arabicPeriod"/>
            </a:pPr>
            <a:r>
              <a:rPr lang="en-US" sz="2600" dirty="0" smtClean="0">
                <a:solidFill>
                  <a:schemeClr val="tx1"/>
                </a:solidFill>
              </a:rPr>
              <a:t>One analysis</a:t>
            </a:r>
          </a:p>
          <a:p>
            <a:pPr marL="731520" lvl="1" indent="-457200">
              <a:buFont typeface="+mj-lt"/>
              <a:buAutoNum type="arabicPeriod"/>
            </a:pPr>
            <a:r>
              <a:rPr lang="en-US" sz="2600" dirty="0" smtClean="0">
                <a:solidFill>
                  <a:schemeClr val="tx1"/>
                </a:solidFill>
              </a:rPr>
              <a:t>One sentence conclusion</a:t>
            </a:r>
          </a:p>
          <a:p>
            <a:endParaRPr lang="en-US" dirty="0"/>
          </a:p>
        </p:txBody>
      </p:sp>
    </p:spTree>
    <p:extLst>
      <p:ext uri="{BB962C8B-B14F-4D97-AF65-F5344CB8AC3E}">
        <p14:creationId xmlns:p14="http://schemas.microsoft.com/office/powerpoint/2010/main" val="32088036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Prompt 3</a:t>
            </a:r>
            <a:endParaRPr lang="en-US" dirty="0"/>
          </a:p>
        </p:txBody>
      </p:sp>
      <p:sp>
        <p:nvSpPr>
          <p:cNvPr id="3" name="Content Placeholder 2"/>
          <p:cNvSpPr>
            <a:spLocks noGrp="1"/>
          </p:cNvSpPr>
          <p:nvPr>
            <p:ph sz="half" idx="1"/>
          </p:nvPr>
        </p:nvSpPr>
        <p:spPr>
          <a:xfrm>
            <a:off x="152400" y="1371600"/>
            <a:ext cx="4187952" cy="4681728"/>
          </a:xfrm>
        </p:spPr>
        <p:txBody>
          <a:bodyPr>
            <a:normAutofit fontScale="77500" lnSpcReduction="20000"/>
          </a:bodyPr>
          <a:lstStyle/>
          <a:p>
            <a:r>
              <a:rPr lang="en-US" sz="2000" b="1" i="1" u="sng" dirty="0"/>
              <a:t>Using evidence from the novel, answer the question</a:t>
            </a:r>
            <a:r>
              <a:rPr lang="en-US" sz="2000" dirty="0"/>
              <a:t>:</a:t>
            </a:r>
          </a:p>
          <a:p>
            <a:pPr marL="0" indent="0">
              <a:buNone/>
            </a:pPr>
            <a:endParaRPr lang="en-US" sz="3100" b="1" dirty="0" smtClean="0"/>
          </a:p>
          <a:p>
            <a:r>
              <a:rPr lang="en-US" sz="4600" b="1" dirty="0"/>
              <a:t>Examine how the legacy of slavery and the failure of Reconstruction is depicted in </a:t>
            </a:r>
            <a:r>
              <a:rPr lang="en-US" sz="4600" b="1" i="1" dirty="0"/>
              <a:t>TKAM</a:t>
            </a:r>
            <a:r>
              <a:rPr lang="en-US" sz="4600" b="1" dirty="0"/>
              <a:t>  </a:t>
            </a:r>
          </a:p>
        </p:txBody>
      </p:sp>
      <p:sp>
        <p:nvSpPr>
          <p:cNvPr id="4" name="Content Placeholder 3"/>
          <p:cNvSpPr>
            <a:spLocks noGrp="1"/>
          </p:cNvSpPr>
          <p:nvPr>
            <p:ph sz="half" idx="2"/>
          </p:nvPr>
        </p:nvSpPr>
        <p:spPr/>
        <p:txBody>
          <a:bodyPr>
            <a:normAutofit fontScale="77500" lnSpcReduction="20000"/>
          </a:bodyPr>
          <a:lstStyle/>
          <a:p>
            <a:pPr marL="731520" lvl="1" indent="-457200">
              <a:buFont typeface="+mj-lt"/>
              <a:buAutoNum type="arabicPeriod"/>
            </a:pPr>
            <a:r>
              <a:rPr lang="en-US" sz="2600" dirty="0" smtClean="0">
                <a:solidFill>
                  <a:schemeClr val="tx1"/>
                </a:solidFill>
              </a:rPr>
              <a:t>Thesis statement sentence</a:t>
            </a:r>
          </a:p>
          <a:p>
            <a:pPr marL="731520" lvl="1" indent="-457200">
              <a:buFont typeface="+mj-lt"/>
              <a:buAutoNum type="arabicPeriod"/>
            </a:pPr>
            <a:r>
              <a:rPr lang="en-US" sz="2600" dirty="0" smtClean="0">
                <a:solidFill>
                  <a:schemeClr val="tx1"/>
                </a:solidFill>
              </a:rPr>
              <a:t>BTS</a:t>
            </a:r>
          </a:p>
          <a:p>
            <a:pPr marL="731520" lvl="1" indent="-457200">
              <a:buFont typeface="+mj-lt"/>
              <a:buAutoNum type="arabicPeriod"/>
            </a:pPr>
            <a:r>
              <a:rPr lang="en-US" sz="2600" dirty="0" smtClean="0">
                <a:solidFill>
                  <a:schemeClr val="tx1"/>
                </a:solidFill>
              </a:rPr>
              <a:t>One quote/fact (with page #)</a:t>
            </a:r>
          </a:p>
          <a:p>
            <a:pPr marL="731520" lvl="1" indent="-457200">
              <a:buFont typeface="+mj-lt"/>
              <a:buAutoNum type="arabicPeriod"/>
            </a:pPr>
            <a:r>
              <a:rPr lang="en-US" sz="2600" dirty="0" smtClean="0">
                <a:solidFill>
                  <a:schemeClr val="tx1"/>
                </a:solidFill>
              </a:rPr>
              <a:t>One analysis</a:t>
            </a:r>
          </a:p>
          <a:p>
            <a:pPr marL="731520" lvl="1" indent="-457200">
              <a:buFont typeface="+mj-lt"/>
              <a:buAutoNum type="arabicPeriod"/>
            </a:pPr>
            <a:r>
              <a:rPr lang="en-US" sz="2600" dirty="0" smtClean="0">
                <a:solidFill>
                  <a:schemeClr val="tx1"/>
                </a:solidFill>
              </a:rPr>
              <a:t>BTS</a:t>
            </a:r>
          </a:p>
          <a:p>
            <a:pPr marL="731520" lvl="1" indent="-457200">
              <a:buFont typeface="+mj-lt"/>
              <a:buAutoNum type="arabicPeriod"/>
            </a:pPr>
            <a:r>
              <a:rPr lang="en-US" sz="2600" dirty="0" smtClean="0">
                <a:solidFill>
                  <a:schemeClr val="tx1"/>
                </a:solidFill>
              </a:rPr>
              <a:t>One quote/fact (with page #)</a:t>
            </a:r>
          </a:p>
          <a:p>
            <a:pPr marL="731520" lvl="1" indent="-457200">
              <a:buFont typeface="+mj-lt"/>
              <a:buAutoNum type="arabicPeriod"/>
            </a:pPr>
            <a:r>
              <a:rPr lang="en-US" sz="2600" dirty="0" smtClean="0">
                <a:solidFill>
                  <a:schemeClr val="tx1"/>
                </a:solidFill>
              </a:rPr>
              <a:t>One analysis </a:t>
            </a:r>
          </a:p>
          <a:p>
            <a:pPr marL="731520" lvl="1" indent="-457200">
              <a:buFont typeface="+mj-lt"/>
              <a:buAutoNum type="arabicPeriod"/>
            </a:pPr>
            <a:r>
              <a:rPr lang="en-US" sz="2600" dirty="0" smtClean="0">
                <a:solidFill>
                  <a:schemeClr val="tx1"/>
                </a:solidFill>
              </a:rPr>
              <a:t>BTS</a:t>
            </a:r>
          </a:p>
          <a:p>
            <a:pPr marL="731520" lvl="1" indent="-457200">
              <a:buFont typeface="+mj-lt"/>
              <a:buAutoNum type="arabicPeriod"/>
            </a:pPr>
            <a:r>
              <a:rPr lang="en-US" sz="2600" dirty="0" smtClean="0">
                <a:solidFill>
                  <a:schemeClr val="tx1"/>
                </a:solidFill>
              </a:rPr>
              <a:t>One quote/fact (with page #)</a:t>
            </a:r>
          </a:p>
          <a:p>
            <a:pPr marL="731520" lvl="1" indent="-457200">
              <a:buFont typeface="+mj-lt"/>
              <a:buAutoNum type="arabicPeriod"/>
            </a:pPr>
            <a:r>
              <a:rPr lang="en-US" sz="2600" dirty="0" smtClean="0">
                <a:solidFill>
                  <a:schemeClr val="tx1"/>
                </a:solidFill>
              </a:rPr>
              <a:t>One analysis</a:t>
            </a:r>
          </a:p>
          <a:p>
            <a:pPr marL="731520" lvl="1" indent="-457200">
              <a:buFont typeface="+mj-lt"/>
              <a:buAutoNum type="arabicPeriod"/>
            </a:pPr>
            <a:r>
              <a:rPr lang="en-US" sz="2600" dirty="0" smtClean="0">
                <a:solidFill>
                  <a:schemeClr val="tx1"/>
                </a:solidFill>
              </a:rPr>
              <a:t>One sentence conclusion</a:t>
            </a:r>
          </a:p>
          <a:p>
            <a:endParaRPr lang="en-US" dirty="0"/>
          </a:p>
        </p:txBody>
      </p:sp>
    </p:spTree>
    <p:extLst>
      <p:ext uri="{BB962C8B-B14F-4D97-AF65-F5344CB8AC3E}">
        <p14:creationId xmlns:p14="http://schemas.microsoft.com/office/powerpoint/2010/main" val="18100993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a:t>
            </a:r>
            <a:endParaRPr lang="en-US" dirty="0"/>
          </a:p>
        </p:txBody>
      </p:sp>
      <p:graphicFrame>
        <p:nvGraphicFramePr>
          <p:cNvPr id="6" name="Content Placeholder 5"/>
          <p:cNvGraphicFramePr>
            <a:graphicFrameLocks noGrp="1"/>
          </p:cNvGraphicFramePr>
          <p:nvPr>
            <p:ph sz="quarter" idx="1"/>
            <p:extLst/>
          </p:nvPr>
        </p:nvGraphicFramePr>
        <p:xfrm>
          <a:off x="304800" y="1676401"/>
          <a:ext cx="8504238" cy="2209800"/>
        </p:xfrm>
        <a:graphic>
          <a:graphicData uri="http://schemas.openxmlformats.org/drawingml/2006/table">
            <a:tbl>
              <a:tblPr>
                <a:tableStyleId>{5C22544A-7EE6-4342-B048-85BDC9FD1C3A}</a:tableStyleId>
              </a:tblPr>
              <a:tblGrid>
                <a:gridCol w="1346825">
                  <a:extLst>
                    <a:ext uri="{9D8B030D-6E8A-4147-A177-3AD203B41FA5}">
                      <a16:colId xmlns:a16="http://schemas.microsoft.com/office/drawing/2014/main" val="20000"/>
                    </a:ext>
                  </a:extLst>
                </a:gridCol>
                <a:gridCol w="369415">
                  <a:extLst>
                    <a:ext uri="{9D8B030D-6E8A-4147-A177-3AD203B41FA5}">
                      <a16:colId xmlns:a16="http://schemas.microsoft.com/office/drawing/2014/main" val="20001"/>
                    </a:ext>
                  </a:extLst>
                </a:gridCol>
                <a:gridCol w="502815">
                  <a:extLst>
                    <a:ext uri="{9D8B030D-6E8A-4147-A177-3AD203B41FA5}">
                      <a16:colId xmlns:a16="http://schemas.microsoft.com/office/drawing/2014/main" val="20002"/>
                    </a:ext>
                  </a:extLst>
                </a:gridCol>
                <a:gridCol w="66945">
                  <a:extLst>
                    <a:ext uri="{9D8B030D-6E8A-4147-A177-3AD203B41FA5}">
                      <a16:colId xmlns:a16="http://schemas.microsoft.com/office/drawing/2014/main" val="20003"/>
                    </a:ext>
                  </a:extLst>
                </a:gridCol>
                <a:gridCol w="1895571">
                  <a:extLst>
                    <a:ext uri="{9D8B030D-6E8A-4147-A177-3AD203B41FA5}">
                      <a16:colId xmlns:a16="http://schemas.microsoft.com/office/drawing/2014/main" val="20004"/>
                    </a:ext>
                  </a:extLst>
                </a:gridCol>
                <a:gridCol w="1570013">
                  <a:extLst>
                    <a:ext uri="{9D8B030D-6E8A-4147-A177-3AD203B41FA5}">
                      <a16:colId xmlns:a16="http://schemas.microsoft.com/office/drawing/2014/main" val="20005"/>
                    </a:ext>
                  </a:extLst>
                </a:gridCol>
                <a:gridCol w="1439179">
                  <a:extLst>
                    <a:ext uri="{9D8B030D-6E8A-4147-A177-3AD203B41FA5}">
                      <a16:colId xmlns:a16="http://schemas.microsoft.com/office/drawing/2014/main" val="20006"/>
                    </a:ext>
                  </a:extLst>
                </a:gridCol>
                <a:gridCol w="1313475">
                  <a:extLst>
                    <a:ext uri="{9D8B030D-6E8A-4147-A177-3AD203B41FA5}">
                      <a16:colId xmlns:a16="http://schemas.microsoft.com/office/drawing/2014/main" val="20007"/>
                    </a:ext>
                  </a:extLst>
                </a:gridCol>
              </a:tblGrid>
              <a:tr h="2209800">
                <a:tc>
                  <a:txBody>
                    <a:bodyPr/>
                    <a:lstStyle/>
                    <a:p>
                      <a:pPr algn="r" fontAlgn="ctr"/>
                      <a:r>
                        <a:rPr lang="en-US" sz="2000" u="none" strike="noStrike" dirty="0">
                          <a:effectLst/>
                        </a:rPr>
                        <a:t> Evidence                                     </a:t>
                      </a:r>
                      <a:r>
                        <a:rPr lang="en-US" sz="1200" u="none" strike="noStrike" dirty="0">
                          <a:effectLst/>
                        </a:rPr>
                        <a:t>How reliable and well used are your sources</a:t>
                      </a:r>
                      <a:endParaRPr lang="en-US" sz="2000" b="1" i="0" u="none" strike="noStrike" dirty="0">
                        <a:solidFill>
                          <a:srgbClr val="000000"/>
                        </a:solidFill>
                        <a:effectLst/>
                        <a:latin typeface="Calibri"/>
                      </a:endParaRPr>
                    </a:p>
                  </a:txBody>
                  <a:tcPr marL="7703" marR="7703" marT="7703" marB="0" anchor="ctr"/>
                </a:tc>
                <a:tc>
                  <a:txBody>
                    <a:bodyPr/>
                    <a:lstStyle/>
                    <a:p>
                      <a:pPr algn="ctr" fontAlgn="ctr"/>
                      <a:r>
                        <a:rPr lang="en-US" sz="1600" u="none" strike="noStrike" dirty="0" smtClean="0">
                          <a:effectLst/>
                        </a:rPr>
                        <a:t>50%</a:t>
                      </a:r>
                      <a:endParaRPr lang="en-US" sz="1600" b="0" i="0" u="none" strike="noStrike" dirty="0">
                        <a:solidFill>
                          <a:srgbClr val="000000"/>
                        </a:solidFill>
                        <a:effectLst/>
                        <a:latin typeface="Calibri"/>
                      </a:endParaRPr>
                    </a:p>
                  </a:txBody>
                  <a:tcPr marL="7703" marR="7703" marT="7703" marB="0" anchor="ctr"/>
                </a:tc>
                <a:tc>
                  <a:txBody>
                    <a:bodyPr/>
                    <a:lstStyle/>
                    <a:p>
                      <a:pPr algn="ctr" fontAlgn="ctr"/>
                      <a:endParaRPr lang="en-US" sz="1800" b="0" i="0" u="none" strike="noStrike" dirty="0">
                        <a:solidFill>
                          <a:srgbClr val="000000"/>
                        </a:solidFill>
                        <a:effectLst/>
                        <a:latin typeface="Calibri"/>
                      </a:endParaRPr>
                    </a:p>
                  </a:txBody>
                  <a:tcPr marL="7703" marR="7703" marT="7703" marB="0" anchor="ctr"/>
                </a:tc>
                <a:tc>
                  <a:txBody>
                    <a:bodyPr/>
                    <a:lstStyle/>
                    <a:p>
                      <a:pPr algn="ctr" fontAlgn="b"/>
                      <a:r>
                        <a:rPr lang="en-US" sz="1800" u="none" strike="noStrike" dirty="0">
                          <a:effectLst/>
                        </a:rPr>
                        <a:t> </a:t>
                      </a:r>
                      <a:endParaRPr lang="en-US" sz="1800" b="0" i="0" u="none" strike="noStrike" dirty="0">
                        <a:solidFill>
                          <a:srgbClr val="000000"/>
                        </a:solidFill>
                        <a:effectLst/>
                        <a:latin typeface="Calibri"/>
                      </a:endParaRPr>
                    </a:p>
                  </a:txBody>
                  <a:tcPr marL="7703" marR="7703" marT="7703" marB="0" anchor="b"/>
                </a:tc>
                <a:tc>
                  <a:txBody>
                    <a:bodyPr/>
                    <a:lstStyle/>
                    <a:p>
                      <a:pPr algn="ctr" fontAlgn="ctr"/>
                      <a:r>
                        <a:rPr lang="en-US" sz="1400" u="none" strike="noStrike" dirty="0">
                          <a:effectLst/>
                        </a:rPr>
                        <a:t>All evidence is relevant, promotes valid reasoning, strongly used to prove the thesis statement. Uses motif, theme and metaphor as evidence to support understanding of novel through quotes</a:t>
                      </a:r>
                      <a:endParaRPr lang="en-US" sz="1400" b="0" i="0" u="none" strike="noStrike" dirty="0">
                        <a:solidFill>
                          <a:srgbClr val="000000"/>
                        </a:solidFill>
                        <a:effectLst/>
                        <a:latin typeface="Calibri"/>
                      </a:endParaRPr>
                    </a:p>
                  </a:txBody>
                  <a:tcPr marL="7703" marR="7703" marT="7703" marB="0" anchor="ctr"/>
                </a:tc>
                <a:tc>
                  <a:txBody>
                    <a:bodyPr/>
                    <a:lstStyle/>
                    <a:p>
                      <a:pPr algn="ctr" fontAlgn="ctr"/>
                      <a:r>
                        <a:rPr lang="en-US" sz="1400" u="none" strike="noStrike" dirty="0">
                          <a:effectLst/>
                        </a:rPr>
                        <a:t>Most evidence is relevant, promotes sound reasoning. Most of the evidence supports the thesis. Evidence is connected to literary analysis.</a:t>
                      </a:r>
                      <a:endParaRPr lang="en-US" sz="1400" b="0" i="0" u="none" strike="noStrike" dirty="0">
                        <a:solidFill>
                          <a:srgbClr val="000000"/>
                        </a:solidFill>
                        <a:effectLst/>
                        <a:latin typeface="Calibri"/>
                      </a:endParaRPr>
                    </a:p>
                  </a:txBody>
                  <a:tcPr marL="7703" marR="7703" marT="7703" marB="0" anchor="ctr"/>
                </a:tc>
                <a:tc>
                  <a:txBody>
                    <a:bodyPr/>
                    <a:lstStyle/>
                    <a:p>
                      <a:pPr algn="ctr" fontAlgn="ctr"/>
                      <a:r>
                        <a:rPr lang="en-US" sz="1600" u="none" strike="noStrike" dirty="0">
                          <a:effectLst/>
                        </a:rPr>
                        <a:t>Most of the evidence is plot summary</a:t>
                      </a:r>
                      <a:endParaRPr lang="en-US" sz="1600" b="0" i="0" u="none" strike="noStrike" dirty="0">
                        <a:solidFill>
                          <a:srgbClr val="000000"/>
                        </a:solidFill>
                        <a:effectLst/>
                        <a:latin typeface="Calibri"/>
                      </a:endParaRPr>
                    </a:p>
                  </a:txBody>
                  <a:tcPr marL="7703" marR="7703" marT="7703" marB="0" anchor="ctr"/>
                </a:tc>
                <a:tc>
                  <a:txBody>
                    <a:bodyPr/>
                    <a:lstStyle/>
                    <a:p>
                      <a:pPr algn="ctr" fontAlgn="ctr"/>
                      <a:r>
                        <a:rPr lang="en-US" sz="1600" u="none" strike="noStrike" dirty="0">
                          <a:effectLst/>
                        </a:rPr>
                        <a:t>Evidence does not support thesis, not original, not reasonable support</a:t>
                      </a:r>
                      <a:endParaRPr lang="en-US" sz="1600" b="0" i="0" u="none" strike="noStrike" dirty="0">
                        <a:solidFill>
                          <a:srgbClr val="000000"/>
                        </a:solidFill>
                        <a:effectLst/>
                        <a:latin typeface="Calibri"/>
                      </a:endParaRPr>
                    </a:p>
                  </a:txBody>
                  <a:tcPr marL="7703" marR="7703" marT="7703" marB="0" anchor="ct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nvPr>
        </p:nvGraphicFramePr>
        <p:xfrm>
          <a:off x="304800" y="4114800"/>
          <a:ext cx="8534401" cy="2522330"/>
        </p:xfrm>
        <a:graphic>
          <a:graphicData uri="http://schemas.openxmlformats.org/drawingml/2006/table">
            <a:tbl>
              <a:tblPr>
                <a:tableStyleId>{5C22544A-7EE6-4342-B048-85BDC9FD1C3A}</a:tableStyleId>
              </a:tblPr>
              <a:tblGrid>
                <a:gridCol w="1351602">
                  <a:extLst>
                    <a:ext uri="{9D8B030D-6E8A-4147-A177-3AD203B41FA5}">
                      <a16:colId xmlns:a16="http://schemas.microsoft.com/office/drawing/2014/main" val="20000"/>
                    </a:ext>
                  </a:extLst>
                </a:gridCol>
                <a:gridCol w="370725">
                  <a:extLst>
                    <a:ext uri="{9D8B030D-6E8A-4147-A177-3AD203B41FA5}">
                      <a16:colId xmlns:a16="http://schemas.microsoft.com/office/drawing/2014/main" val="20001"/>
                    </a:ext>
                  </a:extLst>
                </a:gridCol>
                <a:gridCol w="504598">
                  <a:extLst>
                    <a:ext uri="{9D8B030D-6E8A-4147-A177-3AD203B41FA5}">
                      <a16:colId xmlns:a16="http://schemas.microsoft.com/office/drawing/2014/main" val="20002"/>
                    </a:ext>
                  </a:extLst>
                </a:gridCol>
                <a:gridCol w="59075">
                  <a:extLst>
                    <a:ext uri="{9D8B030D-6E8A-4147-A177-3AD203B41FA5}">
                      <a16:colId xmlns:a16="http://schemas.microsoft.com/office/drawing/2014/main" val="20003"/>
                    </a:ext>
                  </a:extLst>
                </a:gridCol>
                <a:gridCol w="1910402">
                  <a:extLst>
                    <a:ext uri="{9D8B030D-6E8A-4147-A177-3AD203B41FA5}">
                      <a16:colId xmlns:a16="http://schemas.microsoft.com/office/drawing/2014/main" val="20004"/>
                    </a:ext>
                  </a:extLst>
                </a:gridCol>
                <a:gridCol w="1575582">
                  <a:extLst>
                    <a:ext uri="{9D8B030D-6E8A-4147-A177-3AD203B41FA5}">
                      <a16:colId xmlns:a16="http://schemas.microsoft.com/office/drawing/2014/main" val="20005"/>
                    </a:ext>
                  </a:extLst>
                </a:gridCol>
                <a:gridCol w="1444283">
                  <a:extLst>
                    <a:ext uri="{9D8B030D-6E8A-4147-A177-3AD203B41FA5}">
                      <a16:colId xmlns:a16="http://schemas.microsoft.com/office/drawing/2014/main" val="20006"/>
                    </a:ext>
                  </a:extLst>
                </a:gridCol>
                <a:gridCol w="1318134">
                  <a:extLst>
                    <a:ext uri="{9D8B030D-6E8A-4147-A177-3AD203B41FA5}">
                      <a16:colId xmlns:a16="http://schemas.microsoft.com/office/drawing/2014/main" val="20007"/>
                    </a:ext>
                  </a:extLst>
                </a:gridCol>
              </a:tblGrid>
              <a:tr h="2286000">
                <a:tc>
                  <a:txBody>
                    <a:bodyPr/>
                    <a:lstStyle/>
                    <a:p>
                      <a:pPr algn="r" fontAlgn="ctr"/>
                      <a:r>
                        <a:rPr lang="en-US" sz="2000" u="none" strike="noStrike" dirty="0">
                          <a:effectLst/>
                        </a:rPr>
                        <a:t>Analysis</a:t>
                      </a:r>
                      <a:r>
                        <a:rPr lang="en-US" sz="2000" u="none" strike="noStrike" dirty="0" smtClean="0">
                          <a:effectLst/>
                        </a:rPr>
                        <a:t>/ Thesis                                </a:t>
                      </a:r>
                      <a:r>
                        <a:rPr lang="en-US" sz="1200" u="none" strike="noStrike" dirty="0">
                          <a:effectLst/>
                        </a:rPr>
                        <a:t>How well does your paper demonstrate analysis of the novel as it applies to the prompt.</a:t>
                      </a:r>
                      <a:endParaRPr lang="en-US" sz="2000" b="1" i="0" u="none" strike="noStrike" dirty="0">
                        <a:solidFill>
                          <a:srgbClr val="000000"/>
                        </a:solidFill>
                        <a:effectLst/>
                        <a:latin typeface="Calibri"/>
                      </a:endParaRPr>
                    </a:p>
                  </a:txBody>
                  <a:tcPr marL="7730" marR="7730" marT="7730" marB="0" anchor="ctr"/>
                </a:tc>
                <a:tc>
                  <a:txBody>
                    <a:bodyPr/>
                    <a:lstStyle/>
                    <a:p>
                      <a:pPr algn="ctr" fontAlgn="ctr"/>
                      <a:r>
                        <a:rPr lang="en-US" sz="1600" u="none" strike="noStrike" dirty="0" smtClean="0">
                          <a:effectLst/>
                        </a:rPr>
                        <a:t>50%</a:t>
                      </a:r>
                      <a:endParaRPr lang="en-US" sz="1600" b="0" i="0" u="none" strike="noStrike" dirty="0">
                        <a:solidFill>
                          <a:srgbClr val="000000"/>
                        </a:solidFill>
                        <a:effectLst/>
                        <a:latin typeface="Calibri"/>
                      </a:endParaRPr>
                    </a:p>
                  </a:txBody>
                  <a:tcPr marL="7730" marR="7730" marT="7730" marB="0" anchor="ctr"/>
                </a:tc>
                <a:tc>
                  <a:txBody>
                    <a:bodyPr/>
                    <a:lstStyle/>
                    <a:p>
                      <a:pPr algn="ctr" fontAlgn="ctr"/>
                      <a:endParaRPr lang="en-US" sz="1800" b="0" i="0" u="none" strike="noStrike" dirty="0">
                        <a:solidFill>
                          <a:srgbClr val="000000"/>
                        </a:solidFill>
                        <a:effectLst/>
                        <a:latin typeface="Calibri"/>
                      </a:endParaRPr>
                    </a:p>
                  </a:txBody>
                  <a:tcPr marL="7730" marR="7730" marT="7730" marB="0" anchor="ctr"/>
                </a:tc>
                <a:tc>
                  <a:txBody>
                    <a:bodyPr/>
                    <a:lstStyle/>
                    <a:p>
                      <a:pPr algn="ctr" fontAlgn="b"/>
                      <a:r>
                        <a:rPr lang="en-US" sz="1800" u="none" strike="noStrike" dirty="0">
                          <a:effectLst/>
                        </a:rPr>
                        <a:t> </a:t>
                      </a:r>
                      <a:endParaRPr lang="en-US" sz="1800" b="0" i="0" u="none" strike="noStrike" dirty="0">
                        <a:solidFill>
                          <a:srgbClr val="000000"/>
                        </a:solidFill>
                        <a:effectLst/>
                        <a:latin typeface="Calibri"/>
                      </a:endParaRPr>
                    </a:p>
                  </a:txBody>
                  <a:tcPr marL="7730" marR="7730" marT="7730" marB="0" anchor="b"/>
                </a:tc>
                <a:tc>
                  <a:txBody>
                    <a:bodyPr/>
                    <a:lstStyle/>
                    <a:p>
                      <a:pPr algn="ctr" fontAlgn="ctr"/>
                      <a:r>
                        <a:rPr lang="en-US" sz="1500" u="none" strike="noStrike" dirty="0">
                          <a:effectLst/>
                        </a:rPr>
                        <a:t>Analysis demonstrates clear understanding of novel, themes motifs and author's literary elements and the intent of the author.  Analysis throughout the paper supports thesis statement</a:t>
                      </a:r>
                      <a:r>
                        <a:rPr lang="en-US" sz="1200" u="none" strike="noStrike" dirty="0">
                          <a:effectLst/>
                        </a:rPr>
                        <a:t>.</a:t>
                      </a:r>
                      <a:endParaRPr lang="en-US" sz="1200" b="0" i="0" u="none" strike="noStrike" dirty="0">
                        <a:solidFill>
                          <a:srgbClr val="000000"/>
                        </a:solidFill>
                        <a:effectLst/>
                        <a:latin typeface="Calibri"/>
                      </a:endParaRPr>
                    </a:p>
                  </a:txBody>
                  <a:tcPr marL="7730" marR="7730" marT="7730" marB="0" anchor="ctr"/>
                </a:tc>
                <a:tc>
                  <a:txBody>
                    <a:bodyPr/>
                    <a:lstStyle/>
                    <a:p>
                      <a:pPr algn="ctr" fontAlgn="ctr"/>
                      <a:r>
                        <a:rPr lang="en-US" sz="1400" u="none" strike="noStrike" dirty="0">
                          <a:effectLst/>
                        </a:rPr>
                        <a:t>Analysis </a:t>
                      </a:r>
                      <a:r>
                        <a:rPr lang="en-US" sz="1400" u="none" strike="noStrike" dirty="0" smtClean="0">
                          <a:effectLst/>
                        </a:rPr>
                        <a:t>demonstrates </a:t>
                      </a:r>
                      <a:r>
                        <a:rPr lang="en-US" sz="1400" u="none" strike="noStrike" dirty="0">
                          <a:effectLst/>
                        </a:rPr>
                        <a:t>strong understanding of author's intent through the novel, most analysis is supportive of thesis statement</a:t>
                      </a:r>
                      <a:endParaRPr lang="en-US" sz="1400" b="0" i="0" u="none" strike="noStrike" dirty="0">
                        <a:solidFill>
                          <a:srgbClr val="000000"/>
                        </a:solidFill>
                        <a:effectLst/>
                        <a:latin typeface="Calibri"/>
                      </a:endParaRPr>
                    </a:p>
                  </a:txBody>
                  <a:tcPr marL="7730" marR="7730" marT="7730" marB="0" anchor="ctr"/>
                </a:tc>
                <a:tc>
                  <a:txBody>
                    <a:bodyPr/>
                    <a:lstStyle/>
                    <a:p>
                      <a:pPr algn="ctr" fontAlgn="ctr"/>
                      <a:r>
                        <a:rPr lang="en-US" sz="1400" u="none" strike="noStrike" dirty="0">
                          <a:effectLst/>
                        </a:rPr>
                        <a:t>Analysis is superficial, and does not completely contribute to proving thesis. Similar to a book report in nature.</a:t>
                      </a:r>
                      <a:endParaRPr lang="en-US" sz="1400" b="0" i="0" u="none" strike="noStrike" dirty="0">
                        <a:solidFill>
                          <a:srgbClr val="000000"/>
                        </a:solidFill>
                        <a:effectLst/>
                        <a:latin typeface="Calibri"/>
                      </a:endParaRPr>
                    </a:p>
                  </a:txBody>
                  <a:tcPr marL="7730" marR="7730" marT="7730" marB="0" anchor="ctr"/>
                </a:tc>
                <a:tc>
                  <a:txBody>
                    <a:bodyPr/>
                    <a:lstStyle/>
                    <a:p>
                      <a:pPr algn="ctr" fontAlgn="ctr"/>
                      <a:r>
                        <a:rPr lang="en-US" sz="1600" u="none" strike="noStrike" dirty="0">
                          <a:effectLst/>
                        </a:rPr>
                        <a:t>No analysis present, may be plot summary. </a:t>
                      </a:r>
                      <a:r>
                        <a:rPr lang="en-US" sz="1200" u="none" strike="noStrike" dirty="0">
                          <a:effectLst/>
                        </a:rPr>
                        <a:t> </a:t>
                      </a:r>
                      <a:endParaRPr lang="en-US" sz="1200" b="0" i="0" u="none" strike="noStrike" dirty="0">
                        <a:solidFill>
                          <a:srgbClr val="000000"/>
                        </a:solidFill>
                        <a:effectLst/>
                        <a:latin typeface="Calibri"/>
                      </a:endParaRPr>
                    </a:p>
                  </a:txBody>
                  <a:tcPr marL="7730" marR="7730" marT="7730" marB="0" anchor="ctr"/>
                </a:tc>
                <a:extLst>
                  <a:ext uri="{0D108BD9-81ED-4DB2-BD59-A6C34878D82A}">
                    <a16:rowId xmlns:a16="http://schemas.microsoft.com/office/drawing/2014/main" val="10000"/>
                  </a:ext>
                </a:extLst>
              </a:tr>
            </a:tbl>
          </a:graphicData>
        </a:graphic>
      </p:graphicFrame>
      <p:graphicFrame>
        <p:nvGraphicFramePr>
          <p:cNvPr id="8" name="Content Placeholder 3"/>
          <p:cNvGraphicFramePr>
            <a:graphicFrameLocks/>
          </p:cNvGraphicFramePr>
          <p:nvPr>
            <p:extLst/>
          </p:nvPr>
        </p:nvGraphicFramePr>
        <p:xfrm>
          <a:off x="1676400" y="990600"/>
          <a:ext cx="7010401" cy="400050"/>
        </p:xfrm>
        <a:graphic>
          <a:graphicData uri="http://schemas.openxmlformats.org/drawingml/2006/table">
            <a:tbl>
              <a:tblPr>
                <a:tableStyleId>{5C22544A-7EE6-4342-B048-85BDC9FD1C3A}</a:tableStyleId>
              </a:tblPr>
              <a:tblGrid>
                <a:gridCol w="519289">
                  <a:extLst>
                    <a:ext uri="{9D8B030D-6E8A-4147-A177-3AD203B41FA5}">
                      <a16:colId xmlns:a16="http://schemas.microsoft.com/office/drawing/2014/main" val="20000"/>
                    </a:ext>
                  </a:extLst>
                </a:gridCol>
                <a:gridCol w="508691">
                  <a:extLst>
                    <a:ext uri="{9D8B030D-6E8A-4147-A177-3AD203B41FA5}">
                      <a16:colId xmlns:a16="http://schemas.microsoft.com/office/drawing/2014/main" val="20001"/>
                    </a:ext>
                  </a:extLst>
                </a:gridCol>
                <a:gridCol w="1518126">
                  <a:extLst>
                    <a:ext uri="{9D8B030D-6E8A-4147-A177-3AD203B41FA5}">
                      <a16:colId xmlns:a16="http://schemas.microsoft.com/office/drawing/2014/main" val="20002"/>
                    </a:ext>
                  </a:extLst>
                </a:gridCol>
                <a:gridCol w="1621453">
                  <a:extLst>
                    <a:ext uri="{9D8B030D-6E8A-4147-A177-3AD203B41FA5}">
                      <a16:colId xmlns:a16="http://schemas.microsoft.com/office/drawing/2014/main" val="20003"/>
                    </a:ext>
                  </a:extLst>
                </a:gridCol>
                <a:gridCol w="1486332">
                  <a:extLst>
                    <a:ext uri="{9D8B030D-6E8A-4147-A177-3AD203B41FA5}">
                      <a16:colId xmlns:a16="http://schemas.microsoft.com/office/drawing/2014/main" val="20004"/>
                    </a:ext>
                  </a:extLst>
                </a:gridCol>
                <a:gridCol w="1356510">
                  <a:extLst>
                    <a:ext uri="{9D8B030D-6E8A-4147-A177-3AD203B41FA5}">
                      <a16:colId xmlns:a16="http://schemas.microsoft.com/office/drawing/2014/main" val="20005"/>
                    </a:ext>
                  </a:extLst>
                </a:gridCol>
              </a:tblGrid>
              <a:tr h="200025">
                <a:tc>
                  <a:txBody>
                    <a:bodyPr/>
                    <a:lstStyle/>
                    <a:p>
                      <a:pPr algn="l" fontAlgn="b"/>
                      <a:r>
                        <a:rPr lang="en-US" sz="1100" u="none" strike="noStrike" dirty="0">
                          <a:solidFill>
                            <a:schemeClr val="tx1"/>
                          </a:solidFill>
                          <a:effectLst/>
                        </a:rPr>
                        <a:t>Points</a:t>
                      </a:r>
                      <a:endParaRPr lang="en-US" sz="1100" b="1" i="0" u="none" strike="noStrike" dirty="0">
                        <a:solidFill>
                          <a:schemeClr val="tx1"/>
                        </a:solidFill>
                        <a:effectLst/>
                        <a:latin typeface="Aharoni"/>
                      </a:endParaRPr>
                    </a:p>
                  </a:txBody>
                  <a:tcPr marL="9525" marR="9525" marT="9525" marB="0" anchor="b"/>
                </a:tc>
                <a:tc>
                  <a:txBody>
                    <a:bodyPr/>
                    <a:lstStyle/>
                    <a:p>
                      <a:pPr algn="ctr" fontAlgn="b"/>
                      <a:r>
                        <a:rPr lang="en-US" sz="1100" u="none" strike="noStrike" dirty="0">
                          <a:solidFill>
                            <a:schemeClr val="tx1"/>
                          </a:solidFill>
                          <a:effectLst/>
                        </a:rPr>
                        <a:t> </a:t>
                      </a:r>
                      <a:endParaRPr lang="en-US" sz="1100" b="0" i="0" u="none" strike="noStrike" dirty="0">
                        <a:solidFill>
                          <a:schemeClr val="tx1"/>
                        </a:solidFill>
                        <a:effectLst/>
                        <a:latin typeface="Aharoni"/>
                      </a:endParaRPr>
                    </a:p>
                  </a:txBody>
                  <a:tcPr marL="9525" marR="9525" marT="9525" marB="0" anchor="b"/>
                </a:tc>
                <a:tc>
                  <a:txBody>
                    <a:bodyPr/>
                    <a:lstStyle/>
                    <a:p>
                      <a:pPr algn="ctr" fontAlgn="b"/>
                      <a:r>
                        <a:rPr lang="en-US" sz="1100" u="none" strike="noStrike" dirty="0">
                          <a:solidFill>
                            <a:schemeClr val="tx1"/>
                          </a:solidFill>
                          <a:effectLst/>
                        </a:rPr>
                        <a:t>10 - Connections</a:t>
                      </a:r>
                      <a:endParaRPr lang="en-US" sz="1100" b="1" i="0" u="none" strike="noStrike" dirty="0">
                        <a:solidFill>
                          <a:schemeClr val="tx1"/>
                        </a:solidFill>
                        <a:effectLst/>
                        <a:latin typeface="Arial Rounded MT Bold"/>
                      </a:endParaRPr>
                    </a:p>
                  </a:txBody>
                  <a:tcPr marL="9525" marR="9525" marT="9525" marB="0" anchor="b"/>
                </a:tc>
                <a:tc>
                  <a:txBody>
                    <a:bodyPr/>
                    <a:lstStyle/>
                    <a:p>
                      <a:pPr algn="ctr" fontAlgn="b"/>
                      <a:r>
                        <a:rPr lang="en-US" sz="1100" u="none" strike="noStrike" dirty="0">
                          <a:solidFill>
                            <a:schemeClr val="tx1"/>
                          </a:solidFill>
                          <a:effectLst/>
                        </a:rPr>
                        <a:t>8 - General Analysis</a:t>
                      </a:r>
                      <a:endParaRPr lang="en-US" sz="1100" b="1" i="0" u="none" strike="noStrike" dirty="0">
                        <a:solidFill>
                          <a:schemeClr val="tx1"/>
                        </a:solidFill>
                        <a:effectLst/>
                        <a:latin typeface="Arial Rounded MT Bold"/>
                      </a:endParaRPr>
                    </a:p>
                  </a:txBody>
                  <a:tcPr marL="9525" marR="9525" marT="9525" marB="0" anchor="b"/>
                </a:tc>
                <a:tc>
                  <a:txBody>
                    <a:bodyPr/>
                    <a:lstStyle/>
                    <a:p>
                      <a:pPr algn="ctr" fontAlgn="b"/>
                      <a:r>
                        <a:rPr lang="en-US" sz="1100" u="none" strike="noStrike" dirty="0">
                          <a:solidFill>
                            <a:schemeClr val="tx1"/>
                          </a:solidFill>
                          <a:effectLst/>
                        </a:rPr>
                        <a:t>6 - Base Knowledge</a:t>
                      </a:r>
                      <a:endParaRPr lang="en-US" sz="1100" b="1" i="0" u="none" strike="noStrike" dirty="0">
                        <a:solidFill>
                          <a:schemeClr val="tx1"/>
                        </a:solidFill>
                        <a:effectLst/>
                        <a:latin typeface="Arial Rounded MT Bold"/>
                      </a:endParaRPr>
                    </a:p>
                  </a:txBody>
                  <a:tcPr marL="9525" marR="9525" marT="9525" marB="0" anchor="b"/>
                </a:tc>
                <a:tc>
                  <a:txBody>
                    <a:bodyPr/>
                    <a:lstStyle/>
                    <a:p>
                      <a:pPr algn="ctr" fontAlgn="b"/>
                      <a:r>
                        <a:rPr lang="en-US" sz="1100" u="none" strike="noStrike" dirty="0">
                          <a:solidFill>
                            <a:schemeClr val="tx1"/>
                          </a:solidFill>
                          <a:effectLst/>
                        </a:rPr>
                        <a:t>2 - Incomplete</a:t>
                      </a:r>
                      <a:endParaRPr lang="en-US" sz="1100" b="1" i="0" u="none" strike="noStrike" dirty="0">
                        <a:solidFill>
                          <a:schemeClr val="tx1"/>
                        </a:solidFill>
                        <a:effectLst/>
                        <a:latin typeface="Arial Rounded MT Bold"/>
                      </a:endParaRPr>
                    </a:p>
                  </a:txBody>
                  <a:tcPr marL="9525" marR="9525" marT="9525" marB="0" anchor="b"/>
                </a:tc>
                <a:extLst>
                  <a:ext uri="{0D108BD9-81ED-4DB2-BD59-A6C34878D82A}">
                    <a16:rowId xmlns:a16="http://schemas.microsoft.com/office/drawing/2014/main" val="10000"/>
                  </a:ext>
                </a:extLst>
              </a:tr>
              <a:tr h="200025">
                <a:tc>
                  <a:txBody>
                    <a:bodyPr/>
                    <a:lstStyle/>
                    <a:p>
                      <a:pPr algn="l" fontAlgn="b"/>
                      <a:r>
                        <a:rPr lang="en-US" sz="1100" u="none" strike="noStrike">
                          <a:solidFill>
                            <a:schemeClr val="tx1"/>
                          </a:solidFill>
                          <a:effectLst/>
                        </a:rPr>
                        <a:t> </a:t>
                      </a:r>
                      <a:endParaRPr lang="en-US" sz="1100" b="0" i="0" u="none" strike="noStrike">
                        <a:solidFill>
                          <a:schemeClr val="tx1"/>
                        </a:solidFill>
                        <a:effectLst/>
                        <a:latin typeface="Aharoni"/>
                      </a:endParaRPr>
                    </a:p>
                  </a:txBody>
                  <a:tcPr marL="9525" marR="9525" marT="9525" marB="0" anchor="b"/>
                </a:tc>
                <a:tc>
                  <a:txBody>
                    <a:bodyPr/>
                    <a:lstStyle/>
                    <a:p>
                      <a:pPr algn="ctr" fontAlgn="b"/>
                      <a:r>
                        <a:rPr lang="en-US" sz="1100" u="none" strike="noStrike" dirty="0">
                          <a:solidFill>
                            <a:schemeClr val="tx1"/>
                          </a:solidFill>
                          <a:effectLst/>
                        </a:rPr>
                        <a:t> </a:t>
                      </a:r>
                      <a:endParaRPr lang="en-US" sz="1100" b="0" i="0" u="none" strike="noStrike" dirty="0">
                        <a:solidFill>
                          <a:schemeClr val="tx1"/>
                        </a:solidFill>
                        <a:effectLst/>
                        <a:latin typeface="Aharoni"/>
                      </a:endParaRPr>
                    </a:p>
                  </a:txBody>
                  <a:tcPr marL="9525" marR="9525" marT="9525" marB="0" anchor="b"/>
                </a:tc>
                <a:tc>
                  <a:txBody>
                    <a:bodyPr/>
                    <a:lstStyle/>
                    <a:p>
                      <a:pPr algn="ctr" fontAlgn="b"/>
                      <a:r>
                        <a:rPr lang="en-US" sz="1100" u="none" strike="noStrike" dirty="0">
                          <a:solidFill>
                            <a:schemeClr val="tx1"/>
                          </a:solidFill>
                          <a:effectLst/>
                        </a:rPr>
                        <a:t>Mastery</a:t>
                      </a:r>
                      <a:endParaRPr lang="en-US" sz="1100" b="1" i="0" u="none" strike="noStrike" dirty="0">
                        <a:solidFill>
                          <a:schemeClr val="tx1"/>
                        </a:solidFill>
                        <a:effectLst/>
                        <a:latin typeface="Arial Rounded MT Bold"/>
                      </a:endParaRPr>
                    </a:p>
                  </a:txBody>
                  <a:tcPr marL="9525" marR="9525" marT="9525" marB="0" anchor="b"/>
                </a:tc>
                <a:tc>
                  <a:txBody>
                    <a:bodyPr/>
                    <a:lstStyle/>
                    <a:p>
                      <a:pPr algn="ctr" fontAlgn="b"/>
                      <a:r>
                        <a:rPr lang="en-US" sz="1100" u="none" strike="noStrike" dirty="0">
                          <a:solidFill>
                            <a:schemeClr val="tx1"/>
                          </a:solidFill>
                          <a:effectLst/>
                        </a:rPr>
                        <a:t>Standard</a:t>
                      </a:r>
                      <a:endParaRPr lang="en-US" sz="1100" b="1" i="0" u="none" strike="noStrike" dirty="0">
                        <a:solidFill>
                          <a:schemeClr val="tx1"/>
                        </a:solidFill>
                        <a:effectLst/>
                        <a:latin typeface="Arial Rounded MT Bold"/>
                      </a:endParaRPr>
                    </a:p>
                  </a:txBody>
                  <a:tcPr marL="9525" marR="9525" marT="9525" marB="0" anchor="b"/>
                </a:tc>
                <a:tc>
                  <a:txBody>
                    <a:bodyPr/>
                    <a:lstStyle/>
                    <a:p>
                      <a:pPr algn="ctr" fontAlgn="b"/>
                      <a:r>
                        <a:rPr lang="en-US" sz="1100" u="none" strike="noStrike" dirty="0">
                          <a:solidFill>
                            <a:schemeClr val="tx1"/>
                          </a:solidFill>
                          <a:effectLst/>
                        </a:rPr>
                        <a:t>Basic</a:t>
                      </a:r>
                      <a:endParaRPr lang="en-US" sz="1100" b="1" i="0" u="none" strike="noStrike" dirty="0">
                        <a:solidFill>
                          <a:schemeClr val="tx1"/>
                        </a:solidFill>
                        <a:effectLst/>
                        <a:latin typeface="Arial Rounded MT Bold"/>
                      </a:endParaRPr>
                    </a:p>
                  </a:txBody>
                  <a:tcPr marL="9525" marR="9525" marT="9525" marB="0" anchor="b"/>
                </a:tc>
                <a:tc>
                  <a:txBody>
                    <a:bodyPr/>
                    <a:lstStyle/>
                    <a:p>
                      <a:pPr algn="ctr" fontAlgn="b"/>
                      <a:r>
                        <a:rPr lang="en-US" sz="1100" u="none" strike="noStrike" dirty="0">
                          <a:solidFill>
                            <a:schemeClr val="tx1"/>
                          </a:solidFill>
                          <a:effectLst/>
                        </a:rPr>
                        <a:t>Below Standard</a:t>
                      </a:r>
                      <a:endParaRPr lang="en-US" sz="1100" b="1" i="0" u="none" strike="noStrike" dirty="0">
                        <a:solidFill>
                          <a:schemeClr val="tx1"/>
                        </a:solidFill>
                        <a:effectLst/>
                        <a:latin typeface="Arial Rounded MT Bold"/>
                      </a:endParaRPr>
                    </a:p>
                  </a:txBody>
                  <a:tcPr marL="9525" marR="9525" marT="9525" marB="0" anchor="b"/>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650074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t>Older Files</a:t>
            </a:r>
            <a:endParaRPr lang="en-US" dirty="0"/>
          </a:p>
        </p:txBody>
      </p:sp>
    </p:spTree>
    <p:extLst>
      <p:ext uri="{BB962C8B-B14F-4D97-AF65-F5344CB8AC3E}">
        <p14:creationId xmlns:p14="http://schemas.microsoft.com/office/powerpoint/2010/main" val="38985453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assignment</a:t>
            </a:r>
            <a:endParaRPr lang="en-US" dirty="0"/>
          </a:p>
        </p:txBody>
      </p:sp>
      <p:sp>
        <p:nvSpPr>
          <p:cNvPr id="3" name="Content Placeholder 2"/>
          <p:cNvSpPr>
            <a:spLocks noGrp="1"/>
          </p:cNvSpPr>
          <p:nvPr>
            <p:ph idx="1"/>
          </p:nvPr>
        </p:nvSpPr>
        <p:spPr/>
        <p:txBody>
          <a:bodyPr>
            <a:normAutofit/>
          </a:bodyPr>
          <a:lstStyle/>
          <a:p>
            <a:r>
              <a:rPr lang="en-US" dirty="0" smtClean="0"/>
              <a:t>You are the teacher, and have to create a lesson on the Scottsboro Boys/Tom Robinson</a:t>
            </a:r>
          </a:p>
          <a:p>
            <a:r>
              <a:rPr lang="en-US" dirty="0" smtClean="0"/>
              <a:t>You must research the trials, get all the facts, important people, things to know</a:t>
            </a:r>
          </a:p>
          <a:p>
            <a:r>
              <a:rPr lang="en-US" dirty="0" smtClean="0"/>
              <a:t>You will not actually teach the lesson, but you will just create the lesson</a:t>
            </a:r>
          </a:p>
          <a:p>
            <a:r>
              <a:rPr lang="en-US" dirty="0" smtClean="0"/>
              <a:t>Process grade: 30 points </a:t>
            </a:r>
          </a:p>
          <a:p>
            <a:r>
              <a:rPr lang="en-US" dirty="0" smtClean="0"/>
              <a:t>Due tomorrow at the end of class </a:t>
            </a:r>
            <a:endParaRPr lang="en-US" dirty="0"/>
          </a:p>
        </p:txBody>
      </p:sp>
    </p:spTree>
    <p:extLst>
      <p:ext uri="{BB962C8B-B14F-4D97-AF65-F5344CB8AC3E}">
        <p14:creationId xmlns:p14="http://schemas.microsoft.com/office/powerpoint/2010/main" val="7170707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normAutofit/>
          </a:bodyPr>
          <a:lstStyle/>
          <a:p>
            <a:r>
              <a:rPr lang="en-US" dirty="0" smtClean="0"/>
              <a:t>Lesson Target (something students will be able to do after lesson)</a:t>
            </a:r>
          </a:p>
          <a:p>
            <a:r>
              <a:rPr lang="en-US" dirty="0" smtClean="0"/>
              <a:t>Essential Question (something we should be able to answer after lesson)</a:t>
            </a:r>
          </a:p>
          <a:p>
            <a:r>
              <a:rPr lang="en-US" dirty="0" smtClean="0"/>
              <a:t>Lesson plan (what you are going to do/how you will teach the lesson)</a:t>
            </a:r>
          </a:p>
          <a:p>
            <a:r>
              <a:rPr lang="en-US" dirty="0" smtClean="0"/>
              <a:t>Reflection Question (could be same as essential question, will have students answer)</a:t>
            </a:r>
          </a:p>
          <a:p>
            <a:r>
              <a:rPr lang="en-US" dirty="0" smtClean="0"/>
              <a:t>Lesson should be about 35 minutes</a:t>
            </a:r>
            <a:endParaRPr lang="en-US" dirty="0"/>
          </a:p>
        </p:txBody>
      </p:sp>
    </p:spTree>
    <p:extLst>
      <p:ext uri="{BB962C8B-B14F-4D97-AF65-F5344CB8AC3E}">
        <p14:creationId xmlns:p14="http://schemas.microsoft.com/office/powerpoint/2010/main" val="17150627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a:t>
            </a:r>
            <a:endParaRPr lang="en-US" dirty="0"/>
          </a:p>
        </p:txBody>
      </p:sp>
      <p:sp>
        <p:nvSpPr>
          <p:cNvPr id="3" name="Content Placeholder 2"/>
          <p:cNvSpPr>
            <a:spLocks noGrp="1"/>
          </p:cNvSpPr>
          <p:nvPr>
            <p:ph idx="1"/>
          </p:nvPr>
        </p:nvSpPr>
        <p:spPr/>
        <p:txBody>
          <a:bodyPr/>
          <a:lstStyle/>
          <a:p>
            <a:r>
              <a:rPr lang="en-US" dirty="0" smtClean="0"/>
              <a:t>You will work in groups of 3-4</a:t>
            </a:r>
          </a:p>
          <a:p>
            <a:r>
              <a:rPr lang="en-US" dirty="0" smtClean="0"/>
              <a:t>One person from the group will submit the lesson plan (including any links, pictures, articles), essential question, learning target, and reflection question</a:t>
            </a:r>
          </a:p>
          <a:p>
            <a:r>
              <a:rPr lang="en-US" dirty="0" smtClean="0"/>
              <a:t>Sample lesson plan format on today’s blog post</a:t>
            </a:r>
          </a:p>
          <a:p>
            <a:pPr lvl="1"/>
            <a:r>
              <a:rPr lang="en-US" dirty="0" smtClean="0"/>
              <a:t>You can use your own though!</a:t>
            </a:r>
            <a:endParaRPr lang="en-US" dirty="0"/>
          </a:p>
        </p:txBody>
      </p:sp>
    </p:spTree>
    <p:extLst>
      <p:ext uri="{BB962C8B-B14F-4D97-AF65-F5344CB8AC3E}">
        <p14:creationId xmlns:p14="http://schemas.microsoft.com/office/powerpoint/2010/main" val="3045163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600" dirty="0" smtClean="0"/>
              <a:t>You and your partner will present your chapters in front of the class</a:t>
            </a:r>
          </a:p>
          <a:p>
            <a:r>
              <a:rPr lang="en-US" sz="3600" dirty="0" smtClean="0"/>
              <a:t>Keep your presentation to </a:t>
            </a:r>
            <a:r>
              <a:rPr lang="en-US" sz="3600" u="sng" dirty="0" smtClean="0"/>
              <a:t>under</a:t>
            </a:r>
            <a:r>
              <a:rPr lang="en-US" sz="3600" dirty="0" smtClean="0"/>
              <a:t> 2 minutes</a:t>
            </a:r>
          </a:p>
          <a:p>
            <a:r>
              <a:rPr lang="en-US" sz="3600" dirty="0" smtClean="0"/>
              <a:t>Must do a PowerPoint presentation and email it to me before the start of class </a:t>
            </a:r>
          </a:p>
          <a:p>
            <a:r>
              <a:rPr lang="en-US" sz="3600" dirty="0">
                <a:solidFill>
                  <a:srgbClr val="FF0000"/>
                </a:solidFill>
              </a:rPr>
              <a:t>DO NOT JUST COPY FROM THE INTERNET </a:t>
            </a:r>
          </a:p>
          <a:p>
            <a:endParaRPr lang="en-US" sz="3600" dirty="0" smtClean="0"/>
          </a:p>
          <a:p>
            <a:pPr>
              <a:buNone/>
            </a:pPr>
            <a:endParaRPr lang="en-US" dirty="0"/>
          </a:p>
        </p:txBody>
      </p:sp>
      <p:sp>
        <p:nvSpPr>
          <p:cNvPr id="3" name="Title 2"/>
          <p:cNvSpPr>
            <a:spLocks noGrp="1"/>
          </p:cNvSpPr>
          <p:nvPr>
            <p:ph type="title"/>
          </p:nvPr>
        </p:nvSpPr>
        <p:spPr/>
        <p:txBody>
          <a:bodyPr/>
          <a:lstStyle/>
          <a:p>
            <a:r>
              <a:rPr lang="en-US" dirty="0" smtClean="0"/>
              <a:t>Day Of</a:t>
            </a:r>
            <a:endParaRPr lang="en-US" dirty="0"/>
          </a:p>
        </p:txBody>
      </p:sp>
    </p:spTree>
    <p:extLst>
      <p:ext uri="{BB962C8B-B14F-4D97-AF65-F5344CB8AC3E}">
        <p14:creationId xmlns:p14="http://schemas.microsoft.com/office/powerpoint/2010/main" val="19926530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85000" lnSpcReduction="20000"/>
          </a:bodyPr>
          <a:lstStyle/>
          <a:p>
            <a:pPr>
              <a:spcBef>
                <a:spcPts val="0"/>
              </a:spcBef>
            </a:pPr>
            <a:r>
              <a:rPr lang="en" sz="2800" dirty="0"/>
              <a:t>Title: Homeschooled? </a:t>
            </a:r>
          </a:p>
          <a:p>
            <a:pPr>
              <a:spcBef>
                <a:spcPts val="0"/>
              </a:spcBef>
            </a:pPr>
            <a:r>
              <a:rPr lang="en" sz="2800" dirty="0"/>
              <a:t>Summary: Scout is angry with Walter for getting her in trouble. Jem comes and stops his sister and invites Walter to their house for lunch. As Walter is talking to Atticus, Scout criticizes the way he eats but is soon scolded by Calpurnia. The next day, the teacher is scared of the bugs in Burris Ewell’s hair. </a:t>
            </a:r>
            <a:r>
              <a:rPr lang="en" sz="2800"/>
              <a:t>Burris </a:t>
            </a:r>
            <a:r>
              <a:rPr lang="en" sz="2800" smtClean="0"/>
              <a:t>barely </a:t>
            </a:r>
            <a:r>
              <a:rPr lang="en" sz="2800" dirty="0"/>
              <a:t>goes </a:t>
            </a:r>
            <a:r>
              <a:rPr lang="en" sz="2800"/>
              <a:t>to </a:t>
            </a:r>
            <a:r>
              <a:rPr lang="en" sz="2800" smtClean="0"/>
              <a:t>school, only </a:t>
            </a:r>
            <a:r>
              <a:rPr lang="en" sz="2800" dirty="0"/>
              <a:t>to avoid trouble with the law. After school, Atticus asks Scout what’s wrong and she says she wants him to teach her. Although he says that it is illegal, he promises to read to her each night if she keeps quiet.</a:t>
            </a:r>
          </a:p>
          <a:p>
            <a:pPr>
              <a:spcBef>
                <a:spcPts val="0"/>
              </a:spcBef>
            </a:pPr>
            <a:r>
              <a:rPr lang="en" sz="2800" dirty="0"/>
              <a:t>Quote: “If the remainder of the school year were as fraught with drama as the first day, perhaps it would be mildly entertaining, but the prospect of spending nine months refraining from reading and writing made me think of running away” (Lee 37).</a:t>
            </a:r>
          </a:p>
          <a:p>
            <a:endParaRPr lang="en-US" dirty="0"/>
          </a:p>
        </p:txBody>
      </p:sp>
    </p:spTree>
    <p:extLst>
      <p:ext uri="{BB962C8B-B14F-4D97-AF65-F5344CB8AC3E}">
        <p14:creationId xmlns:p14="http://schemas.microsoft.com/office/powerpoint/2010/main" val="2796309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The </a:t>
            </a:r>
            <a:r>
              <a:rPr lang="en-US" i="1" smtClean="0"/>
              <a:t>Sneetches 2/1</a:t>
            </a:r>
            <a:endParaRPr lang="en-US" i="1" dirty="0"/>
          </a:p>
        </p:txBody>
      </p:sp>
      <p:sp>
        <p:nvSpPr>
          <p:cNvPr id="3" name="Content Placeholder 2"/>
          <p:cNvSpPr>
            <a:spLocks noGrp="1"/>
          </p:cNvSpPr>
          <p:nvPr>
            <p:ph sz="quarter" idx="1"/>
          </p:nvPr>
        </p:nvSpPr>
        <p:spPr/>
        <p:txBody>
          <a:bodyPr>
            <a:noAutofit/>
          </a:bodyPr>
          <a:lstStyle/>
          <a:p>
            <a:r>
              <a:rPr lang="en-US" sz="3200" dirty="0" smtClean="0"/>
              <a:t>Learning Targets: </a:t>
            </a:r>
          </a:p>
          <a:p>
            <a:pPr lvl="1"/>
            <a:r>
              <a:rPr lang="en-US" sz="2800" dirty="0" smtClean="0"/>
              <a:t>I can analyze the story and make connections to </a:t>
            </a:r>
            <a:r>
              <a:rPr lang="en-US" sz="2800" i="1" dirty="0" smtClean="0"/>
              <a:t>TKAM</a:t>
            </a:r>
          </a:p>
          <a:p>
            <a:pPr lvl="1"/>
            <a:r>
              <a:rPr lang="en-US" sz="2800" dirty="0" smtClean="0"/>
              <a:t>I can determine the purpose of </a:t>
            </a:r>
            <a:r>
              <a:rPr lang="en-US" sz="2800" i="1" dirty="0" smtClean="0">
                <a:hlinkClick r:id="rId3"/>
              </a:rPr>
              <a:t>The Sneetches</a:t>
            </a:r>
            <a:endParaRPr lang="en-US" sz="2800" dirty="0"/>
          </a:p>
          <a:p>
            <a:r>
              <a:rPr lang="en-US" sz="3200" dirty="0" smtClean="0"/>
              <a:t>While listening and watching, write down your reactions to the story, characters, what is happening. </a:t>
            </a:r>
          </a:p>
          <a:p>
            <a:r>
              <a:rPr lang="en-US" sz="3200" dirty="0" smtClean="0"/>
              <a:t>Small group discussion then whole class share</a:t>
            </a:r>
          </a:p>
          <a:p>
            <a:endParaRPr lang="en-US" sz="3200" dirty="0"/>
          </a:p>
        </p:txBody>
      </p:sp>
    </p:spTree>
    <p:extLst>
      <p:ext uri="{BB962C8B-B14F-4D97-AF65-F5344CB8AC3E}">
        <p14:creationId xmlns:p14="http://schemas.microsoft.com/office/powerpoint/2010/main" val="10588415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a:t>
            </a:r>
            <a:r>
              <a:rPr lang="en-US" i="1" dirty="0" err="1" smtClean="0"/>
              <a:t>Sneetches</a:t>
            </a:r>
            <a:r>
              <a:rPr lang="en-US" i="1" dirty="0" smtClean="0"/>
              <a:t> </a:t>
            </a:r>
            <a:r>
              <a:rPr lang="en-US" dirty="0" smtClean="0"/>
              <a:t>and</a:t>
            </a:r>
            <a:r>
              <a:rPr lang="en-US" i="1" dirty="0" smtClean="0"/>
              <a:t> TKAM</a:t>
            </a:r>
            <a:endParaRPr lang="en-US" i="1" dirty="0"/>
          </a:p>
        </p:txBody>
      </p:sp>
      <p:sp>
        <p:nvSpPr>
          <p:cNvPr id="3" name="Content Placeholder 2"/>
          <p:cNvSpPr>
            <a:spLocks noGrp="1"/>
          </p:cNvSpPr>
          <p:nvPr>
            <p:ph sz="quarter" idx="1"/>
          </p:nvPr>
        </p:nvSpPr>
        <p:spPr>
          <a:xfrm>
            <a:off x="502920" y="1600200"/>
            <a:ext cx="8183880" cy="4419600"/>
          </a:xfrm>
        </p:spPr>
        <p:txBody>
          <a:bodyPr/>
          <a:lstStyle/>
          <a:p>
            <a:r>
              <a:rPr lang="en-US" dirty="0" smtClean="0"/>
              <a:t>Summarize the story.</a:t>
            </a:r>
          </a:p>
          <a:p>
            <a:r>
              <a:rPr lang="en-US" dirty="0" smtClean="0"/>
              <a:t>Conclude the message of the story.</a:t>
            </a:r>
          </a:p>
          <a:p>
            <a:r>
              <a:rPr lang="en-US" dirty="0" smtClean="0"/>
              <a:t>What did the Fix-Up </a:t>
            </a:r>
            <a:r>
              <a:rPr lang="en-US" dirty="0" err="1" smtClean="0"/>
              <a:t>Chappie</a:t>
            </a:r>
            <a:r>
              <a:rPr lang="en-US" dirty="0" smtClean="0"/>
              <a:t> do?</a:t>
            </a:r>
          </a:p>
          <a:p>
            <a:r>
              <a:rPr lang="en-US" dirty="0" smtClean="0"/>
              <a:t>Determine the similarities in the story and history.</a:t>
            </a:r>
          </a:p>
          <a:p>
            <a:r>
              <a:rPr lang="en-US" dirty="0" smtClean="0"/>
              <a:t>How does this story compare to </a:t>
            </a:r>
            <a:r>
              <a:rPr lang="en-US" i="1" dirty="0" smtClean="0"/>
              <a:t>TKAM</a:t>
            </a:r>
            <a:r>
              <a:rPr lang="en-US" dirty="0" smtClean="0"/>
              <a:t>?</a:t>
            </a:r>
          </a:p>
          <a:p>
            <a:pPr lvl="1"/>
            <a:r>
              <a:rPr lang="en-US" dirty="0" smtClean="0"/>
              <a:t>What characters from </a:t>
            </a:r>
            <a:r>
              <a:rPr lang="en-US" i="1" dirty="0" smtClean="0"/>
              <a:t>TKAM </a:t>
            </a:r>
            <a:r>
              <a:rPr lang="en-US" dirty="0" smtClean="0"/>
              <a:t>do you see in </a:t>
            </a:r>
            <a:r>
              <a:rPr lang="en-US" i="1" dirty="0" smtClean="0"/>
              <a:t>The </a:t>
            </a:r>
            <a:r>
              <a:rPr lang="en-US" i="1" dirty="0" err="1" smtClean="0"/>
              <a:t>Sneetches</a:t>
            </a:r>
            <a:r>
              <a:rPr lang="en-US" dirty="0" smtClean="0"/>
              <a:t>? </a:t>
            </a:r>
          </a:p>
          <a:p>
            <a:r>
              <a:rPr lang="en-US" dirty="0" smtClean="0"/>
              <a:t>What lesson did the Sneetches learn that the characters in </a:t>
            </a:r>
            <a:r>
              <a:rPr lang="en-US" i="1" dirty="0" smtClean="0"/>
              <a:t>TKAM and the world </a:t>
            </a:r>
            <a:r>
              <a:rPr lang="en-US" dirty="0" smtClean="0"/>
              <a:t>still need to learn? </a:t>
            </a:r>
            <a:endParaRPr lang="en-US" dirty="0"/>
          </a:p>
        </p:txBody>
      </p:sp>
    </p:spTree>
    <p:extLst>
      <p:ext uri="{BB962C8B-B14F-4D97-AF65-F5344CB8AC3E}">
        <p14:creationId xmlns:p14="http://schemas.microsoft.com/office/powerpoint/2010/main" val="36087917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minute write</a:t>
            </a:r>
            <a:endParaRPr lang="en-US" dirty="0"/>
          </a:p>
        </p:txBody>
      </p:sp>
      <p:sp>
        <p:nvSpPr>
          <p:cNvPr id="3" name="Content Placeholder 2"/>
          <p:cNvSpPr>
            <a:spLocks noGrp="1"/>
          </p:cNvSpPr>
          <p:nvPr>
            <p:ph sz="quarter" idx="1"/>
          </p:nvPr>
        </p:nvSpPr>
        <p:spPr/>
        <p:txBody>
          <a:bodyPr/>
          <a:lstStyle/>
          <a:p>
            <a:r>
              <a:rPr lang="en-US" sz="4400" dirty="0" smtClean="0"/>
              <a:t>Write a response on half sheet of paper to this….</a:t>
            </a:r>
          </a:p>
          <a:p>
            <a:r>
              <a:rPr lang="en-US" sz="4400" dirty="0" smtClean="0"/>
              <a:t>How can citizens break through barriers of prejudice to promote tolerance?</a:t>
            </a:r>
          </a:p>
          <a:p>
            <a:pPr>
              <a:buNone/>
            </a:pPr>
            <a:endParaRPr lang="en-US" dirty="0"/>
          </a:p>
        </p:txBody>
      </p:sp>
    </p:spTree>
    <p:extLst>
      <p:ext uri="{BB962C8B-B14F-4D97-AF65-F5344CB8AC3E}">
        <p14:creationId xmlns:p14="http://schemas.microsoft.com/office/powerpoint/2010/main" val="3933694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sz="quarter" idx="1"/>
          </p:nvPr>
        </p:nvSpPr>
        <p:spPr/>
        <p:txBody>
          <a:bodyPr>
            <a:normAutofit fontScale="92500"/>
          </a:bodyPr>
          <a:lstStyle/>
          <a:p>
            <a:r>
              <a:rPr lang="en-US" dirty="0" smtClean="0"/>
              <a:t>Summarize major events in chapters 16-22</a:t>
            </a:r>
          </a:p>
          <a:p>
            <a:pPr marL="514350" indent="-514350">
              <a:buFont typeface="+mj-lt"/>
              <a:buAutoNum type="arabicPeriod"/>
            </a:pPr>
            <a:r>
              <a:rPr lang="en-US" dirty="0" smtClean="0"/>
              <a:t>What are your thoughts on the trial?</a:t>
            </a:r>
          </a:p>
          <a:p>
            <a:pPr marL="514350" indent="-514350">
              <a:buFont typeface="+mj-lt"/>
              <a:buAutoNum type="arabicPeriod"/>
            </a:pPr>
            <a:r>
              <a:rPr lang="en-US" dirty="0" smtClean="0"/>
              <a:t>Is Tom Robinson guilty?</a:t>
            </a:r>
          </a:p>
          <a:p>
            <a:pPr marL="514350" indent="-514350">
              <a:buFont typeface="+mj-lt"/>
              <a:buAutoNum type="arabicPeriod"/>
            </a:pPr>
            <a:r>
              <a:rPr lang="en-US" dirty="0" smtClean="0"/>
              <a:t>Why does Atticus defend Tom?</a:t>
            </a:r>
          </a:p>
          <a:p>
            <a:pPr marL="514350" indent="-514350">
              <a:buFont typeface="+mj-lt"/>
              <a:buAutoNum type="arabicPeriod"/>
            </a:pPr>
            <a:r>
              <a:rPr lang="en-US" dirty="0" smtClean="0"/>
              <a:t>How are the children reacting? Should they witness the trial?</a:t>
            </a:r>
          </a:p>
          <a:p>
            <a:pPr marL="514350" indent="-514350">
              <a:buFont typeface="+mj-lt"/>
              <a:buAutoNum type="arabicPeriod"/>
            </a:pPr>
            <a:r>
              <a:rPr lang="en-US" dirty="0" smtClean="0"/>
              <a:t>How does Aunt Alexandra react to the trial and Atticus’ involvement?</a:t>
            </a:r>
          </a:p>
          <a:p>
            <a:pPr marL="514350" indent="-514350">
              <a:buFont typeface="+mj-lt"/>
              <a:buAutoNum type="arabicPeriod"/>
            </a:pPr>
            <a:r>
              <a:rPr lang="en-US" dirty="0" smtClean="0"/>
              <a:t>How does the African American community react?</a:t>
            </a:r>
          </a:p>
          <a:p>
            <a:pPr marL="514350" indent="-514350">
              <a:buFont typeface="+mj-lt"/>
              <a:buAutoNum type="arabicPeriod"/>
            </a:pPr>
            <a:r>
              <a:rPr lang="en-US" dirty="0" smtClean="0"/>
              <a:t>What are your thoughts on the </a:t>
            </a:r>
            <a:r>
              <a:rPr lang="en-US" dirty="0" err="1" smtClean="0"/>
              <a:t>Ewells</a:t>
            </a:r>
            <a:r>
              <a:rPr lang="en-US" dirty="0"/>
              <a:t> </a:t>
            </a:r>
            <a:r>
              <a:rPr lang="en-US" dirty="0" smtClean="0"/>
              <a:t>(especially Bob)?</a:t>
            </a:r>
          </a:p>
          <a:p>
            <a:endParaRPr lang="en-US" dirty="0"/>
          </a:p>
        </p:txBody>
      </p:sp>
    </p:spTree>
    <p:extLst>
      <p:ext uri="{BB962C8B-B14F-4D97-AF65-F5344CB8AC3E}">
        <p14:creationId xmlns:p14="http://schemas.microsoft.com/office/powerpoint/2010/main" val="250127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sentence</a:t>
            </a:r>
            <a:endParaRPr lang="en-US" dirty="0"/>
          </a:p>
        </p:txBody>
      </p:sp>
      <p:sp>
        <p:nvSpPr>
          <p:cNvPr id="3" name="Content Placeholder 2"/>
          <p:cNvSpPr>
            <a:spLocks noGrp="1"/>
          </p:cNvSpPr>
          <p:nvPr>
            <p:ph sz="quarter" idx="1"/>
          </p:nvPr>
        </p:nvSpPr>
        <p:spPr/>
        <p:txBody>
          <a:bodyPr>
            <a:normAutofit fontScale="92500"/>
          </a:bodyPr>
          <a:lstStyle/>
          <a:p>
            <a:r>
              <a:rPr lang="en-US" sz="3200" dirty="0" smtClean="0"/>
              <a:t>Write a one sentence (you have one minute) answer to ONE of the following questions:</a:t>
            </a:r>
          </a:p>
          <a:p>
            <a:pPr marL="514350" indent="-514350">
              <a:buFont typeface="+mj-lt"/>
              <a:buAutoNum type="arabicPeriod"/>
            </a:pPr>
            <a:r>
              <a:rPr lang="en-US" sz="3200" b="1" dirty="0"/>
              <a:t>How can citizens break through barriers of prejudice to promote tolerance?</a:t>
            </a:r>
          </a:p>
          <a:p>
            <a:pPr marL="514350" indent="-514350">
              <a:buFont typeface="+mj-lt"/>
              <a:buAutoNum type="arabicPeriod"/>
            </a:pPr>
            <a:r>
              <a:rPr lang="en-US" sz="3200" b="1" dirty="0"/>
              <a:t>What does it mean to be an individual in society? Does society force its citizens to take unpopular, but moral, stances in order to promote change? </a:t>
            </a:r>
          </a:p>
          <a:p>
            <a:pPr marL="514350" indent="-514350">
              <a:buFont typeface="+mj-lt"/>
              <a:buAutoNum type="arabicPeriod"/>
            </a:pPr>
            <a:endParaRPr lang="en-US" dirty="0"/>
          </a:p>
        </p:txBody>
      </p:sp>
    </p:spTree>
    <p:extLst>
      <p:ext uri="{BB962C8B-B14F-4D97-AF65-F5344CB8AC3E}">
        <p14:creationId xmlns:p14="http://schemas.microsoft.com/office/powerpoint/2010/main" val="349774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the novel</a:t>
            </a:r>
            <a:endParaRPr lang="en-US" dirty="0"/>
          </a:p>
        </p:txBody>
      </p:sp>
      <p:sp>
        <p:nvSpPr>
          <p:cNvPr id="3" name="Content Placeholder 2"/>
          <p:cNvSpPr>
            <a:spLocks noGrp="1"/>
          </p:cNvSpPr>
          <p:nvPr>
            <p:ph sz="quarter" idx="1"/>
          </p:nvPr>
        </p:nvSpPr>
        <p:spPr/>
        <p:txBody>
          <a:bodyPr/>
          <a:lstStyle/>
          <a:p>
            <a:r>
              <a:rPr lang="en-US" dirty="0" smtClean="0"/>
              <a:t>Today we will be outlining the novel </a:t>
            </a:r>
          </a:p>
          <a:p>
            <a:r>
              <a:rPr lang="en-US" dirty="0" smtClean="0"/>
              <a:t>Take each chapter and summarize it, in two sentences or less.</a:t>
            </a:r>
          </a:p>
          <a:p>
            <a:r>
              <a:rPr lang="en-US" dirty="0" smtClean="0"/>
              <a:t>Combine the trial (chapters 16-20) and just highlight the main points</a:t>
            </a:r>
          </a:p>
          <a:p>
            <a:r>
              <a:rPr lang="en-US" dirty="0" smtClean="0"/>
              <a:t>Each person needs to complete an outline individually </a:t>
            </a:r>
          </a:p>
          <a:p>
            <a:pPr lvl="1"/>
            <a:r>
              <a:rPr lang="en-US" dirty="0" smtClean="0"/>
              <a:t>Will go in your packets that are due Friday 3/8</a:t>
            </a:r>
          </a:p>
          <a:p>
            <a:pPr>
              <a:buNone/>
            </a:pPr>
            <a:endParaRPr lang="en-US" dirty="0"/>
          </a:p>
        </p:txBody>
      </p:sp>
    </p:spTree>
    <p:extLst>
      <p:ext uri="{BB962C8B-B14F-4D97-AF65-F5344CB8AC3E}">
        <p14:creationId xmlns:p14="http://schemas.microsoft.com/office/powerpoint/2010/main" val="2146287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a:t>
            </a:r>
            <a:endParaRPr lang="en-US" dirty="0"/>
          </a:p>
        </p:txBody>
      </p:sp>
      <p:sp>
        <p:nvSpPr>
          <p:cNvPr id="3" name="Content Placeholder 2"/>
          <p:cNvSpPr>
            <a:spLocks noGrp="1"/>
          </p:cNvSpPr>
          <p:nvPr>
            <p:ph sz="quarter" idx="1"/>
          </p:nvPr>
        </p:nvSpPr>
        <p:spPr/>
        <p:txBody>
          <a:bodyPr/>
          <a:lstStyle/>
          <a:p>
            <a:r>
              <a:rPr lang="en-US" dirty="0" smtClean="0"/>
              <a:t>Title: Scouting the story</a:t>
            </a:r>
          </a:p>
          <a:p>
            <a:r>
              <a:rPr lang="en-US" dirty="0" smtClean="0"/>
              <a:t>Summary: meet the Finch family (Scout, </a:t>
            </a:r>
            <a:r>
              <a:rPr lang="en-US" dirty="0" err="1" smtClean="0"/>
              <a:t>Jem</a:t>
            </a:r>
            <a:r>
              <a:rPr lang="en-US" dirty="0" smtClean="0"/>
              <a:t>, Atticus), mother died when Scout was two. Maycomb is introduced. Dill comes to visit and tells the story of Boo Radley.</a:t>
            </a:r>
          </a:p>
          <a:p>
            <a:r>
              <a:rPr lang="en-US" dirty="0" smtClean="0"/>
              <a:t>Quote: “When he was nearly thirteen, my brother </a:t>
            </a:r>
            <a:r>
              <a:rPr lang="en-US" dirty="0" err="1" smtClean="0"/>
              <a:t>Jem</a:t>
            </a:r>
            <a:r>
              <a:rPr lang="en-US" dirty="0" smtClean="0"/>
              <a:t> got his arm broken at the elbow” (1)</a:t>
            </a:r>
          </a:p>
          <a:p>
            <a:pPr lvl="1"/>
            <a:r>
              <a:rPr lang="en-US" dirty="0" smtClean="0"/>
              <a:t>Foreshadowing…‘got’</a:t>
            </a:r>
            <a:endParaRPr lang="en-US" dirty="0"/>
          </a:p>
        </p:txBody>
      </p:sp>
    </p:spTree>
    <p:extLst>
      <p:ext uri="{BB962C8B-B14F-4D97-AF65-F5344CB8AC3E}">
        <p14:creationId xmlns:p14="http://schemas.microsoft.com/office/powerpoint/2010/main" val="165393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a:t>
            </a:r>
            <a:endParaRPr lang="en-US" dirty="0"/>
          </a:p>
        </p:txBody>
      </p:sp>
      <p:sp>
        <p:nvSpPr>
          <p:cNvPr id="3" name="Content Placeholder 2"/>
          <p:cNvSpPr>
            <a:spLocks noGrp="1"/>
          </p:cNvSpPr>
          <p:nvPr>
            <p:ph sz="quarter" idx="1"/>
          </p:nvPr>
        </p:nvSpPr>
        <p:spPr/>
        <p:txBody>
          <a:bodyPr/>
          <a:lstStyle/>
          <a:p>
            <a:r>
              <a:rPr lang="en-US" dirty="0" smtClean="0"/>
              <a:t>Title: Scout vs. Miss Caroline </a:t>
            </a:r>
          </a:p>
          <a:p>
            <a:r>
              <a:rPr lang="en-US" dirty="0" smtClean="0"/>
              <a:t>Summary: Dill leaves Maycomb that September; Scout goes to school but does not like her teacher, Miss Caroline (she makes her feel guilty about being educated). Miss Caroline offers to buy Walter Cunningham lunch, but he refuses. Scout explains that they never take anything they cannot repay. </a:t>
            </a:r>
          </a:p>
          <a:p>
            <a:r>
              <a:rPr lang="en-US" dirty="0" smtClean="0"/>
              <a:t>Quote: “The </a:t>
            </a:r>
            <a:r>
              <a:rPr lang="en-US" dirty="0" err="1" smtClean="0"/>
              <a:t>Cunninghams</a:t>
            </a:r>
            <a:r>
              <a:rPr lang="en-US" dirty="0" smtClean="0"/>
              <a:t> never took anything they can’t pay back…They never took anything off of anybody, they get along on what they have” (26). </a:t>
            </a:r>
            <a:endParaRPr lang="en-US" dirty="0"/>
          </a:p>
        </p:txBody>
      </p:sp>
    </p:spTree>
    <p:extLst>
      <p:ext uri="{BB962C8B-B14F-4D97-AF65-F5344CB8AC3E}">
        <p14:creationId xmlns:p14="http://schemas.microsoft.com/office/powerpoint/2010/main" val="260393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Charts 1/31</a:t>
            </a:r>
            <a:endParaRPr lang="en-US" dirty="0"/>
          </a:p>
        </p:txBody>
      </p:sp>
      <p:sp>
        <p:nvSpPr>
          <p:cNvPr id="3" name="Content Placeholder 2"/>
          <p:cNvSpPr>
            <a:spLocks noGrp="1"/>
          </p:cNvSpPr>
          <p:nvPr>
            <p:ph sz="quarter" idx="1"/>
          </p:nvPr>
        </p:nvSpPr>
        <p:spPr>
          <a:xfrm>
            <a:off x="502920" y="1447800"/>
            <a:ext cx="8183880" cy="4876800"/>
          </a:xfrm>
        </p:spPr>
        <p:txBody>
          <a:bodyPr>
            <a:normAutofit fontScale="92500" lnSpcReduction="10000"/>
          </a:bodyPr>
          <a:lstStyle/>
          <a:p>
            <a:r>
              <a:rPr lang="en-US" dirty="0" smtClean="0"/>
              <a:t>Learning Target: I can explain why characters are characterized in a certain way. </a:t>
            </a:r>
          </a:p>
          <a:p>
            <a:r>
              <a:rPr lang="en-US" dirty="0" smtClean="0"/>
              <a:t>Create character charts for Scout, </a:t>
            </a:r>
            <a:r>
              <a:rPr lang="en-US" dirty="0" err="1" smtClean="0"/>
              <a:t>Jem</a:t>
            </a:r>
            <a:r>
              <a:rPr lang="en-US" dirty="0" smtClean="0"/>
              <a:t>, Boo, Calpurnia, and Atticus.</a:t>
            </a:r>
          </a:p>
          <a:p>
            <a:r>
              <a:rPr lang="en-US" dirty="0" smtClean="0"/>
              <a:t>The character chart should include:</a:t>
            </a:r>
          </a:p>
          <a:p>
            <a:pPr marL="731520" lvl="1" indent="-457200">
              <a:buFont typeface="+mj-lt"/>
              <a:buAutoNum type="arabicPeriod"/>
            </a:pPr>
            <a:r>
              <a:rPr lang="en-US" sz="2000" dirty="0" smtClean="0"/>
              <a:t>Character’s name</a:t>
            </a:r>
          </a:p>
          <a:p>
            <a:pPr marL="731520" lvl="1" indent="-457200">
              <a:buFont typeface="+mj-lt"/>
              <a:buAutoNum type="arabicPeriod"/>
            </a:pPr>
            <a:r>
              <a:rPr lang="en-US" sz="2000" dirty="0" smtClean="0"/>
              <a:t>A cited quote describing the character’s appearance (from them or as described by another character)</a:t>
            </a:r>
          </a:p>
          <a:p>
            <a:pPr marL="731520" lvl="1" indent="-457200">
              <a:buFont typeface="+mj-lt"/>
              <a:buAutoNum type="arabicPeriod"/>
            </a:pPr>
            <a:r>
              <a:rPr lang="en-US" sz="2000" dirty="0" smtClean="0"/>
              <a:t>A cited quote spoken by or about the character that shows personality</a:t>
            </a:r>
          </a:p>
          <a:p>
            <a:pPr marL="731520" lvl="1" indent="-457200">
              <a:buFont typeface="+mj-lt"/>
              <a:buAutoNum type="arabicPeriod"/>
            </a:pPr>
            <a:r>
              <a:rPr lang="en-US" sz="2000" dirty="0" smtClean="0"/>
              <a:t>A one sentence description showing your thoughts/ideas/reflections/speculations about the character</a:t>
            </a:r>
          </a:p>
          <a:p>
            <a:r>
              <a:rPr lang="en-US" sz="2500" dirty="0" smtClean="0"/>
              <a:t>You can collaborate but you should not copy each other or divide and conquer</a:t>
            </a:r>
            <a:endParaRPr lang="en-US" sz="2500" dirty="0"/>
          </a:p>
        </p:txBody>
      </p:sp>
    </p:spTree>
    <p:extLst>
      <p:ext uri="{BB962C8B-B14F-4D97-AF65-F5344CB8AC3E}">
        <p14:creationId xmlns:p14="http://schemas.microsoft.com/office/powerpoint/2010/main" val="133187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inVertical)">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barn(inVertical)">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Switching POV/Narrative</a:t>
            </a:r>
            <a:endParaRPr lang="en-US" dirty="0"/>
          </a:p>
        </p:txBody>
      </p:sp>
      <p:sp>
        <p:nvSpPr>
          <p:cNvPr id="3" name="Content Placeholder 2"/>
          <p:cNvSpPr>
            <a:spLocks noGrp="1"/>
          </p:cNvSpPr>
          <p:nvPr>
            <p:ph sz="quarter" idx="1"/>
          </p:nvPr>
        </p:nvSpPr>
        <p:spPr>
          <a:xfrm>
            <a:off x="502920" y="1524000"/>
            <a:ext cx="8183880" cy="4800600"/>
          </a:xfrm>
        </p:spPr>
        <p:txBody>
          <a:bodyPr>
            <a:normAutofit/>
          </a:bodyPr>
          <a:lstStyle/>
          <a:p>
            <a:r>
              <a:rPr lang="en-US" sz="2800" dirty="0" smtClean="0"/>
              <a:t>Learning Target: I can determine Scout’s perspective and how that differs from other main characters</a:t>
            </a:r>
          </a:p>
          <a:p>
            <a:r>
              <a:rPr lang="en-US" sz="2800" dirty="0" smtClean="0"/>
              <a:t>Take an excerpt from Scout’s perspective and change into the perspective of </a:t>
            </a:r>
            <a:r>
              <a:rPr lang="en-US" sz="2800" u="sng" dirty="0" smtClean="0"/>
              <a:t>one</a:t>
            </a:r>
            <a:r>
              <a:rPr lang="en-US" sz="2800" dirty="0" smtClean="0"/>
              <a:t> of these characters: </a:t>
            </a:r>
          </a:p>
          <a:p>
            <a:pPr lvl="1"/>
            <a:r>
              <a:rPr lang="en-US" sz="2800" dirty="0" smtClean="0"/>
              <a:t>Dill</a:t>
            </a:r>
          </a:p>
          <a:p>
            <a:pPr lvl="1"/>
            <a:r>
              <a:rPr lang="en-US" sz="2800" dirty="0" err="1" smtClean="0"/>
              <a:t>Jem</a:t>
            </a:r>
            <a:endParaRPr lang="en-US" sz="2800" dirty="0" smtClean="0"/>
          </a:p>
          <a:p>
            <a:pPr lvl="1"/>
            <a:r>
              <a:rPr lang="en-US" sz="2800" dirty="0" err="1" smtClean="0"/>
              <a:t>Calpurnia</a:t>
            </a:r>
            <a:endParaRPr lang="en-US" sz="2800" dirty="0" smtClean="0"/>
          </a:p>
          <a:p>
            <a:pPr lvl="1"/>
            <a:r>
              <a:rPr lang="en-US" sz="2800" dirty="0" smtClean="0"/>
              <a:t>Atticus</a:t>
            </a:r>
          </a:p>
          <a:p>
            <a:pPr>
              <a:buNone/>
            </a:pPr>
            <a:endParaRPr lang="en-US" dirty="0"/>
          </a:p>
        </p:txBody>
      </p:sp>
    </p:spTree>
    <p:extLst>
      <p:ext uri="{BB962C8B-B14F-4D97-AF65-F5344CB8AC3E}">
        <p14:creationId xmlns:p14="http://schemas.microsoft.com/office/powerpoint/2010/main" val="334521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sz="quarter" idx="1"/>
          </p:nvPr>
        </p:nvSpPr>
        <p:spPr>
          <a:xfrm>
            <a:off x="502920" y="1143000"/>
            <a:ext cx="8183880" cy="5029200"/>
          </a:xfrm>
        </p:spPr>
        <p:txBody>
          <a:bodyPr>
            <a:noAutofit/>
          </a:bodyPr>
          <a:lstStyle/>
          <a:p>
            <a:endParaRPr lang="en-US" sz="2000" dirty="0" smtClean="0"/>
          </a:p>
          <a:p>
            <a:r>
              <a:rPr lang="en-US" sz="2000" dirty="0" smtClean="0"/>
              <a:t>Choose a passage from </a:t>
            </a:r>
            <a:r>
              <a:rPr lang="en-US" sz="2000" smtClean="0"/>
              <a:t>chapters 1-13, </a:t>
            </a:r>
            <a:r>
              <a:rPr lang="en-US" sz="2000" dirty="0" smtClean="0"/>
              <a:t>should be at least 5 sentences (both original and new)</a:t>
            </a:r>
          </a:p>
          <a:p>
            <a:r>
              <a:rPr lang="en-US" sz="2000" dirty="0" smtClean="0"/>
              <a:t>How would the ‘new’ character react to the situation/events?</a:t>
            </a:r>
          </a:p>
          <a:p>
            <a:pPr lvl="1"/>
            <a:r>
              <a:rPr lang="en-US" sz="1600" dirty="0" smtClean="0"/>
              <a:t>They did not have to be present for the situation, more how they would deal with the situation</a:t>
            </a:r>
          </a:p>
          <a:p>
            <a:pPr lvl="2"/>
            <a:r>
              <a:rPr lang="en-US" sz="1600" dirty="0" smtClean="0"/>
              <a:t>Ex. Atticus would not be in school, but how would he deal with an incident that Scout is faced with? </a:t>
            </a:r>
          </a:p>
          <a:p>
            <a:pPr lvl="1"/>
            <a:r>
              <a:rPr lang="en-US" sz="1600" dirty="0" smtClean="0"/>
              <a:t>What language would they use (words, grammar, etc)</a:t>
            </a:r>
          </a:p>
          <a:p>
            <a:pPr lvl="1"/>
            <a:r>
              <a:rPr lang="en-US" sz="1600" dirty="0" smtClean="0"/>
              <a:t>How would they feel? What would they think?  What would they do differently or the same as Scout?</a:t>
            </a:r>
          </a:p>
          <a:p>
            <a:r>
              <a:rPr lang="en-US" sz="2000" dirty="0" smtClean="0"/>
              <a:t>Need to include the </a:t>
            </a:r>
            <a:r>
              <a:rPr lang="en-US" sz="2000" u="sng" dirty="0" smtClean="0"/>
              <a:t>original passage</a:t>
            </a:r>
          </a:p>
          <a:p>
            <a:r>
              <a:rPr lang="en-US" sz="2000" u="sng" dirty="0" smtClean="0"/>
              <a:t>Rewriting</a:t>
            </a:r>
            <a:r>
              <a:rPr lang="en-US" sz="2000" dirty="0" smtClean="0"/>
              <a:t> as if it is a part of the story</a:t>
            </a:r>
          </a:p>
          <a:p>
            <a:r>
              <a:rPr lang="en-US" sz="2000" u="sng" dirty="0" smtClean="0"/>
              <a:t>Two sentence reflection</a:t>
            </a:r>
            <a:r>
              <a:rPr lang="en-US" sz="2000" dirty="0" smtClean="0"/>
              <a:t>: how does the shift from the original perspective to the new perspective change the story?</a:t>
            </a:r>
            <a:endParaRPr lang="en-US" sz="2000" dirty="0"/>
          </a:p>
        </p:txBody>
      </p:sp>
    </p:spTree>
    <p:extLst>
      <p:ext uri="{BB962C8B-B14F-4D97-AF65-F5344CB8AC3E}">
        <p14:creationId xmlns:p14="http://schemas.microsoft.com/office/powerpoint/2010/main" val="10882618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3356</TotalTime>
  <Words>2804</Words>
  <Application>Microsoft Office PowerPoint</Application>
  <PresentationFormat>On-screen Show (4:3)</PresentationFormat>
  <Paragraphs>321</Paragraphs>
  <Slides>46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Aharoni</vt:lpstr>
      <vt:lpstr>Arial Rounded MT Bold</vt:lpstr>
      <vt:lpstr>Calibri</vt:lpstr>
      <vt:lpstr>Georgia</vt:lpstr>
      <vt:lpstr>Wingdings</vt:lpstr>
      <vt:lpstr>Wingdings 2</vt:lpstr>
      <vt:lpstr>Civic</vt:lpstr>
      <vt:lpstr>Mockingbird Lessons</vt:lpstr>
      <vt:lpstr>Chapter Presentations</vt:lpstr>
      <vt:lpstr>Requirements for Presentation</vt:lpstr>
      <vt:lpstr>Day Of</vt:lpstr>
      <vt:lpstr>Chapter 1</vt:lpstr>
      <vt:lpstr>Chapter 2</vt:lpstr>
      <vt:lpstr>Character Charts 1/31</vt:lpstr>
      <vt:lpstr>Switching POV/Narrative</vt:lpstr>
      <vt:lpstr>Requirements</vt:lpstr>
      <vt:lpstr>Example from Huck Finn</vt:lpstr>
      <vt:lpstr>Mrs. Dubose</vt:lpstr>
      <vt:lpstr>Group Silent Table Discussion</vt:lpstr>
      <vt:lpstr>Figurative Language</vt:lpstr>
      <vt:lpstr>Simile</vt:lpstr>
      <vt:lpstr>Imagery</vt:lpstr>
      <vt:lpstr>Metaphor</vt:lpstr>
      <vt:lpstr>Hyperbole</vt:lpstr>
      <vt:lpstr>Figurative Language Write</vt:lpstr>
      <vt:lpstr>Today</vt:lpstr>
      <vt:lpstr>Chapters 1-16 Discussion 2/8</vt:lpstr>
      <vt:lpstr>“Scottsboro Boys” and Tom Robinson</vt:lpstr>
      <vt:lpstr>Question of controversy: </vt:lpstr>
      <vt:lpstr>Scottsboro Boys</vt:lpstr>
      <vt:lpstr>Tom Robinson</vt:lpstr>
      <vt:lpstr>Task</vt:lpstr>
      <vt:lpstr>Symbolism </vt:lpstr>
      <vt:lpstr>Symbols </vt:lpstr>
      <vt:lpstr>Table Reflection (on the back of poster) </vt:lpstr>
      <vt:lpstr>Ending Reflection Questions</vt:lpstr>
      <vt:lpstr>11 sentence essay</vt:lpstr>
      <vt:lpstr>Essay topic</vt:lpstr>
      <vt:lpstr>Prompt 1</vt:lpstr>
      <vt:lpstr>Prompt 2</vt:lpstr>
      <vt:lpstr>Prompt 3</vt:lpstr>
      <vt:lpstr>Rubric</vt:lpstr>
      <vt:lpstr>Older Files</vt:lpstr>
      <vt:lpstr>Your assignment</vt:lpstr>
      <vt:lpstr>Requirements</vt:lpstr>
      <vt:lpstr>Submission</vt:lpstr>
      <vt:lpstr>Chapter 3</vt:lpstr>
      <vt:lpstr>The Sneetches 2/1</vt:lpstr>
      <vt:lpstr>The Sneetches and TKAM</vt:lpstr>
      <vt:lpstr>10 minute write</vt:lpstr>
      <vt:lpstr>Discussion</vt:lpstr>
      <vt:lpstr>One sentence</vt:lpstr>
      <vt:lpstr>Outline of the novel</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Mockingbird Lessons</dc:title>
  <dc:creator>Windows User</dc:creator>
  <cp:lastModifiedBy>Woldendorp, Kirsten    SHS-Staff</cp:lastModifiedBy>
  <cp:revision>201</cp:revision>
  <dcterms:created xsi:type="dcterms:W3CDTF">2012-02-08T18:10:47Z</dcterms:created>
  <dcterms:modified xsi:type="dcterms:W3CDTF">2019-02-28T18:49:02Z</dcterms:modified>
</cp:coreProperties>
</file>