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121"/>
  </p:notesMasterIdLst>
  <p:handoutMasterIdLst>
    <p:handoutMasterId r:id="rId122"/>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375" r:id="rId19"/>
    <p:sldId id="376" r:id="rId20"/>
    <p:sldId id="273" r:id="rId21"/>
    <p:sldId id="274"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6756"/>
    <a:srgbClr val="FFFFCC"/>
    <a:srgbClr val="4432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6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8DC0D88C-8788-48D2-A574-1CED482D259C}" type="datetimeFigureOut">
              <a:rPr lang="en-US" smtClean="0"/>
              <a:t>12/4/2019</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AB4F6A0F-E843-4872-A333-A3DF6729C21A}" type="slidenum">
              <a:rPr lang="en-US" smtClean="0"/>
              <a:t>‹#›</a:t>
            </a:fld>
            <a:endParaRPr lang="en-US"/>
          </a:p>
        </p:txBody>
      </p:sp>
    </p:spTree>
    <p:extLst>
      <p:ext uri="{BB962C8B-B14F-4D97-AF65-F5344CB8AC3E}">
        <p14:creationId xmlns:p14="http://schemas.microsoft.com/office/powerpoint/2010/main" val="1686347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2BB2FCA4-61E1-4095-982D-BF87CC302AE5}" type="datetimeFigureOut">
              <a:rPr lang="en-US" smtClean="0"/>
              <a:t>12/4/2019</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63172181-6A84-4B49-8CB4-EE3FB5A087CD}" type="slidenum">
              <a:rPr lang="en-US" smtClean="0"/>
              <a:t>‹#›</a:t>
            </a:fld>
            <a:endParaRPr lang="en-US"/>
          </a:p>
        </p:txBody>
      </p:sp>
    </p:spTree>
    <p:extLst>
      <p:ext uri="{BB962C8B-B14F-4D97-AF65-F5344CB8AC3E}">
        <p14:creationId xmlns:p14="http://schemas.microsoft.com/office/powerpoint/2010/main" val="2717635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https://www.youtube.com/watch?v=nc5VbZ2RnTg</a:t>
            </a:r>
            <a:endParaRPr lang="en-US"/>
          </a:p>
        </p:txBody>
      </p:sp>
      <p:sp>
        <p:nvSpPr>
          <p:cNvPr id="4" name="Slide Number Placeholder 3"/>
          <p:cNvSpPr>
            <a:spLocks noGrp="1"/>
          </p:cNvSpPr>
          <p:nvPr>
            <p:ph type="sldNum" sz="quarter" idx="10"/>
          </p:nvPr>
        </p:nvSpPr>
        <p:spPr/>
        <p:txBody>
          <a:bodyPr/>
          <a:lstStyle/>
          <a:p>
            <a:fld id="{2F47B73F-9782-4D15-8D1F-86F566D5F76E}" type="slidenum">
              <a:rPr lang="en-US" smtClean="0"/>
              <a:t>11</a:t>
            </a:fld>
            <a:endParaRPr lang="en-US"/>
          </a:p>
        </p:txBody>
      </p:sp>
    </p:spTree>
    <p:extLst>
      <p:ext uri="{BB962C8B-B14F-4D97-AF65-F5344CB8AC3E}">
        <p14:creationId xmlns:p14="http://schemas.microsoft.com/office/powerpoint/2010/main" val="4141970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http://www.vulture.com/2013/01/jay-z-great-gatsby-quiz.html</a:t>
            </a:r>
            <a:endParaRPr lang="en-US"/>
          </a:p>
        </p:txBody>
      </p:sp>
      <p:sp>
        <p:nvSpPr>
          <p:cNvPr id="4" name="Slide Number Placeholder 3"/>
          <p:cNvSpPr>
            <a:spLocks noGrp="1"/>
          </p:cNvSpPr>
          <p:nvPr>
            <p:ph type="sldNum" sz="quarter" idx="10"/>
          </p:nvPr>
        </p:nvSpPr>
        <p:spPr/>
        <p:txBody>
          <a:bodyPr/>
          <a:lstStyle/>
          <a:p>
            <a:fld id="{E40ABD58-18F5-4BC2-9E1F-B44F09B7C63C}" type="slidenum">
              <a:rPr lang="en-US" smtClean="0"/>
              <a:t>46</a:t>
            </a:fld>
            <a:endParaRPr lang="en-US"/>
          </a:p>
        </p:txBody>
      </p:sp>
    </p:spTree>
    <p:extLst>
      <p:ext uri="{BB962C8B-B14F-4D97-AF65-F5344CB8AC3E}">
        <p14:creationId xmlns:p14="http://schemas.microsoft.com/office/powerpoint/2010/main" val="441935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Demi-monde: people who lose favor because of being sexually</a:t>
            </a:r>
            <a:r>
              <a:rPr lang="en-US" baseline="0" dirty="0" smtClean="0"/>
              <a:t> promiscuous or doing questionable things</a:t>
            </a:r>
          </a:p>
          <a:p>
            <a:r>
              <a:rPr lang="en-US" baseline="0" dirty="0" smtClean="0"/>
              <a:t>Liggers: free-loader, one who hangs on, attends parties</a:t>
            </a:r>
            <a:endParaRPr lang="en-US" dirty="0"/>
          </a:p>
        </p:txBody>
      </p:sp>
      <p:sp>
        <p:nvSpPr>
          <p:cNvPr id="4" name="Slide Number Placeholder 3"/>
          <p:cNvSpPr>
            <a:spLocks noGrp="1"/>
          </p:cNvSpPr>
          <p:nvPr>
            <p:ph type="sldNum" sz="quarter" idx="10"/>
          </p:nvPr>
        </p:nvSpPr>
        <p:spPr/>
        <p:txBody>
          <a:bodyPr/>
          <a:lstStyle/>
          <a:p>
            <a:fld id="{63172181-6A84-4B49-8CB4-EE3FB5A087CD}" type="slidenum">
              <a:rPr lang="en-US" smtClean="0"/>
              <a:t>99</a:t>
            </a:fld>
            <a:endParaRPr lang="en-US"/>
          </a:p>
        </p:txBody>
      </p:sp>
    </p:spTree>
    <p:extLst>
      <p:ext uri="{BB962C8B-B14F-4D97-AF65-F5344CB8AC3E}">
        <p14:creationId xmlns:p14="http://schemas.microsoft.com/office/powerpoint/2010/main" val="8677651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7000D17-59F9-4177-B172-B041C5D8FD61}"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146C2-50F9-400A-8064-BC0A18A8F288}" type="slidenum">
              <a:rPr lang="en-US" smtClean="0"/>
              <a:pPr/>
              <a:t>‹#›</a:t>
            </a:fld>
            <a:endParaRPr lang="en-US"/>
          </a:p>
        </p:txBody>
      </p:sp>
    </p:spTree>
    <p:extLst>
      <p:ext uri="{BB962C8B-B14F-4D97-AF65-F5344CB8AC3E}">
        <p14:creationId xmlns:p14="http://schemas.microsoft.com/office/powerpoint/2010/main" val="349860259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7000D17-59F9-4177-B172-B041C5D8FD61}" type="datetimeFigureOut">
              <a:rPr lang="en-US" smtClean="0"/>
              <a:pPr/>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146C2-50F9-400A-8064-BC0A18A8F288}" type="slidenum">
              <a:rPr lang="en-US" smtClean="0"/>
              <a:pPr/>
              <a:t>‹#›</a:t>
            </a:fld>
            <a:endParaRPr lang="en-US"/>
          </a:p>
        </p:txBody>
      </p:sp>
    </p:spTree>
    <p:extLst>
      <p:ext uri="{BB962C8B-B14F-4D97-AF65-F5344CB8AC3E}">
        <p14:creationId xmlns:p14="http://schemas.microsoft.com/office/powerpoint/2010/main" val="2018494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7000D17-59F9-4177-B172-B041C5D8FD61}" type="datetimeFigureOut">
              <a:rPr lang="en-US" smtClean="0"/>
              <a:pPr/>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146C2-50F9-400A-8064-BC0A18A8F288}" type="slidenum">
              <a:rPr lang="en-US" smtClean="0"/>
              <a:pPr/>
              <a:t>‹#›</a:t>
            </a:fld>
            <a:endParaRPr lang="en-US"/>
          </a:p>
        </p:txBody>
      </p:sp>
    </p:spTree>
    <p:extLst>
      <p:ext uri="{BB962C8B-B14F-4D97-AF65-F5344CB8AC3E}">
        <p14:creationId xmlns:p14="http://schemas.microsoft.com/office/powerpoint/2010/main" val="721274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7000D17-59F9-4177-B172-B041C5D8FD61}" type="datetimeFigureOut">
              <a:rPr lang="en-US" smtClean="0"/>
              <a:pPr/>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146C2-50F9-400A-8064-BC0A18A8F288}" type="slidenum">
              <a:rPr lang="en-US" smtClean="0"/>
              <a:pPr/>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19277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7000D17-59F9-4177-B172-B041C5D8FD61}" type="datetimeFigureOut">
              <a:rPr lang="en-US" smtClean="0"/>
              <a:pPr/>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146C2-50F9-400A-8064-BC0A18A8F288}" type="slidenum">
              <a:rPr lang="en-US" smtClean="0"/>
              <a:pPr/>
              <a:t>‹#›</a:t>
            </a:fld>
            <a:endParaRPr lang="en-US"/>
          </a:p>
        </p:txBody>
      </p:sp>
    </p:spTree>
    <p:extLst>
      <p:ext uri="{BB962C8B-B14F-4D97-AF65-F5344CB8AC3E}">
        <p14:creationId xmlns:p14="http://schemas.microsoft.com/office/powerpoint/2010/main" val="2357293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7000D17-59F9-4177-B172-B041C5D8FD61}" type="datetimeFigureOut">
              <a:rPr lang="en-US" smtClean="0"/>
              <a:pPr/>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F146C2-50F9-400A-8064-BC0A18A8F288}" type="slidenum">
              <a:rPr lang="en-US" smtClean="0"/>
              <a:pPr/>
              <a:t>‹#›</a:t>
            </a:fld>
            <a:endParaRPr lang="en-US"/>
          </a:p>
        </p:txBody>
      </p:sp>
    </p:spTree>
    <p:extLst>
      <p:ext uri="{BB962C8B-B14F-4D97-AF65-F5344CB8AC3E}">
        <p14:creationId xmlns:p14="http://schemas.microsoft.com/office/powerpoint/2010/main" val="2898166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7000D17-59F9-4177-B172-B041C5D8FD61}" type="datetimeFigureOut">
              <a:rPr lang="en-US" smtClean="0"/>
              <a:pPr/>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F146C2-50F9-400A-8064-BC0A18A8F288}" type="slidenum">
              <a:rPr lang="en-US" smtClean="0"/>
              <a:pPr/>
              <a:t>‹#›</a:t>
            </a:fld>
            <a:endParaRPr lang="en-US"/>
          </a:p>
        </p:txBody>
      </p:sp>
    </p:spTree>
    <p:extLst>
      <p:ext uri="{BB962C8B-B14F-4D97-AF65-F5344CB8AC3E}">
        <p14:creationId xmlns:p14="http://schemas.microsoft.com/office/powerpoint/2010/main" val="951828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000D17-59F9-4177-B172-B041C5D8FD61}"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146C2-50F9-400A-8064-BC0A18A8F288}" type="slidenum">
              <a:rPr lang="en-US" smtClean="0"/>
              <a:pPr/>
              <a:t>‹#›</a:t>
            </a:fld>
            <a:endParaRPr lang="en-US"/>
          </a:p>
        </p:txBody>
      </p:sp>
    </p:spTree>
    <p:extLst>
      <p:ext uri="{BB962C8B-B14F-4D97-AF65-F5344CB8AC3E}">
        <p14:creationId xmlns:p14="http://schemas.microsoft.com/office/powerpoint/2010/main" val="2160844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000D17-59F9-4177-B172-B041C5D8FD61}"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146C2-50F9-400A-8064-BC0A18A8F288}" type="slidenum">
              <a:rPr lang="en-US" smtClean="0"/>
              <a:pPr/>
              <a:t>‹#›</a:t>
            </a:fld>
            <a:endParaRPr lang="en-US"/>
          </a:p>
        </p:txBody>
      </p:sp>
    </p:spTree>
    <p:extLst>
      <p:ext uri="{BB962C8B-B14F-4D97-AF65-F5344CB8AC3E}">
        <p14:creationId xmlns:p14="http://schemas.microsoft.com/office/powerpoint/2010/main" val="1251490109"/>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159EC7EB-7EF9-A14C-97E7-572F02747B87}" type="datetimeFigureOut">
              <a:rPr lang="en-US" smtClean="0"/>
              <a:pPr/>
              <a:t>12/4/2019</a:t>
            </a:fld>
            <a:endParaRPr lang="en-US"/>
          </a:p>
        </p:txBody>
      </p:sp>
      <p:sp>
        <p:nvSpPr>
          <p:cNvPr id="11" name="Slide Number Placeholder 10"/>
          <p:cNvSpPr>
            <a:spLocks noGrp="1"/>
          </p:cNvSpPr>
          <p:nvPr>
            <p:ph type="sldNum" sz="quarter" idx="11"/>
          </p:nvPr>
        </p:nvSpPr>
        <p:spPr/>
        <p:txBody>
          <a:bodyPr/>
          <a:lstStyle/>
          <a:p>
            <a:fld id="{266A8339-2142-D047-A936-9417ACC224F8}" type="slidenum">
              <a:rPr lang="en-US" smtClean="0"/>
              <a:pPr/>
              <a:t>‹#›</a:t>
            </a:fld>
            <a:endParaRPr lang="en-US"/>
          </a:p>
        </p:txBody>
      </p:sp>
      <p:sp>
        <p:nvSpPr>
          <p:cNvPr id="12" name="Footer Placeholder 11"/>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1999691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000D17-59F9-4177-B172-B041C5D8FD61}"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146C2-50F9-400A-8064-BC0A18A8F288}" type="slidenum">
              <a:rPr lang="en-US" smtClean="0"/>
              <a:pPr/>
              <a:t>‹#›</a:t>
            </a:fld>
            <a:endParaRPr lang="en-US"/>
          </a:p>
        </p:txBody>
      </p:sp>
    </p:spTree>
    <p:extLst>
      <p:ext uri="{BB962C8B-B14F-4D97-AF65-F5344CB8AC3E}">
        <p14:creationId xmlns:p14="http://schemas.microsoft.com/office/powerpoint/2010/main" val="294913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7000D17-59F9-4177-B172-B041C5D8FD61}"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146C2-50F9-400A-8064-BC0A18A8F288}" type="slidenum">
              <a:rPr lang="en-US" smtClean="0"/>
              <a:pPr/>
              <a:t>‹#›</a:t>
            </a:fld>
            <a:endParaRPr lang="en-US"/>
          </a:p>
        </p:txBody>
      </p:sp>
    </p:spTree>
    <p:extLst>
      <p:ext uri="{BB962C8B-B14F-4D97-AF65-F5344CB8AC3E}">
        <p14:creationId xmlns:p14="http://schemas.microsoft.com/office/powerpoint/2010/main" val="187244836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7000D17-59F9-4177-B172-B041C5D8FD61}" type="datetimeFigureOut">
              <a:rPr lang="en-US" smtClean="0"/>
              <a:pPr/>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146C2-50F9-400A-8064-BC0A18A8F288}" type="slidenum">
              <a:rPr lang="en-US" smtClean="0"/>
              <a:pPr/>
              <a:t>‹#›</a:t>
            </a:fld>
            <a:endParaRPr lang="en-US"/>
          </a:p>
        </p:txBody>
      </p:sp>
    </p:spTree>
    <p:extLst>
      <p:ext uri="{BB962C8B-B14F-4D97-AF65-F5344CB8AC3E}">
        <p14:creationId xmlns:p14="http://schemas.microsoft.com/office/powerpoint/2010/main" val="935194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000D17-59F9-4177-B172-B041C5D8FD61}" type="datetimeFigureOut">
              <a:rPr lang="en-US" smtClean="0"/>
              <a:pPr/>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F146C2-50F9-400A-8064-BC0A18A8F288}" type="slidenum">
              <a:rPr lang="en-US" smtClean="0"/>
              <a:pPr/>
              <a:t>‹#›</a:t>
            </a:fld>
            <a:endParaRPr lang="en-US"/>
          </a:p>
        </p:txBody>
      </p:sp>
    </p:spTree>
    <p:extLst>
      <p:ext uri="{BB962C8B-B14F-4D97-AF65-F5344CB8AC3E}">
        <p14:creationId xmlns:p14="http://schemas.microsoft.com/office/powerpoint/2010/main" val="1041020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000D17-59F9-4177-B172-B041C5D8FD61}" type="datetimeFigureOut">
              <a:rPr lang="en-US" smtClean="0"/>
              <a:pPr/>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F146C2-50F9-400A-8064-BC0A18A8F288}" type="slidenum">
              <a:rPr lang="en-US" smtClean="0"/>
              <a:pPr/>
              <a:t>‹#›</a:t>
            </a:fld>
            <a:endParaRPr lang="en-US"/>
          </a:p>
        </p:txBody>
      </p:sp>
    </p:spTree>
    <p:extLst>
      <p:ext uri="{BB962C8B-B14F-4D97-AF65-F5344CB8AC3E}">
        <p14:creationId xmlns:p14="http://schemas.microsoft.com/office/powerpoint/2010/main" val="1767078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67000D17-59F9-4177-B172-B041C5D8FD61}" type="datetimeFigureOut">
              <a:rPr lang="en-US" smtClean="0"/>
              <a:pPr/>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F146C2-50F9-400A-8064-BC0A18A8F288}" type="slidenum">
              <a:rPr lang="en-US" smtClean="0"/>
              <a:pPr/>
              <a:t>‹#›</a:t>
            </a:fld>
            <a:endParaRPr lang="en-US"/>
          </a:p>
        </p:txBody>
      </p:sp>
    </p:spTree>
    <p:extLst>
      <p:ext uri="{BB962C8B-B14F-4D97-AF65-F5344CB8AC3E}">
        <p14:creationId xmlns:p14="http://schemas.microsoft.com/office/powerpoint/2010/main" val="226281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7000D17-59F9-4177-B172-B041C5D8FD61}" type="datetimeFigureOut">
              <a:rPr lang="en-US" smtClean="0"/>
              <a:pPr/>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146C2-50F9-400A-8064-BC0A18A8F288}" type="slidenum">
              <a:rPr lang="en-US" smtClean="0"/>
              <a:pPr/>
              <a:t>‹#›</a:t>
            </a:fld>
            <a:endParaRPr lang="en-US"/>
          </a:p>
        </p:txBody>
      </p:sp>
    </p:spTree>
    <p:extLst>
      <p:ext uri="{BB962C8B-B14F-4D97-AF65-F5344CB8AC3E}">
        <p14:creationId xmlns:p14="http://schemas.microsoft.com/office/powerpoint/2010/main" val="3590672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7000D17-59F9-4177-B172-B041C5D8FD61}" type="datetimeFigureOut">
              <a:rPr lang="en-US" smtClean="0"/>
              <a:pPr/>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146C2-50F9-400A-8064-BC0A18A8F288}" type="slidenum">
              <a:rPr lang="en-US" smtClean="0"/>
              <a:pPr/>
              <a:t>‹#›</a:t>
            </a:fld>
            <a:endParaRPr lang="en-US"/>
          </a:p>
        </p:txBody>
      </p:sp>
    </p:spTree>
    <p:extLst>
      <p:ext uri="{BB962C8B-B14F-4D97-AF65-F5344CB8AC3E}">
        <p14:creationId xmlns:p14="http://schemas.microsoft.com/office/powerpoint/2010/main" val="1728193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8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67000D17-59F9-4177-B172-B041C5D8FD61}" type="datetimeFigureOut">
              <a:rPr lang="en-US" smtClean="0"/>
              <a:pPr/>
              <a:t>12/4/2019</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8EF146C2-50F9-400A-8064-BC0A18A8F288}" type="slidenum">
              <a:rPr lang="en-US" smtClean="0"/>
              <a:pPr/>
              <a:t>‹#›</a:t>
            </a:fld>
            <a:endParaRPr lang="en-US"/>
          </a:p>
        </p:txBody>
      </p:sp>
    </p:spTree>
    <p:extLst>
      <p:ext uri="{BB962C8B-B14F-4D97-AF65-F5344CB8AC3E}">
        <p14:creationId xmlns:p14="http://schemas.microsoft.com/office/powerpoint/2010/main" val="382541469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 id="2147483834"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smtClean="0"/>
              <a:t>The Great Gatsby</a:t>
            </a:r>
            <a:endParaRPr lang="en-US" i="1" dirty="0"/>
          </a:p>
        </p:txBody>
      </p:sp>
      <p:sp>
        <p:nvSpPr>
          <p:cNvPr id="3" name="Subtitle 2"/>
          <p:cNvSpPr>
            <a:spLocks noGrp="1"/>
          </p:cNvSpPr>
          <p:nvPr>
            <p:ph type="subTitle" idx="1"/>
          </p:nvPr>
        </p:nvSpPr>
        <p:spPr/>
        <p:txBody>
          <a:bodyPr/>
          <a:lstStyle/>
          <a:p>
            <a:r>
              <a:rPr lang="en-US" dirty="0" smtClean="0"/>
              <a:t>Daily Lessons</a:t>
            </a:r>
            <a:endParaRPr lang="en-US" dirty="0"/>
          </a:p>
        </p:txBody>
      </p:sp>
    </p:spTree>
    <p:extLst>
      <p:ext uri="{BB962C8B-B14F-4D97-AF65-F5344CB8AC3E}">
        <p14:creationId xmlns:p14="http://schemas.microsoft.com/office/powerpoint/2010/main" val="2252887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773338" cy="1057882"/>
          </a:xfrm>
        </p:spPr>
        <p:txBody>
          <a:bodyPr>
            <a:normAutofit/>
          </a:bodyPr>
          <a:lstStyle/>
          <a:p>
            <a:r>
              <a:rPr lang="en-US" dirty="0" smtClean="0"/>
              <a:t>What would Hemingway say?</a:t>
            </a:r>
            <a:endParaRPr lang="en-US" dirty="0"/>
          </a:p>
        </p:txBody>
      </p:sp>
      <p:pic>
        <p:nvPicPr>
          <p:cNvPr id="2050" name="Picture 2" descr="http://img3.wikia.nocookie.net/__cb20130606165306/animalcrossing/images/4/41/Chicken.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800600" y="1295400"/>
            <a:ext cx="4174869" cy="333572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28035" y="2133600"/>
            <a:ext cx="4852348" cy="4038599"/>
          </a:xfrm>
        </p:spPr>
        <p:txBody>
          <a:bodyPr>
            <a:normAutofit/>
          </a:bodyPr>
          <a:lstStyle/>
          <a:p>
            <a:pPr marL="0" indent="0" algn="ctr">
              <a:buNone/>
            </a:pPr>
            <a:r>
              <a:rPr lang="en-US" sz="4000" b="1" dirty="0" smtClean="0"/>
              <a:t>Why did the chicken cross the road?</a:t>
            </a:r>
          </a:p>
          <a:p>
            <a:endParaRPr lang="en-US" dirty="0"/>
          </a:p>
          <a:p>
            <a:pPr marL="0" indent="0" algn="ctr">
              <a:buNone/>
            </a:pPr>
            <a:r>
              <a:rPr lang="en-US" sz="4000" b="1" dirty="0" smtClean="0"/>
              <a:t>To die. In the rain.</a:t>
            </a:r>
            <a:endParaRPr lang="en-US" sz="4000" b="1" dirty="0"/>
          </a:p>
        </p:txBody>
      </p:sp>
    </p:spTree>
    <p:extLst>
      <p:ext uri="{BB962C8B-B14F-4D97-AF65-F5344CB8AC3E}">
        <p14:creationId xmlns:p14="http://schemas.microsoft.com/office/powerpoint/2010/main" val="413259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381000"/>
          </a:xfrm>
        </p:spPr>
        <p:txBody>
          <a:bodyPr>
            <a:normAutofit fontScale="90000"/>
          </a:bodyPr>
          <a:lstStyle/>
          <a:p>
            <a:r>
              <a:rPr lang="en-US" i="1" dirty="0" smtClean="0"/>
              <a:t>Gatsby </a:t>
            </a:r>
            <a:r>
              <a:rPr lang="en-US" dirty="0" smtClean="0"/>
              <a:t>Found Poem</a:t>
            </a:r>
            <a:endParaRPr lang="en-US" i="1" dirty="0"/>
          </a:p>
        </p:txBody>
      </p:sp>
      <p:sp>
        <p:nvSpPr>
          <p:cNvPr id="3" name="Content Placeholder 2"/>
          <p:cNvSpPr>
            <a:spLocks noGrp="1"/>
          </p:cNvSpPr>
          <p:nvPr>
            <p:ph sz="quarter" idx="13"/>
          </p:nvPr>
        </p:nvSpPr>
        <p:spPr>
          <a:xfrm>
            <a:off x="274320" y="914400"/>
            <a:ext cx="8595360" cy="5334000"/>
          </a:xfrm>
        </p:spPr>
        <p:txBody>
          <a:bodyPr>
            <a:noAutofit/>
          </a:bodyPr>
          <a:lstStyle/>
          <a:p>
            <a:pPr>
              <a:buNone/>
            </a:pPr>
            <a:r>
              <a:rPr lang="en-US" b="1" dirty="0" smtClean="0"/>
              <a:t>Getting started:</a:t>
            </a:r>
          </a:p>
          <a:p>
            <a:pPr marL="454914" indent="-457200">
              <a:buFont typeface="+mj-lt"/>
              <a:buAutoNum type="arabicPeriod"/>
            </a:pPr>
            <a:r>
              <a:rPr lang="en-US" b="1" dirty="0" smtClean="0"/>
              <a:t>Choose ten lines from the novel that you think create a vivid image of the </a:t>
            </a:r>
            <a:r>
              <a:rPr lang="en-US" b="1" u="sng" dirty="0" smtClean="0"/>
              <a:t>story/theme/social commentary</a:t>
            </a:r>
          </a:p>
          <a:p>
            <a:pPr marL="454914" indent="-457200">
              <a:buFont typeface="+mj-lt"/>
              <a:buAutoNum type="arabicPeriod"/>
            </a:pPr>
            <a:r>
              <a:rPr lang="en-US" b="1" dirty="0" smtClean="0"/>
              <a:t>Copy down Fitzgerald’s words. Then re-arrange the words/lines quotes to create a ‘found’ poem.</a:t>
            </a:r>
          </a:p>
          <a:p>
            <a:pPr lvl="1"/>
            <a:r>
              <a:rPr lang="en-US" sz="2000" b="1" dirty="0" smtClean="0"/>
              <a:t>Re-order words so that you communicate images or emotions clearly.</a:t>
            </a:r>
          </a:p>
          <a:p>
            <a:pPr lvl="1"/>
            <a:r>
              <a:rPr lang="en-US" sz="2000" b="1" dirty="0" smtClean="0"/>
              <a:t>Omit words that aren’t necessary.</a:t>
            </a:r>
          </a:p>
          <a:p>
            <a:pPr lvl="1"/>
            <a:r>
              <a:rPr lang="en-US" sz="2000" b="1" dirty="0" smtClean="0"/>
              <a:t>Change punctuation, capitalization, verb tense, plurals, or possessives, as necessary.</a:t>
            </a:r>
          </a:p>
          <a:p>
            <a:pPr lvl="1"/>
            <a:r>
              <a:rPr lang="en-US" sz="2000" b="1" dirty="0" smtClean="0"/>
              <a:t>Add up to four words of your own, if you absolutely need to add something to make the poem flow more smoothly or to make sense.</a:t>
            </a:r>
          </a:p>
        </p:txBody>
      </p:sp>
    </p:spTree>
    <p:extLst>
      <p:ext uri="{BB962C8B-B14F-4D97-AF65-F5344CB8AC3E}">
        <p14:creationId xmlns:p14="http://schemas.microsoft.com/office/powerpoint/2010/main" val="81909597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330" y="685800"/>
            <a:ext cx="7772870" cy="5714999"/>
          </a:xfrm>
        </p:spPr>
        <p:txBody>
          <a:bodyPr>
            <a:normAutofit lnSpcReduction="10000"/>
          </a:bodyPr>
          <a:lstStyle/>
          <a:p>
            <a:pPr marL="340614" indent="-342900">
              <a:buFont typeface="+mj-lt"/>
              <a:buAutoNum type="arabicPeriod" startAt="3"/>
            </a:pPr>
            <a:r>
              <a:rPr lang="en-US" sz="2400" b="1" dirty="0"/>
              <a:t>Space or arrange the words so they are poem-like. Pay attention to line breaks, layout, and other elements that will  emphasize important words or significant ideas in the </a:t>
            </a:r>
            <a:r>
              <a:rPr lang="en-US" sz="2400" b="1" dirty="0" smtClean="0"/>
              <a:t>poem</a:t>
            </a:r>
            <a:endParaRPr lang="en-US" sz="2400" b="1" dirty="0"/>
          </a:p>
          <a:p>
            <a:pPr lvl="1"/>
            <a:r>
              <a:rPr lang="en-US" sz="2400" b="1" dirty="0"/>
              <a:t>Arrange the words so that they make a rhythm you like. You can space words out so that they are all </a:t>
            </a:r>
            <a:r>
              <a:rPr lang="en-US" sz="2400" b="1" dirty="0" smtClean="0"/>
              <a:t>                alone                     or </a:t>
            </a:r>
            <a:r>
              <a:rPr lang="en-US" sz="2400" b="1" dirty="0" err="1"/>
              <a:t>allruntogether</a:t>
            </a:r>
            <a:r>
              <a:rPr lang="en-US" sz="2400" b="1" dirty="0"/>
              <a:t>.</a:t>
            </a:r>
          </a:p>
          <a:p>
            <a:pPr lvl="1"/>
            <a:r>
              <a:rPr lang="en-US" sz="2400" b="1" dirty="0"/>
              <a:t>You can also put key words on lines by </a:t>
            </a:r>
            <a:r>
              <a:rPr lang="en-US" sz="2400" b="1" dirty="0" smtClean="0"/>
              <a:t>themselves (max one time though)</a:t>
            </a:r>
            <a:endParaRPr lang="en-US" sz="2400" b="1" dirty="0"/>
          </a:p>
          <a:p>
            <a:pPr lvl="1"/>
            <a:r>
              <a:rPr lang="en-US" sz="2400" b="1" dirty="0"/>
              <a:t>You can shape the entire poem so that it’s wide or tall or shaped like an object </a:t>
            </a:r>
            <a:endParaRPr lang="en-US" sz="2400" b="1" dirty="0" smtClean="0"/>
          </a:p>
          <a:p>
            <a:pPr marL="512064" indent="-514350">
              <a:buFont typeface="+mj-lt"/>
              <a:buAutoNum type="arabicPeriod" startAt="4"/>
            </a:pPr>
            <a:r>
              <a:rPr lang="en-US" sz="2600" b="1" dirty="0" smtClean="0"/>
              <a:t>Choose </a:t>
            </a:r>
            <a:r>
              <a:rPr lang="en-US" sz="2600" b="1" dirty="0"/>
              <a:t>a title. </a:t>
            </a:r>
          </a:p>
          <a:p>
            <a:pPr marL="0" indent="0">
              <a:buNone/>
            </a:pPr>
            <a:endParaRPr lang="en-US" dirty="0"/>
          </a:p>
        </p:txBody>
      </p:sp>
    </p:spTree>
    <p:extLst>
      <p:ext uri="{BB962C8B-B14F-4D97-AF65-F5344CB8AC3E}">
        <p14:creationId xmlns:p14="http://schemas.microsoft.com/office/powerpoint/2010/main" val="24493831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 y="304800"/>
            <a:ext cx="8591550" cy="381000"/>
          </a:xfrm>
        </p:spPr>
        <p:txBody>
          <a:bodyPr>
            <a:normAutofit fontScale="90000"/>
          </a:bodyPr>
          <a:lstStyle/>
          <a:p>
            <a:pPr algn="ctr"/>
            <a:r>
              <a:rPr lang="en-US" dirty="0" smtClean="0"/>
              <a:t>Symbolism Timed Write 12/8</a:t>
            </a:r>
            <a:endParaRPr lang="en-US" dirty="0"/>
          </a:p>
        </p:txBody>
      </p:sp>
      <p:sp>
        <p:nvSpPr>
          <p:cNvPr id="3" name="Content Placeholder 2"/>
          <p:cNvSpPr>
            <a:spLocks noGrp="1"/>
          </p:cNvSpPr>
          <p:nvPr>
            <p:ph sz="quarter" idx="13"/>
          </p:nvPr>
        </p:nvSpPr>
        <p:spPr>
          <a:xfrm>
            <a:off x="470263" y="990600"/>
            <a:ext cx="8382000" cy="5562600"/>
          </a:xfrm>
        </p:spPr>
        <p:txBody>
          <a:bodyPr>
            <a:noAutofit/>
          </a:bodyPr>
          <a:lstStyle/>
          <a:p>
            <a:pPr marL="0" indent="0" algn="ctr">
              <a:buNone/>
            </a:pPr>
            <a:r>
              <a:rPr lang="en-US" sz="2800" dirty="0">
                <a:solidFill>
                  <a:srgbClr val="FF0000"/>
                </a:solidFill>
                <a:latin typeface="Candara" panose="020E0502030303020204" pitchFamily="34" charset="0"/>
              </a:rPr>
              <a:t>"You don't write because you want to say something, you write because you have something to say</a:t>
            </a:r>
            <a:r>
              <a:rPr lang="en-US" sz="2800" dirty="0" smtClean="0">
                <a:solidFill>
                  <a:srgbClr val="FF0000"/>
                </a:solidFill>
                <a:latin typeface="Candara" panose="020E0502030303020204" pitchFamily="34" charset="0"/>
              </a:rPr>
              <a:t>.“-F. Scott Fitzgerald </a:t>
            </a:r>
            <a:endParaRPr lang="en-US" sz="2800" dirty="0" smtClean="0">
              <a:solidFill>
                <a:srgbClr val="FF0000"/>
              </a:solidFill>
            </a:endParaRPr>
          </a:p>
          <a:p>
            <a:pPr marL="512064" indent="-514350">
              <a:buFont typeface="+mj-lt"/>
              <a:buAutoNum type="arabicPeriod"/>
            </a:pPr>
            <a:r>
              <a:rPr lang="en-US" sz="2400" dirty="0" smtClean="0"/>
              <a:t>You will be presented with six questions, and you must respond to at least three in the 25 minutes </a:t>
            </a:r>
          </a:p>
          <a:p>
            <a:pPr marL="512064" indent="-514350">
              <a:buFont typeface="+mj-lt"/>
              <a:buAutoNum type="arabicPeriod"/>
            </a:pPr>
            <a:r>
              <a:rPr lang="en-US" sz="2400" dirty="0" smtClean="0"/>
              <a:t>Must use specifics (facts, quotes, plot details) with a page number…this is why we annotate!</a:t>
            </a:r>
            <a:endParaRPr lang="en-US" sz="2400" dirty="0"/>
          </a:p>
          <a:p>
            <a:pPr marL="512064" indent="-514350">
              <a:buFont typeface="+mj-lt"/>
              <a:buAutoNum type="arabicPeriod"/>
            </a:pPr>
            <a:r>
              <a:rPr lang="en-US" sz="2400" dirty="0" smtClean="0"/>
              <a:t>Grading using junior rubric (focusing on just content/evidence and analysis/thesis)</a:t>
            </a:r>
          </a:p>
        </p:txBody>
      </p:sp>
    </p:spTree>
    <p:extLst>
      <p:ext uri="{BB962C8B-B14F-4D97-AF65-F5344CB8AC3E}">
        <p14:creationId xmlns:p14="http://schemas.microsoft.com/office/powerpoint/2010/main" val="25614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73338" cy="600682"/>
          </a:xfrm>
        </p:spPr>
        <p:txBody>
          <a:bodyPr/>
          <a:lstStyle/>
          <a:p>
            <a:r>
              <a:rPr lang="en-US" dirty="0" smtClean="0"/>
              <a:t>Learning Targets</a:t>
            </a:r>
            <a:endParaRPr lang="en-US" dirty="0"/>
          </a:p>
        </p:txBody>
      </p:sp>
      <p:sp>
        <p:nvSpPr>
          <p:cNvPr id="3" name="Content Placeholder 2"/>
          <p:cNvSpPr>
            <a:spLocks noGrp="1"/>
          </p:cNvSpPr>
          <p:nvPr>
            <p:ph sz="quarter" idx="13"/>
          </p:nvPr>
        </p:nvSpPr>
        <p:spPr>
          <a:xfrm>
            <a:off x="304800" y="1371601"/>
            <a:ext cx="8610600" cy="5257800"/>
          </a:xfrm>
        </p:spPr>
        <p:txBody>
          <a:bodyPr/>
          <a:lstStyle/>
          <a:p>
            <a:pPr marL="457200" indent="-457200">
              <a:buFont typeface="+mj-lt"/>
              <a:buAutoNum type="arabicPeriod"/>
            </a:pPr>
            <a:r>
              <a:rPr lang="en-US" sz="3600" dirty="0" smtClean="0"/>
              <a:t>I can collaborate with classmates in a productive, focused, and engaged manner</a:t>
            </a:r>
          </a:p>
          <a:p>
            <a:pPr marL="457200" indent="-457200">
              <a:buFont typeface="+mj-lt"/>
              <a:buAutoNum type="arabicPeriod"/>
            </a:pPr>
            <a:r>
              <a:rPr lang="en-US" sz="3600" dirty="0" smtClean="0"/>
              <a:t>I can demonstrate an understanding of </a:t>
            </a:r>
            <a:r>
              <a:rPr lang="en-US" sz="3600" i="1" dirty="0" smtClean="0"/>
              <a:t>the </a:t>
            </a:r>
            <a:r>
              <a:rPr lang="en-US" sz="3600" i="1" dirty="0"/>
              <a:t>great </a:t>
            </a:r>
            <a:r>
              <a:rPr lang="en-US" sz="3600" i="1" dirty="0" smtClean="0"/>
              <a:t>Gatsby </a:t>
            </a:r>
            <a:r>
              <a:rPr lang="en-US" sz="3600" smtClean="0"/>
              <a:t>by summarizing </a:t>
            </a:r>
            <a:r>
              <a:rPr lang="en-US" sz="3600" dirty="0" smtClean="0"/>
              <a:t>the plot correctly </a:t>
            </a:r>
          </a:p>
          <a:p>
            <a:pPr marL="0" indent="0">
              <a:buNone/>
            </a:pPr>
            <a:endParaRPr lang="en-US" dirty="0"/>
          </a:p>
        </p:txBody>
      </p:sp>
    </p:spTree>
    <p:extLst>
      <p:ext uri="{BB962C8B-B14F-4D97-AF65-F5344CB8AC3E}">
        <p14:creationId xmlns:p14="http://schemas.microsoft.com/office/powerpoint/2010/main" val="128613234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856395"/>
          </a:xfrm>
        </p:spPr>
        <p:txBody>
          <a:bodyPr/>
          <a:lstStyle/>
          <a:p>
            <a:r>
              <a:rPr lang="en-US" dirty="0" smtClean="0"/>
              <a:t>Chapter Summaries 12/5</a:t>
            </a:r>
            <a:endParaRPr lang="en-US" dirty="0"/>
          </a:p>
        </p:txBody>
      </p:sp>
      <p:sp>
        <p:nvSpPr>
          <p:cNvPr id="3" name="Content Placeholder 2"/>
          <p:cNvSpPr>
            <a:spLocks noGrp="1"/>
          </p:cNvSpPr>
          <p:nvPr>
            <p:ph sz="quarter" idx="13"/>
          </p:nvPr>
        </p:nvSpPr>
        <p:spPr>
          <a:xfrm>
            <a:off x="228600" y="1219200"/>
            <a:ext cx="8839200" cy="5562599"/>
          </a:xfrm>
        </p:spPr>
        <p:txBody>
          <a:bodyPr>
            <a:normAutofit fontScale="77500" lnSpcReduction="20000"/>
          </a:bodyPr>
          <a:lstStyle/>
          <a:p>
            <a:r>
              <a:rPr lang="en-US" sz="3600" dirty="0" smtClean="0"/>
              <a:t>At your table groups </a:t>
            </a:r>
            <a:r>
              <a:rPr lang="en-US" sz="3600" smtClean="0"/>
              <a:t>(15 </a:t>
            </a:r>
            <a:r>
              <a:rPr lang="en-US" sz="3600" dirty="0" smtClean="0"/>
              <a:t>minutes):</a:t>
            </a:r>
          </a:p>
          <a:p>
            <a:r>
              <a:rPr lang="en-US" sz="3800" dirty="0" smtClean="0"/>
              <a:t>Write a brief summary for your assigned chapters (1-6)</a:t>
            </a:r>
          </a:p>
          <a:p>
            <a:pPr marL="944118" lvl="1" indent="-742950">
              <a:buFont typeface="+mj-lt"/>
              <a:buAutoNum type="arabicPeriod"/>
            </a:pPr>
            <a:r>
              <a:rPr lang="en-US" sz="3600" dirty="0" smtClean="0"/>
              <a:t>What happened?</a:t>
            </a:r>
          </a:p>
          <a:p>
            <a:pPr marL="944118" lvl="1" indent="-742950">
              <a:buFont typeface="+mj-lt"/>
              <a:buAutoNum type="arabicPeriod"/>
            </a:pPr>
            <a:r>
              <a:rPr lang="en-US" sz="3600" dirty="0" smtClean="0"/>
              <a:t>Which characters were involved?</a:t>
            </a:r>
          </a:p>
          <a:p>
            <a:pPr marL="944118" lvl="1" indent="-742950">
              <a:buFont typeface="+mj-lt"/>
              <a:buAutoNum type="arabicPeriod"/>
            </a:pPr>
            <a:r>
              <a:rPr lang="en-US" sz="3600" dirty="0" smtClean="0"/>
              <a:t>Important quotes (at least 3-4)?</a:t>
            </a:r>
          </a:p>
          <a:p>
            <a:pPr marL="944118" lvl="1" indent="-742950">
              <a:buFont typeface="+mj-lt"/>
              <a:buAutoNum type="arabicPeriod"/>
            </a:pPr>
            <a:r>
              <a:rPr lang="en-US" sz="3600" dirty="0" smtClean="0"/>
              <a:t>Symbols/colors/motifs?</a:t>
            </a:r>
          </a:p>
          <a:p>
            <a:pPr marL="944118" lvl="1" indent="-742950">
              <a:buFont typeface="+mj-lt"/>
              <a:buAutoNum type="arabicPeriod"/>
            </a:pPr>
            <a:r>
              <a:rPr lang="en-US" sz="3600" dirty="0" smtClean="0"/>
              <a:t>Social commentary being made by Fitzgerald?</a:t>
            </a:r>
          </a:p>
          <a:p>
            <a:pPr marL="457200" lvl="1" indent="0">
              <a:buNone/>
            </a:pPr>
            <a:r>
              <a:rPr lang="en-US" sz="3600" b="1" dirty="0" smtClean="0"/>
              <a:t>We will put these summaries up on a poster paper to display in the class</a:t>
            </a:r>
          </a:p>
        </p:txBody>
      </p:sp>
    </p:spTree>
    <p:extLst>
      <p:ext uri="{BB962C8B-B14F-4D97-AF65-F5344CB8AC3E}">
        <p14:creationId xmlns:p14="http://schemas.microsoft.com/office/powerpoint/2010/main" val="270347911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73338" cy="448282"/>
          </a:xfrm>
        </p:spPr>
        <p:txBody>
          <a:bodyPr>
            <a:normAutofit fontScale="90000"/>
          </a:bodyPr>
          <a:lstStyle/>
          <a:p>
            <a:r>
              <a:rPr lang="en-US" dirty="0" smtClean="0"/>
              <a:t>Class Discussion</a:t>
            </a:r>
            <a:endParaRPr lang="en-US" dirty="0"/>
          </a:p>
        </p:txBody>
      </p:sp>
      <p:sp>
        <p:nvSpPr>
          <p:cNvPr id="3" name="Content Placeholder 2"/>
          <p:cNvSpPr>
            <a:spLocks noGrp="1"/>
          </p:cNvSpPr>
          <p:nvPr>
            <p:ph sz="quarter" idx="13"/>
          </p:nvPr>
        </p:nvSpPr>
        <p:spPr>
          <a:xfrm>
            <a:off x="457200" y="1371600"/>
            <a:ext cx="8458200" cy="5334000"/>
          </a:xfrm>
        </p:spPr>
        <p:txBody>
          <a:bodyPr>
            <a:normAutofit fontScale="47500" lnSpcReduction="20000"/>
          </a:bodyPr>
          <a:lstStyle/>
          <a:p>
            <a:pPr marL="512064" indent="-514350">
              <a:buFont typeface="+mj-lt"/>
              <a:buAutoNum type="arabicPeriod"/>
            </a:pPr>
            <a:r>
              <a:rPr lang="en-US" sz="5500" dirty="0" smtClean="0"/>
              <a:t>Determine if Daisy and Jordan are modern women.</a:t>
            </a:r>
          </a:p>
          <a:p>
            <a:pPr marL="512064" indent="-514350">
              <a:buFont typeface="+mj-lt"/>
              <a:buAutoNum type="arabicPeriod"/>
            </a:pPr>
            <a:r>
              <a:rPr lang="en-US" sz="5500" dirty="0" smtClean="0"/>
              <a:t>Conclude Who is more to blame for the Myrtle/Tom and Gatsby/Daisy affairs.</a:t>
            </a:r>
          </a:p>
          <a:p>
            <a:pPr lvl="2"/>
            <a:r>
              <a:rPr lang="en-US" sz="5500" dirty="0" smtClean="0"/>
              <a:t>Daisy? Tom? Myrtle? George? Nobody? Everybody?</a:t>
            </a:r>
          </a:p>
          <a:p>
            <a:pPr marL="512064" indent="-514350">
              <a:buFont typeface="+mj-lt"/>
              <a:buAutoNum type="arabicPeriod"/>
            </a:pPr>
            <a:r>
              <a:rPr lang="en-US" sz="5500" dirty="0" smtClean="0"/>
              <a:t>Why </a:t>
            </a:r>
            <a:r>
              <a:rPr lang="en-US" sz="5500" dirty="0"/>
              <a:t>the difference in colors, music?</a:t>
            </a:r>
          </a:p>
          <a:p>
            <a:pPr marL="512064" indent="-514350">
              <a:buFont typeface="+mj-lt"/>
              <a:buAutoNum type="arabicPeriod"/>
            </a:pPr>
            <a:r>
              <a:rPr lang="en-US" sz="5500" dirty="0" smtClean="0"/>
              <a:t>Determine if </a:t>
            </a:r>
            <a:r>
              <a:rPr lang="en-US" sz="5500" dirty="0"/>
              <a:t>you think one affair is more justified than </a:t>
            </a:r>
            <a:r>
              <a:rPr lang="en-US" sz="5500" dirty="0" smtClean="0"/>
              <a:t>another.</a:t>
            </a:r>
            <a:endParaRPr lang="en-US" sz="5500" dirty="0"/>
          </a:p>
          <a:p>
            <a:pPr marL="512064" indent="-514350">
              <a:buFont typeface="+mj-lt"/>
              <a:buAutoNum type="arabicPeriod"/>
            </a:pPr>
            <a:r>
              <a:rPr lang="en-US" sz="5500" dirty="0"/>
              <a:t>What is the difference between the two affairs?</a:t>
            </a:r>
          </a:p>
          <a:p>
            <a:pPr marL="856552" lvl="2" indent="-514350">
              <a:buFont typeface="+mj-lt"/>
              <a:buAutoNum type="arabicPeriod"/>
            </a:pPr>
            <a:endParaRPr lang="en-US" sz="3200" dirty="0" smtClean="0"/>
          </a:p>
          <a:p>
            <a:pPr>
              <a:buFont typeface="Arial" pitchFamily="34" charset="0"/>
              <a:buChar char="•"/>
            </a:pPr>
            <a:endParaRPr lang="en-US" dirty="0"/>
          </a:p>
        </p:txBody>
      </p:sp>
    </p:spTree>
    <p:extLst>
      <p:ext uri="{BB962C8B-B14F-4D97-AF65-F5344CB8AC3E}">
        <p14:creationId xmlns:p14="http://schemas.microsoft.com/office/powerpoint/2010/main" val="331310963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385" y="685800"/>
            <a:ext cx="8591550" cy="609600"/>
          </a:xfrm>
        </p:spPr>
        <p:txBody>
          <a:bodyPr>
            <a:normAutofit/>
          </a:bodyPr>
          <a:lstStyle/>
          <a:p>
            <a:pPr algn="ctr"/>
            <a:r>
              <a:rPr lang="en-US" dirty="0" smtClean="0"/>
              <a:t>Timeline for chapter 7</a:t>
            </a:r>
            <a:endParaRPr lang="en-US" dirty="0"/>
          </a:p>
        </p:txBody>
      </p:sp>
      <p:sp>
        <p:nvSpPr>
          <p:cNvPr id="3" name="Content Placeholder 2"/>
          <p:cNvSpPr>
            <a:spLocks noGrp="1"/>
          </p:cNvSpPr>
          <p:nvPr>
            <p:ph sz="quarter" idx="13"/>
          </p:nvPr>
        </p:nvSpPr>
        <p:spPr>
          <a:xfrm>
            <a:off x="274320" y="1600200"/>
            <a:ext cx="8641080" cy="4953000"/>
          </a:xfrm>
        </p:spPr>
        <p:txBody>
          <a:bodyPr>
            <a:normAutofit fontScale="85000" lnSpcReduction="10000"/>
          </a:bodyPr>
          <a:lstStyle/>
          <a:p>
            <a:r>
              <a:rPr lang="en-US" sz="4400" dirty="0" smtClean="0"/>
              <a:t>At your table group, come up with a timeline of events from chapter 7</a:t>
            </a:r>
          </a:p>
          <a:p>
            <a:pPr lvl="2"/>
            <a:r>
              <a:rPr lang="en-US" sz="4000" dirty="0" smtClean="0"/>
              <a:t>Major events, characters involved</a:t>
            </a:r>
          </a:p>
          <a:p>
            <a:r>
              <a:rPr lang="en-US" sz="4000" dirty="0" smtClean="0"/>
              <a:t>Will be going in a homework packet</a:t>
            </a:r>
          </a:p>
          <a:p>
            <a:r>
              <a:rPr lang="en-US" sz="4000" dirty="0" smtClean="0"/>
              <a:t>We will be creating one as a whole class afterwards</a:t>
            </a:r>
            <a:endParaRPr lang="en-US" sz="4000" dirty="0"/>
          </a:p>
        </p:txBody>
      </p:sp>
    </p:spTree>
    <p:extLst>
      <p:ext uri="{BB962C8B-B14F-4D97-AF65-F5344CB8AC3E}">
        <p14:creationId xmlns:p14="http://schemas.microsoft.com/office/powerpoint/2010/main" val="143127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i="1" dirty="0" smtClean="0"/>
              <a:t>The Great Gatsby </a:t>
            </a:r>
            <a:r>
              <a:rPr lang="en-US" dirty="0" smtClean="0"/>
              <a:t>Socratic seminar</a:t>
            </a:r>
            <a:endParaRPr lang="en-US" i="1"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8924739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9247" y="381000"/>
            <a:ext cx="7773338" cy="600682"/>
          </a:xfrm>
        </p:spPr>
        <p:txBody>
          <a:bodyPr/>
          <a:lstStyle/>
          <a:p>
            <a:r>
              <a:rPr lang="en-US" dirty="0" smtClean="0"/>
              <a:t>Due Dates</a:t>
            </a:r>
            <a:endParaRPr lang="en-US" dirty="0"/>
          </a:p>
        </p:txBody>
      </p:sp>
      <p:sp>
        <p:nvSpPr>
          <p:cNvPr id="2" name="Content Placeholder 1"/>
          <p:cNvSpPr>
            <a:spLocks noGrp="1"/>
          </p:cNvSpPr>
          <p:nvPr>
            <p:ph sz="quarter" idx="13"/>
          </p:nvPr>
        </p:nvSpPr>
        <p:spPr>
          <a:xfrm>
            <a:off x="699247" y="1143000"/>
            <a:ext cx="7745505" cy="5486399"/>
          </a:xfrm>
          <a:prstGeom prst="rect">
            <a:avLst/>
          </a:prstGeom>
        </p:spPr>
        <p:txBody>
          <a:bodyPr>
            <a:normAutofit/>
          </a:bodyPr>
          <a:lstStyle/>
          <a:p>
            <a:r>
              <a:rPr lang="en-US" sz="2800" dirty="0" smtClean="0"/>
              <a:t>Socratic Seminar: Wednesday 12/20</a:t>
            </a:r>
          </a:p>
          <a:p>
            <a:r>
              <a:rPr lang="en-US" sz="2800" dirty="0" smtClean="0"/>
              <a:t>Prep work is due for a stamp Wednesday, December 20th</a:t>
            </a:r>
          </a:p>
          <a:p>
            <a:pPr lvl="1"/>
            <a:r>
              <a:rPr lang="en-US" sz="2800" dirty="0" smtClean="0"/>
              <a:t>Before the seminar starts</a:t>
            </a:r>
          </a:p>
          <a:p>
            <a:r>
              <a:rPr lang="en-US" sz="2800" dirty="0" smtClean="0"/>
              <a:t>Reflections are due Wednesday, January 3rd</a:t>
            </a:r>
          </a:p>
          <a:p>
            <a:pPr lvl="1"/>
            <a:r>
              <a:rPr lang="en-US" sz="2800" dirty="0" smtClean="0"/>
              <a:t>Will submit prep and reflection in a 1920s/</a:t>
            </a:r>
            <a:r>
              <a:rPr lang="en-US" sz="2800" i="1" dirty="0" smtClean="0"/>
              <a:t>Gatsby </a:t>
            </a:r>
            <a:r>
              <a:rPr lang="en-US" sz="2800" dirty="0" smtClean="0"/>
              <a:t>homework packet</a:t>
            </a:r>
            <a:endParaRPr lang="en-US" sz="2800" dirty="0"/>
          </a:p>
        </p:txBody>
      </p:sp>
    </p:spTree>
    <p:extLst>
      <p:ext uri="{BB962C8B-B14F-4D97-AF65-F5344CB8AC3E}">
        <p14:creationId xmlns:p14="http://schemas.microsoft.com/office/powerpoint/2010/main" val="278138295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73338" cy="753082"/>
          </a:xfrm>
        </p:spPr>
        <p:txBody>
          <a:bodyPr/>
          <a:lstStyle/>
          <a:p>
            <a:r>
              <a:rPr lang="en-US" dirty="0" smtClean="0"/>
              <a:t>Learning Targets</a:t>
            </a:r>
            <a:endParaRPr lang="en-US" dirty="0"/>
          </a:p>
        </p:txBody>
      </p:sp>
      <p:sp>
        <p:nvSpPr>
          <p:cNvPr id="3" name="Content Placeholder 2"/>
          <p:cNvSpPr>
            <a:spLocks noGrp="1"/>
          </p:cNvSpPr>
          <p:nvPr>
            <p:ph sz="quarter" idx="13"/>
          </p:nvPr>
        </p:nvSpPr>
        <p:spPr>
          <a:xfrm>
            <a:off x="699247" y="1752601"/>
            <a:ext cx="7745505" cy="4373562"/>
          </a:xfrm>
          <a:prstGeom prst="rect">
            <a:avLst/>
          </a:prstGeom>
        </p:spPr>
        <p:txBody>
          <a:bodyPr>
            <a:normAutofit lnSpcReduction="10000"/>
          </a:bodyPr>
          <a:lstStyle/>
          <a:p>
            <a:r>
              <a:rPr lang="en-US" sz="3200" dirty="0" smtClean="0"/>
              <a:t>I can demonstrate an understanding of the themes of the novel</a:t>
            </a:r>
          </a:p>
          <a:p>
            <a:r>
              <a:rPr lang="en-US" sz="3200" dirty="0" smtClean="0"/>
              <a:t>I can demonstrate an understanding of the characters</a:t>
            </a:r>
          </a:p>
          <a:p>
            <a:r>
              <a:rPr lang="en-US" sz="3200" dirty="0" smtClean="0"/>
              <a:t>I can demonstrate an understanding of the novel and how it explores major themes of the 1920s</a:t>
            </a:r>
            <a:endParaRPr lang="en-US" sz="3200" dirty="0"/>
          </a:p>
        </p:txBody>
      </p:sp>
    </p:spTree>
    <p:extLst>
      <p:ext uri="{BB962C8B-B14F-4D97-AF65-F5344CB8AC3E}">
        <p14:creationId xmlns:p14="http://schemas.microsoft.com/office/powerpoint/2010/main" val="5366269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025" y="304800"/>
            <a:ext cx="7773338" cy="981682"/>
          </a:xfrm>
        </p:spPr>
        <p:txBody>
          <a:bodyPr/>
          <a:lstStyle/>
          <a:p>
            <a:r>
              <a:rPr lang="en-US" dirty="0" smtClean="0"/>
              <a:t>Six Word Stories</a:t>
            </a:r>
            <a:endParaRPr lang="en-US" dirty="0"/>
          </a:p>
        </p:txBody>
      </p:sp>
      <p:sp>
        <p:nvSpPr>
          <p:cNvPr id="3" name="Content Placeholder 2"/>
          <p:cNvSpPr>
            <a:spLocks noGrp="1"/>
          </p:cNvSpPr>
          <p:nvPr>
            <p:ph idx="1"/>
          </p:nvPr>
        </p:nvSpPr>
        <p:spPr>
          <a:xfrm>
            <a:off x="228600" y="1219200"/>
            <a:ext cx="8686800" cy="5181600"/>
          </a:xfrm>
        </p:spPr>
        <p:txBody>
          <a:bodyPr>
            <a:noAutofit/>
          </a:bodyPr>
          <a:lstStyle/>
          <a:p>
            <a:pPr marL="0" indent="0" algn="ctr">
              <a:buNone/>
            </a:pPr>
            <a:r>
              <a:rPr lang="en-US" sz="4800" b="1" dirty="0" smtClean="0">
                <a:solidFill>
                  <a:srgbClr val="C00000"/>
                </a:solidFill>
                <a:effectLst>
                  <a:outerShdw blurRad="38100" dist="38100" dir="2700000" algn="tl">
                    <a:srgbClr val="000000">
                      <a:alpha val="43137"/>
                    </a:srgbClr>
                  </a:outerShdw>
                </a:effectLst>
              </a:rPr>
              <a:t>For sale: baby shoes, never worn.</a:t>
            </a:r>
          </a:p>
          <a:p>
            <a:pPr marL="0" indent="0" algn="ctr">
              <a:buNone/>
            </a:pPr>
            <a:r>
              <a:rPr lang="en-US" sz="3200" dirty="0" smtClean="0"/>
              <a:t>What does this story reveal to the reader?</a:t>
            </a:r>
          </a:p>
          <a:p>
            <a:pPr marL="0" indent="0" algn="ctr">
              <a:buNone/>
            </a:pPr>
            <a:r>
              <a:rPr lang="en-US" sz="3200" dirty="0" smtClean="0"/>
              <a:t>How does Hemingway manage to tell us an entire story in just a few words?</a:t>
            </a:r>
            <a:endParaRPr lang="en-US" sz="3200" dirty="0"/>
          </a:p>
        </p:txBody>
      </p:sp>
    </p:spTree>
    <p:extLst>
      <p:ext uri="{BB962C8B-B14F-4D97-AF65-F5344CB8AC3E}">
        <p14:creationId xmlns:p14="http://schemas.microsoft.com/office/powerpoint/2010/main" val="345370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457200"/>
          </a:xfrm>
        </p:spPr>
        <p:txBody>
          <a:bodyPr>
            <a:normAutofit fontScale="90000"/>
          </a:bodyPr>
          <a:lstStyle/>
          <a:p>
            <a:r>
              <a:rPr lang="en-US" dirty="0" smtClean="0"/>
              <a:t>Requirements</a:t>
            </a:r>
            <a:endParaRPr lang="en-US" dirty="0"/>
          </a:p>
        </p:txBody>
      </p:sp>
      <p:sp>
        <p:nvSpPr>
          <p:cNvPr id="3" name="Content Placeholder 2"/>
          <p:cNvSpPr>
            <a:spLocks noGrp="1"/>
          </p:cNvSpPr>
          <p:nvPr>
            <p:ph sz="quarter" idx="13"/>
          </p:nvPr>
        </p:nvSpPr>
        <p:spPr>
          <a:xfrm>
            <a:off x="276225" y="990600"/>
            <a:ext cx="8591550" cy="5562600"/>
          </a:xfrm>
          <a:prstGeom prst="rect">
            <a:avLst/>
          </a:prstGeom>
        </p:spPr>
        <p:txBody>
          <a:bodyPr>
            <a:noAutofit/>
          </a:bodyPr>
          <a:lstStyle/>
          <a:p>
            <a:pPr lvl="0"/>
            <a:r>
              <a:rPr lang="en-US" sz="2400" dirty="0" smtClean="0"/>
              <a:t>Preparation</a:t>
            </a:r>
            <a:r>
              <a:rPr lang="en-US" sz="2400" dirty="0"/>
              <a:t>:  prepare answers to the </a:t>
            </a:r>
            <a:r>
              <a:rPr lang="en-US" sz="2400" dirty="0" smtClean="0"/>
              <a:t>questions. Be </a:t>
            </a:r>
            <a:r>
              <a:rPr lang="en-US" sz="2400" dirty="0"/>
              <a:t>able to support your ideas by referring to the </a:t>
            </a:r>
            <a:r>
              <a:rPr lang="en-US" sz="2400" dirty="0" smtClean="0"/>
              <a:t>text and historical information</a:t>
            </a:r>
            <a:endParaRPr lang="en-US" sz="4000" dirty="0"/>
          </a:p>
          <a:p>
            <a:pPr lvl="0"/>
            <a:r>
              <a:rPr lang="en-US" sz="2400" dirty="0" smtClean="0"/>
              <a:t>Understand </a:t>
            </a:r>
            <a:r>
              <a:rPr lang="en-US" sz="2400" dirty="0"/>
              <a:t>the grading set up and operation of the </a:t>
            </a:r>
            <a:r>
              <a:rPr lang="en-US" sz="2400" dirty="0" smtClean="0"/>
              <a:t>seminar: using normal Socratic seminar rubric</a:t>
            </a:r>
            <a:endParaRPr lang="en-US" sz="4000" dirty="0" smtClean="0"/>
          </a:p>
          <a:p>
            <a:pPr lvl="0"/>
            <a:r>
              <a:rPr lang="en-US" sz="2400" dirty="0" smtClean="0"/>
              <a:t> </a:t>
            </a:r>
            <a:r>
              <a:rPr lang="en-US" sz="2400" dirty="0"/>
              <a:t>Ideas should be based in the text, yet you should be making original </a:t>
            </a:r>
            <a:r>
              <a:rPr lang="en-US" sz="2400" dirty="0" smtClean="0"/>
              <a:t>connections</a:t>
            </a:r>
          </a:p>
          <a:p>
            <a:r>
              <a:rPr lang="en-US" sz="2400" dirty="0"/>
              <a:t>You will also be incorporating 1920s slang, politics, culture, beliefs </a:t>
            </a:r>
            <a:endParaRPr lang="en-US" sz="4000" dirty="0"/>
          </a:p>
          <a:p>
            <a:r>
              <a:rPr lang="en-US" sz="2400" dirty="0"/>
              <a:t>While in the </a:t>
            </a:r>
            <a:r>
              <a:rPr lang="en-US" sz="2400" dirty="0" smtClean="0"/>
              <a:t>seminar, </a:t>
            </a:r>
            <a:r>
              <a:rPr lang="en-US" sz="2400" dirty="0"/>
              <a:t>you should be referring to your prepared notes for comments</a:t>
            </a:r>
          </a:p>
        </p:txBody>
      </p:sp>
    </p:spTree>
    <p:extLst>
      <p:ext uri="{BB962C8B-B14F-4D97-AF65-F5344CB8AC3E}">
        <p14:creationId xmlns:p14="http://schemas.microsoft.com/office/powerpoint/2010/main" val="339674163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73338" cy="524482"/>
          </a:xfrm>
        </p:spPr>
        <p:txBody>
          <a:bodyPr>
            <a:normAutofit fontScale="90000"/>
          </a:bodyPr>
          <a:lstStyle/>
          <a:p>
            <a:r>
              <a:rPr lang="en-US" dirty="0" smtClean="0"/>
              <a:t>Extra credit!</a:t>
            </a:r>
            <a:endParaRPr lang="en-US" dirty="0"/>
          </a:p>
        </p:txBody>
      </p:sp>
      <p:sp>
        <p:nvSpPr>
          <p:cNvPr id="3" name="Content Placeholder 2"/>
          <p:cNvSpPr>
            <a:spLocks noGrp="1"/>
          </p:cNvSpPr>
          <p:nvPr>
            <p:ph sz="quarter" idx="13"/>
          </p:nvPr>
        </p:nvSpPr>
        <p:spPr>
          <a:xfrm>
            <a:off x="699247" y="1371601"/>
            <a:ext cx="7745505" cy="4754562"/>
          </a:xfrm>
          <a:prstGeom prst="rect">
            <a:avLst/>
          </a:prstGeom>
        </p:spPr>
        <p:txBody>
          <a:bodyPr>
            <a:normAutofit/>
          </a:bodyPr>
          <a:lstStyle/>
          <a:p>
            <a:r>
              <a:rPr lang="en-US" sz="4800" dirty="0" smtClean="0"/>
              <a:t>Using 1920s slang in the appropriate way</a:t>
            </a:r>
          </a:p>
          <a:p>
            <a:r>
              <a:rPr lang="en-US" sz="4800" dirty="0" smtClean="0"/>
              <a:t>Dressing up as a character from the novel</a:t>
            </a:r>
            <a:endParaRPr lang="en-US" sz="4800" dirty="0"/>
          </a:p>
        </p:txBody>
      </p:sp>
    </p:spTree>
    <p:extLst>
      <p:ext uri="{BB962C8B-B14F-4D97-AF65-F5344CB8AC3E}">
        <p14:creationId xmlns:p14="http://schemas.microsoft.com/office/powerpoint/2010/main" val="250046324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73338" cy="524482"/>
          </a:xfrm>
        </p:spPr>
        <p:txBody>
          <a:bodyPr>
            <a:normAutofit fontScale="90000"/>
          </a:bodyPr>
          <a:lstStyle/>
          <a:p>
            <a:r>
              <a:rPr lang="en-US" dirty="0" smtClean="0"/>
              <a:t>Questions</a:t>
            </a:r>
            <a:endParaRPr lang="en-US" dirty="0"/>
          </a:p>
        </p:txBody>
      </p:sp>
      <p:sp>
        <p:nvSpPr>
          <p:cNvPr id="3" name="Content Placeholder 2"/>
          <p:cNvSpPr>
            <a:spLocks noGrp="1"/>
          </p:cNvSpPr>
          <p:nvPr>
            <p:ph sz="quarter" idx="13"/>
          </p:nvPr>
        </p:nvSpPr>
        <p:spPr>
          <a:xfrm>
            <a:off x="699247" y="1371600"/>
            <a:ext cx="8063753" cy="4952999"/>
          </a:xfrm>
          <a:prstGeom prst="rect">
            <a:avLst/>
          </a:prstGeom>
        </p:spPr>
        <p:txBody>
          <a:bodyPr>
            <a:normAutofit/>
          </a:bodyPr>
          <a:lstStyle/>
          <a:p>
            <a:r>
              <a:rPr lang="en-US" sz="4000" dirty="0" smtClean="0"/>
              <a:t>Must have specifics from the novel (quotes, facts)</a:t>
            </a:r>
          </a:p>
          <a:p>
            <a:r>
              <a:rPr lang="en-US" sz="4000" dirty="0" smtClean="0"/>
              <a:t>Must have connection to history and the culture of the 1920s</a:t>
            </a:r>
          </a:p>
        </p:txBody>
      </p:sp>
    </p:spTree>
    <p:extLst>
      <p:ext uri="{BB962C8B-B14F-4D97-AF65-F5344CB8AC3E}">
        <p14:creationId xmlns:p14="http://schemas.microsoft.com/office/powerpoint/2010/main" val="11781413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533400"/>
          </a:xfrm>
        </p:spPr>
        <p:txBody>
          <a:bodyPr>
            <a:normAutofit fontScale="90000"/>
          </a:bodyPr>
          <a:lstStyle/>
          <a:p>
            <a:r>
              <a:rPr lang="en-US" dirty="0" smtClean="0"/>
              <a:t>Seminar Prep Work </a:t>
            </a:r>
            <a:endParaRPr lang="en-US" dirty="0"/>
          </a:p>
        </p:txBody>
      </p:sp>
      <p:sp>
        <p:nvSpPr>
          <p:cNvPr id="3" name="Content Placeholder 2"/>
          <p:cNvSpPr>
            <a:spLocks noGrp="1"/>
          </p:cNvSpPr>
          <p:nvPr>
            <p:ph sz="quarter" idx="13"/>
          </p:nvPr>
        </p:nvSpPr>
        <p:spPr>
          <a:xfrm>
            <a:off x="276225" y="1066800"/>
            <a:ext cx="8595360" cy="5410200"/>
          </a:xfrm>
        </p:spPr>
        <p:txBody>
          <a:bodyPr>
            <a:normAutofit fontScale="85000" lnSpcReduction="20000"/>
          </a:bodyPr>
          <a:lstStyle/>
          <a:p>
            <a:pPr marL="454914" indent="-457200">
              <a:buFont typeface="+mj-lt"/>
              <a:buAutoNum type="arabicPeriod"/>
            </a:pPr>
            <a:r>
              <a:rPr lang="en-US" dirty="0" smtClean="0">
                <a:solidFill>
                  <a:srgbClr val="000000"/>
                </a:solidFill>
              </a:rPr>
              <a:t>Conclude the most important theme of </a:t>
            </a:r>
            <a:r>
              <a:rPr lang="en-US" i="1" dirty="0" smtClean="0">
                <a:solidFill>
                  <a:srgbClr val="000000"/>
                </a:solidFill>
              </a:rPr>
              <a:t>Gatsby</a:t>
            </a:r>
            <a:r>
              <a:rPr lang="en-US" dirty="0" smtClean="0">
                <a:solidFill>
                  <a:srgbClr val="000000"/>
                </a:solidFill>
              </a:rPr>
              <a:t>, and how Fitzgerald uses the characters and symbolism to develop the theme.</a:t>
            </a:r>
          </a:p>
          <a:p>
            <a:pPr marL="454914" indent="-457200">
              <a:buFont typeface="+mj-lt"/>
              <a:buAutoNum type="arabicPeriod"/>
            </a:pPr>
            <a:r>
              <a:rPr lang="en-US" sz="2000" dirty="0" smtClean="0">
                <a:solidFill>
                  <a:schemeClr val="tx1"/>
                </a:solidFill>
              </a:rPr>
              <a:t>Fitzgerald </a:t>
            </a:r>
            <a:r>
              <a:rPr lang="en-US" sz="2000" dirty="0">
                <a:solidFill>
                  <a:schemeClr val="tx1"/>
                </a:solidFill>
              </a:rPr>
              <a:t>wrote, "You don't write because you want to say something, you write because you have something to say." What did he have to say in </a:t>
            </a:r>
            <a:r>
              <a:rPr lang="en-US" sz="2000" i="1" dirty="0">
                <a:solidFill>
                  <a:schemeClr val="tx1"/>
                </a:solidFill>
              </a:rPr>
              <a:t>Gatsby</a:t>
            </a:r>
            <a:r>
              <a:rPr lang="en-US" sz="2000" dirty="0">
                <a:solidFill>
                  <a:schemeClr val="tx1"/>
                </a:solidFill>
              </a:rPr>
              <a:t>? What was the biggest problem in 1920s society? </a:t>
            </a:r>
          </a:p>
          <a:p>
            <a:pPr marL="454914" indent="-457200">
              <a:buFont typeface="+mj-lt"/>
              <a:buAutoNum type="arabicPeriod"/>
            </a:pPr>
            <a:r>
              <a:rPr lang="en-US" dirty="0" smtClean="0">
                <a:solidFill>
                  <a:srgbClr val="000000"/>
                </a:solidFill>
              </a:rPr>
              <a:t>The 1920s was the decade of ‘the flapper’, the young woman who exercised unprecedented freedom. Determine if Jordan Baker is a ‘flapper’.</a:t>
            </a:r>
          </a:p>
          <a:p>
            <a:pPr marL="454914" indent="-457200">
              <a:buFont typeface="+mj-lt"/>
              <a:buAutoNum type="arabicPeriod"/>
            </a:pPr>
            <a:r>
              <a:rPr lang="en-US" dirty="0" smtClean="0">
                <a:solidFill>
                  <a:srgbClr val="000000"/>
                </a:solidFill>
              </a:rPr>
              <a:t>Fitzgerald returns several times to describe a decrepit optical products sign – the eyes of Doctor T. J. Eckleburg -- that hovers over "the valley of ashes." What does that sign represent? What do the faded eyes of Doctor T.J. Eckleburg symbolize? Is there a connection between this billboard and the green light at the end of Daisy's dock? </a:t>
            </a:r>
          </a:p>
          <a:p>
            <a:pPr marL="454914" indent="-457200">
              <a:buFont typeface="+mj-lt"/>
              <a:buAutoNum type="arabicPeriod"/>
            </a:pPr>
            <a:r>
              <a:rPr lang="en-US" dirty="0" smtClean="0">
                <a:solidFill>
                  <a:srgbClr val="000000"/>
                </a:solidFill>
              </a:rPr>
              <a:t>Perhaps the novel's climax occurs when Gatsby confronts Tom in New York. Did Daisy's ultimate choice surprise you? Is it consistent with her character? Explain. </a:t>
            </a:r>
          </a:p>
          <a:p>
            <a:pPr marL="454914" indent="-457200">
              <a:buFont typeface="+mj-lt"/>
              <a:buAutoNum type="arabicPeriod"/>
            </a:pPr>
            <a:r>
              <a:rPr lang="en-US" dirty="0" smtClean="0">
                <a:solidFill>
                  <a:srgbClr val="000000"/>
                </a:solidFill>
              </a:rPr>
              <a:t>Nick believes he is an honest, nonjudgmental narrator. Discuss the reliability of Nick </a:t>
            </a:r>
            <a:r>
              <a:rPr lang="en-US" dirty="0" err="1" smtClean="0">
                <a:solidFill>
                  <a:srgbClr val="000000"/>
                </a:solidFill>
              </a:rPr>
              <a:t>Carraway</a:t>
            </a:r>
            <a:r>
              <a:rPr lang="en-US" dirty="0" smtClean="0">
                <a:solidFill>
                  <a:srgbClr val="000000"/>
                </a:solidFill>
              </a:rPr>
              <a:t> as the narrator of </a:t>
            </a:r>
            <a:r>
              <a:rPr lang="en-US" i="1" dirty="0" smtClean="0">
                <a:solidFill>
                  <a:srgbClr val="000000"/>
                </a:solidFill>
              </a:rPr>
              <a:t>The Great Gatsby</a:t>
            </a:r>
            <a:r>
              <a:rPr lang="en-US" dirty="0" smtClean="0">
                <a:solidFill>
                  <a:srgbClr val="000000"/>
                </a:solidFill>
              </a:rPr>
              <a:t>. Does Nick want to be with Gatsby or </a:t>
            </a:r>
            <a:r>
              <a:rPr lang="en-US" smtClean="0">
                <a:solidFill>
                  <a:srgbClr val="000000"/>
                </a:solidFill>
              </a:rPr>
              <a:t>be Gatsby? </a:t>
            </a:r>
            <a:endParaRPr lang="en-US" dirty="0" smtClean="0">
              <a:solidFill>
                <a:srgbClr val="000000"/>
              </a:solidFill>
            </a:endParaRPr>
          </a:p>
          <a:p>
            <a:endParaRPr lang="en-US" dirty="0"/>
          </a:p>
        </p:txBody>
      </p:sp>
    </p:spTree>
    <p:extLst>
      <p:ext uri="{BB962C8B-B14F-4D97-AF65-F5344CB8AC3E}">
        <p14:creationId xmlns:p14="http://schemas.microsoft.com/office/powerpoint/2010/main" val="115063685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Discussion Board Directions</a:t>
            </a:r>
            <a:endParaRPr lang="en-US" dirty="0"/>
          </a:p>
        </p:txBody>
      </p:sp>
      <p:sp>
        <p:nvSpPr>
          <p:cNvPr id="3" name="Content Placeholder 2"/>
          <p:cNvSpPr>
            <a:spLocks noGrp="1"/>
          </p:cNvSpPr>
          <p:nvPr>
            <p:ph sz="quarter" idx="13"/>
          </p:nvPr>
        </p:nvSpPr>
        <p:spPr/>
        <p:txBody>
          <a:bodyPr>
            <a:normAutofit fontScale="62500" lnSpcReduction="20000"/>
          </a:bodyPr>
          <a:lstStyle/>
          <a:p>
            <a:r>
              <a:rPr lang="en-US" sz="2800" dirty="0" smtClean="0"/>
              <a:t>Go to</a:t>
            </a:r>
            <a:r>
              <a:rPr lang="en-US" sz="2800" dirty="0"/>
              <a:t> </a:t>
            </a:r>
            <a:r>
              <a:rPr lang="en-US" sz="2800" dirty="0" smtClean="0"/>
              <a:t>turnitin.com (same as the Minorities Socratic seminar)</a:t>
            </a:r>
          </a:p>
          <a:p>
            <a:r>
              <a:rPr lang="en-US" sz="2800" dirty="0" smtClean="0"/>
              <a:t>Click on Discussion tab</a:t>
            </a:r>
          </a:p>
          <a:p>
            <a:r>
              <a:rPr lang="en-US" sz="2800" dirty="0" smtClean="0"/>
              <a:t>Respond to all of the different blog posts in a few sentences. </a:t>
            </a:r>
          </a:p>
          <a:p>
            <a:endParaRPr lang="en-US" sz="2800" dirty="0"/>
          </a:p>
          <a:p>
            <a:r>
              <a:rPr lang="en-US" sz="2800" dirty="0" smtClean="0"/>
              <a:t>Requirements:</a:t>
            </a:r>
          </a:p>
          <a:p>
            <a:pPr lvl="1"/>
            <a:r>
              <a:rPr lang="en-US" sz="2800" dirty="0" smtClean="0"/>
              <a:t>Must write an original response to at least </a:t>
            </a:r>
            <a:r>
              <a:rPr lang="en-US" sz="2800" u="sng" dirty="0" smtClean="0"/>
              <a:t>three</a:t>
            </a:r>
            <a:r>
              <a:rPr lang="en-US" sz="2800" dirty="0" smtClean="0"/>
              <a:t> questions</a:t>
            </a:r>
          </a:p>
          <a:p>
            <a:pPr lvl="1"/>
            <a:r>
              <a:rPr lang="en-US" sz="2800" dirty="0" smtClean="0"/>
              <a:t>Must respond to the comments of at least </a:t>
            </a:r>
            <a:r>
              <a:rPr lang="en-US" sz="2800" u="sng" dirty="0" smtClean="0"/>
              <a:t>two</a:t>
            </a:r>
            <a:r>
              <a:rPr lang="en-US" sz="2800" dirty="0" smtClean="0"/>
              <a:t> classmates (must be a question that you have not responded to yet)</a:t>
            </a:r>
          </a:p>
          <a:p>
            <a:endParaRPr lang="en-US" dirty="0"/>
          </a:p>
        </p:txBody>
      </p:sp>
    </p:spTree>
    <p:extLst>
      <p:ext uri="{BB962C8B-B14F-4D97-AF65-F5344CB8AC3E}">
        <p14:creationId xmlns:p14="http://schemas.microsoft.com/office/powerpoint/2010/main" val="36194675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767" y="304800"/>
            <a:ext cx="7756263" cy="268044"/>
          </a:xfrm>
        </p:spPr>
        <p:txBody>
          <a:bodyPr>
            <a:normAutofit fontScale="90000"/>
          </a:bodyPr>
          <a:lstStyle/>
          <a:p>
            <a:r>
              <a:rPr lang="en-US" dirty="0" smtClean="0"/>
              <a:t>Online Discussion Board </a:t>
            </a:r>
            <a:endParaRPr lang="en-US" dirty="0"/>
          </a:p>
        </p:txBody>
      </p:sp>
      <p:sp>
        <p:nvSpPr>
          <p:cNvPr id="3" name="Content Placeholder 2"/>
          <p:cNvSpPr>
            <a:spLocks noGrp="1"/>
          </p:cNvSpPr>
          <p:nvPr>
            <p:ph sz="quarter" idx="13"/>
          </p:nvPr>
        </p:nvSpPr>
        <p:spPr>
          <a:xfrm>
            <a:off x="304800" y="838200"/>
            <a:ext cx="8458199" cy="5638800"/>
          </a:xfrm>
          <a:prstGeom prst="rect">
            <a:avLst/>
          </a:prstGeom>
        </p:spPr>
        <p:txBody>
          <a:bodyPr>
            <a:normAutofit fontScale="92500" lnSpcReduction="20000"/>
          </a:bodyPr>
          <a:lstStyle/>
          <a:p>
            <a:pPr marL="971550" lvl="1" indent="-514350">
              <a:buFont typeface="+mj-lt"/>
              <a:buAutoNum type="arabicPeriod"/>
            </a:pPr>
            <a:r>
              <a:rPr lang="en-US" sz="2400" dirty="0">
                <a:solidFill>
                  <a:schemeClr val="tx1"/>
                </a:solidFill>
              </a:rPr>
              <a:t>What is a successful person? What is the greatest accomplishment in the 1920s society</a:t>
            </a:r>
            <a:r>
              <a:rPr lang="en-US" sz="2400" dirty="0" smtClean="0">
                <a:solidFill>
                  <a:schemeClr val="tx1"/>
                </a:solidFill>
              </a:rPr>
              <a:t>? Who is the ‘good guy’ in the novel and why? </a:t>
            </a:r>
            <a:endParaRPr lang="en-US" sz="2400" dirty="0">
              <a:solidFill>
                <a:schemeClr val="tx1"/>
              </a:solidFill>
            </a:endParaRPr>
          </a:p>
          <a:p>
            <a:pPr marL="971550" lvl="1" indent="-514350">
              <a:buFont typeface="+mj-lt"/>
              <a:buAutoNum type="arabicPeriod"/>
            </a:pPr>
            <a:r>
              <a:rPr lang="en-US" sz="2400" dirty="0">
                <a:solidFill>
                  <a:schemeClr val="tx1"/>
                </a:solidFill>
              </a:rPr>
              <a:t>When is it alright to lie? What is the worst kind of lie</a:t>
            </a:r>
            <a:r>
              <a:rPr lang="en-US" sz="2400" dirty="0" smtClean="0">
                <a:solidFill>
                  <a:schemeClr val="tx1"/>
                </a:solidFill>
              </a:rPr>
              <a:t>? Who is the most worthless/despicable/villainous character, and why?</a:t>
            </a:r>
          </a:p>
          <a:p>
            <a:pPr marL="971550" lvl="1" indent="-514350">
              <a:buFont typeface="+mj-lt"/>
              <a:buAutoNum type="arabicPeriod"/>
            </a:pPr>
            <a:r>
              <a:rPr lang="en-US" sz="2400" dirty="0" smtClean="0">
                <a:solidFill>
                  <a:srgbClr val="000000"/>
                </a:solidFill>
              </a:rPr>
              <a:t>What </a:t>
            </a:r>
            <a:r>
              <a:rPr lang="en-US" sz="2400" dirty="0">
                <a:solidFill>
                  <a:srgbClr val="000000"/>
                </a:solidFill>
              </a:rPr>
              <a:t>part of his past is Gatsby trying to recapture? Is he successful? Is there a person, feeling, or event in your past that you'd want to revisit? Gatsby believes that the past can be repeated. Is he right?</a:t>
            </a:r>
          </a:p>
          <a:p>
            <a:pPr marL="971550" lvl="1" indent="-514350">
              <a:buFont typeface="+mj-lt"/>
              <a:buAutoNum type="arabicPeriod"/>
            </a:pPr>
            <a:r>
              <a:rPr lang="en-US" sz="2400" smtClean="0">
                <a:solidFill>
                  <a:schemeClr val="tx1"/>
                </a:solidFill>
              </a:rPr>
              <a:t>What </a:t>
            </a:r>
            <a:r>
              <a:rPr lang="en-US" sz="2400" dirty="0">
                <a:solidFill>
                  <a:schemeClr val="tx1"/>
                </a:solidFill>
              </a:rPr>
              <a:t>characteristics make the novel a good representative of America in the 1920s? What is a 1920s “American” in your opinion?</a:t>
            </a:r>
          </a:p>
          <a:p>
            <a:pPr marL="971550" lvl="1" indent="-514350">
              <a:buFont typeface="+mj-lt"/>
              <a:buAutoNum type="arabicPeriod"/>
            </a:pPr>
            <a:r>
              <a:rPr lang="en-US" sz="2400" dirty="0">
                <a:solidFill>
                  <a:schemeClr val="tx1"/>
                </a:solidFill>
              </a:rPr>
              <a:t>What do you think of Nick as the narrator? Reliable? Gay? Careless? </a:t>
            </a:r>
          </a:p>
          <a:p>
            <a:pPr marL="457200" lvl="1" indent="0">
              <a:buNone/>
            </a:pPr>
            <a:endParaRPr lang="en-US" dirty="0" smtClean="0"/>
          </a:p>
          <a:p>
            <a:pPr>
              <a:buNone/>
            </a:pPr>
            <a:endParaRPr lang="en-US" dirty="0"/>
          </a:p>
        </p:txBody>
      </p:sp>
    </p:spTree>
    <p:extLst>
      <p:ext uri="{BB962C8B-B14F-4D97-AF65-F5344CB8AC3E}">
        <p14:creationId xmlns:p14="http://schemas.microsoft.com/office/powerpoint/2010/main" val="228925747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Content Placeholder 2"/>
          <p:cNvSpPr>
            <a:spLocks noGrp="1"/>
          </p:cNvSpPr>
          <p:nvPr>
            <p:ph sz="quarter" idx="13"/>
          </p:nvPr>
        </p:nvSpPr>
        <p:spPr>
          <a:xfrm>
            <a:off x="457201" y="1676401"/>
            <a:ext cx="8534400" cy="4449762"/>
          </a:xfrm>
          <a:prstGeom prst="rect">
            <a:avLst/>
          </a:prstGeom>
        </p:spPr>
        <p:txBody>
          <a:bodyPr>
            <a:normAutofit/>
          </a:bodyPr>
          <a:lstStyle/>
          <a:p>
            <a:pPr marL="342900" lvl="1" indent="-342900">
              <a:buFont typeface="Arial" pitchFamily="34" charset="0"/>
              <a:buChar char="•"/>
            </a:pPr>
            <a:r>
              <a:rPr lang="en-US" sz="2800" dirty="0" smtClean="0"/>
              <a:t>In a paragraph or two: </a:t>
            </a:r>
          </a:p>
          <a:p>
            <a:pPr marL="742950" lvl="2" indent="-342900"/>
            <a:r>
              <a:rPr lang="en-US" sz="2800" dirty="0" smtClean="0"/>
              <a:t>What is the American Dream? How does one achieve this dream? Can one achieve this dream?</a:t>
            </a:r>
          </a:p>
          <a:p>
            <a:pPr marL="742950" lvl="2" indent="-342900"/>
            <a:r>
              <a:rPr lang="en-US" sz="2800" dirty="0" smtClean="0"/>
              <a:t>Rate yourself: what score do you think you deserve for </a:t>
            </a:r>
            <a:r>
              <a:rPr lang="en-US" sz="2800" dirty="0"/>
              <a:t>C</a:t>
            </a:r>
            <a:r>
              <a:rPr lang="en-US" sz="2800" dirty="0" smtClean="0"/>
              <a:t>ontent? Analysis? Discussion? Why? </a:t>
            </a:r>
          </a:p>
          <a:p>
            <a:pPr marL="571500" lvl="1" indent="-342900"/>
            <a:r>
              <a:rPr lang="en-US" sz="3000" dirty="0" smtClean="0"/>
              <a:t>Due by Wednesday, January 3</a:t>
            </a:r>
            <a:r>
              <a:rPr lang="en-US" sz="3000" baseline="30000" dirty="0" smtClean="0"/>
              <a:t>rd</a:t>
            </a:r>
            <a:r>
              <a:rPr lang="en-US" sz="3000" dirty="0" smtClean="0"/>
              <a:t> </a:t>
            </a:r>
          </a:p>
          <a:p>
            <a:endParaRPr lang="en-US" dirty="0"/>
          </a:p>
        </p:txBody>
      </p:sp>
    </p:spTree>
    <p:extLst>
      <p:ext uri="{BB962C8B-B14F-4D97-AF65-F5344CB8AC3E}">
        <p14:creationId xmlns:p14="http://schemas.microsoft.com/office/powerpoint/2010/main" val="110767666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3338" cy="524482"/>
          </a:xfrm>
        </p:spPr>
        <p:txBody>
          <a:bodyPr>
            <a:normAutofit fontScale="90000"/>
          </a:bodyPr>
          <a:lstStyle/>
          <a:p>
            <a:r>
              <a:rPr lang="en-US" dirty="0" smtClean="0"/>
              <a:t>Reflection </a:t>
            </a:r>
            <a:endParaRPr lang="en-US" dirty="0"/>
          </a:p>
        </p:txBody>
      </p:sp>
      <p:sp>
        <p:nvSpPr>
          <p:cNvPr id="3" name="Content Placeholder 2"/>
          <p:cNvSpPr>
            <a:spLocks noGrp="1"/>
          </p:cNvSpPr>
          <p:nvPr>
            <p:ph sz="quarter" idx="13"/>
          </p:nvPr>
        </p:nvSpPr>
        <p:spPr>
          <a:xfrm>
            <a:off x="457200" y="990600"/>
            <a:ext cx="8381999" cy="5486400"/>
          </a:xfrm>
        </p:spPr>
        <p:txBody>
          <a:bodyPr>
            <a:normAutofit fontScale="92500"/>
          </a:bodyPr>
          <a:lstStyle/>
          <a:p>
            <a:pPr marL="457200" indent="-457200">
              <a:buFont typeface="+mj-lt"/>
              <a:buAutoNum type="arabicPeriod"/>
            </a:pPr>
            <a:r>
              <a:rPr lang="en-US" sz="2400" dirty="0" smtClean="0"/>
              <a:t>Using the rubric, give yourself a score out of 10 for evidence, and a score out of 10 for analysis/thesis</a:t>
            </a:r>
          </a:p>
          <a:p>
            <a:pPr marL="457200" indent="-457200">
              <a:buFont typeface="+mj-lt"/>
              <a:buAutoNum type="arabicPeriod"/>
            </a:pPr>
            <a:r>
              <a:rPr lang="en-US" sz="2400" dirty="0" smtClean="0"/>
              <a:t>For evidence: what evidence did you use that supported your thesis? Why did you choose that evidence? </a:t>
            </a:r>
          </a:p>
          <a:p>
            <a:pPr marL="457200" indent="-457200">
              <a:buFont typeface="+mj-lt"/>
              <a:buAutoNum type="arabicPeriod"/>
            </a:pPr>
            <a:r>
              <a:rPr lang="en-US" sz="2400" dirty="0" smtClean="0"/>
              <a:t>For analysis/thesis: how did you use analysis to support your thesis and evidence?</a:t>
            </a:r>
          </a:p>
          <a:p>
            <a:pPr marL="457200" indent="-457200">
              <a:buFont typeface="+mj-lt"/>
              <a:buAutoNum type="arabicPeriod"/>
            </a:pPr>
            <a:r>
              <a:rPr lang="en-US" sz="2400" dirty="0" smtClean="0"/>
              <a:t>After: What areas do you see as your strength? Why? What areas do you see as your weakness? Why? </a:t>
            </a:r>
          </a:p>
          <a:p>
            <a:endParaRPr lang="en-US" sz="2400" dirty="0"/>
          </a:p>
          <a:p>
            <a:r>
              <a:rPr lang="en-US" sz="2400" dirty="0" smtClean="0"/>
              <a:t>This should be about a paragraph reflection. </a:t>
            </a:r>
          </a:p>
          <a:p>
            <a:endParaRPr lang="en-US" dirty="0"/>
          </a:p>
        </p:txBody>
      </p:sp>
    </p:spTree>
    <p:extLst>
      <p:ext uri="{BB962C8B-B14F-4D97-AF65-F5344CB8AC3E}">
        <p14:creationId xmlns:p14="http://schemas.microsoft.com/office/powerpoint/2010/main" val="276091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anim calcmode="lin" valueType="num">
                                      <p:cBhvr>
                                        <p:cTn id="16"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7"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80">
                                          <p:stCondLst>
                                            <p:cond delay="0"/>
                                          </p:stCondLst>
                                        </p:cTn>
                                        <p:tgtEl>
                                          <p:spTgt spid="3">
                                            <p:txEl>
                                              <p:pRg st="2" end="2"/>
                                            </p:txEl>
                                          </p:spTgt>
                                        </p:tgtEl>
                                      </p:cBhvr>
                                    </p:animEffect>
                                    <p:anim calcmode="lin" valueType="num">
                                      <p:cBhvr>
                                        <p:cTn id="23"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3">
                                            <p:txEl>
                                              <p:pRg st="2" end="2"/>
                                            </p:txEl>
                                          </p:spTgt>
                                        </p:tgtEl>
                                      </p:cBhvr>
                                      <p:to x="100000" y="60000"/>
                                    </p:animScale>
                                    <p:animScale>
                                      <p:cBhvr>
                                        <p:cTn id="29" dur="166" decel="50000">
                                          <p:stCondLst>
                                            <p:cond delay="676"/>
                                          </p:stCondLst>
                                        </p:cTn>
                                        <p:tgtEl>
                                          <p:spTgt spid="3">
                                            <p:txEl>
                                              <p:pRg st="2" end="2"/>
                                            </p:txEl>
                                          </p:spTgt>
                                        </p:tgtEl>
                                      </p:cBhvr>
                                      <p:to x="100000" y="100000"/>
                                    </p:animScale>
                                    <p:animScale>
                                      <p:cBhvr>
                                        <p:cTn id="30" dur="26">
                                          <p:stCondLst>
                                            <p:cond delay="1312"/>
                                          </p:stCondLst>
                                        </p:cTn>
                                        <p:tgtEl>
                                          <p:spTgt spid="3">
                                            <p:txEl>
                                              <p:pRg st="2" end="2"/>
                                            </p:txEl>
                                          </p:spTgt>
                                        </p:tgtEl>
                                      </p:cBhvr>
                                      <p:to x="100000" y="80000"/>
                                    </p:animScale>
                                    <p:animScale>
                                      <p:cBhvr>
                                        <p:cTn id="31" dur="166" decel="50000">
                                          <p:stCondLst>
                                            <p:cond delay="1338"/>
                                          </p:stCondLst>
                                        </p:cTn>
                                        <p:tgtEl>
                                          <p:spTgt spid="3">
                                            <p:txEl>
                                              <p:pRg st="2" end="2"/>
                                            </p:txEl>
                                          </p:spTgt>
                                        </p:tgtEl>
                                      </p:cBhvr>
                                      <p:to x="100000" y="100000"/>
                                    </p:animScale>
                                    <p:animScale>
                                      <p:cBhvr>
                                        <p:cTn id="32" dur="26">
                                          <p:stCondLst>
                                            <p:cond delay="1642"/>
                                          </p:stCondLst>
                                        </p:cTn>
                                        <p:tgtEl>
                                          <p:spTgt spid="3">
                                            <p:txEl>
                                              <p:pRg st="2" end="2"/>
                                            </p:txEl>
                                          </p:spTgt>
                                        </p:tgtEl>
                                      </p:cBhvr>
                                      <p:to x="100000" y="90000"/>
                                    </p:animScale>
                                    <p:animScale>
                                      <p:cBhvr>
                                        <p:cTn id="33" dur="166" decel="50000">
                                          <p:stCondLst>
                                            <p:cond delay="1668"/>
                                          </p:stCondLst>
                                        </p:cTn>
                                        <p:tgtEl>
                                          <p:spTgt spid="3">
                                            <p:txEl>
                                              <p:pRg st="2" end="2"/>
                                            </p:txEl>
                                          </p:spTgt>
                                        </p:tgtEl>
                                      </p:cBhvr>
                                      <p:to x="100000" y="100000"/>
                                    </p:animScale>
                                    <p:animScale>
                                      <p:cBhvr>
                                        <p:cTn id="34" dur="26">
                                          <p:stCondLst>
                                            <p:cond delay="1808"/>
                                          </p:stCondLst>
                                        </p:cTn>
                                        <p:tgtEl>
                                          <p:spTgt spid="3">
                                            <p:txEl>
                                              <p:pRg st="2" end="2"/>
                                            </p:txEl>
                                          </p:spTgt>
                                        </p:tgtEl>
                                      </p:cBhvr>
                                      <p:to x="100000" y="95000"/>
                                    </p:animScale>
                                    <p:animScale>
                                      <p:cBhvr>
                                        <p:cTn id="35" dur="166" decel="50000">
                                          <p:stCondLst>
                                            <p:cond delay="1834"/>
                                          </p:stCondLst>
                                        </p:cTn>
                                        <p:tgtEl>
                                          <p:spTgt spid="3">
                                            <p:txEl>
                                              <p:pRg st="2" end="2"/>
                                            </p:txEl>
                                          </p:spTgt>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wipe(down)">
                                      <p:cBhvr>
                                        <p:cTn id="40" dur="580">
                                          <p:stCondLst>
                                            <p:cond delay="0"/>
                                          </p:stCondLst>
                                        </p:cTn>
                                        <p:tgtEl>
                                          <p:spTgt spid="3">
                                            <p:txEl>
                                              <p:pRg st="3" end="3"/>
                                            </p:txEl>
                                          </p:spTgt>
                                        </p:tgtEl>
                                      </p:cBhvr>
                                    </p:animEffect>
                                    <p:anim calcmode="lin" valueType="num">
                                      <p:cBhvr>
                                        <p:cTn id="41"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6" dur="26">
                                          <p:stCondLst>
                                            <p:cond delay="650"/>
                                          </p:stCondLst>
                                        </p:cTn>
                                        <p:tgtEl>
                                          <p:spTgt spid="3">
                                            <p:txEl>
                                              <p:pRg st="3" end="3"/>
                                            </p:txEl>
                                          </p:spTgt>
                                        </p:tgtEl>
                                      </p:cBhvr>
                                      <p:to x="100000" y="60000"/>
                                    </p:animScale>
                                    <p:animScale>
                                      <p:cBhvr>
                                        <p:cTn id="47" dur="166" decel="50000">
                                          <p:stCondLst>
                                            <p:cond delay="676"/>
                                          </p:stCondLst>
                                        </p:cTn>
                                        <p:tgtEl>
                                          <p:spTgt spid="3">
                                            <p:txEl>
                                              <p:pRg st="3" end="3"/>
                                            </p:txEl>
                                          </p:spTgt>
                                        </p:tgtEl>
                                      </p:cBhvr>
                                      <p:to x="100000" y="100000"/>
                                    </p:animScale>
                                    <p:animScale>
                                      <p:cBhvr>
                                        <p:cTn id="48" dur="26">
                                          <p:stCondLst>
                                            <p:cond delay="1312"/>
                                          </p:stCondLst>
                                        </p:cTn>
                                        <p:tgtEl>
                                          <p:spTgt spid="3">
                                            <p:txEl>
                                              <p:pRg st="3" end="3"/>
                                            </p:txEl>
                                          </p:spTgt>
                                        </p:tgtEl>
                                      </p:cBhvr>
                                      <p:to x="100000" y="80000"/>
                                    </p:animScale>
                                    <p:animScale>
                                      <p:cBhvr>
                                        <p:cTn id="49" dur="166" decel="50000">
                                          <p:stCondLst>
                                            <p:cond delay="1338"/>
                                          </p:stCondLst>
                                        </p:cTn>
                                        <p:tgtEl>
                                          <p:spTgt spid="3">
                                            <p:txEl>
                                              <p:pRg st="3" end="3"/>
                                            </p:txEl>
                                          </p:spTgt>
                                        </p:tgtEl>
                                      </p:cBhvr>
                                      <p:to x="100000" y="100000"/>
                                    </p:animScale>
                                    <p:animScale>
                                      <p:cBhvr>
                                        <p:cTn id="50" dur="26">
                                          <p:stCondLst>
                                            <p:cond delay="1642"/>
                                          </p:stCondLst>
                                        </p:cTn>
                                        <p:tgtEl>
                                          <p:spTgt spid="3">
                                            <p:txEl>
                                              <p:pRg st="3" end="3"/>
                                            </p:txEl>
                                          </p:spTgt>
                                        </p:tgtEl>
                                      </p:cBhvr>
                                      <p:to x="100000" y="90000"/>
                                    </p:animScale>
                                    <p:animScale>
                                      <p:cBhvr>
                                        <p:cTn id="51" dur="166" decel="50000">
                                          <p:stCondLst>
                                            <p:cond delay="1668"/>
                                          </p:stCondLst>
                                        </p:cTn>
                                        <p:tgtEl>
                                          <p:spTgt spid="3">
                                            <p:txEl>
                                              <p:pRg st="3" end="3"/>
                                            </p:txEl>
                                          </p:spTgt>
                                        </p:tgtEl>
                                      </p:cBhvr>
                                      <p:to x="100000" y="100000"/>
                                    </p:animScale>
                                    <p:animScale>
                                      <p:cBhvr>
                                        <p:cTn id="52" dur="26">
                                          <p:stCondLst>
                                            <p:cond delay="1808"/>
                                          </p:stCondLst>
                                        </p:cTn>
                                        <p:tgtEl>
                                          <p:spTgt spid="3">
                                            <p:txEl>
                                              <p:pRg st="3" end="3"/>
                                            </p:txEl>
                                          </p:spTgt>
                                        </p:tgtEl>
                                      </p:cBhvr>
                                      <p:to x="100000" y="95000"/>
                                    </p:animScale>
                                    <p:animScale>
                                      <p:cBhvr>
                                        <p:cTn id="53" dur="166" decel="50000">
                                          <p:stCondLst>
                                            <p:cond delay="1834"/>
                                          </p:stCondLst>
                                        </p:cTn>
                                        <p:tgtEl>
                                          <p:spTgt spid="3">
                                            <p:txEl>
                                              <p:pRg st="3" end="3"/>
                                            </p:txEl>
                                          </p:spTgt>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6" presetClass="emph" presetSubtype="0" fill="hold" nodeType="clickEffect">
                                  <p:stCondLst>
                                    <p:cond delay="0"/>
                                  </p:stCondLst>
                                  <p:childTnLst>
                                    <p:animEffect transition="out" filter="fade">
                                      <p:cBhvr>
                                        <p:cTn id="57" dur="500" tmFilter="0, 0; .2, .5; .8, .5; 1, 0"/>
                                        <p:tgtEl>
                                          <p:spTgt spid="3">
                                            <p:txEl>
                                              <p:pRg st="5" end="5"/>
                                            </p:txEl>
                                          </p:spTgt>
                                        </p:tgtEl>
                                      </p:cBhvr>
                                    </p:animEffect>
                                    <p:animScale>
                                      <p:cBhvr>
                                        <p:cTn id="58" dur="250" autoRev="1" fill="hold"/>
                                        <p:tgtEl>
                                          <p:spTgt spid="3">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73338" cy="295882"/>
          </a:xfrm>
        </p:spPr>
        <p:txBody>
          <a:bodyPr>
            <a:normAutofit fontScale="90000"/>
          </a:bodyPr>
          <a:lstStyle/>
          <a:p>
            <a:r>
              <a:rPr lang="en-US" dirty="0" smtClean="0"/>
              <a:t>Discussion 11/20</a:t>
            </a:r>
            <a:endParaRPr lang="en-US" dirty="0"/>
          </a:p>
        </p:txBody>
      </p:sp>
      <p:sp>
        <p:nvSpPr>
          <p:cNvPr id="3" name="Content Placeholder 2"/>
          <p:cNvSpPr>
            <a:spLocks noGrp="1"/>
          </p:cNvSpPr>
          <p:nvPr>
            <p:ph sz="quarter" idx="13"/>
          </p:nvPr>
        </p:nvSpPr>
        <p:spPr>
          <a:xfrm>
            <a:off x="685330" y="1295400"/>
            <a:ext cx="8153870" cy="5181599"/>
          </a:xfrm>
        </p:spPr>
        <p:txBody>
          <a:bodyPr>
            <a:normAutofit lnSpcReduction="10000"/>
          </a:bodyPr>
          <a:lstStyle/>
          <a:p>
            <a:pPr marL="514350" indent="-514350">
              <a:buFont typeface="+mj-lt"/>
              <a:buAutoNum type="arabicPeriod"/>
            </a:pPr>
            <a:r>
              <a:rPr lang="en-US" sz="3200" dirty="0" smtClean="0"/>
              <a:t>How does Fitzgerald describe East Egg?</a:t>
            </a:r>
          </a:p>
          <a:p>
            <a:pPr marL="514350" indent="-514350">
              <a:buFont typeface="+mj-lt"/>
              <a:buAutoNum type="arabicPeriod"/>
            </a:pPr>
            <a:r>
              <a:rPr lang="en-US" sz="3200" dirty="0" smtClean="0"/>
              <a:t>How does he describe West Egg?</a:t>
            </a:r>
          </a:p>
          <a:p>
            <a:pPr marL="514350" indent="-514350">
              <a:buFont typeface="+mj-lt"/>
              <a:buAutoNum type="arabicPeriod"/>
            </a:pPr>
            <a:r>
              <a:rPr lang="en-US" sz="3200" dirty="0" smtClean="0"/>
              <a:t>What does Nick say about Gatsby? </a:t>
            </a:r>
          </a:p>
          <a:p>
            <a:pPr marL="514350" indent="-514350">
              <a:buFont typeface="+mj-lt"/>
              <a:buAutoNum type="arabicPeriod"/>
            </a:pPr>
            <a:r>
              <a:rPr lang="en-US" sz="3200" dirty="0" smtClean="0"/>
              <a:t>What are your impression/questions regarding chapter 1?</a:t>
            </a:r>
          </a:p>
          <a:p>
            <a:pPr marL="457200" indent="-457200">
              <a:buFont typeface="Arial" pitchFamily="34" charset="0"/>
              <a:buChar char="•"/>
            </a:pPr>
            <a:endParaRPr lang="en-US" sz="3200" dirty="0"/>
          </a:p>
          <a:p>
            <a:pPr marL="457200" indent="-457200">
              <a:buFont typeface="Arial" pitchFamily="34" charset="0"/>
              <a:buChar char="•"/>
            </a:pPr>
            <a:r>
              <a:rPr lang="en-US" sz="3200" dirty="0" smtClean="0"/>
              <a:t>Film Version!</a:t>
            </a:r>
          </a:p>
          <a:p>
            <a:endParaRPr lang="en-US" sz="3200" dirty="0"/>
          </a:p>
        </p:txBody>
      </p:sp>
    </p:spTree>
    <p:extLst>
      <p:ext uri="{BB962C8B-B14F-4D97-AF65-F5344CB8AC3E}">
        <p14:creationId xmlns:p14="http://schemas.microsoft.com/office/powerpoint/2010/main" val="270215624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73338" cy="524482"/>
          </a:xfrm>
        </p:spPr>
        <p:txBody>
          <a:bodyPr>
            <a:normAutofit fontScale="90000"/>
          </a:bodyPr>
          <a:lstStyle/>
          <a:p>
            <a:r>
              <a:rPr lang="en-US" dirty="0" smtClean="0"/>
              <a:t>Discussion 11/21</a:t>
            </a:r>
            <a:endParaRPr lang="en-US" dirty="0"/>
          </a:p>
        </p:txBody>
      </p:sp>
      <p:sp>
        <p:nvSpPr>
          <p:cNvPr id="3" name="Content Placeholder 2"/>
          <p:cNvSpPr>
            <a:spLocks noGrp="1"/>
          </p:cNvSpPr>
          <p:nvPr>
            <p:ph sz="quarter" idx="13"/>
          </p:nvPr>
        </p:nvSpPr>
        <p:spPr>
          <a:xfrm>
            <a:off x="152400" y="1371600"/>
            <a:ext cx="8763000" cy="5257799"/>
          </a:xfrm>
        </p:spPr>
        <p:txBody>
          <a:bodyPr>
            <a:normAutofit fontScale="62500" lnSpcReduction="20000"/>
          </a:bodyPr>
          <a:lstStyle/>
          <a:p>
            <a:pPr marL="742950" indent="-742950">
              <a:buFont typeface="+mj-lt"/>
              <a:buAutoNum type="arabicPeriod"/>
            </a:pPr>
            <a:r>
              <a:rPr lang="en-US" sz="3600" dirty="0"/>
              <a:t>How is Myrtle described?</a:t>
            </a:r>
          </a:p>
          <a:p>
            <a:pPr marL="742950" indent="-742950">
              <a:buFont typeface="+mj-lt"/>
              <a:buAutoNum type="arabicPeriod"/>
            </a:pPr>
            <a:r>
              <a:rPr lang="en-US" sz="3600" dirty="0"/>
              <a:t>How is the apartment described?</a:t>
            </a:r>
          </a:p>
          <a:p>
            <a:pPr marL="742950" indent="-742950">
              <a:buFont typeface="+mj-lt"/>
              <a:buAutoNum type="arabicPeriod"/>
            </a:pPr>
            <a:r>
              <a:rPr lang="en-US" sz="3600" dirty="0"/>
              <a:t>What effect is his ‘friendship’ with Tom having on Nick?</a:t>
            </a:r>
          </a:p>
          <a:p>
            <a:pPr marL="742950" indent="-742950">
              <a:buFont typeface="+mj-lt"/>
              <a:buAutoNum type="arabicPeriod"/>
            </a:pPr>
            <a:r>
              <a:rPr lang="en-US" sz="3600" dirty="0" smtClean="0"/>
              <a:t>What </a:t>
            </a:r>
            <a:r>
              <a:rPr lang="en-US" sz="3600" dirty="0"/>
              <a:t>is the </a:t>
            </a:r>
            <a:r>
              <a:rPr lang="en-US" sz="4000" b="1" dirty="0">
                <a:solidFill>
                  <a:srgbClr val="0070C0"/>
                </a:solidFill>
                <a:effectLst>
                  <a:outerShdw blurRad="38100" dist="38100" dir="2700000" algn="tl">
                    <a:srgbClr val="000000">
                      <a:alpha val="43137"/>
                    </a:srgbClr>
                  </a:outerShdw>
                </a:effectLst>
              </a:rPr>
              <a:t>mood</a:t>
            </a:r>
            <a:r>
              <a:rPr lang="en-US" sz="3600" dirty="0"/>
              <a:t> of the scene in the apartment? How is this achieved? (textual evidence)</a:t>
            </a:r>
          </a:p>
          <a:p>
            <a:pPr marL="740664" indent="-742950">
              <a:buFont typeface="+mj-lt"/>
              <a:buAutoNum type="arabicPeriod"/>
            </a:pPr>
            <a:r>
              <a:rPr lang="en-US" sz="3600" dirty="0" smtClean="0"/>
              <a:t>What is the marriage of Daisy and Tom like? The marriage of Myrtle and George?</a:t>
            </a:r>
          </a:p>
          <a:p>
            <a:pPr marL="740664" indent="-742950">
              <a:buFont typeface="+mj-lt"/>
              <a:buAutoNum type="arabicPeriod"/>
            </a:pPr>
            <a:r>
              <a:rPr lang="en-US" sz="4000" dirty="0" smtClean="0"/>
              <a:t>What happens at the party in chapter 2?</a:t>
            </a:r>
          </a:p>
          <a:p>
            <a:pPr lvl="1"/>
            <a:r>
              <a:rPr lang="en-US" sz="3800" dirty="0" smtClean="0"/>
              <a:t>What is Nick’s reaction to the party?</a:t>
            </a:r>
          </a:p>
          <a:p>
            <a:pPr lvl="1"/>
            <a:r>
              <a:rPr lang="en-US" sz="3800" dirty="0" smtClean="0"/>
              <a:t>Is Nick gay? Why would this matter to the story and his role as a narrator? </a:t>
            </a:r>
            <a:endParaRPr lang="en-US" sz="3800" dirty="0"/>
          </a:p>
        </p:txBody>
      </p:sp>
    </p:spTree>
    <p:extLst>
      <p:ext uri="{BB962C8B-B14F-4D97-AF65-F5344CB8AC3E}">
        <p14:creationId xmlns:p14="http://schemas.microsoft.com/office/powerpoint/2010/main" val="183831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1000"/>
                                        <p:tgtEl>
                                          <p:spTgt spid="3">
                                            <p:txEl>
                                              <p:pRg st="6" end="6"/>
                                            </p:txEl>
                                          </p:spTgt>
                                        </p:tgtEl>
                                      </p:cBhvr>
                                    </p:animEffect>
                                    <p:anim calcmode="lin" valueType="num">
                                      <p:cBhvr>
                                        <p:cTn id="1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1000"/>
                                        <p:tgtEl>
                                          <p:spTgt spid="3">
                                            <p:txEl>
                                              <p:pRg st="7" end="7"/>
                                            </p:txEl>
                                          </p:spTgt>
                                        </p:tgtEl>
                                      </p:cBhvr>
                                    </p:animEffect>
                                    <p:anim calcmode="lin" valueType="num">
                                      <p:cBhvr>
                                        <p:cTn id="1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527" y="304800"/>
            <a:ext cx="7773338" cy="524482"/>
          </a:xfrm>
        </p:spPr>
        <p:txBody>
          <a:bodyPr>
            <a:normAutofit fontScale="90000"/>
          </a:bodyPr>
          <a:lstStyle/>
          <a:p>
            <a:r>
              <a:rPr lang="en-US" dirty="0" smtClean="0"/>
              <a:t>Homework:</a:t>
            </a:r>
            <a:endParaRPr lang="en-US" dirty="0"/>
          </a:p>
        </p:txBody>
      </p:sp>
      <p:sp>
        <p:nvSpPr>
          <p:cNvPr id="3" name="Content Placeholder 2"/>
          <p:cNvSpPr>
            <a:spLocks noGrp="1"/>
          </p:cNvSpPr>
          <p:nvPr>
            <p:ph idx="1"/>
          </p:nvPr>
        </p:nvSpPr>
        <p:spPr>
          <a:xfrm>
            <a:off x="152401" y="990600"/>
            <a:ext cx="8839200" cy="5486400"/>
          </a:xfrm>
        </p:spPr>
        <p:txBody>
          <a:bodyPr>
            <a:normAutofit/>
          </a:bodyPr>
          <a:lstStyle/>
          <a:p>
            <a:pPr marL="0" indent="0" algn="ctr">
              <a:buNone/>
            </a:pPr>
            <a:r>
              <a:rPr lang="en-US" sz="2800" b="1" i="1" dirty="0" smtClean="0"/>
              <a:t>Create your own six word story!</a:t>
            </a:r>
          </a:p>
          <a:p>
            <a:pPr marL="0" indent="0" algn="ctr">
              <a:buNone/>
            </a:pPr>
            <a:r>
              <a:rPr lang="en-US" sz="3200" b="1" dirty="0" smtClean="0">
                <a:solidFill>
                  <a:srgbClr val="7030A0"/>
                </a:solidFill>
                <a:effectLst>
                  <a:outerShdw blurRad="38100" dist="38100" dir="2700000" algn="tl">
                    <a:srgbClr val="000000">
                      <a:alpha val="43137"/>
                    </a:srgbClr>
                  </a:outerShdw>
                </a:effectLst>
              </a:rPr>
              <a:t>In the spirit of Hemingway, you are going to create your very own six word story. </a:t>
            </a:r>
          </a:p>
          <a:p>
            <a:pPr marL="0" indent="0" algn="ctr">
              <a:buNone/>
            </a:pPr>
            <a:r>
              <a:rPr lang="en-US" sz="2800" b="1" i="1" dirty="0" smtClean="0">
                <a:effectLst>
                  <a:outerShdw blurRad="38100" dist="38100" dir="2700000" algn="tl">
                    <a:srgbClr val="000000">
                      <a:alpha val="43137"/>
                    </a:srgbClr>
                  </a:outerShdw>
                </a:effectLst>
              </a:rPr>
              <a:t>Be </a:t>
            </a:r>
            <a:r>
              <a:rPr lang="en-US" sz="2800" b="1" i="1" dirty="0">
                <a:effectLst>
                  <a:outerShdw blurRad="38100" dist="38100" dir="2700000" algn="tl">
                    <a:srgbClr val="000000">
                      <a:alpha val="43137"/>
                    </a:srgbClr>
                  </a:outerShdw>
                </a:effectLst>
              </a:rPr>
              <a:t>creative &amp; have fun!</a:t>
            </a:r>
          </a:p>
          <a:p>
            <a:pPr marL="0" indent="0">
              <a:buNone/>
            </a:pPr>
            <a:endParaRPr lang="en-US" sz="2800" dirty="0" smtClean="0"/>
          </a:p>
          <a:p>
            <a:pPr marL="0" indent="0">
              <a:buNone/>
            </a:pPr>
            <a:r>
              <a:rPr lang="en-US" sz="2800" b="1" dirty="0" smtClean="0">
                <a:solidFill>
                  <a:srgbClr val="FF0000"/>
                </a:solidFill>
              </a:rPr>
              <a:t>Due tomorrow, 15 points</a:t>
            </a:r>
          </a:p>
          <a:p>
            <a:pPr lvl="1"/>
            <a:r>
              <a:rPr lang="en-US" sz="2400" b="1" dirty="0" smtClean="0"/>
              <a:t>10 </a:t>
            </a:r>
            <a:r>
              <a:rPr lang="en-US" sz="2400" b="1" dirty="0" err="1" smtClean="0"/>
              <a:t>pts</a:t>
            </a:r>
            <a:r>
              <a:rPr lang="en-US" sz="2400" b="1" dirty="0" smtClean="0"/>
              <a:t> for your six word story</a:t>
            </a:r>
          </a:p>
          <a:p>
            <a:pPr lvl="1"/>
            <a:r>
              <a:rPr lang="en-US" sz="2400" b="1" dirty="0"/>
              <a:t>5</a:t>
            </a:r>
            <a:r>
              <a:rPr lang="en-US" sz="2400" b="1" dirty="0" smtClean="0"/>
              <a:t> </a:t>
            </a:r>
            <a:r>
              <a:rPr lang="en-US" sz="2400" b="1" dirty="0" err="1" smtClean="0"/>
              <a:t>pts</a:t>
            </a:r>
            <a:r>
              <a:rPr lang="en-US" sz="2400" b="1" dirty="0" smtClean="0"/>
              <a:t> for creativity and presentation </a:t>
            </a:r>
            <a:r>
              <a:rPr lang="en-US" sz="2400" dirty="0" smtClean="0">
                <a:effectLst>
                  <a:outerShdw blurRad="38100" dist="38100" dir="2700000" algn="tl">
                    <a:srgbClr val="000000">
                      <a:alpha val="43137"/>
                    </a:srgbClr>
                  </a:outerShdw>
                </a:effectLst>
              </a:rPr>
              <a:t>(</a:t>
            </a:r>
            <a:r>
              <a:rPr lang="en-US" sz="2400" i="1" dirty="0" smtClean="0">
                <a:effectLst>
                  <a:outerShdw blurRad="38100" dist="38100" dir="2700000" algn="tl">
                    <a:srgbClr val="000000">
                      <a:alpha val="43137"/>
                    </a:srgbClr>
                  </a:outerShdw>
                </a:effectLst>
              </a:rPr>
              <a:t>Make it pretty! They will be on display!</a:t>
            </a:r>
            <a:r>
              <a:rPr lang="en-US" sz="2400" dirty="0" smtClean="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22487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73338" cy="600682"/>
          </a:xfrm>
        </p:spPr>
        <p:txBody>
          <a:bodyPr/>
          <a:lstStyle/>
          <a:p>
            <a:r>
              <a:rPr lang="en-US" dirty="0" smtClean="0"/>
              <a:t>Learning Targets 11/27</a:t>
            </a:r>
            <a:endParaRPr lang="en-US" dirty="0"/>
          </a:p>
        </p:txBody>
      </p:sp>
      <p:sp>
        <p:nvSpPr>
          <p:cNvPr id="3" name="Content Placeholder 2"/>
          <p:cNvSpPr>
            <a:spLocks noGrp="1"/>
          </p:cNvSpPr>
          <p:nvPr>
            <p:ph sz="quarter" idx="13"/>
          </p:nvPr>
        </p:nvSpPr>
        <p:spPr>
          <a:xfrm>
            <a:off x="304800" y="1371601"/>
            <a:ext cx="8610600" cy="5257800"/>
          </a:xfrm>
        </p:spPr>
        <p:txBody>
          <a:bodyPr>
            <a:normAutofit lnSpcReduction="10000"/>
          </a:bodyPr>
          <a:lstStyle/>
          <a:p>
            <a:pPr marL="457200" indent="-457200">
              <a:buFont typeface="+mj-lt"/>
              <a:buAutoNum type="arabicPeriod"/>
            </a:pPr>
            <a:r>
              <a:rPr lang="en-US" sz="3600" dirty="0" smtClean="0"/>
              <a:t>I can collaborate with classmates in a productive, focused, and engaged manner</a:t>
            </a:r>
          </a:p>
          <a:p>
            <a:pPr marL="457200" indent="-457200">
              <a:buFont typeface="+mj-lt"/>
              <a:buAutoNum type="arabicPeriod"/>
            </a:pPr>
            <a:r>
              <a:rPr lang="en-US" sz="3600" dirty="0" smtClean="0"/>
              <a:t>I can demonstrate an understanding of </a:t>
            </a:r>
            <a:r>
              <a:rPr lang="en-US" sz="3600" i="1" dirty="0" smtClean="0"/>
              <a:t>the </a:t>
            </a:r>
            <a:r>
              <a:rPr lang="en-US" sz="3600" i="1" dirty="0"/>
              <a:t>great </a:t>
            </a:r>
            <a:r>
              <a:rPr lang="en-US" sz="3600" i="1" dirty="0" smtClean="0"/>
              <a:t>Gatsby </a:t>
            </a:r>
            <a:r>
              <a:rPr lang="en-US" sz="3600" dirty="0" smtClean="0"/>
              <a:t>by using evidence and analysis </a:t>
            </a:r>
          </a:p>
          <a:p>
            <a:pPr marL="457200" indent="-457200">
              <a:buFont typeface="+mj-lt"/>
              <a:buAutoNum type="arabicPeriod"/>
            </a:pPr>
            <a:r>
              <a:rPr lang="en-US" sz="3600" dirty="0" smtClean="0"/>
              <a:t>I can determine the different writing styles of 1920s authors</a:t>
            </a:r>
          </a:p>
          <a:p>
            <a:pPr marL="0" indent="0">
              <a:buNone/>
            </a:pPr>
            <a:endParaRPr lang="en-US" dirty="0"/>
          </a:p>
        </p:txBody>
      </p:sp>
    </p:spTree>
    <p:extLst>
      <p:ext uri="{BB962C8B-B14F-4D97-AF65-F5344CB8AC3E}">
        <p14:creationId xmlns:p14="http://schemas.microsoft.com/office/powerpoint/2010/main" val="355596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773338" cy="524482"/>
          </a:xfrm>
        </p:spPr>
        <p:txBody>
          <a:bodyPr>
            <a:normAutofit fontScale="90000"/>
          </a:bodyPr>
          <a:lstStyle/>
          <a:p>
            <a:r>
              <a:rPr lang="en-US" dirty="0" smtClean="0"/>
              <a:t>Discussion </a:t>
            </a:r>
            <a:r>
              <a:rPr lang="en-US" smtClean="0"/>
              <a:t>chapter 2-3</a:t>
            </a:r>
            <a:endParaRPr lang="en-US" dirty="0"/>
          </a:p>
        </p:txBody>
      </p:sp>
      <p:sp>
        <p:nvSpPr>
          <p:cNvPr id="3" name="Content Placeholder 2"/>
          <p:cNvSpPr>
            <a:spLocks noGrp="1"/>
          </p:cNvSpPr>
          <p:nvPr>
            <p:ph sz="quarter" idx="13"/>
          </p:nvPr>
        </p:nvSpPr>
        <p:spPr>
          <a:xfrm>
            <a:off x="152400" y="1143000"/>
            <a:ext cx="8839200" cy="5486399"/>
          </a:xfrm>
        </p:spPr>
        <p:txBody>
          <a:bodyPr>
            <a:noAutofit/>
          </a:bodyPr>
          <a:lstStyle/>
          <a:p>
            <a:pPr marL="742950" indent="-742950">
              <a:buFont typeface="+mj-lt"/>
              <a:buAutoNum type="arabicPeriod"/>
            </a:pPr>
            <a:r>
              <a:rPr lang="en-US" sz="2300" dirty="0"/>
              <a:t>How is Myrtle described?</a:t>
            </a:r>
          </a:p>
          <a:p>
            <a:pPr marL="742950" indent="-742950">
              <a:buFont typeface="+mj-lt"/>
              <a:buAutoNum type="arabicPeriod"/>
            </a:pPr>
            <a:r>
              <a:rPr lang="en-US" sz="2300" dirty="0"/>
              <a:t>How is </a:t>
            </a:r>
            <a:r>
              <a:rPr lang="en-US" sz="2300" dirty="0" smtClean="0"/>
              <a:t>Tom’s </a:t>
            </a:r>
            <a:r>
              <a:rPr lang="en-US" sz="2300" dirty="0"/>
              <a:t>apartment described?</a:t>
            </a:r>
          </a:p>
          <a:p>
            <a:pPr marL="742950" indent="-742950">
              <a:buFont typeface="+mj-lt"/>
              <a:buAutoNum type="arabicPeriod"/>
            </a:pPr>
            <a:r>
              <a:rPr lang="en-US" sz="2300" dirty="0"/>
              <a:t>What effect is his ‘friendship’ with Tom having on Nick?</a:t>
            </a:r>
          </a:p>
          <a:p>
            <a:pPr marL="742950" indent="-742950">
              <a:buFont typeface="+mj-lt"/>
              <a:buAutoNum type="arabicPeriod"/>
            </a:pPr>
            <a:r>
              <a:rPr lang="en-US" sz="2300" dirty="0" smtClean="0"/>
              <a:t>What </a:t>
            </a:r>
            <a:r>
              <a:rPr lang="en-US" sz="2300" dirty="0"/>
              <a:t>is the </a:t>
            </a:r>
            <a:r>
              <a:rPr lang="en-US" sz="2300" b="1" dirty="0">
                <a:solidFill>
                  <a:srgbClr val="0070C0"/>
                </a:solidFill>
                <a:effectLst>
                  <a:outerShdw blurRad="38100" dist="38100" dir="2700000" algn="tl">
                    <a:srgbClr val="000000">
                      <a:alpha val="43137"/>
                    </a:srgbClr>
                  </a:outerShdw>
                </a:effectLst>
              </a:rPr>
              <a:t>mood</a:t>
            </a:r>
            <a:r>
              <a:rPr lang="en-US" sz="2300" dirty="0"/>
              <a:t> of the scene in the apartment? How is this achieved? (textual evidence)</a:t>
            </a:r>
          </a:p>
          <a:p>
            <a:pPr marL="740664" indent="-742950">
              <a:buFont typeface="+mj-lt"/>
              <a:buAutoNum type="arabicPeriod"/>
            </a:pPr>
            <a:r>
              <a:rPr lang="en-US" sz="2300" dirty="0" smtClean="0"/>
              <a:t>What is the marriage of Daisy and Tom like? The marriage of Myrtle and George?</a:t>
            </a:r>
          </a:p>
          <a:p>
            <a:pPr marL="740664" indent="-742950">
              <a:buFont typeface="+mj-lt"/>
              <a:buAutoNum type="arabicPeriod"/>
            </a:pPr>
            <a:r>
              <a:rPr lang="en-US" sz="2300" dirty="0" smtClean="0"/>
              <a:t>What happens at the party in chapter 2?</a:t>
            </a:r>
          </a:p>
          <a:p>
            <a:pPr lvl="1"/>
            <a:r>
              <a:rPr lang="en-US" sz="2300" dirty="0" smtClean="0"/>
              <a:t>What is Nick’s reaction to the party?</a:t>
            </a:r>
          </a:p>
          <a:p>
            <a:pPr lvl="1"/>
            <a:r>
              <a:rPr lang="en-US" sz="2300" dirty="0" smtClean="0"/>
              <a:t>Is Nick gay? Why would this matter to the story and his role as a narrator? </a:t>
            </a:r>
            <a:endParaRPr lang="en-US" sz="2300" dirty="0"/>
          </a:p>
        </p:txBody>
      </p:sp>
    </p:spTree>
    <p:extLst>
      <p:ext uri="{BB962C8B-B14F-4D97-AF65-F5344CB8AC3E}">
        <p14:creationId xmlns:p14="http://schemas.microsoft.com/office/powerpoint/2010/main" val="44866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1000"/>
                                        <p:tgtEl>
                                          <p:spTgt spid="3">
                                            <p:txEl>
                                              <p:pRg st="6" end="6"/>
                                            </p:txEl>
                                          </p:spTgt>
                                        </p:tgtEl>
                                      </p:cBhvr>
                                    </p:animEffect>
                                    <p:anim calcmode="lin" valueType="num">
                                      <p:cBhvr>
                                        <p:cTn id="1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1000"/>
                                        <p:tgtEl>
                                          <p:spTgt spid="3">
                                            <p:txEl>
                                              <p:pRg st="7" end="7"/>
                                            </p:txEl>
                                          </p:spTgt>
                                        </p:tgtEl>
                                      </p:cBhvr>
                                    </p:animEffect>
                                    <p:anim calcmode="lin" valueType="num">
                                      <p:cBhvr>
                                        <p:cTn id="1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6605"/>
            <a:ext cx="8610600" cy="932596"/>
          </a:xfrm>
        </p:spPr>
        <p:txBody>
          <a:bodyPr>
            <a:normAutofit/>
          </a:bodyPr>
          <a:lstStyle/>
          <a:p>
            <a:r>
              <a:rPr lang="en-US" dirty="0" smtClean="0"/>
              <a:t>Who is Gatsby? (10 minutes)</a:t>
            </a:r>
            <a:endParaRPr lang="en-US" dirty="0"/>
          </a:p>
        </p:txBody>
      </p:sp>
      <p:sp>
        <p:nvSpPr>
          <p:cNvPr id="3" name="Content Placeholder 2"/>
          <p:cNvSpPr>
            <a:spLocks noGrp="1"/>
          </p:cNvSpPr>
          <p:nvPr>
            <p:ph sz="quarter" idx="13"/>
          </p:nvPr>
        </p:nvSpPr>
        <p:spPr>
          <a:xfrm>
            <a:off x="402404" y="1600200"/>
            <a:ext cx="8001000" cy="2895599"/>
          </a:xfrm>
        </p:spPr>
        <p:txBody>
          <a:bodyPr>
            <a:normAutofit fontScale="77500" lnSpcReduction="20000"/>
          </a:bodyPr>
          <a:lstStyle/>
          <a:p>
            <a:pPr marL="0" indent="0">
              <a:buNone/>
            </a:pPr>
            <a:r>
              <a:rPr lang="en-US" sz="4000" dirty="0" smtClean="0"/>
              <a:t>Using direct quotes:</a:t>
            </a:r>
          </a:p>
          <a:p>
            <a:pPr marL="514350" indent="-514350">
              <a:buFont typeface="+mj-lt"/>
              <a:buAutoNum type="arabicPeriod"/>
            </a:pPr>
            <a:r>
              <a:rPr lang="en-US" sz="4000" dirty="0" smtClean="0"/>
              <a:t>What do we know about Gatsby?</a:t>
            </a:r>
          </a:p>
          <a:p>
            <a:pPr marL="514350" indent="-514350">
              <a:buFont typeface="+mj-lt"/>
              <a:buAutoNum type="arabicPeriod"/>
            </a:pPr>
            <a:r>
              <a:rPr lang="en-US" sz="4000" dirty="0" smtClean="0"/>
              <a:t>How do we know this information?</a:t>
            </a:r>
          </a:p>
          <a:p>
            <a:pPr marL="512064" indent="-514350">
              <a:buFont typeface="+mj-lt"/>
              <a:buAutoNum type="arabicPeriod"/>
            </a:pPr>
            <a:r>
              <a:rPr lang="en-US" sz="4000" dirty="0" smtClean="0"/>
              <a:t>What is the truth?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2904" y="4199268"/>
            <a:ext cx="4741096" cy="265873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99268"/>
            <a:ext cx="4724400" cy="2658732"/>
          </a:xfrm>
          <a:prstGeom prst="rect">
            <a:avLst/>
          </a:prstGeom>
        </p:spPr>
      </p:pic>
    </p:spTree>
    <p:extLst>
      <p:ext uri="{BB962C8B-B14F-4D97-AF65-F5344CB8AC3E}">
        <p14:creationId xmlns:p14="http://schemas.microsoft.com/office/powerpoint/2010/main" val="620136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Chapter 4 and 5: </a:t>
            </a:r>
            <a:r>
              <a:rPr lang="en-US" dirty="0"/>
              <a:t>Narrative Structure &amp; Prose Appreciation</a:t>
            </a:r>
            <a:br>
              <a:rPr lang="en-US" dirty="0"/>
            </a:br>
            <a:endParaRPr lang="en-US" i="1" dirty="0"/>
          </a:p>
        </p:txBody>
      </p:sp>
      <p:sp>
        <p:nvSpPr>
          <p:cNvPr id="3" name="Subtitle 2"/>
          <p:cNvSpPr>
            <a:spLocks noGrp="1"/>
          </p:cNvSpPr>
          <p:nvPr>
            <p:ph type="subTitle" idx="1"/>
          </p:nvPr>
        </p:nvSpPr>
        <p:spPr>
          <a:xfrm>
            <a:off x="1313259" y="3809999"/>
            <a:ext cx="6517482" cy="1371599"/>
          </a:xfrm>
        </p:spPr>
        <p:txBody>
          <a:bodyPr/>
          <a:lstStyle/>
          <a:p>
            <a:r>
              <a:rPr lang="en-US" dirty="0" smtClean="0">
                <a:solidFill>
                  <a:schemeClr val="tx1"/>
                </a:solidFill>
              </a:rPr>
              <a:t>12/4</a:t>
            </a:r>
            <a:endParaRPr lang="en-US" dirty="0">
              <a:solidFill>
                <a:schemeClr val="tx1"/>
              </a:solidFill>
            </a:endParaRPr>
          </a:p>
        </p:txBody>
      </p:sp>
    </p:spTree>
    <p:extLst>
      <p:ext uri="{BB962C8B-B14F-4D97-AF65-F5344CB8AC3E}">
        <p14:creationId xmlns:p14="http://schemas.microsoft.com/office/powerpoint/2010/main" val="3473238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73338" cy="600682"/>
          </a:xfrm>
        </p:spPr>
        <p:txBody>
          <a:bodyPr/>
          <a:lstStyle/>
          <a:p>
            <a:r>
              <a:rPr lang="en-US" dirty="0" smtClean="0"/>
              <a:t>Learning Targets</a:t>
            </a:r>
            <a:endParaRPr lang="en-US" dirty="0"/>
          </a:p>
        </p:txBody>
      </p:sp>
      <p:sp>
        <p:nvSpPr>
          <p:cNvPr id="3" name="Content Placeholder 2"/>
          <p:cNvSpPr>
            <a:spLocks noGrp="1"/>
          </p:cNvSpPr>
          <p:nvPr>
            <p:ph sz="quarter" idx="13"/>
          </p:nvPr>
        </p:nvSpPr>
        <p:spPr>
          <a:xfrm>
            <a:off x="304800" y="1371601"/>
            <a:ext cx="8610600" cy="5257800"/>
          </a:xfrm>
        </p:spPr>
        <p:txBody>
          <a:bodyPr>
            <a:normAutofit fontScale="85000" lnSpcReduction="20000"/>
          </a:bodyPr>
          <a:lstStyle/>
          <a:p>
            <a:pPr marL="457200" indent="-457200">
              <a:buFont typeface="+mj-lt"/>
              <a:buAutoNum type="arabicPeriod"/>
            </a:pPr>
            <a:r>
              <a:rPr lang="en-US" sz="3600" dirty="0" smtClean="0"/>
              <a:t>I can analyze nick’s role as our narrator</a:t>
            </a:r>
          </a:p>
          <a:p>
            <a:pPr marL="457200" indent="-457200">
              <a:buFont typeface="+mj-lt"/>
              <a:buAutoNum type="arabicPeriod"/>
            </a:pPr>
            <a:r>
              <a:rPr lang="en-US" sz="3600" dirty="0" smtClean="0"/>
              <a:t>I can collaborate with classmates in a productive, focused, and engaged manner</a:t>
            </a:r>
          </a:p>
          <a:p>
            <a:pPr marL="457200" indent="-457200">
              <a:buFont typeface="+mj-lt"/>
              <a:buAutoNum type="arabicPeriod"/>
            </a:pPr>
            <a:r>
              <a:rPr lang="en-US" sz="3600" dirty="0" smtClean="0"/>
              <a:t>I can demonstrate an understanding of </a:t>
            </a:r>
            <a:r>
              <a:rPr lang="en-US" sz="3600" i="1" dirty="0" smtClean="0"/>
              <a:t>the </a:t>
            </a:r>
            <a:r>
              <a:rPr lang="en-US" sz="3600" i="1" dirty="0"/>
              <a:t>great </a:t>
            </a:r>
            <a:r>
              <a:rPr lang="en-US" sz="3600" i="1" dirty="0" smtClean="0"/>
              <a:t>Gatsby </a:t>
            </a:r>
            <a:r>
              <a:rPr lang="en-US" sz="3600" dirty="0" smtClean="0"/>
              <a:t>by using evidence and analysis </a:t>
            </a:r>
          </a:p>
          <a:p>
            <a:pPr marL="457200" indent="-457200">
              <a:buFont typeface="+mj-lt"/>
              <a:buAutoNum type="arabicPeriod"/>
            </a:pPr>
            <a:r>
              <a:rPr lang="en-US" sz="3600" dirty="0" smtClean="0"/>
              <a:t>I can demonstrate an understanding of character motivation and desire by using multiple perspectives </a:t>
            </a:r>
          </a:p>
          <a:p>
            <a:pPr marL="0" indent="0">
              <a:buNone/>
            </a:pPr>
            <a:endParaRPr lang="en-US" dirty="0"/>
          </a:p>
        </p:txBody>
      </p:sp>
    </p:spTree>
    <p:extLst>
      <p:ext uri="{BB962C8B-B14F-4D97-AF65-F5344CB8AC3E}">
        <p14:creationId xmlns:p14="http://schemas.microsoft.com/office/powerpoint/2010/main" val="29928057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990600"/>
            <a:ext cx="8610600" cy="5410199"/>
          </a:xfrm>
        </p:spPr>
        <p:txBody>
          <a:bodyPr>
            <a:noAutofit/>
          </a:bodyPr>
          <a:lstStyle/>
          <a:p>
            <a:r>
              <a:rPr lang="en-US" sz="4800" dirty="0" smtClean="0"/>
              <a:t>Who is our narrator? Who is describing every event?</a:t>
            </a:r>
          </a:p>
          <a:p>
            <a:r>
              <a:rPr lang="en-US" sz="4800" dirty="0" smtClean="0"/>
              <a:t>Conclude the issues around Nick being the narrator.</a:t>
            </a:r>
            <a:endParaRPr lang="en-US" sz="4800" dirty="0"/>
          </a:p>
        </p:txBody>
      </p:sp>
    </p:spTree>
    <p:extLst>
      <p:ext uri="{BB962C8B-B14F-4D97-AF65-F5344CB8AC3E}">
        <p14:creationId xmlns:p14="http://schemas.microsoft.com/office/powerpoint/2010/main" val="223652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627795"/>
          </a:xfrm>
        </p:spPr>
        <p:txBody>
          <a:bodyPr/>
          <a:lstStyle/>
          <a:p>
            <a:pPr algn="ctr"/>
            <a:r>
              <a:rPr lang="en-US" dirty="0" smtClean="0"/>
              <a:t>Why first person narration?</a:t>
            </a:r>
            <a:endParaRPr lang="en-US" dirty="0"/>
          </a:p>
        </p:txBody>
      </p:sp>
      <p:sp>
        <p:nvSpPr>
          <p:cNvPr id="3" name="Content Placeholder 2"/>
          <p:cNvSpPr>
            <a:spLocks noGrp="1"/>
          </p:cNvSpPr>
          <p:nvPr>
            <p:ph sz="quarter" idx="13"/>
          </p:nvPr>
        </p:nvSpPr>
        <p:spPr>
          <a:xfrm>
            <a:off x="457200" y="1143000"/>
            <a:ext cx="8229600" cy="5257800"/>
          </a:xfrm>
          <a:prstGeom prst="rect">
            <a:avLst/>
          </a:prstGeom>
        </p:spPr>
        <p:txBody>
          <a:bodyPr>
            <a:normAutofit fontScale="85000" lnSpcReduction="10000"/>
          </a:bodyPr>
          <a:lstStyle/>
          <a:p>
            <a:pPr marL="0" indent="0">
              <a:buNone/>
            </a:pPr>
            <a:r>
              <a:rPr lang="en-US" sz="2100" b="1" dirty="0">
                <a:latin typeface="+mj-lt"/>
              </a:rPr>
              <a:t>Advantages of a first person narrative </a:t>
            </a:r>
            <a:endParaRPr lang="en-US" sz="2100" dirty="0">
              <a:latin typeface="+mj-lt"/>
            </a:endParaRPr>
          </a:p>
          <a:p>
            <a:r>
              <a:rPr lang="en-US" sz="2100" dirty="0" smtClean="0">
                <a:latin typeface="+mj-lt"/>
              </a:rPr>
              <a:t>The </a:t>
            </a:r>
            <a:r>
              <a:rPr lang="en-US" sz="2100" dirty="0">
                <a:latin typeface="+mj-lt"/>
              </a:rPr>
              <a:t>writer can give the narrator inner feelings and private thoughts and so create a personal narrative, as if confiding in the reader, to manipulate the reader’s response to the character. </a:t>
            </a:r>
          </a:p>
          <a:p>
            <a:r>
              <a:rPr lang="en-US" sz="2100" dirty="0" smtClean="0">
                <a:latin typeface="+mj-lt"/>
              </a:rPr>
              <a:t>The </a:t>
            </a:r>
            <a:r>
              <a:rPr lang="en-US" sz="2100" dirty="0">
                <a:latin typeface="+mj-lt"/>
              </a:rPr>
              <a:t>reader discovers information and experiences feelings with the narrator as Nick slowly discovers the truth about Gatsby, giving a realistic feel through this slow revelation and the various responses to it. </a:t>
            </a:r>
          </a:p>
          <a:p>
            <a:pPr marL="0" indent="0">
              <a:buNone/>
            </a:pPr>
            <a:r>
              <a:rPr lang="en-US" sz="2100" b="1" dirty="0">
                <a:latin typeface="+mj-lt"/>
              </a:rPr>
              <a:t>Limitations of a first person narrative </a:t>
            </a:r>
            <a:endParaRPr lang="en-US" sz="2100" dirty="0">
              <a:latin typeface="+mj-lt"/>
            </a:endParaRPr>
          </a:p>
          <a:p>
            <a:r>
              <a:rPr lang="en-US" sz="2100" dirty="0" smtClean="0">
                <a:latin typeface="+mj-lt"/>
              </a:rPr>
              <a:t>The </a:t>
            </a:r>
            <a:r>
              <a:rPr lang="en-US" sz="2100" dirty="0">
                <a:latin typeface="+mj-lt"/>
              </a:rPr>
              <a:t>reader can only know what the narrator knows and so gets a limited, partial account of events and relationships. </a:t>
            </a:r>
          </a:p>
          <a:p>
            <a:r>
              <a:rPr lang="en-US" sz="2100" dirty="0" smtClean="0">
                <a:latin typeface="+mj-lt"/>
              </a:rPr>
              <a:t>We</a:t>
            </a:r>
            <a:r>
              <a:rPr lang="en-US" sz="2100" dirty="0">
                <a:latin typeface="+mj-lt"/>
              </a:rPr>
              <a:t>, as readers, only get to know what the writer/narrator wants us to know and so the account can be selective, incomplete, biased, unreliable. However, the writer might do this deliberately, to create suspense and make the reader work harder to understand the story. </a:t>
            </a:r>
          </a:p>
          <a:p>
            <a:endParaRPr lang="en-US" dirty="0"/>
          </a:p>
        </p:txBody>
      </p:sp>
    </p:spTree>
    <p:extLst>
      <p:ext uri="{BB962C8B-B14F-4D97-AF65-F5344CB8AC3E}">
        <p14:creationId xmlns:p14="http://schemas.microsoft.com/office/powerpoint/2010/main" val="317531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anim calcmode="lin" valueType="num">
                                      <p:cBhvr>
                                        <p:cTn id="19"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0" dur="2000" fill="hold"/>
                                        <p:tgtEl>
                                          <p:spTgt spid="3">
                                            <p:txEl>
                                              <p:pRg st="3" end="3"/>
                                            </p:txEl>
                                          </p:spTgt>
                                        </p:tgtEl>
                                        <p:attrNameLst>
                                          <p:attrName>ppt_h</p:attrName>
                                        </p:attrNameLst>
                                      </p:cBhvr>
                                      <p:tavLst>
                                        <p:tav tm="0">
                                          <p:val>
                                            <p:strVal val="#ppt_h"/>
                                          </p:val>
                                        </p:tav>
                                        <p:tav tm="100000">
                                          <p:val>
                                            <p:strVal val="#ppt_h"/>
                                          </p:val>
                                        </p:tav>
                                      </p:tavLst>
                                    </p:anim>
                                  </p:childTnLst>
                                </p:cTn>
                              </p:par>
                              <p:par>
                                <p:cTn id="21" presetID="45"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anim calcmode="lin" valueType="num">
                                      <p:cBhvr>
                                        <p:cTn id="24"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5" dur="2000" fill="hold"/>
                                        <p:tgtEl>
                                          <p:spTgt spid="3">
                                            <p:txEl>
                                              <p:pRg st="4" end="4"/>
                                            </p:txEl>
                                          </p:spTgt>
                                        </p:tgtEl>
                                        <p:attrNameLst>
                                          <p:attrName>ppt_h</p:attrName>
                                        </p:attrNameLst>
                                      </p:cBhvr>
                                      <p:tavLst>
                                        <p:tav tm="0">
                                          <p:val>
                                            <p:strVal val="#ppt_h"/>
                                          </p:val>
                                        </p:tav>
                                        <p:tav tm="100000">
                                          <p:val>
                                            <p:strVal val="#ppt_h"/>
                                          </p:val>
                                        </p:tav>
                                      </p:tavLst>
                                    </p:anim>
                                  </p:childTnLst>
                                </p:cTn>
                              </p:par>
                              <p:par>
                                <p:cTn id="26" presetID="45"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2000"/>
                                        <p:tgtEl>
                                          <p:spTgt spid="3">
                                            <p:txEl>
                                              <p:pRg st="5" end="5"/>
                                            </p:txEl>
                                          </p:spTgt>
                                        </p:tgtEl>
                                      </p:cBhvr>
                                    </p:animEffect>
                                    <p:anim calcmode="lin" valueType="num">
                                      <p:cBhvr>
                                        <p:cTn id="29"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73338" cy="295882"/>
          </a:xfrm>
        </p:spPr>
        <p:txBody>
          <a:bodyPr>
            <a:normAutofit fontScale="90000"/>
          </a:bodyPr>
          <a:lstStyle/>
          <a:p>
            <a:r>
              <a:rPr lang="en-US" dirty="0" smtClean="0"/>
              <a:t>Discussion 11/22</a:t>
            </a:r>
            <a:endParaRPr lang="en-US" dirty="0"/>
          </a:p>
        </p:txBody>
      </p:sp>
      <p:sp>
        <p:nvSpPr>
          <p:cNvPr id="3" name="Content Placeholder 2"/>
          <p:cNvSpPr>
            <a:spLocks noGrp="1"/>
          </p:cNvSpPr>
          <p:nvPr>
            <p:ph sz="quarter" idx="13"/>
          </p:nvPr>
        </p:nvSpPr>
        <p:spPr>
          <a:xfrm>
            <a:off x="304800" y="1295400"/>
            <a:ext cx="8686800" cy="5181599"/>
          </a:xfrm>
        </p:spPr>
        <p:txBody>
          <a:bodyPr>
            <a:normAutofit/>
          </a:bodyPr>
          <a:lstStyle/>
          <a:p>
            <a:pPr marL="514350" indent="-514350">
              <a:buFont typeface="+mj-lt"/>
              <a:buAutoNum type="arabicPeriod"/>
            </a:pPr>
            <a:r>
              <a:rPr lang="en-US" sz="3200" dirty="0" smtClean="0"/>
              <a:t>How does Fitzgerald describe East Egg?</a:t>
            </a:r>
          </a:p>
          <a:p>
            <a:pPr marL="514350" indent="-514350">
              <a:buFont typeface="+mj-lt"/>
              <a:buAutoNum type="arabicPeriod"/>
            </a:pPr>
            <a:r>
              <a:rPr lang="en-US" sz="3200" dirty="0" smtClean="0"/>
              <a:t>How does he describe West Egg?</a:t>
            </a:r>
          </a:p>
          <a:p>
            <a:pPr marL="514350" indent="-514350">
              <a:buFont typeface="+mj-lt"/>
              <a:buAutoNum type="arabicPeriod"/>
            </a:pPr>
            <a:r>
              <a:rPr lang="en-US" sz="3200" dirty="0" smtClean="0"/>
              <a:t>What does Nick say about Gatsby? </a:t>
            </a:r>
          </a:p>
          <a:p>
            <a:pPr marL="514350" indent="-514350">
              <a:buFont typeface="+mj-lt"/>
              <a:buAutoNum type="arabicPeriod"/>
            </a:pPr>
            <a:r>
              <a:rPr lang="en-US" sz="3200" dirty="0" smtClean="0"/>
              <a:t>What are your impression/questions regarding chapter 1?</a:t>
            </a:r>
          </a:p>
          <a:p>
            <a:pPr marL="457200" indent="-457200">
              <a:buFont typeface="Arial" pitchFamily="34" charset="0"/>
              <a:buChar char="•"/>
            </a:pPr>
            <a:endParaRPr lang="en-US" sz="3200" dirty="0"/>
          </a:p>
          <a:p>
            <a:pPr marL="457200" indent="-457200">
              <a:buFont typeface="Arial" pitchFamily="34" charset="0"/>
              <a:buChar char="•"/>
            </a:pPr>
            <a:r>
              <a:rPr lang="en-US" sz="3200" dirty="0" smtClean="0"/>
              <a:t>Film Version!</a:t>
            </a:r>
          </a:p>
          <a:p>
            <a:endParaRPr lang="en-US" sz="3200" dirty="0"/>
          </a:p>
        </p:txBody>
      </p:sp>
    </p:spTree>
    <p:extLst>
      <p:ext uri="{BB962C8B-B14F-4D97-AF65-F5344CB8AC3E}">
        <p14:creationId xmlns:p14="http://schemas.microsoft.com/office/powerpoint/2010/main" val="9902870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4773310" cy="1131035"/>
          </a:xfrm>
        </p:spPr>
        <p:txBody>
          <a:bodyPr/>
          <a:lstStyle/>
          <a:p>
            <a:r>
              <a:rPr lang="en-US" dirty="0" smtClean="0"/>
              <a:t>Chapter 4</a:t>
            </a:r>
            <a:endParaRPr lang="en-US" dirty="0"/>
          </a:p>
        </p:txBody>
      </p:sp>
      <p:sp>
        <p:nvSpPr>
          <p:cNvPr id="3" name="Content Placeholder 2"/>
          <p:cNvSpPr>
            <a:spLocks noGrp="1"/>
          </p:cNvSpPr>
          <p:nvPr>
            <p:ph sz="quarter" idx="13"/>
          </p:nvPr>
        </p:nvSpPr>
        <p:spPr>
          <a:xfrm>
            <a:off x="152400" y="1131702"/>
            <a:ext cx="8635409" cy="5440362"/>
          </a:xfrm>
          <a:prstGeom prst="rect">
            <a:avLst/>
          </a:prstGeom>
        </p:spPr>
        <p:txBody>
          <a:bodyPr>
            <a:normAutofit/>
          </a:bodyPr>
          <a:lstStyle/>
          <a:p>
            <a:pPr marL="114300" indent="0">
              <a:buNone/>
            </a:pPr>
            <a:r>
              <a:rPr lang="en-US" dirty="0" smtClean="0">
                <a:latin typeface="+mj-lt"/>
              </a:rPr>
              <a:t>This chapter is structured in three parts:</a:t>
            </a:r>
          </a:p>
          <a:p>
            <a:pPr marL="457200" indent="-457200">
              <a:buFont typeface="+mj-lt"/>
              <a:buAutoNum type="arabicPeriod"/>
            </a:pPr>
            <a:r>
              <a:rPr lang="en-US" dirty="0" smtClean="0">
                <a:latin typeface="+mj-lt"/>
              </a:rPr>
              <a:t>Nick lists party guests as though we should know them, they are treated as celebrities. The dark misbehavior emphasizes the secret lives of the wealthy and the carefree lavish lifestyle they lead.</a:t>
            </a:r>
          </a:p>
          <a:p>
            <a:pPr marL="457200" indent="-457200">
              <a:buFont typeface="+mj-lt"/>
              <a:buAutoNum type="arabicPeriod"/>
            </a:pPr>
            <a:r>
              <a:rPr lang="en-US" dirty="0" smtClean="0">
                <a:latin typeface="+mj-lt"/>
              </a:rPr>
              <a:t>We get a glimpse of the real Gatsby at lunch. His connection with </a:t>
            </a:r>
            <a:r>
              <a:rPr lang="en-US" dirty="0" err="1" smtClean="0">
                <a:latin typeface="+mj-lt"/>
              </a:rPr>
              <a:t>Wolfsheim</a:t>
            </a:r>
            <a:r>
              <a:rPr lang="en-US" dirty="0" smtClean="0">
                <a:latin typeface="+mj-lt"/>
              </a:rPr>
              <a:t> raises suspicion that Gatsby may be a criminal.</a:t>
            </a:r>
          </a:p>
          <a:p>
            <a:pPr marL="457200" indent="-457200">
              <a:buFont typeface="+mj-lt"/>
              <a:buAutoNum type="arabicPeriod"/>
            </a:pPr>
            <a:r>
              <a:rPr lang="en-US" dirty="0" smtClean="0">
                <a:latin typeface="+mj-lt"/>
              </a:rPr>
              <a:t>In contrast, Jordan’s description of Gatsby’s past romance with Daisy presents him as an innocent, romantic young soldier.</a:t>
            </a:r>
          </a:p>
          <a:p>
            <a:pPr marL="114300" indent="0" algn="ctr">
              <a:buNone/>
            </a:pPr>
            <a:r>
              <a:rPr lang="en-US" sz="2800" b="1" dirty="0">
                <a:latin typeface="+mj-lt"/>
              </a:rPr>
              <a:t>Using the car journey to New York in chapter 4 as </a:t>
            </a:r>
            <a:r>
              <a:rPr lang="en-US" sz="2800" b="1" dirty="0" smtClean="0">
                <a:latin typeface="+mj-lt"/>
              </a:rPr>
              <a:t>evidence, </a:t>
            </a:r>
            <a:r>
              <a:rPr lang="en-US" sz="2800" b="1" dirty="0">
                <a:latin typeface="+mj-lt"/>
              </a:rPr>
              <a:t>assess whether the reader ever gets to see the real Gatsby in the novel.</a:t>
            </a:r>
          </a:p>
          <a:p>
            <a:endParaRPr lang="en-US" dirty="0">
              <a:latin typeface="+mj-lt"/>
            </a:endParaRPr>
          </a:p>
        </p:txBody>
      </p:sp>
      <p:pic>
        <p:nvPicPr>
          <p:cNvPr id="4" name="Picture 3"/>
          <p:cNvPicPr>
            <a:picLocks noChangeAspect="1"/>
          </p:cNvPicPr>
          <p:nvPr/>
        </p:nvPicPr>
        <p:blipFill>
          <a:blip r:embed="rId2"/>
          <a:stretch>
            <a:fillRect/>
          </a:stretch>
        </p:blipFill>
        <p:spPr>
          <a:xfrm>
            <a:off x="6096000" y="76200"/>
            <a:ext cx="2881969" cy="1621107"/>
          </a:xfrm>
          <a:prstGeom prst="rect">
            <a:avLst/>
          </a:prstGeom>
        </p:spPr>
      </p:pic>
    </p:spTree>
    <p:extLst>
      <p:ext uri="{BB962C8B-B14F-4D97-AF65-F5344CB8AC3E}">
        <p14:creationId xmlns:p14="http://schemas.microsoft.com/office/powerpoint/2010/main" val="61534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627795"/>
          </a:xfrm>
        </p:spPr>
        <p:txBody>
          <a:bodyPr/>
          <a:lstStyle/>
          <a:p>
            <a:r>
              <a:rPr lang="en-US" dirty="0" smtClean="0"/>
              <a:t>Narrative Shift</a:t>
            </a:r>
            <a:endParaRPr lang="en-US" dirty="0"/>
          </a:p>
        </p:txBody>
      </p:sp>
      <p:sp>
        <p:nvSpPr>
          <p:cNvPr id="3" name="Content Placeholder 2"/>
          <p:cNvSpPr>
            <a:spLocks noGrp="1"/>
          </p:cNvSpPr>
          <p:nvPr>
            <p:ph sz="quarter" idx="13"/>
          </p:nvPr>
        </p:nvSpPr>
        <p:spPr>
          <a:xfrm>
            <a:off x="236220" y="990600"/>
            <a:ext cx="5356860" cy="5638800"/>
          </a:xfrm>
          <a:prstGeom prst="rect">
            <a:avLst/>
          </a:prstGeom>
        </p:spPr>
        <p:txBody>
          <a:bodyPr>
            <a:normAutofit fontScale="92500" lnSpcReduction="10000"/>
          </a:bodyPr>
          <a:lstStyle/>
          <a:p>
            <a:r>
              <a:rPr lang="en-US" sz="2100" b="1" dirty="0" smtClean="0">
                <a:latin typeface="+mj-lt"/>
              </a:rPr>
              <a:t>The second part of the chapter shifts to Jordan’s first person narrative. Nick tells the story in her voice. Why might this be?</a:t>
            </a:r>
          </a:p>
          <a:p>
            <a:r>
              <a:rPr lang="en-US" sz="2100" b="1" dirty="0" smtClean="0">
                <a:latin typeface="+mj-lt"/>
              </a:rPr>
              <a:t>What does this reveal about the character of Gatsby and how does it contribute to the novel as a whole? (Why is it that we need to hear Jordan’s version of events?)</a:t>
            </a:r>
          </a:p>
          <a:p>
            <a:r>
              <a:rPr lang="en-US" sz="2100" dirty="0" smtClean="0">
                <a:latin typeface="+mj-lt"/>
              </a:rPr>
              <a:t>Jordan’s </a:t>
            </a:r>
            <a:r>
              <a:rPr lang="en-US" sz="2100" dirty="0">
                <a:latin typeface="+mj-lt"/>
              </a:rPr>
              <a:t>story </a:t>
            </a:r>
            <a:r>
              <a:rPr lang="en-US" sz="2100" dirty="0" smtClean="0">
                <a:latin typeface="+mj-lt"/>
              </a:rPr>
              <a:t>makes Gatsby </a:t>
            </a:r>
            <a:r>
              <a:rPr lang="en-US" sz="2100" dirty="0">
                <a:latin typeface="+mj-lt"/>
              </a:rPr>
              <a:t>a more sympathetic character, and for Nick, Gatsby becomes a real person</a:t>
            </a:r>
            <a:r>
              <a:rPr lang="en-US" sz="2100" dirty="0" smtClean="0">
                <a:latin typeface="+mj-lt"/>
              </a:rPr>
              <a:t>.</a:t>
            </a:r>
          </a:p>
          <a:p>
            <a:r>
              <a:rPr lang="en-US" sz="2100" dirty="0" smtClean="0">
                <a:latin typeface="+mj-lt"/>
              </a:rPr>
              <a:t>Also gives us information about Daisy that affects our understanding of her character.</a:t>
            </a:r>
            <a:endParaRPr lang="en-US" sz="2100" dirty="0">
              <a:latin typeface="+mj-lt"/>
            </a:endParaRPr>
          </a:p>
          <a:p>
            <a:endParaRPr lang="en-US" dirty="0">
              <a:latin typeface="+mj-lt"/>
            </a:endParaRPr>
          </a:p>
        </p:txBody>
      </p:sp>
      <p:pic>
        <p:nvPicPr>
          <p:cNvPr id="4" name="Picture 3"/>
          <p:cNvPicPr>
            <a:picLocks noChangeAspect="1"/>
          </p:cNvPicPr>
          <p:nvPr/>
        </p:nvPicPr>
        <p:blipFill>
          <a:blip r:embed="rId2"/>
          <a:stretch>
            <a:fillRect/>
          </a:stretch>
        </p:blipFill>
        <p:spPr>
          <a:xfrm>
            <a:off x="5593080" y="1828800"/>
            <a:ext cx="4591050" cy="2838450"/>
          </a:xfrm>
          <a:prstGeom prst="rect">
            <a:avLst/>
          </a:prstGeom>
        </p:spPr>
      </p:pic>
    </p:spTree>
    <p:extLst>
      <p:ext uri="{BB962C8B-B14F-4D97-AF65-F5344CB8AC3E}">
        <p14:creationId xmlns:p14="http://schemas.microsoft.com/office/powerpoint/2010/main" val="10607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27369"/>
            <a:ext cx="7773338" cy="448282"/>
          </a:xfrm>
        </p:spPr>
        <p:txBody>
          <a:bodyPr>
            <a:normAutofit fontScale="90000"/>
          </a:bodyPr>
          <a:lstStyle/>
          <a:p>
            <a:r>
              <a:rPr lang="en-US" dirty="0" smtClean="0"/>
              <a:t>Chapter 5 – Nick’s Morality</a:t>
            </a:r>
            <a:endParaRPr lang="en-US" dirty="0"/>
          </a:p>
        </p:txBody>
      </p:sp>
      <p:sp>
        <p:nvSpPr>
          <p:cNvPr id="3" name="Content Placeholder 2"/>
          <p:cNvSpPr>
            <a:spLocks noGrp="1"/>
          </p:cNvSpPr>
          <p:nvPr>
            <p:ph sz="quarter" idx="13"/>
          </p:nvPr>
        </p:nvSpPr>
        <p:spPr>
          <a:xfrm>
            <a:off x="457200" y="1219200"/>
            <a:ext cx="3970020" cy="5334000"/>
          </a:xfrm>
          <a:prstGeom prst="rect">
            <a:avLst/>
          </a:prstGeom>
        </p:spPr>
        <p:txBody>
          <a:bodyPr>
            <a:noAutofit/>
          </a:bodyPr>
          <a:lstStyle/>
          <a:p>
            <a:r>
              <a:rPr lang="en-US" sz="2500" dirty="0" smtClean="0">
                <a:latin typeface="+mj-lt"/>
              </a:rPr>
              <a:t>Nick presents himself  as a moral character, but is he consistent?</a:t>
            </a:r>
          </a:p>
          <a:p>
            <a:endParaRPr lang="en-US" sz="2500" dirty="0">
              <a:latin typeface="+mj-lt"/>
            </a:endParaRPr>
          </a:p>
          <a:p>
            <a:r>
              <a:rPr lang="en-US" sz="2500" dirty="0" smtClean="0">
                <a:latin typeface="+mj-lt"/>
              </a:rPr>
              <a:t>He arranges for Daisy to meet Gatsby, and he witnesses Tom and Myrtle’s affair, even though he claims he doesn’t want to.</a:t>
            </a:r>
            <a:endParaRPr lang="en-US" sz="2500" dirty="0">
              <a:latin typeface="+mj-lt"/>
            </a:endParaRPr>
          </a:p>
        </p:txBody>
      </p:sp>
      <p:pic>
        <p:nvPicPr>
          <p:cNvPr id="4" name="Picture 3"/>
          <p:cNvPicPr>
            <a:picLocks noChangeAspect="1"/>
          </p:cNvPicPr>
          <p:nvPr/>
        </p:nvPicPr>
        <p:blipFill>
          <a:blip r:embed="rId2"/>
          <a:stretch>
            <a:fillRect/>
          </a:stretch>
        </p:blipFill>
        <p:spPr>
          <a:xfrm>
            <a:off x="4431876" y="1912620"/>
            <a:ext cx="4661323" cy="3227070"/>
          </a:xfrm>
          <a:prstGeom prst="rect">
            <a:avLst/>
          </a:prstGeom>
        </p:spPr>
      </p:pic>
    </p:spTree>
    <p:extLst>
      <p:ext uri="{BB962C8B-B14F-4D97-AF65-F5344CB8AC3E}">
        <p14:creationId xmlns:p14="http://schemas.microsoft.com/office/powerpoint/2010/main" val="28722817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6605"/>
            <a:ext cx="8382000" cy="932596"/>
          </a:xfrm>
        </p:spPr>
        <p:txBody>
          <a:bodyPr>
            <a:normAutofit/>
          </a:bodyPr>
          <a:lstStyle/>
          <a:p>
            <a:r>
              <a:rPr lang="en-US" dirty="0" smtClean="0"/>
              <a:t>Chapter 5: The Big Meet-up! </a:t>
            </a:r>
            <a:endParaRPr lang="en-US" dirty="0"/>
          </a:p>
        </p:txBody>
      </p:sp>
      <p:sp>
        <p:nvSpPr>
          <p:cNvPr id="3" name="Content Placeholder 2"/>
          <p:cNvSpPr>
            <a:spLocks noGrp="1"/>
          </p:cNvSpPr>
          <p:nvPr>
            <p:ph sz="quarter" idx="13"/>
          </p:nvPr>
        </p:nvSpPr>
        <p:spPr>
          <a:xfrm>
            <a:off x="76200" y="1295400"/>
            <a:ext cx="5265420" cy="5410200"/>
          </a:xfrm>
          <a:prstGeom prst="rect">
            <a:avLst/>
          </a:prstGeom>
        </p:spPr>
        <p:txBody>
          <a:bodyPr>
            <a:normAutofit fontScale="92500"/>
          </a:bodyPr>
          <a:lstStyle/>
          <a:p>
            <a:r>
              <a:rPr lang="en-US" sz="2400" dirty="0" smtClean="0">
                <a:latin typeface="+mj-lt"/>
              </a:rPr>
              <a:t>How would you describe the </a:t>
            </a:r>
            <a:r>
              <a:rPr lang="en-US" sz="2400" b="1" i="1" dirty="0" smtClean="0">
                <a:latin typeface="+mj-lt"/>
              </a:rPr>
              <a:t>initial</a:t>
            </a:r>
            <a:r>
              <a:rPr lang="en-US" sz="2400" dirty="0" smtClean="0">
                <a:latin typeface="+mj-lt"/>
              </a:rPr>
              <a:t> meeting between Gatsby and Daisy in one word? How did it make you feel?</a:t>
            </a:r>
          </a:p>
          <a:p>
            <a:r>
              <a:rPr lang="en-US" sz="2400" dirty="0" smtClean="0">
                <a:latin typeface="+mj-lt"/>
              </a:rPr>
              <a:t>During chapter 5, Fitzgerald contrasts the behavior of Gatsby to the behavior of Daisy in terms of how they react to their meeting.</a:t>
            </a:r>
          </a:p>
          <a:p>
            <a:r>
              <a:rPr lang="en-US" sz="2400" dirty="0" smtClean="0">
                <a:latin typeface="+mj-lt"/>
              </a:rPr>
              <a:t>For each character their attitudes shift as the day together goes on. How does it change?</a:t>
            </a:r>
          </a:p>
          <a:p>
            <a:endParaRPr lang="en-US" dirty="0"/>
          </a:p>
        </p:txBody>
      </p:sp>
      <p:pic>
        <p:nvPicPr>
          <p:cNvPr id="1026" name="Picture 2" descr="http://vignette1.wikia.nocookie.net/thegreatgatsby/images/2/24/Great_Gatsby-01037CMRr.JPG/revision/latest?cb=20130430190408"/>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62600" y="3429000"/>
            <a:ext cx="3865065" cy="2567612"/>
          </a:xfrm>
          <a:prstGeom prst="rect">
            <a:avLst/>
          </a:prstGeom>
          <a:noFill/>
          <a:extLst>
            <a:ext uri="{909E8E84-426E-40DD-AFC4-6F175D3DCCD1}">
              <a14:hiddenFill xmlns:a14="http://schemas.microsoft.com/office/drawing/2010/main">
                <a:solidFill>
                  <a:srgbClr val="FFFFFF"/>
                </a:solidFill>
              </a14:hiddenFill>
            </a:ext>
          </a:extLst>
        </p:spPr>
      </p:pic>
      <p:sp>
        <p:nvSpPr>
          <p:cNvPr id="4" name="Oval Callout 3"/>
          <p:cNvSpPr/>
          <p:nvPr/>
        </p:nvSpPr>
        <p:spPr>
          <a:xfrm>
            <a:off x="5486400" y="1219201"/>
            <a:ext cx="3657600" cy="2022348"/>
          </a:xfrm>
          <a:prstGeom prst="wedgeEllipseCallou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411480" lvl="1" indent="0">
              <a:buNone/>
            </a:pPr>
            <a:r>
              <a:rPr lang="en-US" sz="2800" b="1" dirty="0" smtClean="0">
                <a:solidFill>
                  <a:schemeClr val="tx1"/>
                </a:solidFill>
                <a:latin typeface="+mj-lt"/>
              </a:rPr>
              <a:t>Awkward!! </a:t>
            </a:r>
            <a:r>
              <a:rPr lang="en-US" sz="2400" i="1" dirty="0" smtClean="0">
                <a:solidFill>
                  <a:schemeClr val="tx1"/>
                </a:solidFill>
                <a:latin typeface="+mj-lt"/>
              </a:rPr>
              <a:t>Why </a:t>
            </a:r>
            <a:r>
              <a:rPr lang="en-US" sz="2400" i="1" dirty="0">
                <a:solidFill>
                  <a:schemeClr val="tx1"/>
                </a:solidFill>
                <a:latin typeface="+mj-lt"/>
              </a:rPr>
              <a:t>was this so uncomfortable</a:t>
            </a:r>
            <a:r>
              <a:rPr lang="en-US" sz="2400" i="1" dirty="0" smtClean="0">
                <a:solidFill>
                  <a:schemeClr val="tx1"/>
                </a:solidFill>
                <a:latin typeface="+mj-lt"/>
              </a:rPr>
              <a:t>?</a:t>
            </a:r>
            <a:endParaRPr lang="en-US" dirty="0">
              <a:solidFill>
                <a:schemeClr val="tx1"/>
              </a:solidFill>
            </a:endParaRPr>
          </a:p>
        </p:txBody>
      </p:sp>
    </p:spTree>
    <p:extLst>
      <p:ext uri="{BB962C8B-B14F-4D97-AF65-F5344CB8AC3E}">
        <p14:creationId xmlns:p14="http://schemas.microsoft.com/office/powerpoint/2010/main" val="133371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762000"/>
          </a:xfrm>
        </p:spPr>
        <p:txBody>
          <a:bodyPr>
            <a:normAutofit/>
          </a:bodyPr>
          <a:lstStyle/>
          <a:p>
            <a:r>
              <a:rPr lang="en-US" dirty="0" smtClean="0"/>
              <a:t>Narrative Perspective</a:t>
            </a:r>
            <a:endParaRPr lang="en-US" dirty="0"/>
          </a:p>
        </p:txBody>
      </p:sp>
      <p:sp>
        <p:nvSpPr>
          <p:cNvPr id="3" name="Content Placeholder 2"/>
          <p:cNvSpPr>
            <a:spLocks noGrp="1"/>
          </p:cNvSpPr>
          <p:nvPr>
            <p:ph sz="quarter" idx="13"/>
          </p:nvPr>
        </p:nvSpPr>
        <p:spPr>
          <a:xfrm>
            <a:off x="228600" y="966216"/>
            <a:ext cx="8839200" cy="5715000"/>
          </a:xfrm>
          <a:prstGeom prst="rect">
            <a:avLst/>
          </a:prstGeom>
        </p:spPr>
        <p:txBody>
          <a:bodyPr>
            <a:noAutofit/>
          </a:bodyPr>
          <a:lstStyle/>
          <a:p>
            <a:r>
              <a:rPr lang="en-US" sz="2200" dirty="0" smtClean="0">
                <a:latin typeface="+mj-lt"/>
              </a:rPr>
              <a:t>Rewrite the scene in which Gatsby and Daisy meet from </a:t>
            </a:r>
            <a:r>
              <a:rPr lang="en-US" sz="2200" u="sng" dirty="0" smtClean="0">
                <a:latin typeface="+mj-lt"/>
              </a:rPr>
              <a:t>their perspectives</a:t>
            </a:r>
            <a:r>
              <a:rPr lang="en-US" sz="2200" dirty="0" smtClean="0">
                <a:latin typeface="+mj-lt"/>
              </a:rPr>
              <a:t> (not as Nick describes it). </a:t>
            </a:r>
          </a:p>
          <a:p>
            <a:pPr lvl="1"/>
            <a:r>
              <a:rPr lang="en-US" sz="2200" dirty="0" smtClean="0">
                <a:latin typeface="+mj-lt"/>
              </a:rPr>
              <a:t>What would they be thinking about the situation based on what you know about their characters? </a:t>
            </a:r>
          </a:p>
          <a:p>
            <a:pPr lvl="1"/>
            <a:r>
              <a:rPr lang="en-US" sz="2200" dirty="0" smtClean="0">
                <a:latin typeface="+mj-lt"/>
              </a:rPr>
              <a:t>How would this affect our understanding of the characters?</a:t>
            </a:r>
          </a:p>
          <a:p>
            <a:r>
              <a:rPr lang="en-US" sz="2200" dirty="0" smtClean="0">
                <a:latin typeface="+mj-lt"/>
              </a:rPr>
              <a:t>Incorporate 3 pieces of evidence (don’t forget page numbers!) in your writing, but use </a:t>
            </a:r>
            <a:r>
              <a:rPr lang="en-US" sz="2200" b="1" dirty="0" smtClean="0">
                <a:latin typeface="+mj-lt"/>
              </a:rPr>
              <a:t>the voice of your character </a:t>
            </a:r>
            <a:r>
              <a:rPr lang="en-US" sz="2200" dirty="0" smtClean="0">
                <a:latin typeface="+mj-lt"/>
              </a:rPr>
              <a:t>and </a:t>
            </a:r>
            <a:r>
              <a:rPr lang="en-US" sz="2200" b="1" dirty="0" smtClean="0">
                <a:latin typeface="+mj-lt"/>
              </a:rPr>
              <a:t>the prose of Fitzgerald</a:t>
            </a:r>
            <a:r>
              <a:rPr lang="en-US" sz="2200" dirty="0" smtClean="0">
                <a:latin typeface="+mj-lt"/>
              </a:rPr>
              <a:t>!</a:t>
            </a:r>
          </a:p>
          <a:p>
            <a:r>
              <a:rPr lang="en-US" sz="2200" dirty="0" smtClean="0">
                <a:latin typeface="+mj-lt"/>
              </a:rPr>
              <a:t>You can choose to write a paragraph or two from Gatsby or from Daisy, or switch between the two characters for a few paragraphs (minimum two paragraphs)</a:t>
            </a:r>
          </a:p>
        </p:txBody>
      </p:sp>
    </p:spTree>
    <p:extLst>
      <p:ext uri="{BB962C8B-B14F-4D97-AF65-F5344CB8AC3E}">
        <p14:creationId xmlns:p14="http://schemas.microsoft.com/office/powerpoint/2010/main" val="331717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ircle(in)">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ircle(in)">
                                      <p:cBhvr>
                                        <p:cTn id="2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73338" cy="600682"/>
          </a:xfrm>
        </p:spPr>
        <p:txBody>
          <a:bodyPr/>
          <a:lstStyle/>
          <a:p>
            <a:r>
              <a:rPr lang="en-US" dirty="0" smtClean="0"/>
              <a:t>Learning Targets 12/5</a:t>
            </a:r>
            <a:endParaRPr lang="en-US" dirty="0"/>
          </a:p>
        </p:txBody>
      </p:sp>
      <p:sp>
        <p:nvSpPr>
          <p:cNvPr id="3" name="Content Placeholder 2"/>
          <p:cNvSpPr>
            <a:spLocks noGrp="1"/>
          </p:cNvSpPr>
          <p:nvPr>
            <p:ph sz="quarter" idx="13"/>
          </p:nvPr>
        </p:nvSpPr>
        <p:spPr>
          <a:xfrm>
            <a:off x="304800" y="1371601"/>
            <a:ext cx="8610600" cy="5257800"/>
          </a:xfrm>
        </p:spPr>
        <p:txBody>
          <a:bodyPr/>
          <a:lstStyle/>
          <a:p>
            <a:pPr marL="457200" indent="-457200">
              <a:buFont typeface="+mj-lt"/>
              <a:buAutoNum type="arabicPeriod"/>
            </a:pPr>
            <a:r>
              <a:rPr lang="en-US" sz="3200" dirty="0" smtClean="0"/>
              <a:t>I can use evidence </a:t>
            </a:r>
            <a:r>
              <a:rPr lang="en-US" sz="3200" dirty="0"/>
              <a:t>from </a:t>
            </a:r>
            <a:r>
              <a:rPr lang="en-US" sz="3200" i="1" dirty="0"/>
              <a:t>the great </a:t>
            </a:r>
            <a:r>
              <a:rPr lang="en-US" sz="3200" i="1" dirty="0" smtClean="0"/>
              <a:t>Gatsby </a:t>
            </a:r>
            <a:r>
              <a:rPr lang="en-US" sz="3200" dirty="0" smtClean="0"/>
              <a:t>to support a claim </a:t>
            </a:r>
          </a:p>
          <a:p>
            <a:pPr marL="457200" indent="-457200">
              <a:buFont typeface="+mj-lt"/>
              <a:buAutoNum type="arabicPeriod"/>
            </a:pPr>
            <a:r>
              <a:rPr lang="en-US" sz="3200" dirty="0" smtClean="0"/>
              <a:t>I can use analysis to support why my evidence supports a claim </a:t>
            </a:r>
          </a:p>
          <a:p>
            <a:pPr marL="457200" indent="-457200">
              <a:buFont typeface="+mj-lt"/>
              <a:buAutoNum type="arabicPeriod"/>
            </a:pPr>
            <a:r>
              <a:rPr lang="en-US" sz="3200" dirty="0" smtClean="0"/>
              <a:t>I can challenge the claims of classmates by using evidence and analysis from </a:t>
            </a:r>
            <a:r>
              <a:rPr lang="en-US" sz="3200" i="1" dirty="0" smtClean="0"/>
              <a:t>the great Gatsby</a:t>
            </a:r>
          </a:p>
          <a:p>
            <a:pPr marL="0" indent="0">
              <a:buNone/>
            </a:pPr>
            <a:endParaRPr lang="en-US" dirty="0"/>
          </a:p>
        </p:txBody>
      </p:sp>
    </p:spTree>
    <p:extLst>
      <p:ext uri="{BB962C8B-B14F-4D97-AF65-F5344CB8AC3E}">
        <p14:creationId xmlns:p14="http://schemas.microsoft.com/office/powerpoint/2010/main" val="30501745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73338" cy="600682"/>
          </a:xfrm>
        </p:spPr>
        <p:txBody>
          <a:bodyPr/>
          <a:lstStyle/>
          <a:p>
            <a:r>
              <a:rPr lang="en-US" dirty="0" smtClean="0"/>
              <a:t>Chapter 5-6 Questions</a:t>
            </a:r>
            <a:endParaRPr lang="en-US" dirty="0"/>
          </a:p>
        </p:txBody>
      </p:sp>
      <p:sp>
        <p:nvSpPr>
          <p:cNvPr id="3" name="Content Placeholder 2"/>
          <p:cNvSpPr>
            <a:spLocks noGrp="1"/>
          </p:cNvSpPr>
          <p:nvPr>
            <p:ph sz="quarter" idx="13"/>
          </p:nvPr>
        </p:nvSpPr>
        <p:spPr>
          <a:xfrm>
            <a:off x="228600" y="1447800"/>
            <a:ext cx="8763000" cy="5105399"/>
          </a:xfrm>
        </p:spPr>
        <p:txBody>
          <a:bodyPr>
            <a:noAutofit/>
          </a:bodyPr>
          <a:lstStyle/>
          <a:p>
            <a:pPr marL="457200" indent="-457200">
              <a:buFont typeface="+mj-lt"/>
              <a:buAutoNum type="arabicPeriod"/>
            </a:pPr>
            <a:r>
              <a:rPr lang="en-US" sz="3200" dirty="0" smtClean="0"/>
              <a:t>What does Gatsby believe it is possible to do (but nick does not agree)?</a:t>
            </a:r>
          </a:p>
          <a:p>
            <a:pPr marL="457200" indent="-457200">
              <a:buFont typeface="+mj-lt"/>
              <a:buAutoNum type="arabicPeriod"/>
            </a:pPr>
            <a:r>
              <a:rPr lang="en-US" sz="3200" dirty="0" smtClean="0"/>
              <a:t>How did Dan Cody impact Gatsby?</a:t>
            </a:r>
          </a:p>
          <a:p>
            <a:pPr marL="457200" indent="-457200">
              <a:buFont typeface="+mj-lt"/>
              <a:buAutoNum type="arabicPeriod"/>
            </a:pPr>
            <a:r>
              <a:rPr lang="en-US" sz="3200" dirty="0" smtClean="0"/>
              <a:t>What is Gatsby’s grand vision for his life with daisy?</a:t>
            </a:r>
          </a:p>
          <a:p>
            <a:pPr marL="914400" lvl="1" indent="-457200">
              <a:buFont typeface="+mj-lt"/>
              <a:buAutoNum type="arabicPeriod"/>
            </a:pPr>
            <a:r>
              <a:rPr lang="en-US" sz="3200" dirty="0" smtClean="0"/>
              <a:t>How does she fail to live up to his vision?</a:t>
            </a:r>
            <a:endParaRPr lang="en-US" sz="3200" dirty="0"/>
          </a:p>
        </p:txBody>
      </p:sp>
    </p:spTree>
    <p:extLst>
      <p:ext uri="{BB962C8B-B14F-4D97-AF65-F5344CB8AC3E}">
        <p14:creationId xmlns:p14="http://schemas.microsoft.com/office/powerpoint/2010/main" val="26795525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 y="304800"/>
            <a:ext cx="8591550" cy="381000"/>
          </a:xfrm>
        </p:spPr>
        <p:txBody>
          <a:bodyPr>
            <a:normAutofit fontScale="90000"/>
          </a:bodyPr>
          <a:lstStyle/>
          <a:p>
            <a:pPr algn="ctr"/>
            <a:r>
              <a:rPr lang="en-US" dirty="0" smtClean="0"/>
              <a:t>Symbolism Board Talk</a:t>
            </a:r>
            <a:endParaRPr lang="en-US" dirty="0"/>
          </a:p>
        </p:txBody>
      </p:sp>
      <p:sp>
        <p:nvSpPr>
          <p:cNvPr id="3" name="Content Placeholder 2"/>
          <p:cNvSpPr>
            <a:spLocks noGrp="1"/>
          </p:cNvSpPr>
          <p:nvPr>
            <p:ph sz="quarter" idx="13"/>
          </p:nvPr>
        </p:nvSpPr>
        <p:spPr>
          <a:xfrm>
            <a:off x="152400" y="914400"/>
            <a:ext cx="8991600" cy="5791200"/>
          </a:xfrm>
        </p:spPr>
        <p:txBody>
          <a:bodyPr>
            <a:noAutofit/>
          </a:bodyPr>
          <a:lstStyle/>
          <a:p>
            <a:pPr marL="0" indent="0" algn="ctr">
              <a:buNone/>
            </a:pPr>
            <a:r>
              <a:rPr lang="en-US" sz="2400" dirty="0">
                <a:solidFill>
                  <a:srgbClr val="FF0000"/>
                </a:solidFill>
                <a:latin typeface="Candara" panose="020E0502030303020204" pitchFamily="34" charset="0"/>
              </a:rPr>
              <a:t>"You don't write because you want to say something, you write because you have something to say</a:t>
            </a:r>
            <a:r>
              <a:rPr lang="en-US" sz="2400" dirty="0" smtClean="0">
                <a:solidFill>
                  <a:srgbClr val="FF0000"/>
                </a:solidFill>
                <a:latin typeface="Candara" panose="020E0502030303020204" pitchFamily="34" charset="0"/>
              </a:rPr>
              <a:t>.“-F. Scott Fitzgerald </a:t>
            </a:r>
            <a:endParaRPr lang="en-US" sz="2400" dirty="0" smtClean="0">
              <a:solidFill>
                <a:srgbClr val="FF0000"/>
              </a:solidFill>
            </a:endParaRPr>
          </a:p>
          <a:p>
            <a:pPr marL="512064" indent="-514350">
              <a:buFont typeface="+mj-lt"/>
              <a:buAutoNum type="arabicPeriod"/>
            </a:pPr>
            <a:r>
              <a:rPr lang="en-US" sz="2300" dirty="0" smtClean="0"/>
              <a:t>Take 10 minutes at your desks to come up with answers for the questions</a:t>
            </a:r>
          </a:p>
          <a:p>
            <a:pPr marL="512064" indent="-514350">
              <a:buFont typeface="+mj-lt"/>
              <a:buAutoNum type="arabicPeriod"/>
            </a:pPr>
            <a:r>
              <a:rPr lang="en-US" sz="2300" dirty="0" smtClean="0"/>
              <a:t>Will have time to wander around the room, answering/discussing the different questions…SILENTLY </a:t>
            </a:r>
          </a:p>
          <a:p>
            <a:pPr marL="512064" indent="-514350">
              <a:buFont typeface="+mj-lt"/>
              <a:buAutoNum type="arabicPeriod"/>
            </a:pPr>
            <a:r>
              <a:rPr lang="en-US" sz="2300" dirty="0" smtClean="0"/>
              <a:t>Must use specifics (facts, quotes, plot details) with a page number</a:t>
            </a:r>
          </a:p>
          <a:p>
            <a:pPr marL="512064" indent="-514350">
              <a:buFont typeface="+mj-lt"/>
              <a:buAutoNum type="arabicPeriod"/>
            </a:pPr>
            <a:r>
              <a:rPr lang="en-US" sz="2300" dirty="0" smtClean="0"/>
              <a:t>Must write your name after each comment</a:t>
            </a:r>
          </a:p>
          <a:p>
            <a:pPr marL="512064" indent="-514350">
              <a:buFont typeface="+mj-lt"/>
              <a:buAutoNum type="arabicPeriod"/>
            </a:pPr>
            <a:r>
              <a:rPr lang="en-US" sz="2300" dirty="0" smtClean="0"/>
              <a:t>Please interact with what your classmates write (debate or discussion)</a:t>
            </a:r>
            <a:endParaRPr lang="en-US" sz="2300" dirty="0"/>
          </a:p>
        </p:txBody>
      </p:sp>
    </p:spTree>
    <p:extLst>
      <p:ext uri="{BB962C8B-B14F-4D97-AF65-F5344CB8AC3E}">
        <p14:creationId xmlns:p14="http://schemas.microsoft.com/office/powerpoint/2010/main" val="34713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697" y="533400"/>
            <a:ext cx="8591550" cy="685800"/>
          </a:xfrm>
        </p:spPr>
        <p:txBody>
          <a:bodyPr>
            <a:normAutofit/>
          </a:bodyPr>
          <a:lstStyle/>
          <a:p>
            <a:pPr algn="ctr"/>
            <a:r>
              <a:rPr lang="en-US" dirty="0" smtClean="0"/>
              <a:t>Symbolism board talk (15 minutes)</a:t>
            </a:r>
            <a:endParaRPr lang="en-US" dirty="0"/>
          </a:p>
        </p:txBody>
      </p:sp>
      <p:sp>
        <p:nvSpPr>
          <p:cNvPr id="3" name="Content Placeholder 2"/>
          <p:cNvSpPr>
            <a:spLocks noGrp="1"/>
          </p:cNvSpPr>
          <p:nvPr>
            <p:ph sz="quarter" idx="13"/>
          </p:nvPr>
        </p:nvSpPr>
        <p:spPr>
          <a:xfrm>
            <a:off x="152401" y="1295400"/>
            <a:ext cx="8915400" cy="5334000"/>
          </a:xfrm>
        </p:spPr>
        <p:txBody>
          <a:bodyPr>
            <a:normAutofit fontScale="92500" lnSpcReduction="20000"/>
          </a:bodyPr>
          <a:lstStyle/>
          <a:p>
            <a:pPr>
              <a:buFont typeface="+mj-lt"/>
              <a:buAutoNum type="arabicPeriod"/>
            </a:pPr>
            <a:r>
              <a:rPr lang="en-US" sz="2800" dirty="0" smtClean="0"/>
              <a:t>Fitzgerald chooses to use colors to represent certain people because…</a:t>
            </a:r>
          </a:p>
          <a:p>
            <a:pPr>
              <a:buFont typeface="+mj-lt"/>
              <a:buAutoNum type="arabicPeriod"/>
            </a:pPr>
            <a:r>
              <a:rPr lang="en-US" sz="2800" dirty="0" smtClean="0"/>
              <a:t>Fitzgerald uses the moonlight to symbolize…</a:t>
            </a:r>
          </a:p>
          <a:p>
            <a:pPr>
              <a:buFont typeface="+mj-lt"/>
              <a:buAutoNum type="arabicPeriod"/>
            </a:pPr>
            <a:r>
              <a:rPr lang="en-US" sz="2800" dirty="0" smtClean="0"/>
              <a:t>It is raining when Gatsby and Daisy meet again at Nick’s cottage because…</a:t>
            </a:r>
          </a:p>
          <a:p>
            <a:pPr>
              <a:buFont typeface="+mj-lt"/>
              <a:buAutoNum type="arabicPeriod"/>
            </a:pPr>
            <a:r>
              <a:rPr lang="en-US" sz="2800" dirty="0" smtClean="0"/>
              <a:t>Dr. T.J. Eckleburg is used in the novel to…</a:t>
            </a:r>
          </a:p>
          <a:p>
            <a:pPr>
              <a:buFont typeface="+mj-lt"/>
              <a:buAutoNum type="arabicPeriod"/>
            </a:pPr>
            <a:r>
              <a:rPr lang="en-US" sz="2800" dirty="0" smtClean="0"/>
              <a:t>The Eggs are eggs because Fitzgerald is trying to…</a:t>
            </a:r>
          </a:p>
          <a:p>
            <a:pPr>
              <a:buFont typeface="+mj-lt"/>
              <a:buAutoNum type="arabicPeriod"/>
            </a:pPr>
            <a:r>
              <a:rPr lang="en-US" sz="2800" dirty="0" smtClean="0"/>
              <a:t>Fitzgerald chose to have Daisy and Myrtle be completely opposite women because…</a:t>
            </a:r>
          </a:p>
          <a:p>
            <a:pPr>
              <a:buFont typeface="+mj-lt"/>
              <a:buAutoNum type="arabicPeriod"/>
            </a:pPr>
            <a:r>
              <a:rPr lang="en-US" sz="2800" dirty="0" smtClean="0"/>
              <a:t>Fitzgerald has shown his views on the 1920s through/by…</a:t>
            </a:r>
          </a:p>
          <a:p>
            <a:pPr>
              <a:buFont typeface="+mj-lt"/>
              <a:buAutoNum type="arabicPeriod"/>
            </a:pPr>
            <a:endParaRPr lang="en-US" dirty="0" smtClean="0"/>
          </a:p>
          <a:p>
            <a:endParaRPr lang="en-US" dirty="0"/>
          </a:p>
        </p:txBody>
      </p:sp>
    </p:spTree>
    <p:extLst>
      <p:ext uri="{BB962C8B-B14F-4D97-AF65-F5344CB8AC3E}">
        <p14:creationId xmlns:p14="http://schemas.microsoft.com/office/powerpoint/2010/main" val="216610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724400"/>
            <a:ext cx="8458200" cy="1222375"/>
          </a:xfrm>
        </p:spPr>
        <p:txBody>
          <a:bodyPr>
            <a:normAutofit/>
          </a:bodyPr>
          <a:lstStyle/>
          <a:p>
            <a:r>
              <a:rPr lang="en-US" sz="4400" dirty="0" smtClean="0"/>
              <a:t>Additional Symbols</a:t>
            </a:r>
            <a:endParaRPr lang="en-US" sz="4400" dirty="0"/>
          </a:p>
        </p:txBody>
      </p:sp>
    </p:spTree>
    <p:extLst>
      <p:ext uri="{BB962C8B-B14F-4D97-AF65-F5344CB8AC3E}">
        <p14:creationId xmlns:p14="http://schemas.microsoft.com/office/powerpoint/2010/main" val="2979624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Hemingway &amp; Style</a:t>
            </a:r>
            <a:endParaRPr lang="en-US" dirty="0"/>
          </a:p>
        </p:txBody>
      </p:sp>
      <p:sp>
        <p:nvSpPr>
          <p:cNvPr id="3" name="Subtitle 2"/>
          <p:cNvSpPr>
            <a:spLocks noGrp="1"/>
          </p:cNvSpPr>
          <p:nvPr>
            <p:ph type="subTitle" idx="1"/>
          </p:nvPr>
        </p:nvSpPr>
        <p:spPr/>
        <p:txBody>
          <a:bodyPr/>
          <a:lstStyle/>
          <a:p>
            <a:r>
              <a:rPr lang="en-US" dirty="0" smtClean="0"/>
              <a:t>11/25</a:t>
            </a:r>
            <a:endParaRPr lang="en-US" dirty="0"/>
          </a:p>
        </p:txBody>
      </p:sp>
    </p:spTree>
    <p:extLst>
      <p:ext uri="{BB962C8B-B14F-4D97-AF65-F5344CB8AC3E}">
        <p14:creationId xmlns:p14="http://schemas.microsoft.com/office/powerpoint/2010/main" val="30553269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76" y="228600"/>
            <a:ext cx="7773338" cy="667786"/>
          </a:xfrm>
        </p:spPr>
        <p:txBody>
          <a:bodyPr/>
          <a:lstStyle/>
          <a:p>
            <a:r>
              <a:rPr lang="en-US" dirty="0" smtClean="0"/>
              <a:t>Why the Eggs?</a:t>
            </a:r>
            <a:endParaRPr lang="en-US" dirty="0"/>
          </a:p>
        </p:txBody>
      </p:sp>
      <p:sp>
        <p:nvSpPr>
          <p:cNvPr id="3" name="Content Placeholder 2"/>
          <p:cNvSpPr>
            <a:spLocks noGrp="1"/>
          </p:cNvSpPr>
          <p:nvPr>
            <p:ph sz="quarter" idx="13"/>
          </p:nvPr>
        </p:nvSpPr>
        <p:spPr>
          <a:xfrm>
            <a:off x="457200" y="990600"/>
            <a:ext cx="8229600" cy="4946879"/>
          </a:xfrm>
          <a:prstGeom prst="rect">
            <a:avLst/>
          </a:prstGeom>
        </p:spPr>
        <p:txBody>
          <a:bodyPr/>
          <a:lstStyle/>
          <a:p>
            <a:r>
              <a:rPr lang="en-US" sz="32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Eggs</a:t>
            </a:r>
            <a:r>
              <a:rPr lang="en-US" sz="3200" b="1" dirty="0"/>
              <a:t> </a:t>
            </a:r>
            <a:r>
              <a:rPr lang="en-US" sz="3200" dirty="0"/>
              <a:t>are white on the </a:t>
            </a:r>
            <a:r>
              <a:rPr lang="en-US" sz="3200" dirty="0" smtClean="0"/>
              <a:t>outside &amp; </a:t>
            </a:r>
            <a:r>
              <a:rPr lang="en-US" sz="3200" dirty="0"/>
              <a:t>yellow on the inside. </a:t>
            </a:r>
            <a:endParaRPr lang="en-US" sz="3200" dirty="0" smtClean="0"/>
          </a:p>
          <a:p>
            <a:r>
              <a:rPr lang="en-US" sz="3200" dirty="0" smtClean="0"/>
              <a:t>White symbolizes innocence &amp; purity. </a:t>
            </a:r>
            <a:endParaRPr lang="en-US" sz="3200" dirty="0"/>
          </a:p>
          <a:p>
            <a:r>
              <a:rPr lang="en-US" sz="3200" dirty="0" smtClean="0"/>
              <a:t>Yellow represents money, status &amp; greed.</a:t>
            </a:r>
            <a:endParaRPr lang="en-US" sz="3200" dirty="0"/>
          </a:p>
          <a:p>
            <a:endParaRPr lang="en-US" dirty="0"/>
          </a:p>
        </p:txBody>
      </p:sp>
      <p:pic>
        <p:nvPicPr>
          <p:cNvPr id="5" name="Picture 4" descr="20140430-peeling-eggs-10.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465684" y="3922415"/>
            <a:ext cx="3714880" cy="2786160"/>
          </a:xfrm>
          <a:prstGeom prst="rect">
            <a:avLst/>
          </a:prstGeom>
        </p:spPr>
      </p:pic>
      <p:sp>
        <p:nvSpPr>
          <p:cNvPr id="6" name="Left Arrow 5"/>
          <p:cNvSpPr/>
          <p:nvPr/>
        </p:nvSpPr>
        <p:spPr>
          <a:xfrm>
            <a:off x="5839709" y="4968392"/>
            <a:ext cx="1992224" cy="48563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Innocent &amp; Pure</a:t>
            </a:r>
            <a:endParaRPr lang="en-US" dirty="0"/>
          </a:p>
        </p:txBody>
      </p:sp>
      <p:sp>
        <p:nvSpPr>
          <p:cNvPr id="7" name="Right Arrow 6"/>
          <p:cNvSpPr/>
          <p:nvPr/>
        </p:nvSpPr>
        <p:spPr>
          <a:xfrm>
            <a:off x="1282495" y="5454025"/>
            <a:ext cx="2054481" cy="48345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 cholesterol</a:t>
            </a:r>
            <a:endParaRPr lang="en-US" dirty="0"/>
          </a:p>
        </p:txBody>
      </p:sp>
    </p:spTree>
    <p:extLst>
      <p:ext uri="{BB962C8B-B14F-4D97-AF65-F5344CB8AC3E}">
        <p14:creationId xmlns:p14="http://schemas.microsoft.com/office/powerpoint/2010/main" val="368583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rmAutofit/>
          </a:bodyPr>
          <a:lstStyle/>
          <a:p>
            <a:r>
              <a:rPr lang="en-US" dirty="0" smtClean="0"/>
              <a:t>Daisy=Not that great…</a:t>
            </a:r>
            <a:endParaRPr lang="en-US" dirty="0"/>
          </a:p>
        </p:txBody>
      </p:sp>
      <p:sp>
        <p:nvSpPr>
          <p:cNvPr id="3" name="Content Placeholder 2"/>
          <p:cNvSpPr>
            <a:spLocks noGrp="1"/>
          </p:cNvSpPr>
          <p:nvPr>
            <p:ph sz="quarter" idx="13"/>
          </p:nvPr>
        </p:nvSpPr>
        <p:spPr>
          <a:xfrm>
            <a:off x="348639" y="1066800"/>
            <a:ext cx="8541663" cy="4412128"/>
          </a:xfrm>
          <a:prstGeom prst="rect">
            <a:avLst/>
          </a:prstGeom>
        </p:spPr>
        <p:txBody>
          <a:bodyPr>
            <a:normAutofit/>
          </a:bodyPr>
          <a:lstStyle/>
          <a:p>
            <a:r>
              <a:rPr lang="en-US" sz="2200" b="1" dirty="0">
                <a:ln w="17780" cmpd="sng">
                  <a:solidFill>
                    <a:srgbClr val="FFFFFF"/>
                  </a:solidFill>
                  <a:prstDash val="solid"/>
                  <a:miter lim="800000"/>
                </a:ln>
                <a:solidFill>
                  <a:srgbClr val="FFFF00"/>
                </a:solidFill>
                <a:effectLst>
                  <a:outerShdw blurRad="50800" algn="tl" rotWithShape="0">
                    <a:srgbClr val="000000"/>
                  </a:outerShdw>
                </a:effectLst>
              </a:rPr>
              <a:t>Daisy</a:t>
            </a:r>
            <a:r>
              <a:rPr lang="en-US" sz="2200" dirty="0"/>
              <a:t> </a:t>
            </a:r>
            <a:r>
              <a:rPr lang="en-US" sz="2200" dirty="0" smtClean="0"/>
              <a:t>–a beautiful flower that looks fragile on the surface, but is actually hardy. White </a:t>
            </a:r>
            <a:r>
              <a:rPr lang="en-US" sz="2200" dirty="0"/>
              <a:t>on the outside, </a:t>
            </a:r>
            <a:r>
              <a:rPr lang="en-US" sz="2200" dirty="0" smtClean="0"/>
              <a:t>with a yellow middle. Think like the eggs.</a:t>
            </a:r>
          </a:p>
          <a:p>
            <a:r>
              <a:rPr lang="en-US" sz="2200" dirty="0" smtClean="0"/>
              <a:t>Well-known, popular flower. </a:t>
            </a:r>
          </a:p>
          <a:p>
            <a:r>
              <a:rPr lang="en-US" sz="2200" dirty="0" smtClean="0"/>
              <a:t>Have you ever smelled a Shasta daisy? </a:t>
            </a:r>
            <a:r>
              <a:rPr lang="en-US" sz="2200" dirty="0" smtClean="0">
                <a:sym typeface="Wingdings"/>
              </a:rPr>
              <a:t>They smell terrible.</a:t>
            </a:r>
          </a:p>
          <a:p>
            <a:r>
              <a:rPr lang="en-US" sz="2200" dirty="0" smtClean="0">
                <a:sym typeface="Wingdings"/>
              </a:rPr>
              <a:t>The daisy is considered a noxious weed in some states. It slowly takes over your garden.  </a:t>
            </a:r>
            <a:endParaRPr lang="en-US" sz="2200" dirty="0" smtClean="0"/>
          </a:p>
        </p:txBody>
      </p:sp>
      <p:pic>
        <p:nvPicPr>
          <p:cNvPr id="4" name="Picture 3" descr="daisy.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739311" y="4437730"/>
            <a:ext cx="3839875" cy="2308200"/>
          </a:xfrm>
          <a:prstGeom prst="rect">
            <a:avLst/>
          </a:prstGeom>
        </p:spPr>
      </p:pic>
      <p:sp>
        <p:nvSpPr>
          <p:cNvPr id="5" name="Right Arrow 4"/>
          <p:cNvSpPr/>
          <p:nvPr/>
        </p:nvSpPr>
        <p:spPr>
          <a:xfrm>
            <a:off x="1357203" y="4613507"/>
            <a:ext cx="1967322" cy="61015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Beautiful</a:t>
            </a:r>
            <a:endParaRPr lang="en-US" dirty="0"/>
          </a:p>
        </p:txBody>
      </p:sp>
      <p:sp>
        <p:nvSpPr>
          <p:cNvPr id="6" name="Left Arrow 5"/>
          <p:cNvSpPr/>
          <p:nvPr/>
        </p:nvSpPr>
        <p:spPr>
          <a:xfrm>
            <a:off x="5889514" y="5010477"/>
            <a:ext cx="2602344" cy="124521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Terrible smell when you get too close.</a:t>
            </a:r>
            <a:endParaRPr lang="en-US" dirty="0"/>
          </a:p>
        </p:txBody>
      </p:sp>
    </p:spTree>
    <p:extLst>
      <p:ext uri="{BB962C8B-B14F-4D97-AF65-F5344CB8AC3E}">
        <p14:creationId xmlns:p14="http://schemas.microsoft.com/office/powerpoint/2010/main" val="170740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773338" cy="829282"/>
          </a:xfrm>
        </p:spPr>
        <p:txBody>
          <a:bodyPr/>
          <a:lstStyle/>
          <a:p>
            <a:r>
              <a:rPr lang="en-US" dirty="0" smtClean="0"/>
              <a:t>Myrtle &amp; her surplus of flesh</a:t>
            </a:r>
            <a:endParaRPr lang="en-US" dirty="0"/>
          </a:p>
        </p:txBody>
      </p:sp>
      <p:sp>
        <p:nvSpPr>
          <p:cNvPr id="3" name="Content Placeholder 2"/>
          <p:cNvSpPr>
            <a:spLocks noGrp="1"/>
          </p:cNvSpPr>
          <p:nvPr>
            <p:ph sz="quarter" idx="13"/>
          </p:nvPr>
        </p:nvSpPr>
        <p:spPr>
          <a:xfrm>
            <a:off x="533400" y="1371599"/>
            <a:ext cx="4689382" cy="5391235"/>
          </a:xfrm>
          <a:prstGeom prst="rect">
            <a:avLst/>
          </a:prstGeom>
        </p:spPr>
        <p:txBody>
          <a:bodyPr>
            <a:normAutofit/>
          </a:bodyPr>
          <a:lstStyle/>
          <a:p>
            <a:r>
              <a:rPr lang="en-US" sz="2400" b="1"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Myrtle</a:t>
            </a:r>
            <a:r>
              <a:rPr lang="en-US" sz="2400" dirty="0"/>
              <a:t> </a:t>
            </a:r>
            <a:r>
              <a:rPr lang="en-US" sz="2400" dirty="0" smtClean="0"/>
              <a:t>is a tough</a:t>
            </a:r>
            <a:r>
              <a:rPr lang="en-US" sz="2400" dirty="0"/>
              <a:t> </a:t>
            </a:r>
            <a:r>
              <a:rPr lang="en-US" sz="2400" dirty="0" smtClean="0"/>
              <a:t>and durable shrub.</a:t>
            </a:r>
          </a:p>
          <a:p>
            <a:r>
              <a:rPr lang="en-US" sz="2400" dirty="0" smtClean="0"/>
              <a:t>Myrtle is a symbol for love and marriage. </a:t>
            </a:r>
          </a:p>
          <a:p>
            <a:r>
              <a:rPr lang="en-US" sz="2400" dirty="0" smtClean="0"/>
              <a:t>Can grow very tall….like Myrtle trying to rise above her station. </a:t>
            </a:r>
          </a:p>
          <a:p>
            <a:r>
              <a:rPr lang="en-US" sz="2400" dirty="0" smtClean="0"/>
              <a:t>In Greek mythology, myrtle is sacred to Aphrodite, goddess of love. </a:t>
            </a:r>
            <a:endParaRPr lang="en-US" sz="2400" dirty="0"/>
          </a:p>
          <a:p>
            <a:pPr marL="0" indent="0">
              <a:buNone/>
            </a:pPr>
            <a:endParaRPr lang="en-US" dirty="0"/>
          </a:p>
        </p:txBody>
      </p:sp>
      <p:pic>
        <p:nvPicPr>
          <p:cNvPr id="5" name="Picture 4"/>
          <p:cNvPicPr>
            <a:picLocks noChangeAspect="1"/>
          </p:cNvPicPr>
          <p:nvPr/>
        </p:nvPicPr>
        <p:blipFill>
          <a:blip r:embed="rId2" cstate="print"/>
          <a:stretch>
            <a:fillRect/>
          </a:stretch>
        </p:blipFill>
        <p:spPr>
          <a:xfrm>
            <a:off x="5715000" y="1371599"/>
            <a:ext cx="3173155" cy="5025474"/>
          </a:xfrm>
          <a:prstGeom prst="rect">
            <a:avLst/>
          </a:prstGeom>
        </p:spPr>
      </p:pic>
    </p:spTree>
    <p:extLst>
      <p:ext uri="{BB962C8B-B14F-4D97-AF65-F5344CB8AC3E}">
        <p14:creationId xmlns:p14="http://schemas.microsoft.com/office/powerpoint/2010/main" val="23300858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997" y="304800"/>
            <a:ext cx="7773338" cy="600682"/>
          </a:xfrm>
        </p:spPr>
        <p:txBody>
          <a:bodyPr/>
          <a:lstStyle/>
          <a:p>
            <a:r>
              <a:rPr lang="en-US" dirty="0" smtClean="0"/>
              <a:t>George Wilson</a:t>
            </a:r>
            <a:endParaRPr lang="en-US" dirty="0"/>
          </a:p>
        </p:txBody>
      </p:sp>
      <p:sp>
        <p:nvSpPr>
          <p:cNvPr id="3" name="Content Placeholder 2"/>
          <p:cNvSpPr>
            <a:spLocks noGrp="1"/>
          </p:cNvSpPr>
          <p:nvPr>
            <p:ph sz="quarter" idx="13"/>
          </p:nvPr>
        </p:nvSpPr>
        <p:spPr>
          <a:xfrm>
            <a:off x="307785" y="1143000"/>
            <a:ext cx="4261881" cy="5355099"/>
          </a:xfrm>
          <a:prstGeom prst="rect">
            <a:avLst/>
          </a:prstGeom>
        </p:spPr>
        <p:txBody>
          <a:bodyPr>
            <a:normAutofit/>
          </a:bodyPr>
          <a:lstStyle/>
          <a:p>
            <a:r>
              <a:rPr lang="en-US"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Wilson-</a:t>
            </a:r>
            <a:r>
              <a:rPr lang="en-US" sz="2800" dirty="0"/>
              <a:t> Similar to the President, Wilson is a defeated idealist disillusioned by the loss of his own American Dream. </a:t>
            </a:r>
            <a:endParaRPr lang="en-US" sz="2800" dirty="0" smtClean="0"/>
          </a:p>
          <a:p>
            <a:r>
              <a:rPr lang="en-US" sz="2800" dirty="0" smtClean="0"/>
              <a:t>He is described with gray, like the ash, to represent his hopelessness. </a:t>
            </a:r>
            <a:endParaRPr lang="en-US" sz="2800" dirty="0"/>
          </a:p>
          <a:p>
            <a:pPr marL="0" indent="0">
              <a:buNone/>
            </a:pPr>
            <a:endParaRPr lang="en-US" dirty="0"/>
          </a:p>
        </p:txBody>
      </p:sp>
      <p:pic>
        <p:nvPicPr>
          <p:cNvPr id="5" name="Picture 4" descr="GreatGatsby_221Pyxurz.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1066800"/>
            <a:ext cx="4599505" cy="4472449"/>
          </a:xfrm>
          <a:prstGeom prst="rect">
            <a:avLst/>
          </a:prstGeom>
        </p:spPr>
      </p:pic>
    </p:spTree>
    <p:extLst>
      <p:ext uri="{BB962C8B-B14F-4D97-AF65-F5344CB8AC3E}">
        <p14:creationId xmlns:p14="http://schemas.microsoft.com/office/powerpoint/2010/main" val="79299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304800"/>
            <a:ext cx="7773338" cy="676882"/>
          </a:xfrm>
        </p:spPr>
        <p:txBody>
          <a:bodyPr/>
          <a:lstStyle/>
          <a:p>
            <a:r>
              <a:rPr lang="en-US" dirty="0" smtClean="0"/>
              <a:t>Other symbols</a:t>
            </a:r>
            <a:endParaRPr lang="en-US" dirty="0"/>
          </a:p>
        </p:txBody>
      </p:sp>
      <p:sp>
        <p:nvSpPr>
          <p:cNvPr id="3" name="Content Placeholder 2"/>
          <p:cNvSpPr>
            <a:spLocks noGrp="1"/>
          </p:cNvSpPr>
          <p:nvPr>
            <p:ph sz="quarter" idx="13"/>
          </p:nvPr>
        </p:nvSpPr>
        <p:spPr>
          <a:xfrm>
            <a:off x="228601" y="1066800"/>
            <a:ext cx="8686800" cy="5715000"/>
          </a:xfrm>
        </p:spPr>
        <p:txBody>
          <a:bodyPr>
            <a:normAutofit/>
          </a:bodyPr>
          <a:lstStyle/>
          <a:p>
            <a:r>
              <a:rPr lang="en-US" sz="2800" dirty="0" smtClean="0"/>
              <a:t>Moonlight: think about how things can be hidden in the dark, but the moonlight only reveals what is not in the dark</a:t>
            </a:r>
          </a:p>
          <a:p>
            <a:pPr lvl="1">
              <a:buFont typeface="Wingdings" panose="05000000000000000000" pitchFamily="2" charset="2"/>
              <a:buChar char="v"/>
            </a:pPr>
            <a:r>
              <a:rPr lang="en-US" sz="2400" dirty="0" smtClean="0"/>
              <a:t>Loneliness of the dark/moonlight?</a:t>
            </a:r>
          </a:p>
          <a:p>
            <a:r>
              <a:rPr lang="en-US" sz="2800" dirty="0" smtClean="0"/>
              <a:t>Water/pool: draining the pool is like the draining of Gatsby’s dream of achieving Daisy</a:t>
            </a:r>
          </a:p>
          <a:p>
            <a:r>
              <a:rPr lang="en-US" sz="2800" dirty="0" smtClean="0"/>
              <a:t>Love: think about this…the only three people who truly love (Gatsby, Myrtle, George) all end up dead</a:t>
            </a:r>
          </a:p>
          <a:p>
            <a:endParaRPr lang="en-US" dirty="0"/>
          </a:p>
        </p:txBody>
      </p:sp>
    </p:spTree>
    <p:extLst>
      <p:ext uri="{BB962C8B-B14F-4D97-AF65-F5344CB8AC3E}">
        <p14:creationId xmlns:p14="http://schemas.microsoft.com/office/powerpoint/2010/main" val="11428365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0"/>
            <a:ext cx="8229600" cy="1143000"/>
          </a:xfrm>
        </p:spPr>
        <p:txBody>
          <a:bodyPr>
            <a:noAutofit/>
          </a:bodyPr>
          <a:lstStyle/>
          <a:p>
            <a:r>
              <a:rPr lang="en-US" sz="2800" b="1" i="1" dirty="0" smtClean="0"/>
              <a:t/>
            </a:r>
            <a:br>
              <a:rPr lang="en-US" sz="2800" b="1" i="1" dirty="0" smtClean="0"/>
            </a:br>
            <a:r>
              <a:rPr lang="en-US" sz="2800" b="1" i="1" dirty="0" smtClean="0"/>
              <a:t>Chapter </a:t>
            </a:r>
            <a:r>
              <a:rPr lang="en-US" sz="2800" b="1" i="1" dirty="0"/>
              <a:t>7: </a:t>
            </a:r>
            <a:r>
              <a:rPr lang="en-US" sz="2800" b="1" dirty="0"/>
              <a:t>Integrity and the Moral Universe of </a:t>
            </a:r>
            <a:r>
              <a:rPr lang="en-US" sz="2800" b="1" dirty="0" smtClean="0"/>
              <a:t>Gatsby 12/6</a:t>
            </a:r>
            <a:r>
              <a:rPr lang="en-US" sz="2800" b="1" i="1" dirty="0"/>
              <a:t/>
            </a:r>
            <a:br>
              <a:rPr lang="en-US" sz="2800" b="1" i="1" dirty="0"/>
            </a:br>
            <a:r>
              <a:rPr lang="en-US" sz="2800" b="1" i="1" dirty="0">
                <a:solidFill>
                  <a:schemeClr val="accent5">
                    <a:lumMod val="75000"/>
                  </a:schemeClr>
                </a:solidFill>
              </a:rPr>
              <a:t>“The rich are different from you and me</a:t>
            </a:r>
            <a:r>
              <a:rPr lang="en-US" sz="2800" b="1" i="1" dirty="0" smtClean="0">
                <a:solidFill>
                  <a:schemeClr val="accent5">
                    <a:lumMod val="75000"/>
                  </a:schemeClr>
                </a:solidFill>
              </a:rPr>
              <a:t>…”</a:t>
            </a:r>
            <a:endParaRPr lang="en-US" sz="2800" i="1" dirty="0"/>
          </a:p>
        </p:txBody>
      </p:sp>
      <p:pic>
        <p:nvPicPr>
          <p:cNvPr id="4" name="Picture 3"/>
          <p:cNvPicPr>
            <a:picLocks noChangeAspect="1"/>
          </p:cNvPicPr>
          <p:nvPr/>
        </p:nvPicPr>
        <p:blipFill>
          <a:blip r:embed="rId2"/>
          <a:stretch>
            <a:fillRect/>
          </a:stretch>
        </p:blipFill>
        <p:spPr>
          <a:xfrm>
            <a:off x="-41174" y="2057400"/>
            <a:ext cx="9185174" cy="4455941"/>
          </a:xfrm>
          <a:prstGeom prst="rect">
            <a:avLst/>
          </a:prstGeom>
        </p:spPr>
      </p:pic>
    </p:spTree>
    <p:extLst>
      <p:ext uri="{BB962C8B-B14F-4D97-AF65-F5344CB8AC3E}">
        <p14:creationId xmlns:p14="http://schemas.microsoft.com/office/powerpoint/2010/main" val="33012293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dirty="0"/>
          </a:p>
        </p:txBody>
      </p:sp>
      <p:pic>
        <p:nvPicPr>
          <p:cNvPr id="1026" name="Picture 2" descr="159ffe3687be5ddf2b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52400"/>
            <a:ext cx="4516768" cy="6885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38753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22084" y="457200"/>
            <a:ext cx="5609524" cy="6172200"/>
          </a:xfrm>
          <a:prstGeom prst="rect">
            <a:avLst/>
          </a:prstGeom>
        </p:spPr>
        <p:txBody>
          <a:bodyPr>
            <a:normAutofit fontScale="85000" lnSpcReduction="20000"/>
          </a:bodyPr>
          <a:lstStyle/>
          <a:p>
            <a:r>
              <a:rPr lang="en-US" sz="2800" dirty="0"/>
              <a:t>“She was incurably dishonest. She wasn’t able to endure being at a disadvantage and, given this unwillingness, I suppose she had begun dealing in </a:t>
            </a:r>
            <a:r>
              <a:rPr lang="en-US" sz="2800" dirty="0" smtClean="0"/>
              <a:t>subterfuges </a:t>
            </a:r>
            <a:r>
              <a:rPr lang="en-US" sz="2800" i="1" dirty="0" smtClean="0">
                <a:solidFill>
                  <a:srgbClr val="00B050"/>
                </a:solidFill>
              </a:rPr>
              <a:t>(deceits used in order to achieve a goal) </a:t>
            </a:r>
            <a:r>
              <a:rPr lang="en-US" sz="2800" dirty="0"/>
              <a:t>when she was very young in order to keep that cool, insolent smile turned to the world and yet satisfy the demands of her hard, jaunty body</a:t>
            </a:r>
            <a:r>
              <a:rPr lang="en-US" sz="2800" dirty="0" smtClean="0"/>
              <a:t>.” (chapter 3, Nick Describing Jordan)</a:t>
            </a:r>
          </a:p>
          <a:p>
            <a:r>
              <a:rPr lang="en-US" sz="2800" b="1" dirty="0"/>
              <a:t>Income inequality</a:t>
            </a:r>
            <a:r>
              <a:rPr lang="en-US" sz="2800" dirty="0"/>
              <a:t>, </a:t>
            </a:r>
            <a:r>
              <a:rPr lang="en-US" sz="2800" b="1" dirty="0"/>
              <a:t>intergenerational wealth </a:t>
            </a:r>
            <a:r>
              <a:rPr lang="en-US" sz="2800" dirty="0"/>
              <a:t>and, of course, </a:t>
            </a:r>
            <a:r>
              <a:rPr lang="en-US" sz="2800" b="1" i="1" dirty="0"/>
              <a:t>the American dream </a:t>
            </a:r>
            <a:r>
              <a:rPr lang="en-US" sz="2800" dirty="0"/>
              <a:t>are at the heart of Fitzgerald’s novel.</a:t>
            </a:r>
          </a:p>
          <a:p>
            <a:pPr marL="0" indent="0">
              <a:buNone/>
            </a:pPr>
            <a:endParaRPr lang="en-US" sz="2800" dirty="0"/>
          </a:p>
        </p:txBody>
      </p:sp>
      <p:pic>
        <p:nvPicPr>
          <p:cNvPr id="4" name="Picture 3"/>
          <p:cNvPicPr>
            <a:picLocks noChangeAspect="1"/>
          </p:cNvPicPr>
          <p:nvPr/>
        </p:nvPicPr>
        <p:blipFill>
          <a:blip r:embed="rId2"/>
          <a:stretch>
            <a:fillRect/>
          </a:stretch>
        </p:blipFill>
        <p:spPr>
          <a:xfrm>
            <a:off x="5914425" y="837618"/>
            <a:ext cx="3220120" cy="4728491"/>
          </a:xfrm>
          <a:prstGeom prst="rect">
            <a:avLst/>
          </a:prstGeom>
        </p:spPr>
      </p:pic>
    </p:spTree>
    <p:extLst>
      <p:ext uri="{BB962C8B-B14F-4D97-AF65-F5344CB8AC3E}">
        <p14:creationId xmlns:p14="http://schemas.microsoft.com/office/powerpoint/2010/main" val="5523076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028"/>
            <a:ext cx="8229600" cy="644040"/>
          </a:xfrm>
        </p:spPr>
        <p:txBody>
          <a:bodyPr>
            <a:normAutofit/>
          </a:bodyPr>
          <a:lstStyle/>
          <a:p>
            <a:r>
              <a:rPr lang="en-US" b="1" i="1" dirty="0" smtClean="0"/>
              <a:t>Chapter 7 </a:t>
            </a:r>
            <a:r>
              <a:rPr lang="en-US" b="1" i="1" smtClean="0"/>
              <a:t>Class Discussion </a:t>
            </a:r>
            <a:endParaRPr lang="en-US" b="1" i="1" dirty="0"/>
          </a:p>
        </p:txBody>
      </p:sp>
      <p:sp>
        <p:nvSpPr>
          <p:cNvPr id="3" name="Content Placeholder 2"/>
          <p:cNvSpPr>
            <a:spLocks noGrp="1"/>
          </p:cNvSpPr>
          <p:nvPr>
            <p:ph sz="quarter" idx="13"/>
          </p:nvPr>
        </p:nvSpPr>
        <p:spPr>
          <a:xfrm>
            <a:off x="152400" y="838200"/>
            <a:ext cx="8839200" cy="5791200"/>
          </a:xfrm>
          <a:prstGeom prst="rect">
            <a:avLst/>
          </a:prstGeom>
        </p:spPr>
        <p:txBody>
          <a:bodyPr>
            <a:normAutofit fontScale="70000" lnSpcReduction="20000"/>
          </a:bodyPr>
          <a:lstStyle/>
          <a:p>
            <a:pPr marL="457200" lvl="0" indent="-457200">
              <a:buFont typeface="+mj-lt"/>
              <a:buAutoNum type="arabicPeriod"/>
            </a:pPr>
            <a:r>
              <a:rPr lang="en-US" sz="2600" dirty="0" smtClean="0"/>
              <a:t>How does Fitzgerald use setting in Chapter 7?</a:t>
            </a:r>
          </a:p>
          <a:p>
            <a:pPr marL="457200" lvl="0" indent="-457200">
              <a:buFont typeface="+mj-lt"/>
              <a:buAutoNum type="arabicPeriod"/>
            </a:pPr>
            <a:r>
              <a:rPr lang="en-US" sz="2600" dirty="0" smtClean="0"/>
              <a:t>Conclude what Daisy meant when she tells Gatsby, “you always look so cool?”  Conclude how her manner of speaking to him has changed</a:t>
            </a:r>
            <a:r>
              <a:rPr lang="en-US" sz="2600" dirty="0"/>
              <a:t> </a:t>
            </a:r>
            <a:endParaRPr lang="en-US" sz="2600" dirty="0" smtClean="0"/>
          </a:p>
          <a:p>
            <a:pPr marL="457200" lvl="0" indent="-457200">
              <a:buFont typeface="+mj-lt"/>
              <a:buAutoNum type="arabicPeriod"/>
            </a:pPr>
            <a:r>
              <a:rPr lang="en-US" sz="2600" dirty="0" smtClean="0"/>
              <a:t>How does Gatsby’s explanation of Daisy’s voice begin to fill in some blanks for the reader?</a:t>
            </a:r>
          </a:p>
          <a:p>
            <a:pPr lvl="1"/>
            <a:r>
              <a:rPr lang="en-US" sz="2600" i="1" dirty="0" smtClean="0"/>
              <a:t>If money = corruption, and Daisy’s voice is “full of money”, what has happened to Daisy?</a:t>
            </a:r>
          </a:p>
          <a:p>
            <a:pPr marL="457200" lvl="0" indent="-457200">
              <a:buFont typeface="+mj-lt"/>
              <a:buAutoNum type="arabicPeriod"/>
            </a:pPr>
            <a:r>
              <a:rPr lang="en-US" sz="2600" dirty="0" smtClean="0"/>
              <a:t>Evaluate the importance of cars in this chapter</a:t>
            </a:r>
          </a:p>
          <a:p>
            <a:pPr marL="457200" lvl="0" indent="-457200">
              <a:buFont typeface="+mj-lt"/>
              <a:buAutoNum type="arabicPeriod"/>
            </a:pPr>
            <a:r>
              <a:rPr lang="en-US" sz="2600" dirty="0" smtClean="0"/>
              <a:t>Investigate how Daisy changes in the chapter. </a:t>
            </a:r>
          </a:p>
          <a:p>
            <a:pPr marL="457200" indent="-457200">
              <a:buFont typeface="+mj-lt"/>
              <a:buAutoNum type="arabicPeriod" startAt="5"/>
            </a:pPr>
            <a:r>
              <a:rPr lang="en-US" sz="2600" dirty="0"/>
              <a:t>Determine the significance of eyes throughout this chapter. </a:t>
            </a:r>
          </a:p>
          <a:p>
            <a:pPr marL="457200" indent="-457200">
              <a:buFont typeface="+mj-lt"/>
              <a:buAutoNum type="arabicPeriod" startAt="5"/>
            </a:pPr>
            <a:r>
              <a:rPr lang="en-US" sz="2600" dirty="0"/>
              <a:t>What happens to Myrtle? Determine Who is responsible for what happened to </a:t>
            </a:r>
            <a:r>
              <a:rPr lang="en-US" sz="2600" dirty="0" smtClean="0"/>
              <a:t>Myrtle?</a:t>
            </a:r>
            <a:endParaRPr lang="en-US" sz="2600" dirty="0"/>
          </a:p>
          <a:p>
            <a:pPr marL="457200" indent="-457200">
              <a:buFont typeface="+mj-lt"/>
              <a:buAutoNum type="arabicPeriod" startAt="5"/>
            </a:pPr>
            <a:r>
              <a:rPr lang="en-US" sz="2600" dirty="0"/>
              <a:t>What are Tom and Daisy doing at the end of the chapter? What does this tell us about their characters?</a:t>
            </a:r>
          </a:p>
          <a:p>
            <a:pPr marL="457200" indent="-457200">
              <a:buFont typeface="+mj-lt"/>
              <a:buAutoNum type="arabicPeriod" startAt="5"/>
            </a:pPr>
            <a:r>
              <a:rPr lang="en-US" sz="2600" dirty="0"/>
              <a:t>Explain the significance of Gatsby keeping watch over Daisy at the end of the chapter?</a:t>
            </a:r>
          </a:p>
          <a:p>
            <a:pPr marL="457200" lvl="0" indent="-457200">
              <a:buFont typeface="+mj-lt"/>
              <a:buAutoNum type="arabicPeriod"/>
            </a:pPr>
            <a:endParaRPr lang="en-US" dirty="0"/>
          </a:p>
        </p:txBody>
      </p:sp>
    </p:spTree>
    <p:extLst>
      <p:ext uri="{BB962C8B-B14F-4D97-AF65-F5344CB8AC3E}">
        <p14:creationId xmlns:p14="http://schemas.microsoft.com/office/powerpoint/2010/main" val="20187127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8600" y="228600"/>
            <a:ext cx="8763000" cy="6553200"/>
          </a:xfrm>
          <a:prstGeom prst="rect">
            <a:avLst/>
          </a:prstGeom>
        </p:spPr>
        <p:txBody>
          <a:bodyPr>
            <a:normAutofit fontScale="40000" lnSpcReduction="20000"/>
          </a:bodyPr>
          <a:lstStyle/>
          <a:p>
            <a:pPr marL="0" indent="0" algn="ctr">
              <a:buNone/>
            </a:pPr>
            <a:r>
              <a:rPr lang="en-US" sz="6000" dirty="0" smtClean="0"/>
              <a:t>Can we think </a:t>
            </a:r>
            <a:r>
              <a:rPr lang="en-US" sz="6000" dirty="0"/>
              <a:t>about this idea of </a:t>
            </a:r>
            <a:r>
              <a:rPr lang="en-US" sz="6000" b="1" i="1" dirty="0"/>
              <a:t>“not being able to endure being at a disadvantage” </a:t>
            </a:r>
            <a:r>
              <a:rPr lang="en-US" sz="6000" dirty="0" smtClean="0"/>
              <a:t>in relation to today</a:t>
            </a:r>
            <a:r>
              <a:rPr lang="en-US" sz="6000" dirty="0"/>
              <a:t>, perhaps as it relates to </a:t>
            </a:r>
            <a:r>
              <a:rPr lang="en-US" sz="6000" dirty="0" smtClean="0"/>
              <a:t>elite competitive sports or cheating in high school… ?</a:t>
            </a:r>
          </a:p>
          <a:p>
            <a:pPr marL="0" indent="0" algn="ctr">
              <a:buNone/>
            </a:pPr>
            <a:endParaRPr lang="en-US" sz="5000" b="1" dirty="0" smtClean="0"/>
          </a:p>
          <a:p>
            <a:pPr marL="742950" indent="-742950">
              <a:buFont typeface="+mj-lt"/>
              <a:buAutoNum type="arabicPeriod"/>
            </a:pPr>
            <a:r>
              <a:rPr lang="en-US" sz="7000" b="1" dirty="0" smtClean="0"/>
              <a:t>Determine if </a:t>
            </a:r>
            <a:r>
              <a:rPr lang="en-US" sz="7000" b="1" dirty="0"/>
              <a:t>being at the top necessarily mean sacrificing one’s </a:t>
            </a:r>
            <a:r>
              <a:rPr lang="en-US" sz="7000" b="1" dirty="0" smtClean="0"/>
              <a:t>integrity </a:t>
            </a:r>
          </a:p>
          <a:p>
            <a:pPr marL="742950" indent="-742950">
              <a:buFont typeface="+mj-lt"/>
              <a:buAutoNum type="arabicPeriod"/>
            </a:pPr>
            <a:r>
              <a:rPr lang="en-US" sz="7000" b="1" dirty="0" smtClean="0"/>
              <a:t>Conclude if material </a:t>
            </a:r>
            <a:r>
              <a:rPr lang="en-US" sz="7000" b="1" dirty="0"/>
              <a:t>wealth </a:t>
            </a:r>
            <a:r>
              <a:rPr lang="en-US" sz="7000" b="1" dirty="0" smtClean="0"/>
              <a:t>leads </a:t>
            </a:r>
            <a:r>
              <a:rPr lang="en-US" sz="7000" b="1" dirty="0"/>
              <a:t>to a loss of </a:t>
            </a:r>
            <a:r>
              <a:rPr lang="en-US" sz="7000" b="1" dirty="0" smtClean="0"/>
              <a:t>integrity</a:t>
            </a:r>
            <a:endParaRPr lang="en-US" sz="7000" b="1" dirty="0"/>
          </a:p>
          <a:p>
            <a:pPr marL="742950" indent="-742950">
              <a:buFont typeface="+mj-lt"/>
              <a:buAutoNum type="arabicPeriod"/>
            </a:pPr>
            <a:r>
              <a:rPr lang="en-US" sz="7000" b="1" dirty="0" smtClean="0"/>
              <a:t>Define the </a:t>
            </a:r>
            <a:r>
              <a:rPr lang="en-US" sz="7000" b="1" dirty="0"/>
              <a:t>American </a:t>
            </a:r>
            <a:r>
              <a:rPr lang="en-US" sz="7000" b="1" dirty="0" smtClean="0"/>
              <a:t>Dream </a:t>
            </a:r>
            <a:endParaRPr lang="en-US" sz="7000" b="1" dirty="0"/>
          </a:p>
          <a:p>
            <a:pPr marL="742950" indent="-742950">
              <a:buFont typeface="+mj-lt"/>
              <a:buAutoNum type="arabicPeriod"/>
            </a:pPr>
            <a:r>
              <a:rPr lang="en-US" sz="7000" b="1" dirty="0" smtClean="0"/>
              <a:t>To what extent </a:t>
            </a:r>
            <a:r>
              <a:rPr lang="en-US" sz="7000" b="1" dirty="0"/>
              <a:t>is the novel a reflection of the </a:t>
            </a:r>
            <a:r>
              <a:rPr lang="en-US" sz="7000" b="1" dirty="0" smtClean="0"/>
              <a:t>1920s?</a:t>
            </a:r>
          </a:p>
          <a:p>
            <a:pPr marL="742950" indent="-742950">
              <a:buFont typeface="+mj-lt"/>
              <a:buAutoNum type="arabicPeriod"/>
            </a:pPr>
            <a:r>
              <a:rPr lang="en-US" sz="7000" b="1" dirty="0" smtClean="0"/>
              <a:t>Investigate if Nick is a </a:t>
            </a:r>
            <a:r>
              <a:rPr lang="en-US" sz="7000" b="1" dirty="0"/>
              <a:t>corrupt </a:t>
            </a:r>
            <a:r>
              <a:rPr lang="en-US" sz="7000" b="1" dirty="0" smtClean="0"/>
              <a:t>character</a:t>
            </a:r>
            <a:endParaRPr lang="en-US" sz="7000" b="1" dirty="0"/>
          </a:p>
          <a:p>
            <a:pPr marL="742950" indent="-742950">
              <a:buFont typeface="+mj-lt"/>
              <a:buAutoNum type="arabicPeriod"/>
            </a:pPr>
            <a:endParaRPr lang="en-US" sz="4400" b="1" dirty="0"/>
          </a:p>
        </p:txBody>
      </p:sp>
    </p:spTree>
    <p:extLst>
      <p:ext uri="{BB962C8B-B14F-4D97-AF65-F5344CB8AC3E}">
        <p14:creationId xmlns:p14="http://schemas.microsoft.com/office/powerpoint/2010/main" val="14651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anim calcmode="lin" valueType="num">
                                      <p:cBhvr>
                                        <p:cTn id="21"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2"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anim calcmode="lin" valueType="num">
                                      <p:cBhvr>
                                        <p:cTn id="28"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9"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2000"/>
                                        <p:tgtEl>
                                          <p:spTgt spid="3">
                                            <p:txEl>
                                              <p:pRg st="5" end="5"/>
                                            </p:txEl>
                                          </p:spTgt>
                                        </p:tgtEl>
                                      </p:cBhvr>
                                    </p:animEffect>
                                    <p:anim calcmode="lin" valueType="num">
                                      <p:cBhvr>
                                        <p:cTn id="35"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36"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45"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2000"/>
                                        <p:tgtEl>
                                          <p:spTgt spid="3">
                                            <p:txEl>
                                              <p:pRg st="6" end="6"/>
                                            </p:txEl>
                                          </p:spTgt>
                                        </p:tgtEl>
                                      </p:cBhvr>
                                    </p:animEffect>
                                    <p:anim calcmode="lin" valueType="num">
                                      <p:cBhvr>
                                        <p:cTn id="42"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43"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477837"/>
          </a:xfrm>
        </p:spPr>
        <p:txBody>
          <a:bodyPr>
            <a:normAutofit fontScale="90000"/>
          </a:bodyPr>
          <a:lstStyle/>
          <a:p>
            <a:r>
              <a:rPr lang="en-US" dirty="0" smtClean="0"/>
              <a:t>Learning targets </a:t>
            </a:r>
            <a:endParaRPr lang="en-US" dirty="0"/>
          </a:p>
        </p:txBody>
      </p:sp>
      <p:sp>
        <p:nvSpPr>
          <p:cNvPr id="3" name="Content Placeholder 2"/>
          <p:cNvSpPr>
            <a:spLocks noGrp="1"/>
          </p:cNvSpPr>
          <p:nvPr>
            <p:ph idx="1"/>
          </p:nvPr>
        </p:nvSpPr>
        <p:spPr>
          <a:xfrm>
            <a:off x="551280" y="1219200"/>
            <a:ext cx="8287920" cy="5334000"/>
          </a:xfrm>
        </p:spPr>
        <p:txBody>
          <a:bodyPr>
            <a:noAutofit/>
          </a:bodyPr>
          <a:lstStyle/>
          <a:p>
            <a:pPr marL="457200" indent="-457200">
              <a:buFont typeface="+mj-lt"/>
              <a:buAutoNum type="arabicPeriod"/>
            </a:pPr>
            <a:r>
              <a:rPr lang="en-US" sz="3200" dirty="0" smtClean="0"/>
              <a:t>I can Determine the major differences between Fitzgerald and Hemingway.</a:t>
            </a:r>
          </a:p>
          <a:p>
            <a:pPr marL="457200" indent="-457200">
              <a:buFont typeface="+mj-lt"/>
              <a:buAutoNum type="arabicPeriod"/>
            </a:pPr>
            <a:r>
              <a:rPr lang="en-US" sz="3200" dirty="0" smtClean="0"/>
              <a:t>I can Conclude what type of writing style was valued more by the people of the 1920s.</a:t>
            </a:r>
          </a:p>
          <a:p>
            <a:pPr marL="457200" indent="-457200">
              <a:buFont typeface="+mj-lt"/>
              <a:buAutoNum type="arabicPeriod"/>
            </a:pPr>
            <a:r>
              <a:rPr lang="en-US" sz="3200" dirty="0" smtClean="0"/>
              <a:t>I can Conclude which writing style would be best for conveying social commentary or criticism</a:t>
            </a:r>
            <a:r>
              <a:rPr lang="en-US" sz="3400" dirty="0" smtClean="0"/>
              <a:t>. </a:t>
            </a:r>
            <a:endParaRPr lang="en-US" sz="3400" dirty="0"/>
          </a:p>
        </p:txBody>
      </p:sp>
    </p:spTree>
    <p:extLst>
      <p:ext uri="{BB962C8B-B14F-4D97-AF65-F5344CB8AC3E}">
        <p14:creationId xmlns:p14="http://schemas.microsoft.com/office/powerpoint/2010/main" val="3203893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773338" cy="600682"/>
          </a:xfrm>
        </p:spPr>
        <p:txBody>
          <a:bodyPr/>
          <a:lstStyle/>
          <a:p>
            <a:r>
              <a:rPr lang="en-US" dirty="0" smtClean="0"/>
              <a:t>Learning Targets</a:t>
            </a:r>
            <a:endParaRPr lang="en-US" dirty="0"/>
          </a:p>
        </p:txBody>
      </p:sp>
      <p:sp>
        <p:nvSpPr>
          <p:cNvPr id="3" name="Content Placeholder 2"/>
          <p:cNvSpPr>
            <a:spLocks noGrp="1"/>
          </p:cNvSpPr>
          <p:nvPr>
            <p:ph sz="quarter" idx="13"/>
          </p:nvPr>
        </p:nvSpPr>
        <p:spPr>
          <a:xfrm>
            <a:off x="304800" y="1143000"/>
            <a:ext cx="8610600" cy="5486401"/>
          </a:xfrm>
        </p:spPr>
        <p:txBody>
          <a:bodyPr>
            <a:normAutofit/>
          </a:bodyPr>
          <a:lstStyle/>
          <a:p>
            <a:pPr marL="457200" indent="-457200">
              <a:buFont typeface="+mj-lt"/>
              <a:buAutoNum type="arabicPeriod"/>
            </a:pPr>
            <a:r>
              <a:rPr lang="en-US" sz="2400" b="1" dirty="0" smtClean="0"/>
              <a:t>I can use evidence </a:t>
            </a:r>
            <a:r>
              <a:rPr lang="en-US" sz="2400" b="1" dirty="0"/>
              <a:t>from </a:t>
            </a:r>
            <a:r>
              <a:rPr lang="en-US" sz="2400" b="1" i="1" dirty="0"/>
              <a:t>the great </a:t>
            </a:r>
            <a:r>
              <a:rPr lang="en-US" sz="2400" b="1" i="1" dirty="0" smtClean="0"/>
              <a:t>Gatsby </a:t>
            </a:r>
            <a:r>
              <a:rPr lang="en-US" sz="2400" b="1" dirty="0" smtClean="0"/>
              <a:t>to support a claim (who is to blame for Gatsby’s death)</a:t>
            </a:r>
          </a:p>
          <a:p>
            <a:pPr marL="457200" indent="-457200">
              <a:buFont typeface="+mj-lt"/>
              <a:buAutoNum type="arabicPeriod"/>
            </a:pPr>
            <a:r>
              <a:rPr lang="en-US" sz="2400" b="1" dirty="0" smtClean="0"/>
              <a:t>I can use analysis to support why my evidence supports a claim (who is to blame for Gatsby’s death)</a:t>
            </a:r>
          </a:p>
          <a:p>
            <a:pPr marL="457200" indent="-457200">
              <a:buFont typeface="+mj-lt"/>
              <a:buAutoNum type="arabicPeriod"/>
            </a:pPr>
            <a:r>
              <a:rPr lang="en-US" sz="2400" b="1" dirty="0" smtClean="0"/>
              <a:t>I can collaborate with classmates in a productive, focused, and engaged manner</a:t>
            </a:r>
          </a:p>
          <a:p>
            <a:pPr marL="457200" indent="-457200">
              <a:buFont typeface="+mj-lt"/>
              <a:buAutoNum type="arabicPeriod"/>
            </a:pPr>
            <a:r>
              <a:rPr lang="en-US" sz="2400" b="1" dirty="0" smtClean="0"/>
              <a:t>I can challenge the claims of classmates by using evidence and analysis from </a:t>
            </a:r>
            <a:r>
              <a:rPr lang="en-US" sz="2400" b="1" i="1" dirty="0" smtClean="0"/>
              <a:t>the great Gatsby</a:t>
            </a:r>
          </a:p>
          <a:p>
            <a:pPr marL="457200" indent="-457200">
              <a:buFont typeface="+mj-lt"/>
              <a:buAutoNum type="arabicPeriod"/>
            </a:pPr>
            <a:r>
              <a:rPr lang="en-US" sz="2400" b="1" dirty="0" smtClean="0"/>
              <a:t>I can demonstrate an understanding of </a:t>
            </a:r>
            <a:r>
              <a:rPr lang="en-US" sz="2400" b="1" i="1" dirty="0" smtClean="0"/>
              <a:t>the </a:t>
            </a:r>
            <a:r>
              <a:rPr lang="en-US" sz="2400" b="1" i="1" dirty="0"/>
              <a:t>great </a:t>
            </a:r>
            <a:r>
              <a:rPr lang="en-US" sz="2400" b="1" i="1" dirty="0" smtClean="0"/>
              <a:t>Gatsby </a:t>
            </a:r>
            <a:r>
              <a:rPr lang="en-US" sz="2400" b="1" dirty="0" smtClean="0"/>
              <a:t>by using evidence and analysis </a:t>
            </a:r>
            <a:endParaRPr lang="en-US" sz="2400" b="1" dirty="0"/>
          </a:p>
          <a:p>
            <a:endParaRPr lang="en-US" dirty="0"/>
          </a:p>
        </p:txBody>
      </p:sp>
    </p:spTree>
    <p:extLst>
      <p:ext uri="{BB962C8B-B14F-4D97-AF65-F5344CB8AC3E}">
        <p14:creationId xmlns:p14="http://schemas.microsoft.com/office/powerpoint/2010/main" val="4036545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475395"/>
          </a:xfrm>
        </p:spPr>
        <p:txBody>
          <a:bodyPr>
            <a:normAutofit fontScale="90000"/>
          </a:bodyPr>
          <a:lstStyle/>
          <a:p>
            <a:r>
              <a:rPr lang="en-US" dirty="0" smtClean="0"/>
              <a:t>Blame Game</a:t>
            </a:r>
            <a:endParaRPr lang="en-US" dirty="0"/>
          </a:p>
        </p:txBody>
      </p:sp>
      <p:sp>
        <p:nvSpPr>
          <p:cNvPr id="3" name="Content Placeholder 2"/>
          <p:cNvSpPr>
            <a:spLocks noGrp="1"/>
          </p:cNvSpPr>
          <p:nvPr>
            <p:ph sz="quarter" idx="13"/>
          </p:nvPr>
        </p:nvSpPr>
        <p:spPr>
          <a:xfrm>
            <a:off x="304800" y="1066800"/>
            <a:ext cx="8763000" cy="5638800"/>
          </a:xfrm>
        </p:spPr>
        <p:txBody>
          <a:bodyPr>
            <a:normAutofit fontScale="55000" lnSpcReduction="20000"/>
          </a:bodyPr>
          <a:lstStyle/>
          <a:p>
            <a:pPr marL="0" indent="0">
              <a:buNone/>
            </a:pPr>
            <a:r>
              <a:rPr lang="en-US" sz="4500" u="sng" dirty="0" smtClean="0"/>
              <a:t>Objective</a:t>
            </a:r>
            <a:r>
              <a:rPr lang="en-US" sz="4500" dirty="0" smtClean="0"/>
              <a:t>: to assign blame for the death and fate of Gatsby</a:t>
            </a:r>
          </a:p>
          <a:p>
            <a:pPr>
              <a:buFont typeface="Arial" pitchFamily="34" charset="0"/>
              <a:buChar char="•"/>
            </a:pPr>
            <a:r>
              <a:rPr lang="en-US" sz="4500" b="1" i="1" u="sng" dirty="0" smtClean="0"/>
              <a:t>Round </a:t>
            </a:r>
            <a:r>
              <a:rPr lang="en-US" sz="4500" b="1" i="1" u="sng" dirty="0"/>
              <a:t>1: </a:t>
            </a:r>
            <a:endParaRPr lang="en-US" sz="4500" b="1" i="1" u="sng" dirty="0" smtClean="0"/>
          </a:p>
          <a:p>
            <a:pPr>
              <a:buFont typeface="Arial" pitchFamily="34" charset="0"/>
              <a:buChar char="•"/>
            </a:pPr>
            <a:r>
              <a:rPr lang="en-US" sz="4500" dirty="0" smtClean="0"/>
              <a:t>You </a:t>
            </a:r>
            <a:r>
              <a:rPr lang="en-US" sz="4500" dirty="0"/>
              <a:t>have </a:t>
            </a:r>
            <a:r>
              <a:rPr lang="en-US" sz="4500" dirty="0" smtClean="0"/>
              <a:t>15 </a:t>
            </a:r>
            <a:r>
              <a:rPr lang="en-US" sz="4500" dirty="0"/>
              <a:t>minutes to create a pie chart that is assigning blame for the death of Gatsby in chapter 8.  </a:t>
            </a:r>
            <a:endParaRPr lang="en-US" sz="4500" dirty="0" smtClean="0"/>
          </a:p>
          <a:p>
            <a:pPr>
              <a:buFont typeface="Arial" pitchFamily="34" charset="0"/>
              <a:buChar char="•"/>
            </a:pPr>
            <a:r>
              <a:rPr lang="en-US" sz="4500" dirty="0" smtClean="0"/>
              <a:t>I </a:t>
            </a:r>
            <a:r>
              <a:rPr lang="en-US" sz="4500" dirty="0"/>
              <a:t>suggest making a list of those responsible first and then assigning percentages.  </a:t>
            </a:r>
            <a:endParaRPr lang="en-US" sz="4500" dirty="0" smtClean="0"/>
          </a:p>
          <a:p>
            <a:pPr>
              <a:buFont typeface="Arial" pitchFamily="34" charset="0"/>
              <a:buChar char="•"/>
            </a:pPr>
            <a:r>
              <a:rPr lang="en-US" sz="4500" u="sng" dirty="0" smtClean="0"/>
              <a:t>You must also have cited evidence that you can use to support your blame</a:t>
            </a:r>
          </a:p>
          <a:p>
            <a:pPr>
              <a:buFont typeface="Arial" pitchFamily="34" charset="0"/>
              <a:buChar char="•"/>
            </a:pPr>
            <a:r>
              <a:rPr lang="en-US" sz="4500" dirty="0" smtClean="0"/>
              <a:t>At </a:t>
            </a:r>
            <a:r>
              <a:rPr lang="en-US" sz="4500" dirty="0"/>
              <a:t>the end of </a:t>
            </a:r>
            <a:r>
              <a:rPr lang="en-US" sz="4500" dirty="0" smtClean="0"/>
              <a:t>15 </a:t>
            </a:r>
            <a:r>
              <a:rPr lang="en-US" sz="4500" dirty="0"/>
              <a:t>minutes, your poster must be on </a:t>
            </a:r>
            <a:r>
              <a:rPr lang="en-US" sz="4500" dirty="0" smtClean="0"/>
              <a:t>your desk with </a:t>
            </a:r>
            <a:r>
              <a:rPr lang="en-US" sz="4500" dirty="0"/>
              <a:t>the pie chart complete and your group names on the back. </a:t>
            </a:r>
          </a:p>
          <a:p>
            <a:pPr marL="0" indent="0">
              <a:buNone/>
            </a:pPr>
            <a:endParaRPr lang="en-US" dirty="0"/>
          </a:p>
        </p:txBody>
      </p:sp>
    </p:spTree>
    <p:extLst>
      <p:ext uri="{BB962C8B-B14F-4D97-AF65-F5344CB8AC3E}">
        <p14:creationId xmlns:p14="http://schemas.microsoft.com/office/powerpoint/2010/main" val="367039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3338" cy="524482"/>
          </a:xfrm>
        </p:spPr>
        <p:txBody>
          <a:bodyPr>
            <a:normAutofit fontScale="90000"/>
          </a:bodyPr>
          <a:lstStyle/>
          <a:p>
            <a:r>
              <a:rPr lang="en-US" dirty="0" smtClean="0"/>
              <a:t>Blame Game</a:t>
            </a:r>
            <a:endParaRPr lang="en-US" dirty="0"/>
          </a:p>
        </p:txBody>
      </p:sp>
      <p:sp>
        <p:nvSpPr>
          <p:cNvPr id="3" name="Content Placeholder 2"/>
          <p:cNvSpPr>
            <a:spLocks noGrp="1"/>
          </p:cNvSpPr>
          <p:nvPr>
            <p:ph sz="quarter" idx="13"/>
          </p:nvPr>
        </p:nvSpPr>
        <p:spPr>
          <a:xfrm>
            <a:off x="228600" y="914400"/>
            <a:ext cx="8763000" cy="5715000"/>
          </a:xfrm>
        </p:spPr>
        <p:txBody>
          <a:bodyPr>
            <a:normAutofit fontScale="92500"/>
          </a:bodyPr>
          <a:lstStyle/>
          <a:p>
            <a:pPr>
              <a:buFont typeface="Arial" pitchFamily="34" charset="0"/>
              <a:buChar char="•"/>
            </a:pPr>
            <a:r>
              <a:rPr lang="en-US" sz="2800" b="1" i="1" u="sng" dirty="0" smtClean="0"/>
              <a:t>Round 2: </a:t>
            </a:r>
            <a:r>
              <a:rPr lang="en-US" sz="2800" dirty="0" smtClean="0"/>
              <a:t>You and your group have 15 minutes to grab a marker and </a:t>
            </a:r>
            <a:r>
              <a:rPr lang="en-US" sz="2800" u="sng" dirty="0" smtClean="0"/>
              <a:t>argue</a:t>
            </a:r>
            <a:r>
              <a:rPr lang="en-US" sz="2800" dirty="0" smtClean="0"/>
              <a:t> against the choices made by other groups.  Use the text when applicable to make your point.  All arguments against must be made on the </a:t>
            </a:r>
            <a:r>
              <a:rPr lang="en-US" sz="2800" b="1" u="sng" dirty="0" smtClean="0"/>
              <a:t>left side</a:t>
            </a:r>
            <a:r>
              <a:rPr lang="en-US" sz="2800" dirty="0" smtClean="0"/>
              <a:t> of the poster and outside the pie chart itself.  Please include your group name next to your comments.  </a:t>
            </a:r>
          </a:p>
          <a:p>
            <a:pPr>
              <a:buFont typeface="Arial" pitchFamily="34" charset="0"/>
              <a:buChar char="•"/>
            </a:pPr>
            <a:r>
              <a:rPr lang="en-US" sz="2800" b="1" i="1" u="sng" dirty="0" smtClean="0"/>
              <a:t>Round 3: </a:t>
            </a:r>
            <a:r>
              <a:rPr lang="en-US" sz="2800" dirty="0" smtClean="0"/>
              <a:t>Come back to your own poster and, on the </a:t>
            </a:r>
            <a:r>
              <a:rPr lang="en-US" sz="2800" b="1" u="sng" dirty="0" smtClean="0"/>
              <a:t>right side</a:t>
            </a:r>
            <a:r>
              <a:rPr lang="en-US" sz="2800" dirty="0" smtClean="0"/>
              <a:t>, </a:t>
            </a:r>
            <a:r>
              <a:rPr lang="en-US" sz="2800" u="sng" dirty="0" smtClean="0"/>
              <a:t>defend</a:t>
            </a:r>
            <a:r>
              <a:rPr lang="en-US" sz="2800" dirty="0" smtClean="0"/>
              <a:t> your positions.  Use the text and be sure to respond directly to the opposing arguments.  </a:t>
            </a:r>
          </a:p>
          <a:p>
            <a:endParaRPr lang="en-US" dirty="0"/>
          </a:p>
        </p:txBody>
      </p:sp>
    </p:spTree>
    <p:extLst>
      <p:ext uri="{BB962C8B-B14F-4D97-AF65-F5344CB8AC3E}">
        <p14:creationId xmlns:p14="http://schemas.microsoft.com/office/powerpoint/2010/main" val="18079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3338" cy="676882"/>
          </a:xfrm>
        </p:spPr>
        <p:txBody>
          <a:bodyPr>
            <a:noAutofit/>
          </a:bodyPr>
          <a:lstStyle/>
          <a:p>
            <a:r>
              <a:rPr lang="en-US" sz="2400" dirty="0" smtClean="0"/>
              <a:t>Ending Reflection (going in Homework Packet)</a:t>
            </a:r>
            <a:endParaRPr lang="en-US" sz="2400" dirty="0"/>
          </a:p>
        </p:txBody>
      </p:sp>
      <p:sp>
        <p:nvSpPr>
          <p:cNvPr id="3" name="Content Placeholder 2"/>
          <p:cNvSpPr>
            <a:spLocks noGrp="1"/>
          </p:cNvSpPr>
          <p:nvPr>
            <p:ph sz="quarter" idx="13"/>
          </p:nvPr>
        </p:nvSpPr>
        <p:spPr>
          <a:xfrm>
            <a:off x="152400" y="905482"/>
            <a:ext cx="8839200" cy="5800117"/>
          </a:xfrm>
        </p:spPr>
        <p:txBody>
          <a:bodyPr>
            <a:noAutofit/>
          </a:bodyPr>
          <a:lstStyle/>
          <a:p>
            <a:pPr marL="512064" indent="-514350">
              <a:buFont typeface="+mj-lt"/>
              <a:buAutoNum type="arabicPeriod"/>
            </a:pPr>
            <a:r>
              <a:rPr lang="en-US" dirty="0" smtClean="0"/>
              <a:t>Justify who is </a:t>
            </a:r>
            <a:r>
              <a:rPr lang="en-US" u="sng" dirty="0" smtClean="0"/>
              <a:t>most</a:t>
            </a:r>
            <a:r>
              <a:rPr lang="en-US" dirty="0" smtClean="0"/>
              <a:t> to blame for Gatsby’s death/fate.</a:t>
            </a:r>
          </a:p>
          <a:p>
            <a:pPr marL="512064" indent="-514350">
              <a:buFont typeface="+mj-lt"/>
              <a:buAutoNum type="arabicPeriod"/>
            </a:pPr>
            <a:r>
              <a:rPr lang="en-US" dirty="0" smtClean="0"/>
              <a:t>To what extent does Gatsby die thinking he achieved his dream?</a:t>
            </a:r>
          </a:p>
          <a:p>
            <a:pPr marL="512064" indent="-514350">
              <a:buFont typeface="+mj-lt"/>
              <a:buAutoNum type="arabicPeriod"/>
            </a:pPr>
            <a:r>
              <a:rPr lang="en-US" dirty="0" smtClean="0"/>
              <a:t>Conclude what would be an </a:t>
            </a:r>
            <a:r>
              <a:rPr lang="en-US" u="sng" dirty="0" smtClean="0"/>
              <a:t>appropriate</a:t>
            </a:r>
            <a:r>
              <a:rPr lang="en-US" dirty="0" smtClean="0"/>
              <a:t> ending for the novel. Conclude what would be a ‘</a:t>
            </a:r>
            <a:r>
              <a:rPr lang="en-US" u="sng" dirty="0" smtClean="0"/>
              <a:t>happy ending</a:t>
            </a:r>
            <a:r>
              <a:rPr lang="en-US" dirty="0" smtClean="0"/>
              <a:t>’ for the novel.</a:t>
            </a:r>
          </a:p>
          <a:p>
            <a:pPr marL="512064" indent="-514350">
              <a:buFont typeface="+mj-lt"/>
              <a:buAutoNum type="arabicPeriod"/>
            </a:pPr>
            <a:r>
              <a:rPr lang="en-US" dirty="0" smtClean="0"/>
              <a:t>To what extent does Gatsby’s death represent Fitzgerald's views of the 1920s? </a:t>
            </a:r>
          </a:p>
          <a:p>
            <a:pPr marL="512064" indent="-514350">
              <a:buFont typeface="+mj-lt"/>
              <a:buAutoNum type="arabicPeriod"/>
            </a:pPr>
            <a:r>
              <a:rPr lang="en-US" dirty="0" smtClean="0"/>
              <a:t>How does Fitzgerald use the novel to share his views of wealth and morality in the 1920s?</a:t>
            </a:r>
          </a:p>
          <a:p>
            <a:pPr marL="512064" indent="-514350">
              <a:buFont typeface="+mj-lt"/>
              <a:buAutoNum type="arabicPeriod"/>
            </a:pPr>
            <a:r>
              <a:rPr lang="en-US" dirty="0" smtClean="0"/>
              <a:t>Investigate whether the story needs to take place in the 1920s, or if it could happen in 2019 America.</a:t>
            </a:r>
          </a:p>
          <a:p>
            <a:pPr marL="512064" indent="-514350">
              <a:buFont typeface="+mj-lt"/>
              <a:buAutoNum type="arabicPeriod"/>
            </a:pPr>
            <a:r>
              <a:rPr lang="en-US" dirty="0" smtClean="0"/>
              <a:t>Determine the meaning of the last line: “So we beat on, boats against the current, borne back ceaselessly into the past”. </a:t>
            </a:r>
            <a:endParaRPr lang="en-US" dirty="0"/>
          </a:p>
        </p:txBody>
      </p:sp>
    </p:spTree>
    <p:extLst>
      <p:ext uri="{BB962C8B-B14F-4D97-AF65-F5344CB8AC3E}">
        <p14:creationId xmlns:p14="http://schemas.microsoft.com/office/powerpoint/2010/main" val="13703676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457200"/>
          </a:xfrm>
        </p:spPr>
        <p:txBody>
          <a:bodyPr>
            <a:normAutofit fontScale="90000"/>
          </a:bodyPr>
          <a:lstStyle/>
          <a:p>
            <a:r>
              <a:rPr lang="en-US" dirty="0" smtClean="0"/>
              <a:t>Gatsby’s Eulogy</a:t>
            </a:r>
            <a:endParaRPr lang="en-US" dirty="0"/>
          </a:p>
        </p:txBody>
      </p:sp>
      <p:sp>
        <p:nvSpPr>
          <p:cNvPr id="3" name="Content Placeholder 2"/>
          <p:cNvSpPr>
            <a:spLocks noGrp="1"/>
          </p:cNvSpPr>
          <p:nvPr>
            <p:ph sz="quarter" idx="13"/>
          </p:nvPr>
        </p:nvSpPr>
        <p:spPr>
          <a:xfrm>
            <a:off x="274320" y="914400"/>
            <a:ext cx="8595360" cy="5638800"/>
          </a:xfrm>
        </p:spPr>
        <p:txBody>
          <a:bodyPr>
            <a:normAutofit fontScale="85000" lnSpcReduction="10000"/>
          </a:bodyPr>
          <a:lstStyle/>
          <a:p>
            <a:pPr marL="0" indent="0">
              <a:spcBef>
                <a:spcPts val="0"/>
              </a:spcBef>
              <a:buNone/>
            </a:pPr>
            <a:r>
              <a:rPr lang="en-US" sz="2800" dirty="0">
                <a:latin typeface="+mj-lt"/>
                <a:ea typeface="Calibri"/>
                <a:cs typeface="Times New Roman" panose="02020603050405020304" pitchFamily="18" charset="0"/>
              </a:rPr>
              <a:t>Eulogy (n)</a:t>
            </a:r>
          </a:p>
          <a:p>
            <a:pPr marL="342900" lvl="0" indent="-342900">
              <a:spcBef>
                <a:spcPts val="0"/>
              </a:spcBef>
              <a:buFont typeface="+mj-lt"/>
              <a:buAutoNum type="arabicPeriod"/>
            </a:pPr>
            <a:r>
              <a:rPr lang="en-US" sz="2800" dirty="0">
                <a:latin typeface="+mj-lt"/>
                <a:ea typeface="Calibri"/>
                <a:cs typeface="Times New Roman" panose="02020603050405020304" pitchFamily="18" charset="0"/>
              </a:rPr>
              <a:t>A speech or piece of writing that praises somebody or something very highly, especially a tribute to somebody who has recently died. </a:t>
            </a:r>
            <a:endParaRPr lang="en-US" sz="2800" dirty="0" smtClean="0">
              <a:latin typeface="+mj-lt"/>
              <a:ea typeface="Calibri"/>
              <a:cs typeface="Times New Roman" panose="02020603050405020304" pitchFamily="18" charset="0"/>
            </a:endParaRPr>
          </a:p>
          <a:p>
            <a:pPr marL="0" lvl="0" indent="0">
              <a:spcBef>
                <a:spcPts val="0"/>
              </a:spcBef>
              <a:buNone/>
            </a:pPr>
            <a:endParaRPr lang="en-US" sz="2400" dirty="0" smtClean="0">
              <a:latin typeface="+mj-lt"/>
              <a:ea typeface="Calibri"/>
              <a:cs typeface="Times New Roman" panose="02020603050405020304" pitchFamily="18" charset="0"/>
            </a:endParaRPr>
          </a:p>
          <a:p>
            <a:pPr marL="342900" indent="-342900">
              <a:spcBef>
                <a:spcPts val="0"/>
              </a:spcBef>
            </a:pPr>
            <a:r>
              <a:rPr lang="en-US" sz="2800" dirty="0">
                <a:latin typeface="+mj-lt"/>
                <a:ea typeface="Calibri"/>
                <a:cs typeface="Times New Roman" panose="02020603050405020304" pitchFamily="18" charset="0"/>
              </a:rPr>
              <a:t>At the end of chapter 8, Gatsby is murdered by George Wilson. Before his murder, Gatsby loses his dream—which may be a much greater loss for him. As we have read and discussed in class, Gatsby’s dream of success and fortune was linked to his love for Daisy. Beyond himself, however, Gatsby represented the desire of each American to rise above the socio-economic position of their birth and ascend to the heights of society. </a:t>
            </a:r>
          </a:p>
          <a:p>
            <a:pPr marL="342900" indent="-342900">
              <a:spcBef>
                <a:spcPts val="0"/>
              </a:spcBef>
            </a:pPr>
            <a:endParaRPr lang="en-US" dirty="0">
              <a:latin typeface="+mj-lt"/>
              <a:ea typeface="Calibri"/>
              <a:cs typeface="Times New Roman"/>
            </a:endParaRPr>
          </a:p>
          <a:p>
            <a:endParaRPr lang="en-US" dirty="0">
              <a:latin typeface="+mj-lt"/>
            </a:endParaRPr>
          </a:p>
        </p:txBody>
      </p:sp>
    </p:spTree>
    <p:extLst>
      <p:ext uri="{BB962C8B-B14F-4D97-AF65-F5344CB8AC3E}">
        <p14:creationId xmlns:p14="http://schemas.microsoft.com/office/powerpoint/2010/main" val="372002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457200"/>
          </a:xfrm>
        </p:spPr>
        <p:txBody>
          <a:bodyPr>
            <a:normAutofit fontScale="90000"/>
          </a:bodyPr>
          <a:lstStyle/>
          <a:p>
            <a:r>
              <a:rPr lang="en-US" dirty="0" smtClean="0"/>
              <a:t>Gatsby partner Eulogy </a:t>
            </a:r>
            <a:endParaRPr lang="en-US" dirty="0"/>
          </a:p>
        </p:txBody>
      </p:sp>
      <p:sp>
        <p:nvSpPr>
          <p:cNvPr id="3" name="Content Placeholder 2"/>
          <p:cNvSpPr>
            <a:spLocks noGrp="1"/>
          </p:cNvSpPr>
          <p:nvPr>
            <p:ph sz="quarter" idx="13"/>
          </p:nvPr>
        </p:nvSpPr>
        <p:spPr>
          <a:xfrm>
            <a:off x="152400" y="838200"/>
            <a:ext cx="8915400" cy="5943600"/>
          </a:xfrm>
        </p:spPr>
        <p:txBody>
          <a:bodyPr>
            <a:normAutofit fontScale="62500" lnSpcReduction="20000"/>
          </a:bodyPr>
          <a:lstStyle/>
          <a:p>
            <a:pPr marL="365760" indent="-457200">
              <a:spcBef>
                <a:spcPts val="0"/>
              </a:spcBef>
              <a:buFont typeface="Wingdings" panose="05000000000000000000" pitchFamily="2" charset="2"/>
              <a:buChar char="§"/>
            </a:pPr>
            <a:r>
              <a:rPr lang="en-US" sz="3800" dirty="0">
                <a:ea typeface="Calibri"/>
                <a:cs typeface="Times New Roman" panose="02020603050405020304" pitchFamily="18" charset="0"/>
              </a:rPr>
              <a:t>For this assignment you will create a </a:t>
            </a:r>
            <a:r>
              <a:rPr lang="en-US" sz="3800" dirty="0" smtClean="0">
                <a:ea typeface="Calibri"/>
                <a:cs typeface="Times New Roman" panose="02020603050405020304" pitchFamily="18" charset="0"/>
              </a:rPr>
              <a:t>eulogy </a:t>
            </a:r>
            <a:r>
              <a:rPr lang="en-US" sz="3800" dirty="0">
                <a:ea typeface="Calibri"/>
                <a:cs typeface="Times New Roman" panose="02020603050405020304" pitchFamily="18" charset="0"/>
              </a:rPr>
              <a:t>for Gatsby and his dream. The eulogy must be your own work. </a:t>
            </a:r>
          </a:p>
          <a:p>
            <a:pPr marL="365760" indent="-457200">
              <a:spcBef>
                <a:spcPts val="0"/>
              </a:spcBef>
              <a:buFont typeface="Wingdings" panose="05000000000000000000" pitchFamily="2" charset="2"/>
              <a:buChar char="§"/>
            </a:pPr>
            <a:r>
              <a:rPr lang="en-US" sz="3800" dirty="0" smtClean="0">
                <a:ea typeface="Calibri"/>
                <a:cs typeface="Times New Roman" panose="02020603050405020304" pitchFamily="18" charset="0"/>
              </a:rPr>
              <a:t>Your </a:t>
            </a:r>
            <a:r>
              <a:rPr lang="en-US" sz="3800" dirty="0">
                <a:ea typeface="Calibri"/>
                <a:cs typeface="Times New Roman" panose="02020603050405020304" pitchFamily="18" charset="0"/>
              </a:rPr>
              <a:t>eulogy may take the form of a speech, poem, drawing, or a song. </a:t>
            </a:r>
            <a:endParaRPr lang="en-US" sz="3800" dirty="0" smtClean="0">
              <a:ea typeface="Calibri"/>
              <a:cs typeface="Times New Roman" panose="02020603050405020304" pitchFamily="18" charset="0"/>
            </a:endParaRPr>
          </a:p>
          <a:p>
            <a:pPr marL="365760" indent="-457200">
              <a:spcBef>
                <a:spcPts val="0"/>
              </a:spcBef>
              <a:buFont typeface="Wingdings" panose="05000000000000000000" pitchFamily="2" charset="2"/>
              <a:buChar char="§"/>
            </a:pPr>
            <a:r>
              <a:rPr lang="en-US" sz="3800" dirty="0" smtClean="0">
                <a:ea typeface="Calibri"/>
                <a:cs typeface="Times New Roman" panose="02020603050405020304" pitchFamily="18" charset="0"/>
              </a:rPr>
              <a:t>It </a:t>
            </a:r>
            <a:r>
              <a:rPr lang="en-US" sz="3800" dirty="0">
                <a:ea typeface="Calibri"/>
                <a:cs typeface="Times New Roman" panose="02020603050405020304" pitchFamily="18" charset="0"/>
              </a:rPr>
              <a:t>will include </a:t>
            </a:r>
            <a:r>
              <a:rPr lang="en-US" sz="3800" u="sng" dirty="0">
                <a:ea typeface="Calibri"/>
                <a:cs typeface="Times New Roman" panose="02020603050405020304" pitchFamily="18" charset="0"/>
              </a:rPr>
              <a:t>one specific symbol </a:t>
            </a:r>
            <a:r>
              <a:rPr lang="en-US" sz="3800" dirty="0">
                <a:ea typeface="Calibri"/>
                <a:cs typeface="Times New Roman" panose="02020603050405020304" pitchFamily="18" charset="0"/>
              </a:rPr>
              <a:t>from the novel and a clear reference to Gatsby’s dream—both why it was important and how it died. </a:t>
            </a:r>
            <a:endParaRPr lang="en-US" sz="3800" dirty="0" smtClean="0">
              <a:ea typeface="Calibri"/>
              <a:cs typeface="Times New Roman" panose="02020603050405020304" pitchFamily="18" charset="0"/>
            </a:endParaRPr>
          </a:p>
          <a:p>
            <a:pPr marL="365760" indent="-457200">
              <a:spcBef>
                <a:spcPts val="0"/>
              </a:spcBef>
              <a:buFont typeface="Wingdings" panose="05000000000000000000" pitchFamily="2" charset="2"/>
              <a:buChar char="§"/>
            </a:pPr>
            <a:r>
              <a:rPr lang="en-US" sz="3800" dirty="0" smtClean="0">
                <a:ea typeface="Calibri"/>
                <a:cs typeface="Times New Roman" panose="02020603050405020304" pitchFamily="18" charset="0"/>
              </a:rPr>
              <a:t>The eulogy should also include </a:t>
            </a:r>
            <a:r>
              <a:rPr lang="en-US" sz="3800" u="sng" dirty="0" smtClean="0">
                <a:ea typeface="Calibri"/>
                <a:cs typeface="Times New Roman" panose="02020603050405020304" pitchFamily="18" charset="0"/>
              </a:rPr>
              <a:t>three specific colors</a:t>
            </a:r>
            <a:r>
              <a:rPr lang="en-US" sz="3800" dirty="0" smtClean="0">
                <a:ea typeface="Calibri"/>
                <a:cs typeface="Times New Roman" panose="02020603050405020304" pitchFamily="18" charset="0"/>
              </a:rPr>
              <a:t> (and the symbolism associated with the colors)</a:t>
            </a:r>
            <a:endParaRPr lang="en-US" sz="3800" dirty="0">
              <a:ea typeface="Calibri"/>
              <a:cs typeface="Times New Roman" panose="02020603050405020304" pitchFamily="18" charset="0"/>
            </a:endParaRPr>
          </a:p>
          <a:p>
            <a:pPr marL="0" indent="0">
              <a:spcBef>
                <a:spcPts val="0"/>
              </a:spcBef>
              <a:buNone/>
            </a:pPr>
            <a:endParaRPr lang="en-US" sz="3800" dirty="0">
              <a:ea typeface="Calibri"/>
              <a:cs typeface="Times New Roman" panose="02020603050405020304" pitchFamily="18" charset="0"/>
            </a:endParaRPr>
          </a:p>
          <a:p>
            <a:pPr marL="0">
              <a:spcBef>
                <a:spcPts val="0"/>
              </a:spcBef>
            </a:pPr>
            <a:r>
              <a:rPr lang="en-US" sz="3800" dirty="0">
                <a:ea typeface="Calibri"/>
                <a:cs typeface="Times New Roman" panose="02020603050405020304" pitchFamily="18" charset="0"/>
              </a:rPr>
              <a:t>This assignment is worth </a:t>
            </a:r>
            <a:r>
              <a:rPr lang="en-US" sz="3800" dirty="0" smtClean="0">
                <a:ea typeface="Calibri"/>
                <a:cs typeface="Times New Roman" panose="02020603050405020304" pitchFamily="18" charset="0"/>
              </a:rPr>
              <a:t>20 </a:t>
            </a:r>
            <a:r>
              <a:rPr lang="en-US" sz="3800" dirty="0">
                <a:ea typeface="Calibri"/>
                <a:cs typeface="Times New Roman" panose="02020603050405020304" pitchFamily="18" charset="0"/>
              </a:rPr>
              <a:t>points </a:t>
            </a:r>
            <a:r>
              <a:rPr lang="en-US" sz="3800" dirty="0" smtClean="0">
                <a:ea typeface="Calibri"/>
                <a:cs typeface="Times New Roman" panose="02020603050405020304" pitchFamily="18" charset="0"/>
              </a:rPr>
              <a:t>in </a:t>
            </a:r>
            <a:r>
              <a:rPr lang="en-US" sz="3800" u="sng" dirty="0" smtClean="0">
                <a:ea typeface="Calibri"/>
                <a:cs typeface="Times New Roman" panose="02020603050405020304" pitchFamily="18" charset="0"/>
              </a:rPr>
              <a:t>culminating</a:t>
            </a:r>
            <a:r>
              <a:rPr lang="en-US" sz="3800" dirty="0" smtClean="0">
                <a:ea typeface="Calibri"/>
                <a:cs typeface="Times New Roman" panose="02020603050405020304" pitchFamily="18" charset="0"/>
              </a:rPr>
              <a:t> and </a:t>
            </a:r>
            <a:r>
              <a:rPr lang="en-US" sz="3800" dirty="0">
                <a:ea typeface="Calibri"/>
                <a:cs typeface="Times New Roman" panose="02020603050405020304" pitchFamily="18" charset="0"/>
              </a:rPr>
              <a:t>is </a:t>
            </a:r>
            <a:r>
              <a:rPr lang="en-US" sz="3800" dirty="0" smtClean="0">
                <a:ea typeface="Calibri"/>
                <a:cs typeface="Times New Roman" panose="02020603050405020304" pitchFamily="18" charset="0"/>
              </a:rPr>
              <a:t>due Friday the 20</a:t>
            </a:r>
            <a:r>
              <a:rPr lang="en-US" sz="3800" baseline="30000" dirty="0" smtClean="0">
                <a:ea typeface="Calibri"/>
                <a:cs typeface="Times New Roman" panose="02020603050405020304" pitchFamily="18" charset="0"/>
              </a:rPr>
              <a:t>th</a:t>
            </a:r>
            <a:r>
              <a:rPr lang="en-US" sz="3800" dirty="0" smtClean="0">
                <a:ea typeface="Calibri"/>
                <a:cs typeface="Times New Roman" panose="02020603050405020304" pitchFamily="18" charset="0"/>
              </a:rPr>
              <a:t> for a gallery walk </a:t>
            </a:r>
          </a:p>
          <a:p>
            <a:pPr marL="0">
              <a:spcBef>
                <a:spcPts val="0"/>
              </a:spcBef>
            </a:pPr>
            <a:endParaRPr lang="en-US" sz="3800" dirty="0">
              <a:ea typeface="Calibri"/>
              <a:cs typeface="Times New Roman" panose="02020603050405020304" pitchFamily="18" charset="0"/>
            </a:endParaRPr>
          </a:p>
          <a:p>
            <a:pPr marL="0">
              <a:spcBef>
                <a:spcPts val="0"/>
              </a:spcBef>
            </a:pPr>
            <a:r>
              <a:rPr lang="en-US" sz="3800" dirty="0" smtClean="0">
                <a:ea typeface="Calibri"/>
                <a:cs typeface="Times New Roman" panose="02020603050405020304" pitchFamily="18" charset="0"/>
              </a:rPr>
              <a:t>Song or Poem: 20 lines</a:t>
            </a:r>
          </a:p>
          <a:p>
            <a:pPr marL="0">
              <a:spcBef>
                <a:spcPts val="0"/>
              </a:spcBef>
            </a:pPr>
            <a:r>
              <a:rPr lang="en-US" sz="3800" dirty="0" smtClean="0">
                <a:ea typeface="Calibri"/>
                <a:cs typeface="Times New Roman" panose="02020603050405020304" pitchFamily="18" charset="0"/>
              </a:rPr>
              <a:t>Speech: 300 words</a:t>
            </a:r>
            <a:endParaRPr lang="en-US" sz="3800" dirty="0">
              <a:ea typeface="Calibri"/>
              <a:cs typeface="Times New Roman" panose="02020603050405020304" pitchFamily="18" charset="0"/>
            </a:endParaRPr>
          </a:p>
          <a:p>
            <a:endParaRPr lang="en-US" dirty="0"/>
          </a:p>
        </p:txBody>
      </p:sp>
    </p:spTree>
    <p:extLst>
      <p:ext uri="{BB962C8B-B14F-4D97-AF65-F5344CB8AC3E}">
        <p14:creationId xmlns:p14="http://schemas.microsoft.com/office/powerpoint/2010/main" val="21789811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85140" y="0"/>
            <a:ext cx="10390860" cy="6921054"/>
          </a:xfrm>
          <a:prstGeom prst="rect">
            <a:avLst/>
          </a:prstGeom>
        </p:spPr>
      </p:pic>
      <p:sp>
        <p:nvSpPr>
          <p:cNvPr id="2" name="Title 1"/>
          <p:cNvSpPr>
            <a:spLocks noGrp="1"/>
          </p:cNvSpPr>
          <p:nvPr>
            <p:ph type="title"/>
          </p:nvPr>
        </p:nvSpPr>
        <p:spPr>
          <a:xfrm>
            <a:off x="3950214" y="584541"/>
            <a:ext cx="5193786" cy="2665741"/>
          </a:xfrm>
        </p:spPr>
        <p:txBody>
          <a:bodyPr>
            <a:normAutofit fontScale="90000"/>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cs typeface="American Typewriter"/>
              </a:rPr>
              <a:t>Jay Z and Jay Gatsby: </a:t>
            </a:r>
            <a:b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cs typeface="American Typewriter"/>
              </a:rPr>
            </a:b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cs typeface="American Typewriter"/>
              </a:rPr>
              <a:t>Re-imaging Gatsby for Millennials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cs typeface="American Typewriter"/>
            </a:endParaRPr>
          </a:p>
        </p:txBody>
      </p:sp>
    </p:spTree>
    <p:extLst>
      <p:ext uri="{BB962C8B-B14F-4D97-AF65-F5344CB8AC3E}">
        <p14:creationId xmlns:p14="http://schemas.microsoft.com/office/powerpoint/2010/main" val="37861892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73338" cy="600682"/>
          </a:xfrm>
        </p:spPr>
        <p:txBody>
          <a:bodyPr/>
          <a:lstStyle/>
          <a:p>
            <a:r>
              <a:rPr lang="en-US" dirty="0" smtClean="0"/>
              <a:t>Learning Targets 12/12</a:t>
            </a:r>
            <a:endParaRPr lang="en-US" dirty="0"/>
          </a:p>
        </p:txBody>
      </p:sp>
      <p:sp>
        <p:nvSpPr>
          <p:cNvPr id="3" name="Content Placeholder 2"/>
          <p:cNvSpPr>
            <a:spLocks noGrp="1"/>
          </p:cNvSpPr>
          <p:nvPr>
            <p:ph sz="quarter" idx="13"/>
          </p:nvPr>
        </p:nvSpPr>
        <p:spPr>
          <a:xfrm>
            <a:off x="304800" y="1371601"/>
            <a:ext cx="8610600" cy="5257800"/>
          </a:xfrm>
        </p:spPr>
        <p:txBody>
          <a:bodyPr>
            <a:normAutofit/>
          </a:bodyPr>
          <a:lstStyle/>
          <a:p>
            <a:pPr marL="457200" indent="-457200">
              <a:buFont typeface="+mj-lt"/>
              <a:buAutoNum type="arabicPeriod"/>
            </a:pPr>
            <a:r>
              <a:rPr lang="en-US" sz="3600" dirty="0" smtClean="0"/>
              <a:t>I can collaborate with classmates in a productive, focused, and engaged manner</a:t>
            </a:r>
          </a:p>
          <a:p>
            <a:pPr marL="457200" indent="-457200">
              <a:buFont typeface="+mj-lt"/>
              <a:buAutoNum type="arabicPeriod"/>
            </a:pPr>
            <a:r>
              <a:rPr lang="en-US" sz="3600" dirty="0" smtClean="0"/>
              <a:t>I can demonstrate an understanding of </a:t>
            </a:r>
            <a:r>
              <a:rPr lang="en-US" sz="3600" i="1" dirty="0" smtClean="0"/>
              <a:t>the </a:t>
            </a:r>
            <a:r>
              <a:rPr lang="en-US" sz="3600" i="1" dirty="0"/>
              <a:t>great </a:t>
            </a:r>
            <a:r>
              <a:rPr lang="en-US" sz="3600" i="1" dirty="0" smtClean="0"/>
              <a:t>Gatsby </a:t>
            </a:r>
            <a:r>
              <a:rPr lang="en-US" sz="3600" dirty="0" smtClean="0"/>
              <a:t>by using evidence and analysis </a:t>
            </a:r>
          </a:p>
          <a:p>
            <a:pPr marL="0" indent="0">
              <a:buNone/>
            </a:pPr>
            <a:endParaRPr lang="en-US" dirty="0"/>
          </a:p>
        </p:txBody>
      </p:sp>
    </p:spTree>
    <p:extLst>
      <p:ext uri="{BB962C8B-B14F-4D97-AF65-F5344CB8AC3E}">
        <p14:creationId xmlns:p14="http://schemas.microsoft.com/office/powerpoint/2010/main" val="42345812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278879"/>
          </a:xfrm>
        </p:spPr>
        <p:txBody>
          <a:bodyPr>
            <a:normAutofit/>
          </a:bodyPr>
          <a:lstStyle/>
          <a:p>
            <a:r>
              <a:rPr lang="en-US" sz="3600" b="1" i="1" dirty="0" smtClean="0">
                <a:latin typeface="Bookman Old Style" pitchFamily="18" charset="0"/>
                <a:cs typeface="American Typewriter"/>
              </a:rPr>
              <a:t>Major themes of hip hop?</a:t>
            </a:r>
          </a:p>
          <a:p>
            <a:pPr lvl="1"/>
            <a:r>
              <a:rPr lang="en-US" sz="2800" dirty="0" smtClean="0">
                <a:latin typeface="Bookman Old Style" pitchFamily="18" charset="0"/>
                <a:cs typeface="American Typewriter"/>
              </a:rPr>
              <a:t>Money, status, love, cars (materialism), partying &amp; excess</a:t>
            </a:r>
          </a:p>
          <a:p>
            <a:r>
              <a:rPr lang="en-US" sz="3600" b="1" i="1" dirty="0" smtClean="0">
                <a:latin typeface="Bookman Old Style" pitchFamily="18" charset="0"/>
                <a:cs typeface="American Typewriter"/>
              </a:rPr>
              <a:t>Major themes of the Jazz Age that Fitzgerald is trying to capture in Gatsby?</a:t>
            </a:r>
          </a:p>
          <a:p>
            <a:pPr lvl="1"/>
            <a:r>
              <a:rPr lang="en-US" sz="2800" dirty="0" smtClean="0">
                <a:latin typeface="Bookman Old Style" pitchFamily="18" charset="0"/>
                <a:cs typeface="American Typewriter"/>
              </a:rPr>
              <a:t>Money, status, love, wealth &amp; materialism, partying &amp; excess</a:t>
            </a:r>
            <a:endParaRPr lang="en-US" sz="2800" dirty="0">
              <a:latin typeface="Bookman Old Style" pitchFamily="18" charset="0"/>
              <a:cs typeface="American Typewriter"/>
            </a:endParaRPr>
          </a:p>
        </p:txBody>
      </p:sp>
    </p:spTree>
    <p:extLst>
      <p:ext uri="{BB962C8B-B14F-4D97-AF65-F5344CB8AC3E}">
        <p14:creationId xmlns:p14="http://schemas.microsoft.com/office/powerpoint/2010/main" val="275898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36962"/>
            <a:ext cx="8686800" cy="6210725"/>
          </a:xfrm>
        </p:spPr>
        <p:txBody>
          <a:bodyPr>
            <a:normAutofit fontScale="77500" lnSpcReduction="20000"/>
          </a:bodyPr>
          <a:lstStyle/>
          <a:p>
            <a:r>
              <a:rPr lang="en-US" sz="3200" dirty="0" smtClean="0">
                <a:latin typeface="Bookman Old Style" pitchFamily="18" charset="0"/>
                <a:cs typeface="American Typewriter"/>
              </a:rPr>
              <a:t>Baz </a:t>
            </a:r>
            <a:r>
              <a:rPr lang="en-US" sz="3200" dirty="0">
                <a:latin typeface="Bookman Old Style" pitchFamily="18" charset="0"/>
                <a:cs typeface="American Typewriter"/>
              </a:rPr>
              <a:t>Luhrmann (director) draws a </a:t>
            </a:r>
            <a:r>
              <a:rPr lang="en-US" sz="3200" b="1" dirty="0">
                <a:latin typeface="Bookman Old Style" pitchFamily="18" charset="0"/>
                <a:cs typeface="American Typewriter"/>
              </a:rPr>
              <a:t>parallel</a:t>
            </a:r>
            <a:r>
              <a:rPr lang="en-US" sz="3200" dirty="0">
                <a:latin typeface="Bookman Old Style" pitchFamily="18" charset="0"/>
                <a:cs typeface="American Typewriter"/>
              </a:rPr>
              <a:t> between the </a:t>
            </a:r>
            <a:r>
              <a:rPr lang="en-US" sz="3200" i="1" dirty="0">
                <a:solidFill>
                  <a:srgbClr val="31859C"/>
                </a:solidFill>
                <a:latin typeface="Bookman Old Style" pitchFamily="18" charset="0"/>
                <a:cs typeface="American Typewriter"/>
              </a:rPr>
              <a:t>Jazz-era pop songs </a:t>
            </a:r>
            <a:r>
              <a:rPr lang="en-US" sz="3200" dirty="0">
                <a:latin typeface="Bookman Old Style" pitchFamily="18" charset="0"/>
                <a:cs typeface="American Typewriter"/>
              </a:rPr>
              <a:t>that Fitzgerald references and </a:t>
            </a:r>
            <a:r>
              <a:rPr lang="en-US" sz="3200" i="1" dirty="0">
                <a:solidFill>
                  <a:srgbClr val="FF0000"/>
                </a:solidFill>
                <a:latin typeface="Bookman Old Style" pitchFamily="18" charset="0"/>
                <a:cs typeface="American Typewriter"/>
              </a:rPr>
              <a:t>his own soundtrack</a:t>
            </a:r>
            <a:r>
              <a:rPr lang="en-US" sz="3200" dirty="0">
                <a:latin typeface="Bookman Old Style" pitchFamily="18" charset="0"/>
                <a:cs typeface="American Typewriter"/>
              </a:rPr>
              <a:t>, ultimately aiming </a:t>
            </a:r>
            <a:r>
              <a:rPr lang="en-US" sz="3200" u="sng" dirty="0">
                <a:latin typeface="Bookman Old Style" pitchFamily="18" charset="0"/>
                <a:cs typeface="American Typewriter"/>
              </a:rPr>
              <a:t>to demonstrate how deeply hip-hop has come</a:t>
            </a:r>
            <a:r>
              <a:rPr lang="en-US" sz="3200" dirty="0">
                <a:latin typeface="Bookman Old Style" pitchFamily="18" charset="0"/>
                <a:cs typeface="American Typewriter"/>
              </a:rPr>
              <a:t> to influence rock, pop, and dance music</a:t>
            </a:r>
          </a:p>
          <a:p>
            <a:r>
              <a:rPr lang="en-US" sz="3200" dirty="0" smtClean="0">
                <a:latin typeface="Bookman Old Style" pitchFamily="18" charset="0"/>
                <a:cs typeface="American Typewriter"/>
              </a:rPr>
              <a:t>Jazz </a:t>
            </a:r>
            <a:r>
              <a:rPr lang="en-US" sz="3200" b="1" i="1" dirty="0" smtClean="0">
                <a:latin typeface="Bookman Old Style" pitchFamily="18" charset="0"/>
                <a:cs typeface="American Typewriter"/>
              </a:rPr>
              <a:t>used to be </a:t>
            </a:r>
            <a:r>
              <a:rPr lang="en-US" sz="3200" dirty="0" smtClean="0">
                <a:solidFill>
                  <a:srgbClr val="FF0000"/>
                </a:solidFill>
                <a:latin typeface="Bookman Old Style" pitchFamily="18" charset="0"/>
                <a:cs typeface="American Typewriter"/>
              </a:rPr>
              <a:t>lewd and provocative dance music</a:t>
            </a:r>
            <a:r>
              <a:rPr lang="en-US" sz="3200" dirty="0" smtClean="0">
                <a:latin typeface="Bookman Old Style" pitchFamily="18" charset="0"/>
                <a:cs typeface="American Typewriter"/>
              </a:rPr>
              <a:t>, now seen as </a:t>
            </a:r>
            <a:r>
              <a:rPr lang="en-US" sz="3200" dirty="0" smtClean="0">
                <a:solidFill>
                  <a:schemeClr val="accent5">
                    <a:lumMod val="75000"/>
                  </a:schemeClr>
                </a:solidFill>
                <a:latin typeface="Bookman Old Style" pitchFamily="18" charset="0"/>
                <a:cs typeface="American Typewriter"/>
              </a:rPr>
              <a:t>refined and sophisticated</a:t>
            </a:r>
          </a:p>
          <a:p>
            <a:r>
              <a:rPr lang="en-US" sz="3200" dirty="0" smtClean="0">
                <a:latin typeface="Bookman Old Style" pitchFamily="18" charset="0"/>
                <a:cs typeface="American Typewriter"/>
              </a:rPr>
              <a:t>The incorporation of hip-hop gives the story a </a:t>
            </a:r>
            <a:r>
              <a:rPr lang="en-US" sz="3200" b="1" dirty="0" smtClean="0">
                <a:latin typeface="Bookman Old Style" pitchFamily="18" charset="0"/>
                <a:cs typeface="American Typewriter"/>
              </a:rPr>
              <a:t>renewed authenticity</a:t>
            </a:r>
          </a:p>
          <a:p>
            <a:r>
              <a:rPr lang="en-US" sz="3200" dirty="0" smtClean="0">
                <a:latin typeface="Bookman Old Style" pitchFamily="18" charset="0"/>
                <a:cs typeface="American Typewriter"/>
              </a:rPr>
              <a:t>Effectively evoked emotion and imagery</a:t>
            </a:r>
          </a:p>
          <a:p>
            <a:pPr marL="0" indent="0">
              <a:buNone/>
            </a:pPr>
            <a:r>
              <a:rPr lang="en-US" sz="3200" b="1" i="1" dirty="0" smtClean="0">
                <a:latin typeface="Bookman Old Style" pitchFamily="18" charset="0"/>
                <a:cs typeface="American Typewriter"/>
              </a:rPr>
              <a:t>More than just entertainment:</a:t>
            </a:r>
          </a:p>
          <a:p>
            <a:pPr lvl="1"/>
            <a:r>
              <a:rPr lang="en-US" sz="2400" dirty="0" smtClean="0">
                <a:latin typeface="Bookman Old Style" pitchFamily="18" charset="0"/>
                <a:cs typeface="American Typewriter"/>
              </a:rPr>
              <a:t>Imagine them as messages and images that attempt to transport an old idea to a new audience</a:t>
            </a:r>
          </a:p>
          <a:p>
            <a:pPr lvl="1"/>
            <a:endParaRPr lang="en-US" dirty="0"/>
          </a:p>
        </p:txBody>
      </p:sp>
    </p:spTree>
    <p:extLst>
      <p:ext uri="{BB962C8B-B14F-4D97-AF65-F5344CB8AC3E}">
        <p14:creationId xmlns:p14="http://schemas.microsoft.com/office/powerpoint/2010/main" val="311677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heel(1)">
                                      <p:cBhvr>
                                        <p:cTn id="25" dur="2000"/>
                                        <p:tgtEl>
                                          <p:spTgt spid="3">
                                            <p:txEl>
                                              <p:pRg st="4" end="4"/>
                                            </p:txEl>
                                          </p:spTgt>
                                        </p:tgtEl>
                                      </p:cBhvr>
                                    </p:animEffect>
                                  </p:childTnLst>
                                </p:cTn>
                              </p:par>
                              <p:par>
                                <p:cTn id="26" presetID="21" presetClass="entr" presetSubtype="1"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heel(1)">
                                      <p:cBhvr>
                                        <p:cTn id="2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73338" cy="600682"/>
          </a:xfrm>
        </p:spPr>
        <p:txBody>
          <a:bodyPr/>
          <a:lstStyle/>
          <a:p>
            <a:r>
              <a:rPr lang="en-US" dirty="0" smtClean="0"/>
              <a:t>Ernest Hemingway</a:t>
            </a:r>
            <a:endParaRPr lang="en-US" dirty="0"/>
          </a:p>
        </p:txBody>
      </p:sp>
      <p:sp>
        <p:nvSpPr>
          <p:cNvPr id="4" name="Content Placeholder 3"/>
          <p:cNvSpPr>
            <a:spLocks noGrp="1"/>
          </p:cNvSpPr>
          <p:nvPr>
            <p:ph sz="quarter" idx="13"/>
          </p:nvPr>
        </p:nvSpPr>
        <p:spPr>
          <a:xfrm>
            <a:off x="304800" y="1219201"/>
            <a:ext cx="8686800" cy="5410199"/>
          </a:xfrm>
        </p:spPr>
        <p:txBody>
          <a:bodyPr>
            <a:normAutofit/>
          </a:bodyPr>
          <a:lstStyle/>
          <a:p>
            <a:r>
              <a:rPr lang="en-US" sz="3200" i="1" dirty="0"/>
              <a:t>In Another </a:t>
            </a:r>
            <a:r>
              <a:rPr lang="en-US" sz="3200" i="1" dirty="0" smtClean="0"/>
              <a:t>Country </a:t>
            </a:r>
            <a:r>
              <a:rPr lang="en-US" sz="3200" dirty="0" smtClean="0"/>
              <a:t>Excerpt</a:t>
            </a:r>
            <a:r>
              <a:rPr lang="en-US" sz="3200" i="1" dirty="0" smtClean="0"/>
              <a:t> </a:t>
            </a:r>
          </a:p>
          <a:p>
            <a:r>
              <a:rPr lang="en-US" sz="3200" dirty="0" smtClean="0"/>
              <a:t>What </a:t>
            </a:r>
            <a:r>
              <a:rPr lang="en-US" sz="3200" dirty="0"/>
              <a:t>do you notice about his writing</a:t>
            </a:r>
            <a:r>
              <a:rPr lang="en-US" sz="3200" dirty="0" smtClean="0"/>
              <a:t>?</a:t>
            </a:r>
          </a:p>
          <a:p>
            <a:pPr marL="514350" indent="-514350">
              <a:buFont typeface="+mj-lt"/>
              <a:buAutoNum type="arabicPeriod"/>
            </a:pPr>
            <a:r>
              <a:rPr lang="en-US" sz="3200" dirty="0"/>
              <a:t>How is this story an example of </a:t>
            </a:r>
            <a:r>
              <a:rPr lang="en-US" sz="3600" b="1" dirty="0"/>
              <a:t>modernism</a:t>
            </a:r>
            <a:r>
              <a:rPr lang="en-US" sz="3200" dirty="0"/>
              <a:t>?</a:t>
            </a:r>
          </a:p>
          <a:p>
            <a:pPr marL="514350" indent="-514350">
              <a:buFont typeface="+mj-lt"/>
              <a:buAutoNum type="arabicPeriod"/>
            </a:pPr>
            <a:r>
              <a:rPr lang="en-US" sz="3200" dirty="0"/>
              <a:t>What differences and similarities do you see between Hemingway and Fitzgerald (think about their </a:t>
            </a:r>
            <a:r>
              <a:rPr lang="en-US" sz="3200" b="1" dirty="0"/>
              <a:t>writing styles</a:t>
            </a:r>
            <a:r>
              <a:rPr lang="en-US" sz="3200" dirty="0"/>
              <a:t>)? </a:t>
            </a:r>
          </a:p>
          <a:p>
            <a:pPr marL="0" indent="0">
              <a:buNone/>
            </a:pPr>
            <a:endParaRPr lang="en-US" dirty="0">
              <a:solidFill>
                <a:srgbClr val="7030A0"/>
              </a:solidFill>
            </a:endParaRPr>
          </a:p>
          <a:p>
            <a:endParaRPr lang="en-US" dirty="0"/>
          </a:p>
        </p:txBody>
      </p:sp>
    </p:spTree>
    <p:extLst>
      <p:ext uri="{BB962C8B-B14F-4D97-AF65-F5344CB8AC3E}">
        <p14:creationId xmlns:p14="http://schemas.microsoft.com/office/powerpoint/2010/main" val="30549719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3771159" cy="5010912"/>
          </a:xfrm>
        </p:spPr>
        <p:txBody>
          <a:bodyPr>
            <a:normAutofit fontScale="62500" lnSpcReduction="20000"/>
          </a:bodyPr>
          <a:lstStyle/>
          <a:p>
            <a:r>
              <a:rPr lang="en-US" sz="4000" b="1" dirty="0" smtClean="0">
                <a:latin typeface="Bookman Old Style" pitchFamily="18" charset="0"/>
                <a:cs typeface="American Typewriter"/>
              </a:rPr>
              <a:t>Tone</a:t>
            </a:r>
          </a:p>
          <a:p>
            <a:r>
              <a:rPr lang="en-US" sz="4000" b="1" dirty="0" smtClean="0">
                <a:latin typeface="Bookman Old Style" pitchFamily="18" charset="0"/>
                <a:cs typeface="American Typewriter"/>
              </a:rPr>
              <a:t>Word Choice</a:t>
            </a:r>
          </a:p>
          <a:p>
            <a:r>
              <a:rPr lang="en-US" sz="4000" b="1" dirty="0" smtClean="0">
                <a:latin typeface="Bookman Old Style" pitchFamily="18" charset="0"/>
                <a:cs typeface="American Typewriter"/>
              </a:rPr>
              <a:t>Point of view</a:t>
            </a:r>
          </a:p>
          <a:p>
            <a:r>
              <a:rPr lang="en-US" sz="4000" b="1" dirty="0" smtClean="0">
                <a:latin typeface="Bookman Old Style" pitchFamily="18" charset="0"/>
                <a:cs typeface="American Typewriter"/>
              </a:rPr>
              <a:t>Repetition</a:t>
            </a:r>
          </a:p>
          <a:p>
            <a:r>
              <a:rPr lang="en-US" sz="4000" b="1" dirty="0" smtClean="0">
                <a:latin typeface="Bookman Old Style" pitchFamily="18" charset="0"/>
                <a:cs typeface="American Typewriter"/>
              </a:rPr>
              <a:t>Metaphor</a:t>
            </a:r>
          </a:p>
          <a:p>
            <a:r>
              <a:rPr lang="en-US" sz="4000" b="1" dirty="0" smtClean="0">
                <a:latin typeface="Bookman Old Style" pitchFamily="18" charset="0"/>
                <a:cs typeface="American Typewriter"/>
              </a:rPr>
              <a:t>Allusions</a:t>
            </a:r>
          </a:p>
          <a:p>
            <a:r>
              <a:rPr lang="en-US" sz="4000" b="1" dirty="0" smtClean="0">
                <a:latin typeface="Bookman Old Style" pitchFamily="18" charset="0"/>
                <a:cs typeface="American Typewriter"/>
              </a:rPr>
              <a:t>How does this song represent the novel?</a:t>
            </a:r>
          </a:p>
          <a:p>
            <a:endParaRPr lang="en-US" b="1" dirty="0">
              <a:latin typeface="Bookman Old Style" pitchFamily="18" charset="0"/>
              <a:cs typeface="American Typewriter"/>
            </a:endParaRPr>
          </a:p>
          <a:p>
            <a:pPr marL="0" indent="0">
              <a:buNone/>
            </a:pPr>
            <a:endParaRPr lang="en-US" b="1" dirty="0">
              <a:latin typeface="Bookman Old Style" pitchFamily="18" charset="0"/>
              <a:cs typeface="American Typewriter"/>
            </a:endParaRPr>
          </a:p>
        </p:txBody>
      </p:sp>
      <p:sp>
        <p:nvSpPr>
          <p:cNvPr id="2" name="Title 1"/>
          <p:cNvSpPr>
            <a:spLocks noGrp="1"/>
          </p:cNvSpPr>
          <p:nvPr>
            <p:ph type="title"/>
          </p:nvPr>
        </p:nvSpPr>
        <p:spPr>
          <a:xfrm>
            <a:off x="457200" y="304800"/>
            <a:ext cx="8534400" cy="1143000"/>
          </a:xfrm>
        </p:spPr>
        <p:txBody>
          <a:bodyPr>
            <a:noAutofit/>
          </a:bodyPr>
          <a:lstStyle/>
          <a:p>
            <a:r>
              <a:rPr lang="en-US" sz="2800" b="1" dirty="0">
                <a:latin typeface="Bookman Old Style" pitchFamily="18" charset="0"/>
                <a:cs typeface="American Typewriter"/>
              </a:rPr>
              <a:t>A</a:t>
            </a:r>
            <a:r>
              <a:rPr lang="en-US" sz="2800" b="1" dirty="0" smtClean="0">
                <a:latin typeface="Bookman Old Style" pitchFamily="18" charset="0"/>
                <a:cs typeface="American Typewriter"/>
              </a:rPr>
              <a:t>nnotate</a:t>
            </a:r>
            <a:r>
              <a:rPr lang="en-US" sz="2800" dirty="0" smtClean="0">
                <a:latin typeface="Bookman Old Style" pitchFamily="18" charset="0"/>
                <a:cs typeface="American Typewriter"/>
              </a:rPr>
              <a:t> the lyrics while you listen, paying particular attention to…</a:t>
            </a:r>
            <a:endParaRPr lang="en-US" sz="2800" dirty="0">
              <a:latin typeface="Bookman Old Style" pitchFamily="18" charset="0"/>
              <a:cs typeface="American Typewriter"/>
            </a:endParaRPr>
          </a:p>
        </p:txBody>
      </p:sp>
      <p:pic>
        <p:nvPicPr>
          <p:cNvPr id="4" name="Picture 3"/>
          <p:cNvPicPr>
            <a:picLocks noChangeAspect="1"/>
          </p:cNvPicPr>
          <p:nvPr/>
        </p:nvPicPr>
        <p:blipFill>
          <a:blip r:embed="rId2"/>
          <a:stretch>
            <a:fillRect/>
          </a:stretch>
        </p:blipFill>
        <p:spPr>
          <a:xfrm>
            <a:off x="4758648" y="2316163"/>
            <a:ext cx="3810000" cy="3810000"/>
          </a:xfrm>
          <a:prstGeom prst="rect">
            <a:avLst/>
          </a:prstGeom>
        </p:spPr>
      </p:pic>
    </p:spTree>
    <p:extLst>
      <p:ext uri="{BB962C8B-B14F-4D97-AF65-F5344CB8AC3E}">
        <p14:creationId xmlns:p14="http://schemas.microsoft.com/office/powerpoint/2010/main" val="825068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915400" cy="6324600"/>
          </a:xfrm>
        </p:spPr>
        <p:txBody>
          <a:bodyPr>
            <a:noAutofit/>
          </a:bodyPr>
          <a:lstStyle/>
          <a:p>
            <a:pPr marL="514350" indent="-514350">
              <a:buFont typeface="+mj-lt"/>
              <a:buAutoNum type="arabicPeriod"/>
            </a:pPr>
            <a:r>
              <a:rPr lang="en-US" sz="3200" dirty="0" smtClean="0">
                <a:latin typeface="Bookman Old Style" pitchFamily="18" charset="0"/>
                <a:cs typeface="American Typewriter"/>
              </a:rPr>
              <a:t>To </a:t>
            </a:r>
            <a:r>
              <a:rPr lang="en-US" sz="3200" dirty="0">
                <a:latin typeface="Bookman Old Style" pitchFamily="18" charset="0"/>
                <a:cs typeface="American Typewriter"/>
              </a:rPr>
              <a:t>what extent is </a:t>
            </a:r>
            <a:r>
              <a:rPr lang="en-US" sz="3200" b="1" dirty="0">
                <a:latin typeface="Bookman Old Style" pitchFamily="18" charset="0"/>
                <a:cs typeface="American Typewriter"/>
              </a:rPr>
              <a:t>2013 hip-hop </a:t>
            </a:r>
            <a:r>
              <a:rPr lang="en-US" sz="3200" dirty="0">
                <a:latin typeface="Bookman Old Style" pitchFamily="18" charset="0"/>
                <a:cs typeface="American Typewriter"/>
              </a:rPr>
              <a:t>an appropriate choice for the soundtrack of a </a:t>
            </a:r>
            <a:r>
              <a:rPr lang="en-US" sz="3200" b="1" dirty="0">
                <a:latin typeface="Bookman Old Style" pitchFamily="18" charset="0"/>
                <a:cs typeface="American Typewriter"/>
              </a:rPr>
              <a:t>story about the 1920s</a:t>
            </a:r>
            <a:r>
              <a:rPr lang="en-US" sz="3200" dirty="0">
                <a:latin typeface="Bookman Old Style" pitchFamily="18" charset="0"/>
                <a:cs typeface="American Typewriter"/>
              </a:rPr>
              <a:t>?</a:t>
            </a:r>
          </a:p>
          <a:p>
            <a:pPr marL="514350" indent="-514350">
              <a:buFont typeface="+mj-lt"/>
              <a:buAutoNum type="arabicPeriod"/>
            </a:pPr>
            <a:r>
              <a:rPr lang="en-US" sz="3200" dirty="0" smtClean="0">
                <a:latin typeface="Bookman Old Style" pitchFamily="18" charset="0"/>
              </a:rPr>
              <a:t>Conclude </a:t>
            </a:r>
            <a:r>
              <a:rPr lang="en-US" sz="3200" dirty="0">
                <a:latin typeface="Bookman Old Style" pitchFamily="18" charset="0"/>
              </a:rPr>
              <a:t>if Jazz is an example of life imitating art </a:t>
            </a:r>
            <a:r>
              <a:rPr lang="en-US" sz="3200" i="1" dirty="0">
                <a:latin typeface="Bookman Old Style" pitchFamily="18" charset="0"/>
              </a:rPr>
              <a:t>or </a:t>
            </a:r>
            <a:r>
              <a:rPr lang="en-US" sz="3200" dirty="0">
                <a:latin typeface="Bookman Old Style" pitchFamily="18" charset="0"/>
              </a:rPr>
              <a:t>art imitating life? </a:t>
            </a:r>
          </a:p>
          <a:p>
            <a:pPr marL="514350" indent="-514350">
              <a:buFont typeface="+mj-lt"/>
              <a:buAutoNum type="arabicPeriod"/>
            </a:pPr>
            <a:r>
              <a:rPr lang="en-US" sz="3200" dirty="0" smtClean="0">
                <a:latin typeface="Bookman Old Style" pitchFamily="18" charset="0"/>
                <a:cs typeface="American Typewriter"/>
              </a:rPr>
              <a:t>So, </a:t>
            </a:r>
            <a:r>
              <a:rPr lang="en-US" sz="3200" i="1" dirty="0" smtClean="0">
                <a:latin typeface="Bookman Old Style" pitchFamily="18" charset="0"/>
                <a:cs typeface="American Typewriter"/>
              </a:rPr>
              <a:t>why hip hop</a:t>
            </a:r>
            <a:r>
              <a:rPr lang="en-US" sz="3200" dirty="0" smtClean="0">
                <a:latin typeface="Bookman Old Style" pitchFamily="18" charset="0"/>
                <a:cs typeface="American Typewriter"/>
              </a:rPr>
              <a:t>?</a:t>
            </a:r>
          </a:p>
          <a:p>
            <a:pPr marL="514350" indent="-514350">
              <a:buFont typeface="+mj-lt"/>
              <a:buAutoNum type="arabicPeriod"/>
            </a:pPr>
            <a:r>
              <a:rPr lang="en-US" sz="3200" dirty="0" smtClean="0">
                <a:latin typeface="Bookman Old Style" pitchFamily="18" charset="0"/>
                <a:cs typeface="American Typewriter"/>
              </a:rPr>
              <a:t>And why spend time re-imaging an old story like this?</a:t>
            </a:r>
            <a:endParaRPr lang="en-US" sz="3200" dirty="0">
              <a:latin typeface="Bookman Old Style" pitchFamily="18" charset="0"/>
              <a:cs typeface="American Typewriter"/>
            </a:endParaRPr>
          </a:p>
        </p:txBody>
      </p:sp>
    </p:spTree>
    <p:extLst>
      <p:ext uri="{BB962C8B-B14F-4D97-AF65-F5344CB8AC3E}">
        <p14:creationId xmlns:p14="http://schemas.microsoft.com/office/powerpoint/2010/main" val="141344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77574"/>
            <a:ext cx="8229600" cy="2070426"/>
          </a:xfrm>
        </p:spPr>
        <p:txBody>
          <a:bodyPr numCol="2">
            <a:normAutofit fontScale="77500" lnSpcReduction="20000"/>
          </a:bodyPr>
          <a:lstStyle/>
          <a:p>
            <a:r>
              <a:rPr lang="en-US" sz="2400" dirty="0" smtClean="0">
                <a:latin typeface="Bookman Old Style" pitchFamily="18" charset="0"/>
                <a:cs typeface="American Typewriter"/>
              </a:rPr>
              <a:t>Pseudonym</a:t>
            </a:r>
          </a:p>
          <a:p>
            <a:r>
              <a:rPr lang="en-US" sz="2400" dirty="0" smtClean="0">
                <a:latin typeface="Bookman Old Style" pitchFamily="18" charset="0"/>
                <a:cs typeface="American Typewriter"/>
              </a:rPr>
              <a:t>Filthy rich</a:t>
            </a:r>
          </a:p>
          <a:p>
            <a:r>
              <a:rPr lang="en-US" sz="2400" dirty="0" smtClean="0">
                <a:latin typeface="Bookman Old Style" pitchFamily="18" charset="0"/>
                <a:cs typeface="American Typewriter"/>
              </a:rPr>
              <a:t>Self-made</a:t>
            </a:r>
          </a:p>
          <a:p>
            <a:r>
              <a:rPr lang="en-US" sz="2400" dirty="0" smtClean="0">
                <a:latin typeface="Bookman Old Style" pitchFamily="18" charset="0"/>
                <a:cs typeface="American Typewriter"/>
              </a:rPr>
              <a:t>School drop-out</a:t>
            </a:r>
          </a:p>
          <a:p>
            <a:r>
              <a:rPr lang="en-US" sz="2400" dirty="0" smtClean="0">
                <a:latin typeface="Bookman Old Style" pitchFamily="18" charset="0"/>
                <a:cs typeface="American Typewriter"/>
              </a:rPr>
              <a:t>Gangster associates</a:t>
            </a:r>
          </a:p>
          <a:p>
            <a:r>
              <a:rPr lang="en-US" sz="2400" dirty="0" smtClean="0">
                <a:latin typeface="Bookman Old Style" pitchFamily="18" charset="0"/>
                <a:cs typeface="American Typewriter"/>
              </a:rPr>
              <a:t>Sports connections</a:t>
            </a:r>
          </a:p>
          <a:p>
            <a:r>
              <a:rPr lang="en-US" sz="2400" dirty="0" smtClean="0">
                <a:latin typeface="Bookman Old Style" pitchFamily="18" charset="0"/>
                <a:cs typeface="American Typewriter"/>
              </a:rPr>
              <a:t>Political connections</a:t>
            </a:r>
          </a:p>
          <a:p>
            <a:r>
              <a:rPr lang="en-US" sz="2400" dirty="0" smtClean="0">
                <a:latin typeface="Bookman Old Style" pitchFamily="18" charset="0"/>
                <a:cs typeface="American Typewriter"/>
              </a:rPr>
              <a:t>Great cars</a:t>
            </a:r>
          </a:p>
          <a:p>
            <a:endParaRPr lang="en-US" dirty="0"/>
          </a:p>
        </p:txBody>
      </p:sp>
      <p:sp>
        <p:nvSpPr>
          <p:cNvPr id="2" name="Title 1"/>
          <p:cNvSpPr>
            <a:spLocks noGrp="1"/>
          </p:cNvSpPr>
          <p:nvPr>
            <p:ph type="title"/>
          </p:nvPr>
        </p:nvSpPr>
        <p:spPr>
          <a:xfrm>
            <a:off x="457200" y="168082"/>
            <a:ext cx="8229600" cy="758162"/>
          </a:xfrm>
        </p:spPr>
        <p:txBody>
          <a:bodyPr>
            <a:normAutofit/>
          </a:bodyPr>
          <a:lstStyle/>
          <a:p>
            <a:r>
              <a:rPr lang="en-US" b="1" dirty="0" smtClean="0">
                <a:latin typeface="Bookman Old Style" pitchFamily="18" charset="0"/>
                <a:cs typeface="American Typewriter"/>
              </a:rPr>
              <a:t>Jay Gatsby &amp; Jay-Z</a:t>
            </a:r>
            <a:endParaRPr lang="en-US" b="1" dirty="0">
              <a:latin typeface="Bookman Old Style" pitchFamily="18" charset="0"/>
              <a:cs typeface="American Typewriter"/>
            </a:endParaRPr>
          </a:p>
        </p:txBody>
      </p:sp>
      <p:pic>
        <p:nvPicPr>
          <p:cNvPr id="4" name="Picture 3"/>
          <p:cNvPicPr>
            <a:picLocks noChangeAspect="1"/>
          </p:cNvPicPr>
          <p:nvPr/>
        </p:nvPicPr>
        <p:blipFill>
          <a:blip r:embed="rId2"/>
          <a:stretch>
            <a:fillRect/>
          </a:stretch>
        </p:blipFill>
        <p:spPr>
          <a:xfrm>
            <a:off x="0" y="3048000"/>
            <a:ext cx="9144000" cy="3810000"/>
          </a:xfrm>
          <a:prstGeom prst="rect">
            <a:avLst/>
          </a:prstGeom>
        </p:spPr>
      </p:pic>
    </p:spTree>
    <p:extLst>
      <p:ext uri="{BB962C8B-B14F-4D97-AF65-F5344CB8AC3E}">
        <p14:creationId xmlns:p14="http://schemas.microsoft.com/office/powerpoint/2010/main" val="15744104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055" y="1189504"/>
            <a:ext cx="7120354" cy="3368404"/>
          </a:xfrm>
        </p:spPr>
        <p:txBody>
          <a:bodyPr/>
          <a:lstStyle/>
          <a:p>
            <a:endParaRPr lang="en-US" b="1" dirty="0">
              <a:solidFill>
                <a:schemeClr val="accent5">
                  <a:lumMod val="75000"/>
                </a:schemeClr>
              </a:solidFill>
              <a:latin typeface="Bookman Old Style" pitchFamily="18" charset="0"/>
              <a:cs typeface="American Typewriter"/>
            </a:endParaRPr>
          </a:p>
        </p:txBody>
      </p:sp>
      <p:sp>
        <p:nvSpPr>
          <p:cNvPr id="2" name="Title 1"/>
          <p:cNvSpPr>
            <a:spLocks noGrp="1"/>
          </p:cNvSpPr>
          <p:nvPr>
            <p:ph type="title"/>
          </p:nvPr>
        </p:nvSpPr>
        <p:spPr>
          <a:xfrm>
            <a:off x="0" y="51330"/>
            <a:ext cx="6548199" cy="1143000"/>
          </a:xfrm>
        </p:spPr>
        <p:txBody>
          <a:bodyPr/>
          <a:lstStyle/>
          <a:p>
            <a:r>
              <a:rPr lang="en-US" b="1" dirty="0" smtClean="0">
                <a:latin typeface="Bookman Old Style" pitchFamily="18" charset="0"/>
                <a:cs typeface="American Typewriter"/>
              </a:rPr>
              <a:t>Homework...</a:t>
            </a:r>
            <a:endParaRPr lang="en-US" b="1" dirty="0">
              <a:latin typeface="Bookman Old Style" pitchFamily="18" charset="0"/>
              <a:cs typeface="American Typewriter"/>
            </a:endParaRPr>
          </a:p>
        </p:txBody>
      </p:sp>
      <p:pic>
        <p:nvPicPr>
          <p:cNvPr id="4" name="Picture 3"/>
          <p:cNvPicPr>
            <a:picLocks noChangeAspect="1"/>
          </p:cNvPicPr>
          <p:nvPr/>
        </p:nvPicPr>
        <p:blipFill>
          <a:blip r:embed="rId2"/>
          <a:stretch>
            <a:fillRect/>
          </a:stretch>
        </p:blipFill>
        <p:spPr>
          <a:xfrm>
            <a:off x="111775" y="1037310"/>
            <a:ext cx="8533462" cy="4800072"/>
          </a:xfrm>
          <a:prstGeom prst="rect">
            <a:avLst/>
          </a:prstGeom>
        </p:spPr>
      </p:pic>
    </p:spTree>
    <p:extLst>
      <p:ext uri="{BB962C8B-B14F-4D97-AF65-F5344CB8AC3E}">
        <p14:creationId xmlns:p14="http://schemas.microsoft.com/office/powerpoint/2010/main" val="161265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Content Placeholder 2"/>
          <p:cNvSpPr>
            <a:spLocks noGrp="1"/>
          </p:cNvSpPr>
          <p:nvPr>
            <p:ph idx="1"/>
          </p:nvPr>
        </p:nvSpPr>
        <p:spPr>
          <a:xfrm>
            <a:off x="128788" y="905256"/>
            <a:ext cx="8862811" cy="5879592"/>
          </a:xfrm>
        </p:spPr>
        <p:txBody>
          <a:bodyPr>
            <a:normAutofit fontScale="85000" lnSpcReduction="20000"/>
          </a:bodyPr>
          <a:lstStyle/>
          <a:p>
            <a:pPr lvl="1"/>
            <a:r>
              <a:rPr lang="en-US" sz="2800" dirty="0" smtClean="0">
                <a:latin typeface="Bookman Old Style" pitchFamily="18" charset="0"/>
                <a:cs typeface="American Typewriter"/>
              </a:rPr>
              <a:t>Find one song </a:t>
            </a:r>
            <a:r>
              <a:rPr lang="en-US" sz="2800" dirty="0">
                <a:latin typeface="Bookman Old Style" pitchFamily="18" charset="0"/>
                <a:cs typeface="American Typewriter"/>
              </a:rPr>
              <a:t>that would be appropriate for the </a:t>
            </a:r>
            <a:r>
              <a:rPr lang="en-US" sz="2800" dirty="0" smtClean="0">
                <a:latin typeface="Bookman Old Style" pitchFamily="18" charset="0"/>
                <a:cs typeface="American Typewriter"/>
              </a:rPr>
              <a:t>soundtrack of your </a:t>
            </a:r>
            <a:r>
              <a:rPr lang="en-US" sz="2800" dirty="0">
                <a:latin typeface="Bookman Old Style" pitchFamily="18" charset="0"/>
                <a:cs typeface="American Typewriter"/>
              </a:rPr>
              <a:t>version of </a:t>
            </a:r>
            <a:r>
              <a:rPr lang="en-US" sz="2800" i="1" dirty="0">
                <a:latin typeface="Bookman Old Style" pitchFamily="18" charset="0"/>
                <a:cs typeface="American Typewriter"/>
              </a:rPr>
              <a:t>The Great Gatsby</a:t>
            </a:r>
            <a:r>
              <a:rPr lang="en-US" sz="2800" dirty="0">
                <a:latin typeface="Bookman Old Style" pitchFamily="18" charset="0"/>
                <a:cs typeface="American Typewriter"/>
              </a:rPr>
              <a:t>.</a:t>
            </a:r>
          </a:p>
          <a:p>
            <a:pPr lvl="1"/>
            <a:r>
              <a:rPr lang="en-US" sz="2800" dirty="0" smtClean="0">
                <a:latin typeface="Bookman Old Style" pitchFamily="18" charset="0"/>
                <a:cs typeface="American Typewriter"/>
              </a:rPr>
              <a:t>May correlate </a:t>
            </a:r>
            <a:r>
              <a:rPr lang="en-US" sz="2800" dirty="0">
                <a:latin typeface="Bookman Old Style" pitchFamily="18" charset="0"/>
                <a:cs typeface="American Typewriter"/>
              </a:rPr>
              <a:t>to any part of </a:t>
            </a:r>
            <a:r>
              <a:rPr lang="en-US" sz="2800" dirty="0" smtClean="0">
                <a:latin typeface="Bookman Old Style" pitchFamily="18" charset="0"/>
                <a:cs typeface="American Typewriter"/>
              </a:rPr>
              <a:t>the novel</a:t>
            </a:r>
            <a:endParaRPr lang="en-US" sz="2800" dirty="0">
              <a:latin typeface="Bookman Old Style" pitchFamily="18" charset="0"/>
              <a:cs typeface="American Typewriter"/>
            </a:endParaRPr>
          </a:p>
          <a:p>
            <a:r>
              <a:rPr lang="en-US" sz="3600" b="1" u="sng" dirty="0">
                <a:solidFill>
                  <a:srgbClr val="FF0000"/>
                </a:solidFill>
                <a:latin typeface="Bookman Old Style" pitchFamily="18" charset="0"/>
                <a:cs typeface="American Typewriter"/>
              </a:rPr>
              <a:t>What you turn in: </a:t>
            </a:r>
            <a:r>
              <a:rPr lang="en-US" sz="3600" dirty="0">
                <a:latin typeface="Bookman Old Style" pitchFamily="18" charset="0"/>
                <a:cs typeface="American Typewriter"/>
              </a:rPr>
              <a:t>Write out your rationalization for the </a:t>
            </a:r>
            <a:r>
              <a:rPr lang="en-US" sz="3600" dirty="0" smtClean="0">
                <a:latin typeface="Bookman Old Style" pitchFamily="18" charset="0"/>
                <a:cs typeface="American Typewriter"/>
              </a:rPr>
              <a:t>song, </a:t>
            </a:r>
            <a:r>
              <a:rPr lang="en-US" sz="3600" dirty="0">
                <a:latin typeface="Bookman Old Style" pitchFamily="18" charset="0"/>
                <a:cs typeface="American Typewriter"/>
              </a:rPr>
              <a:t>including:</a:t>
            </a:r>
          </a:p>
          <a:p>
            <a:pPr lvl="2"/>
            <a:r>
              <a:rPr lang="en-US" sz="2800" dirty="0">
                <a:effectLst>
                  <a:outerShdw blurRad="38100" dist="38100" dir="2700000" algn="tl">
                    <a:srgbClr val="000000">
                      <a:alpha val="43137"/>
                    </a:srgbClr>
                  </a:outerShdw>
                </a:effectLst>
                <a:latin typeface="Bookman Old Style" pitchFamily="18" charset="0"/>
                <a:cs typeface="American Typewriter"/>
              </a:rPr>
              <a:t>Musician &amp; Song Title</a:t>
            </a:r>
          </a:p>
          <a:p>
            <a:pPr lvl="2"/>
            <a:r>
              <a:rPr lang="en-US" sz="2800" dirty="0">
                <a:latin typeface="Bookman Old Style" pitchFamily="18" charset="0"/>
                <a:cs typeface="American Typewriter"/>
              </a:rPr>
              <a:t>Describe the </a:t>
            </a:r>
            <a:r>
              <a:rPr lang="en-US" sz="2800" b="1" dirty="0">
                <a:latin typeface="Bookman Old Style" pitchFamily="18" charset="0"/>
                <a:cs typeface="American Typewriter"/>
              </a:rPr>
              <a:t>song’s connection to Fitzgerald’s </a:t>
            </a:r>
            <a:r>
              <a:rPr lang="en-US" sz="2800" i="1" dirty="0" smtClean="0">
                <a:latin typeface="Bookman Old Style" pitchFamily="18" charset="0"/>
                <a:cs typeface="American Typewriter"/>
              </a:rPr>
              <a:t>The </a:t>
            </a:r>
            <a:r>
              <a:rPr lang="en-US" sz="2800" i="1" dirty="0">
                <a:latin typeface="Bookman Old Style" pitchFamily="18" charset="0"/>
                <a:cs typeface="American Typewriter"/>
              </a:rPr>
              <a:t>Great Gatsby </a:t>
            </a:r>
            <a:r>
              <a:rPr lang="en-US" sz="2800" i="1" dirty="0">
                <a:solidFill>
                  <a:schemeClr val="accent2">
                    <a:lumMod val="75000"/>
                  </a:schemeClr>
                </a:solidFill>
                <a:effectLst>
                  <a:outerShdw blurRad="38100" dist="38100" dir="2700000" algn="tl">
                    <a:srgbClr val="000000">
                      <a:alpha val="43137"/>
                    </a:srgbClr>
                  </a:outerShdw>
                </a:effectLst>
                <a:latin typeface="Bookman Old Style" pitchFamily="18" charset="0"/>
                <a:cs typeface="American Typewriter"/>
              </a:rPr>
              <a:t>(thematic, pace, characterization, etc.)</a:t>
            </a:r>
          </a:p>
          <a:p>
            <a:pPr lvl="2"/>
            <a:r>
              <a:rPr lang="en-US" sz="2800" b="1" dirty="0">
                <a:effectLst>
                  <a:outerShdw blurRad="38100" dist="38100" dir="2700000" algn="tl">
                    <a:srgbClr val="000000">
                      <a:alpha val="43137"/>
                    </a:srgbClr>
                  </a:outerShdw>
                </a:effectLst>
                <a:latin typeface="Bookman Old Style" pitchFamily="18" charset="0"/>
                <a:cs typeface="American Typewriter"/>
              </a:rPr>
              <a:t>Cite </a:t>
            </a:r>
            <a:r>
              <a:rPr lang="en-US" sz="2800" b="1" dirty="0">
                <a:solidFill>
                  <a:schemeClr val="accent5">
                    <a:lumMod val="75000"/>
                  </a:schemeClr>
                </a:solidFill>
                <a:effectLst>
                  <a:outerShdw blurRad="38100" dist="38100" dir="2700000" algn="tl">
                    <a:srgbClr val="000000">
                      <a:alpha val="43137"/>
                    </a:srgbClr>
                  </a:outerShdw>
                </a:effectLst>
                <a:latin typeface="Bookman Old Style" pitchFamily="18" charset="0"/>
                <a:cs typeface="American Typewriter"/>
              </a:rPr>
              <a:t>specific textual evidence </a:t>
            </a:r>
            <a:r>
              <a:rPr lang="en-US" sz="2800" b="1" dirty="0">
                <a:effectLst>
                  <a:outerShdw blurRad="38100" dist="38100" dir="2700000" algn="tl">
                    <a:srgbClr val="000000">
                      <a:alpha val="43137"/>
                    </a:srgbClr>
                  </a:outerShdw>
                </a:effectLst>
                <a:latin typeface="Bookman Old Style" pitchFamily="18" charset="0"/>
                <a:cs typeface="American Typewriter"/>
              </a:rPr>
              <a:t>to support your choice</a:t>
            </a:r>
          </a:p>
          <a:p>
            <a:pPr lvl="1"/>
            <a:endParaRPr lang="en-US" dirty="0">
              <a:latin typeface="Constantia" charset="0"/>
            </a:endParaRPr>
          </a:p>
        </p:txBody>
      </p:sp>
      <p:sp>
        <p:nvSpPr>
          <p:cNvPr id="73730" name="Title 1"/>
          <p:cNvSpPr>
            <a:spLocks noGrp="1"/>
          </p:cNvSpPr>
          <p:nvPr>
            <p:ph type="title"/>
          </p:nvPr>
        </p:nvSpPr>
        <p:spPr>
          <a:xfrm>
            <a:off x="128789" y="273195"/>
            <a:ext cx="8939011" cy="494901"/>
          </a:xfrm>
        </p:spPr>
        <p:txBody>
          <a:bodyPr>
            <a:normAutofit/>
          </a:bodyPr>
          <a:lstStyle/>
          <a:p>
            <a:r>
              <a:rPr lang="en-US" sz="2500" b="1" dirty="0" smtClean="0">
                <a:solidFill>
                  <a:schemeClr val="accent5">
                    <a:lumMod val="75000"/>
                  </a:schemeClr>
                </a:solidFill>
                <a:latin typeface="Bookman Old Style" pitchFamily="18" charset="0"/>
                <a:cs typeface="American Typewriter"/>
              </a:rPr>
              <a:t>Sound Track</a:t>
            </a:r>
            <a:r>
              <a:rPr lang="en-US" sz="2500" dirty="0">
                <a:solidFill>
                  <a:schemeClr val="accent5">
                    <a:lumMod val="75000"/>
                  </a:schemeClr>
                </a:solidFill>
                <a:latin typeface="Bookman Old Style" pitchFamily="18" charset="0"/>
                <a:cs typeface="American Typewriter"/>
              </a:rPr>
              <a:t>: </a:t>
            </a:r>
            <a:r>
              <a:rPr lang="en-US" sz="2500" i="1" dirty="0">
                <a:solidFill>
                  <a:schemeClr val="accent5">
                    <a:lumMod val="75000"/>
                  </a:schemeClr>
                </a:solidFill>
                <a:latin typeface="Bookman Old Style" pitchFamily="18" charset="0"/>
                <a:cs typeface="American Typewriter"/>
              </a:rPr>
              <a:t>Thematic Connections to </a:t>
            </a:r>
            <a:r>
              <a:rPr lang="en-US" sz="2500" i="1" dirty="0" smtClean="0">
                <a:solidFill>
                  <a:schemeClr val="accent5">
                    <a:lumMod val="75000"/>
                  </a:schemeClr>
                </a:solidFill>
                <a:latin typeface="Bookman Old Style" pitchFamily="18" charset="0"/>
                <a:cs typeface="American Typewriter"/>
              </a:rPr>
              <a:t>Gatsby </a:t>
            </a:r>
            <a:endParaRPr lang="en-US" sz="2500" i="1" dirty="0">
              <a:solidFill>
                <a:schemeClr val="accent5">
                  <a:lumMod val="75000"/>
                </a:schemeClr>
              </a:solidFill>
              <a:latin typeface="Bookman Old Style" pitchFamily="18" charset="0"/>
              <a:cs typeface="American Typewriter"/>
            </a:endParaRPr>
          </a:p>
        </p:txBody>
      </p:sp>
    </p:spTree>
    <p:extLst>
      <p:ext uri="{BB962C8B-B14F-4D97-AF65-F5344CB8AC3E}">
        <p14:creationId xmlns:p14="http://schemas.microsoft.com/office/powerpoint/2010/main" val="26401884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6188" y="228600"/>
            <a:ext cx="7773338" cy="524481"/>
          </a:xfrm>
        </p:spPr>
        <p:txBody>
          <a:bodyPr>
            <a:normAutofit fontScale="90000"/>
          </a:bodyPr>
          <a:lstStyle/>
          <a:p>
            <a:r>
              <a:rPr lang="en-US" dirty="0" smtClean="0"/>
              <a:t>Learning targets </a:t>
            </a:r>
            <a:endParaRPr lang="en-US" dirty="0"/>
          </a:p>
        </p:txBody>
      </p:sp>
      <p:sp>
        <p:nvSpPr>
          <p:cNvPr id="4" name="Content Placeholder 3"/>
          <p:cNvSpPr>
            <a:spLocks noGrp="1"/>
          </p:cNvSpPr>
          <p:nvPr>
            <p:ph sz="quarter" idx="13"/>
          </p:nvPr>
        </p:nvSpPr>
        <p:spPr>
          <a:xfrm>
            <a:off x="152400" y="990600"/>
            <a:ext cx="8839200" cy="5714999"/>
          </a:xfrm>
        </p:spPr>
        <p:txBody>
          <a:bodyPr>
            <a:normAutofit/>
          </a:bodyPr>
          <a:lstStyle/>
          <a:p>
            <a:pPr marL="457200" indent="-457200">
              <a:buFont typeface="+mj-lt"/>
              <a:buAutoNum type="arabicPeriod"/>
            </a:pPr>
            <a:r>
              <a:rPr lang="en-US" sz="3200" dirty="0" smtClean="0"/>
              <a:t>I can demonstrate an understanding of the novel and the 1920s</a:t>
            </a:r>
          </a:p>
          <a:p>
            <a:pPr marL="457200" indent="-457200">
              <a:buFont typeface="+mj-lt"/>
              <a:buAutoNum type="arabicPeriod"/>
            </a:pPr>
            <a:r>
              <a:rPr lang="en-US" sz="3200" dirty="0" smtClean="0"/>
              <a:t>I can use evidence and analysis to explore Fitzgerald's commentary of the 1920s</a:t>
            </a:r>
          </a:p>
          <a:p>
            <a:pPr marL="457200" indent="-457200">
              <a:buFont typeface="+mj-lt"/>
              <a:buAutoNum type="arabicPeriod"/>
            </a:pPr>
            <a:r>
              <a:rPr lang="en-US" sz="3200" dirty="0" smtClean="0"/>
              <a:t>I can create a thesis statement supported by evidence and analysis </a:t>
            </a:r>
            <a:endParaRPr lang="en-US" sz="3200" dirty="0"/>
          </a:p>
        </p:txBody>
      </p:sp>
    </p:spTree>
    <p:extLst>
      <p:ext uri="{BB962C8B-B14F-4D97-AF65-F5344CB8AC3E}">
        <p14:creationId xmlns:p14="http://schemas.microsoft.com/office/powerpoint/2010/main" val="36953931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3338" cy="676882"/>
          </a:xfrm>
        </p:spPr>
        <p:txBody>
          <a:bodyPr/>
          <a:lstStyle/>
          <a:p>
            <a:r>
              <a:rPr lang="en-US" dirty="0" smtClean="0"/>
              <a:t>Timed write/11 sentence essay</a:t>
            </a:r>
            <a:endParaRPr lang="en-US" dirty="0"/>
          </a:p>
        </p:txBody>
      </p:sp>
      <p:sp>
        <p:nvSpPr>
          <p:cNvPr id="8" name="Content Placeholder 7"/>
          <p:cNvSpPr>
            <a:spLocks noGrp="1"/>
          </p:cNvSpPr>
          <p:nvPr>
            <p:ph sz="quarter" idx="13"/>
          </p:nvPr>
        </p:nvSpPr>
        <p:spPr>
          <a:xfrm>
            <a:off x="228600" y="1524000"/>
            <a:ext cx="4286250" cy="5181600"/>
          </a:xfrm>
        </p:spPr>
        <p:txBody>
          <a:bodyPr>
            <a:normAutofit/>
          </a:bodyPr>
          <a:lstStyle/>
          <a:p>
            <a:r>
              <a:rPr lang="en-US" dirty="0" smtClean="0"/>
              <a:t>On Monday, December 16</a:t>
            </a:r>
            <a:r>
              <a:rPr lang="en-US" baseline="30000" dirty="0" smtClean="0"/>
              <a:t>th</a:t>
            </a:r>
            <a:r>
              <a:rPr lang="en-US" dirty="0" smtClean="0"/>
              <a:t>, you will be writing an 11 sentence essay as our integrated assessment for </a:t>
            </a:r>
            <a:r>
              <a:rPr lang="en-US" i="1" dirty="0" smtClean="0"/>
              <a:t>the great Gatsby </a:t>
            </a:r>
            <a:r>
              <a:rPr lang="en-US" dirty="0" smtClean="0"/>
              <a:t>and the 1920s</a:t>
            </a:r>
          </a:p>
          <a:p>
            <a:r>
              <a:rPr lang="en-US" dirty="0" smtClean="0"/>
              <a:t>Open note, open book</a:t>
            </a:r>
          </a:p>
          <a:p>
            <a:r>
              <a:rPr lang="en-US" dirty="0" smtClean="0"/>
              <a:t>Four potential prompts, you pick one for the assessment </a:t>
            </a:r>
          </a:p>
          <a:p>
            <a:r>
              <a:rPr lang="en-US" dirty="0" smtClean="0"/>
              <a:t>Follow the exact format (this is not an essay or full paragraphs)</a:t>
            </a:r>
            <a:endParaRPr lang="en-US" dirty="0"/>
          </a:p>
        </p:txBody>
      </p:sp>
      <p:sp>
        <p:nvSpPr>
          <p:cNvPr id="9" name="Content Placeholder 8"/>
          <p:cNvSpPr>
            <a:spLocks noGrp="1"/>
          </p:cNvSpPr>
          <p:nvPr>
            <p:ph sz="quarter" idx="14"/>
          </p:nvPr>
        </p:nvSpPr>
        <p:spPr>
          <a:xfrm>
            <a:off x="4876800" y="1380745"/>
            <a:ext cx="4210050" cy="5333999"/>
          </a:xfrm>
        </p:spPr>
        <p:txBody>
          <a:bodyPr>
            <a:normAutofit fontScale="92500" lnSpcReduction="20000"/>
          </a:bodyPr>
          <a:lstStyle/>
          <a:p>
            <a:pPr marL="731520" lvl="1" indent="-457200">
              <a:buFont typeface="+mj-lt"/>
              <a:buAutoNum type="arabicPeriod"/>
            </a:pPr>
            <a:r>
              <a:rPr lang="en-US" sz="2400" dirty="0"/>
              <a:t>Thesis statement sentence</a:t>
            </a:r>
          </a:p>
          <a:p>
            <a:pPr marL="731520" lvl="1" indent="-457200">
              <a:buFont typeface="+mj-lt"/>
              <a:buAutoNum type="arabicPeriod"/>
            </a:pPr>
            <a:r>
              <a:rPr lang="en-US" sz="2400" dirty="0" smtClean="0"/>
              <a:t>One sentence BTS</a:t>
            </a:r>
            <a:endParaRPr lang="en-US" sz="2400" dirty="0"/>
          </a:p>
          <a:p>
            <a:pPr marL="731520" lvl="1" indent="-457200">
              <a:buFont typeface="+mj-lt"/>
              <a:buAutoNum type="arabicPeriod"/>
            </a:pPr>
            <a:r>
              <a:rPr lang="en-US" sz="2400" dirty="0"/>
              <a:t>One </a:t>
            </a:r>
            <a:r>
              <a:rPr lang="en-US" sz="2400" dirty="0" smtClean="0"/>
              <a:t>quote/fact </a:t>
            </a:r>
            <a:r>
              <a:rPr lang="en-US" sz="2400" dirty="0"/>
              <a:t>(cited</a:t>
            </a:r>
            <a:r>
              <a:rPr lang="en-US" sz="2400" dirty="0" smtClean="0"/>
              <a:t>)</a:t>
            </a:r>
            <a:endParaRPr lang="en-US" sz="2400" dirty="0"/>
          </a:p>
          <a:p>
            <a:pPr marL="731520" lvl="1" indent="-457200">
              <a:buFont typeface="+mj-lt"/>
              <a:buAutoNum type="arabicPeriod"/>
            </a:pPr>
            <a:r>
              <a:rPr lang="en-US" sz="2400" dirty="0"/>
              <a:t>One </a:t>
            </a:r>
            <a:r>
              <a:rPr lang="en-US" sz="2400" dirty="0" smtClean="0"/>
              <a:t>sentence analysis</a:t>
            </a:r>
            <a:endParaRPr lang="en-US" sz="2400" dirty="0"/>
          </a:p>
          <a:p>
            <a:pPr marL="731520" lvl="1" indent="-457200">
              <a:buFont typeface="+mj-lt"/>
              <a:buAutoNum type="arabicPeriod"/>
            </a:pPr>
            <a:r>
              <a:rPr lang="en-US" sz="2400" dirty="0"/>
              <a:t>One sentence BTS</a:t>
            </a:r>
          </a:p>
          <a:p>
            <a:pPr marL="731520" lvl="1" indent="-457200">
              <a:buFont typeface="+mj-lt"/>
              <a:buAutoNum type="arabicPeriod"/>
            </a:pPr>
            <a:r>
              <a:rPr lang="en-US" sz="2400" dirty="0" smtClean="0"/>
              <a:t>One </a:t>
            </a:r>
            <a:r>
              <a:rPr lang="en-US" sz="2400" dirty="0"/>
              <a:t>quote/fact </a:t>
            </a:r>
            <a:r>
              <a:rPr lang="en-US" sz="2400" dirty="0" smtClean="0"/>
              <a:t>(cited)</a:t>
            </a:r>
            <a:endParaRPr lang="en-US" sz="2400" dirty="0"/>
          </a:p>
          <a:p>
            <a:pPr marL="731520" lvl="1" indent="-457200">
              <a:buFont typeface="+mj-lt"/>
              <a:buAutoNum type="arabicPeriod"/>
            </a:pPr>
            <a:r>
              <a:rPr lang="en-US" sz="2400" dirty="0"/>
              <a:t>One sentence analysis</a:t>
            </a:r>
          </a:p>
          <a:p>
            <a:pPr marL="731520" lvl="1" indent="-457200">
              <a:buFont typeface="+mj-lt"/>
              <a:buAutoNum type="arabicPeriod"/>
            </a:pPr>
            <a:r>
              <a:rPr lang="en-US" sz="2400" dirty="0" smtClean="0"/>
              <a:t>One </a:t>
            </a:r>
            <a:r>
              <a:rPr lang="en-US" sz="2400" dirty="0"/>
              <a:t>sentence BTS</a:t>
            </a:r>
          </a:p>
          <a:p>
            <a:pPr marL="731520" lvl="1" indent="-457200">
              <a:buFont typeface="+mj-lt"/>
              <a:buAutoNum type="arabicPeriod"/>
            </a:pPr>
            <a:r>
              <a:rPr lang="en-US" sz="2400" dirty="0" smtClean="0"/>
              <a:t>One quote/fact </a:t>
            </a:r>
            <a:r>
              <a:rPr lang="en-US" sz="2400" dirty="0"/>
              <a:t>(cited</a:t>
            </a:r>
            <a:r>
              <a:rPr lang="en-US" sz="2400" dirty="0" smtClean="0"/>
              <a:t>)</a:t>
            </a:r>
            <a:endParaRPr lang="en-US" sz="2400" dirty="0"/>
          </a:p>
          <a:p>
            <a:pPr marL="731520" lvl="1" indent="-457200">
              <a:buFont typeface="+mj-lt"/>
              <a:buAutoNum type="arabicPeriod"/>
            </a:pPr>
            <a:r>
              <a:rPr lang="en-US" sz="2400" dirty="0"/>
              <a:t>One sentence analysis</a:t>
            </a:r>
          </a:p>
          <a:p>
            <a:pPr marL="731520" lvl="1" indent="-457200">
              <a:buFont typeface="+mj-lt"/>
              <a:buAutoNum type="arabicPeriod"/>
            </a:pPr>
            <a:r>
              <a:rPr lang="en-US" sz="2400" dirty="0" smtClean="0"/>
              <a:t>One </a:t>
            </a:r>
            <a:r>
              <a:rPr lang="en-US" sz="2400" dirty="0"/>
              <a:t>sentence conclusion</a:t>
            </a:r>
          </a:p>
          <a:p>
            <a:pPr marL="0" indent="0">
              <a:buNone/>
            </a:pPr>
            <a:endParaRPr lang="en-US" dirty="0"/>
          </a:p>
        </p:txBody>
      </p:sp>
    </p:spTree>
    <p:extLst>
      <p:ext uri="{BB962C8B-B14F-4D97-AF65-F5344CB8AC3E}">
        <p14:creationId xmlns:p14="http://schemas.microsoft.com/office/powerpoint/2010/main" val="167609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 calcmode="lin" valueType="num">
                                      <p:cBhvr additive="base">
                                        <p:cTn id="2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 calcmode="lin" valueType="num">
                                      <p:cBhvr additive="base">
                                        <p:cTn id="2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 calcmode="lin" valueType="num">
                                      <p:cBhvr additive="base">
                                        <p:cTn id="31"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anim calcmode="lin" valueType="num">
                                      <p:cBhvr additive="base">
                                        <p:cTn id="35"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anim calcmode="lin" valueType="num">
                                      <p:cBhvr additive="base">
                                        <p:cTn id="39"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9">
                                            <p:txEl>
                                              <p:pRg st="9" end="9"/>
                                            </p:txEl>
                                          </p:spTgt>
                                        </p:tgtEl>
                                        <p:attrNameLst>
                                          <p:attrName>style.visibility</p:attrName>
                                        </p:attrNameLst>
                                      </p:cBhvr>
                                      <p:to>
                                        <p:strVal val="visible"/>
                                      </p:to>
                                    </p:set>
                                    <p:anim calcmode="lin" valueType="num">
                                      <p:cBhvr additive="base">
                                        <p:cTn id="43"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9">
                                            <p:txEl>
                                              <p:pRg st="10" end="10"/>
                                            </p:txEl>
                                          </p:spTgt>
                                        </p:tgtEl>
                                        <p:attrNameLst>
                                          <p:attrName>style.visibility</p:attrName>
                                        </p:attrNameLst>
                                      </p:cBhvr>
                                      <p:to>
                                        <p:strVal val="visible"/>
                                      </p:to>
                                    </p:set>
                                    <p:anim calcmode="lin" valueType="num">
                                      <p:cBhvr additive="base">
                                        <p:cTn id="47"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nodeType="clickEffect">
                                  <p:stCondLst>
                                    <p:cond delay="0"/>
                                  </p:stCondLst>
                                  <p:childTnLst>
                                    <p:set>
                                      <p:cBhvr>
                                        <p:cTn id="52" dur="1" fill="hold">
                                          <p:stCondLst>
                                            <p:cond delay="0"/>
                                          </p:stCondLst>
                                        </p:cTn>
                                        <p:tgtEl>
                                          <p:spTgt spid="8">
                                            <p:txEl>
                                              <p:pRg st="1" end="1"/>
                                            </p:txEl>
                                          </p:spTgt>
                                        </p:tgtEl>
                                        <p:attrNameLst>
                                          <p:attrName>style.visibility</p:attrName>
                                        </p:attrNameLst>
                                      </p:cBhvr>
                                      <p:to>
                                        <p:strVal val="visible"/>
                                      </p:to>
                                    </p:set>
                                    <p:animEffect transition="in" filter="wheel(1)">
                                      <p:cBhvr>
                                        <p:cTn id="53" dur="2000"/>
                                        <p:tgtEl>
                                          <p:spTgt spid="8">
                                            <p:txEl>
                                              <p:pRg st="1" end="1"/>
                                            </p:txEl>
                                          </p:spTgt>
                                        </p:tgtEl>
                                      </p:cBhvr>
                                    </p:animEffect>
                                  </p:childTnLst>
                                </p:cTn>
                              </p:par>
                              <p:par>
                                <p:cTn id="54" presetID="21" presetClass="entr" presetSubtype="1" fill="hold" nodeType="withEffect">
                                  <p:stCondLst>
                                    <p:cond delay="0"/>
                                  </p:stCondLst>
                                  <p:childTnLst>
                                    <p:set>
                                      <p:cBhvr>
                                        <p:cTn id="55" dur="1" fill="hold">
                                          <p:stCondLst>
                                            <p:cond delay="0"/>
                                          </p:stCondLst>
                                        </p:cTn>
                                        <p:tgtEl>
                                          <p:spTgt spid="8">
                                            <p:txEl>
                                              <p:pRg st="2" end="2"/>
                                            </p:txEl>
                                          </p:spTgt>
                                        </p:tgtEl>
                                        <p:attrNameLst>
                                          <p:attrName>style.visibility</p:attrName>
                                        </p:attrNameLst>
                                      </p:cBhvr>
                                      <p:to>
                                        <p:strVal val="visible"/>
                                      </p:to>
                                    </p:set>
                                    <p:animEffect transition="in" filter="wheel(1)">
                                      <p:cBhvr>
                                        <p:cTn id="56" dur="2000"/>
                                        <p:tgtEl>
                                          <p:spTgt spid="8">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8">
                                            <p:txEl>
                                              <p:pRg st="3" end="3"/>
                                            </p:txEl>
                                          </p:spTgt>
                                        </p:tgtEl>
                                        <p:attrNameLst>
                                          <p:attrName>style.visibility</p:attrName>
                                        </p:attrNameLst>
                                      </p:cBhvr>
                                      <p:to>
                                        <p:strVal val="visible"/>
                                      </p:to>
                                    </p:set>
                                    <p:anim calcmode="lin" valueType="num">
                                      <p:cBhvr>
                                        <p:cTn id="61" dur="1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62" dur="1000" fill="hold"/>
                                        <p:tgtEl>
                                          <p:spTgt spid="8">
                                            <p:txEl>
                                              <p:pRg st="3" end="3"/>
                                            </p:txEl>
                                          </p:spTgt>
                                        </p:tgtEl>
                                        <p:attrNameLst>
                                          <p:attrName>ppt_h</p:attrName>
                                        </p:attrNameLst>
                                      </p:cBhvr>
                                      <p:tavLst>
                                        <p:tav tm="0">
                                          <p:val>
                                            <p:fltVal val="0"/>
                                          </p:val>
                                        </p:tav>
                                        <p:tav tm="100000">
                                          <p:val>
                                            <p:strVal val="#ppt_h"/>
                                          </p:val>
                                        </p:tav>
                                      </p:tavLst>
                                    </p:anim>
                                    <p:anim calcmode="lin" valueType="num">
                                      <p:cBhvr>
                                        <p:cTn id="63" dur="1000" fill="hold"/>
                                        <p:tgtEl>
                                          <p:spTgt spid="8">
                                            <p:txEl>
                                              <p:pRg st="3" end="3"/>
                                            </p:txEl>
                                          </p:spTgt>
                                        </p:tgtEl>
                                        <p:attrNameLst>
                                          <p:attrName>style.rotation</p:attrName>
                                        </p:attrNameLst>
                                      </p:cBhvr>
                                      <p:tavLst>
                                        <p:tav tm="0">
                                          <p:val>
                                            <p:fltVal val="90"/>
                                          </p:val>
                                        </p:tav>
                                        <p:tav tm="100000">
                                          <p:val>
                                            <p:fltVal val="0"/>
                                          </p:val>
                                        </p:tav>
                                      </p:tavLst>
                                    </p:anim>
                                    <p:animEffect transition="in" filter="fade">
                                      <p:cBhvr>
                                        <p:cTn id="64" dur="1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228600"/>
            <a:ext cx="7125113" cy="391076"/>
          </a:xfrm>
        </p:spPr>
        <p:txBody>
          <a:bodyPr>
            <a:normAutofit fontScale="90000"/>
          </a:bodyPr>
          <a:lstStyle/>
          <a:p>
            <a:r>
              <a:rPr lang="en-US" dirty="0" smtClean="0"/>
              <a:t>Essay Prompts </a:t>
            </a:r>
            <a:endParaRPr lang="en-US" dirty="0"/>
          </a:p>
        </p:txBody>
      </p:sp>
      <p:sp>
        <p:nvSpPr>
          <p:cNvPr id="3" name="Content Placeholder 2"/>
          <p:cNvSpPr>
            <a:spLocks noGrp="1"/>
          </p:cNvSpPr>
          <p:nvPr>
            <p:ph idx="1"/>
          </p:nvPr>
        </p:nvSpPr>
        <p:spPr>
          <a:xfrm>
            <a:off x="228600" y="914400"/>
            <a:ext cx="8763000" cy="5791200"/>
          </a:xfrm>
        </p:spPr>
        <p:txBody>
          <a:bodyPr>
            <a:normAutofit fontScale="85000" lnSpcReduction="20000"/>
          </a:bodyPr>
          <a:lstStyle/>
          <a:p>
            <a:pPr>
              <a:buFont typeface="+mj-lt"/>
              <a:buAutoNum type="arabicPeriod"/>
            </a:pPr>
            <a:r>
              <a:rPr lang="en-US" sz="3400" b="1" dirty="0"/>
              <a:t>Conclude if Nick is as careful and honest as he claims to be. Determine his reliability as a narrator</a:t>
            </a:r>
            <a:r>
              <a:rPr lang="en-US" sz="3400" b="1" dirty="0" smtClean="0"/>
              <a:t>. What aspect of 1920s society does Nick represent? </a:t>
            </a:r>
          </a:p>
          <a:p>
            <a:pPr>
              <a:buFont typeface="+mj-lt"/>
              <a:buAutoNum type="arabicPeriod"/>
            </a:pPr>
            <a:r>
              <a:rPr lang="en-US" sz="3400" b="1" dirty="0"/>
              <a:t>To what extent does Gatsby represent the 1920s American Dream? Does he ever achieve it</a:t>
            </a:r>
            <a:r>
              <a:rPr lang="en-US" sz="3400" b="1" dirty="0" smtClean="0"/>
              <a:t>?</a:t>
            </a:r>
          </a:p>
          <a:p>
            <a:pPr>
              <a:buFont typeface="+mj-lt"/>
              <a:buAutoNum type="arabicPeriod"/>
            </a:pPr>
            <a:r>
              <a:rPr lang="en-US" sz="3400" b="1" dirty="0"/>
              <a:t>Investigate if the </a:t>
            </a:r>
            <a:r>
              <a:rPr lang="en-US" sz="3400" b="1" dirty="0" smtClean="0"/>
              <a:t>novel is </a:t>
            </a:r>
            <a:r>
              <a:rPr lang="en-US" sz="3400" b="1" dirty="0"/>
              <a:t>a fair and accurate representation of the </a:t>
            </a:r>
            <a:r>
              <a:rPr lang="en-US" sz="3400" b="1" dirty="0" smtClean="0"/>
              <a:t>1920s</a:t>
            </a:r>
            <a:r>
              <a:rPr lang="en-US" sz="3400" b="1" dirty="0"/>
              <a:t>.</a:t>
            </a:r>
            <a:endParaRPr lang="en-US" sz="3400" b="1" dirty="0" smtClean="0"/>
          </a:p>
          <a:p>
            <a:pPr>
              <a:buFont typeface="+mj-lt"/>
              <a:buAutoNum type="arabicPeriod"/>
            </a:pPr>
            <a:r>
              <a:rPr lang="en-US" sz="3400" b="1" dirty="0"/>
              <a:t>Analyze the symbolism in the novel and how Fitzgerald uses symbolism to provide social commentary of the 1920s. </a:t>
            </a:r>
            <a:endParaRPr lang="en-US" sz="3400" b="1" dirty="0" smtClean="0"/>
          </a:p>
          <a:p>
            <a:pPr>
              <a:buFont typeface="+mj-lt"/>
              <a:buAutoNum type="arabicPeriod"/>
            </a:pPr>
            <a:endParaRPr lang="en-US" b="1" dirty="0" smtClean="0"/>
          </a:p>
          <a:p>
            <a:pPr>
              <a:buFont typeface="+mj-lt"/>
              <a:buAutoNum type="arabicPeriod"/>
            </a:pPr>
            <a:endParaRPr lang="en-US" dirty="0"/>
          </a:p>
        </p:txBody>
      </p:sp>
    </p:spTree>
    <p:extLst>
      <p:ext uri="{BB962C8B-B14F-4D97-AF65-F5344CB8AC3E}">
        <p14:creationId xmlns:p14="http://schemas.microsoft.com/office/powerpoint/2010/main" val="36377602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Older files </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813267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Great Gatsby</a:t>
            </a:r>
            <a:endParaRPr lang="en-US" dirty="0"/>
          </a:p>
        </p:txBody>
      </p:sp>
      <p:sp>
        <p:nvSpPr>
          <p:cNvPr id="3" name="Subtitle 2"/>
          <p:cNvSpPr>
            <a:spLocks noGrp="1"/>
          </p:cNvSpPr>
          <p:nvPr>
            <p:ph type="subTitle" idx="1"/>
          </p:nvPr>
        </p:nvSpPr>
        <p:spPr>
          <a:xfrm>
            <a:off x="457200" y="4455621"/>
            <a:ext cx="8229600" cy="1143000"/>
          </a:xfrm>
        </p:spPr>
        <p:txBody>
          <a:bodyPr/>
          <a:lstStyle/>
          <a:p>
            <a:r>
              <a:rPr lang="en-US" sz="2800" b="1" i="1" dirty="0" smtClean="0">
                <a:solidFill>
                  <a:schemeClr val="tx1"/>
                </a:solidFill>
              </a:rPr>
              <a:t>Exploring symbolism through color</a:t>
            </a:r>
            <a:endParaRPr lang="en-US" sz="2800" b="1" i="1" dirty="0">
              <a:solidFill>
                <a:schemeClr val="tx1"/>
              </a:solidFill>
            </a:endParaRPr>
          </a:p>
        </p:txBody>
      </p:sp>
      <p:pic>
        <p:nvPicPr>
          <p:cNvPr id="4" name="Picture 3"/>
          <p:cNvPicPr>
            <a:picLocks noChangeAspect="1"/>
          </p:cNvPicPr>
          <p:nvPr/>
        </p:nvPicPr>
        <p:blipFill>
          <a:blip r:embed="rId2" cstate="print"/>
          <a:stretch>
            <a:fillRect/>
          </a:stretch>
        </p:blipFill>
        <p:spPr>
          <a:xfrm>
            <a:off x="2630372" y="0"/>
            <a:ext cx="6513628" cy="3048000"/>
          </a:xfrm>
          <a:prstGeom prst="rect">
            <a:avLst/>
          </a:prstGeom>
        </p:spPr>
      </p:pic>
    </p:spTree>
    <p:extLst>
      <p:ext uri="{BB962C8B-B14F-4D97-AF65-F5344CB8AC3E}">
        <p14:creationId xmlns:p14="http://schemas.microsoft.com/office/powerpoint/2010/main" val="1806383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477837"/>
          </a:xfrm>
        </p:spPr>
        <p:txBody>
          <a:bodyPr>
            <a:normAutofit fontScale="90000"/>
          </a:bodyPr>
          <a:lstStyle/>
          <a:p>
            <a:r>
              <a:rPr lang="en-US" dirty="0" smtClean="0"/>
              <a:t>Hemingway Piece</a:t>
            </a:r>
            <a:endParaRPr lang="en-US" dirty="0"/>
          </a:p>
        </p:txBody>
      </p:sp>
      <p:sp>
        <p:nvSpPr>
          <p:cNvPr id="3" name="Content Placeholder 2"/>
          <p:cNvSpPr>
            <a:spLocks noGrp="1"/>
          </p:cNvSpPr>
          <p:nvPr>
            <p:ph idx="1"/>
          </p:nvPr>
        </p:nvSpPr>
        <p:spPr>
          <a:xfrm>
            <a:off x="228600" y="1066800"/>
            <a:ext cx="8763000" cy="5638800"/>
          </a:xfrm>
        </p:spPr>
        <p:txBody>
          <a:bodyPr>
            <a:normAutofit fontScale="92500"/>
          </a:bodyPr>
          <a:lstStyle/>
          <a:p>
            <a:r>
              <a:rPr lang="en-US" sz="2800" dirty="0" smtClean="0"/>
              <a:t>“In the fall the war was always there, but we did not go to it any more. It was cold in the fall in Milan and dark came very early. Then the electric lights came on, and it was pleasant along the streets looking into the windows. There was much game hanging outside the shops, and the snow powdered in the fur of the foxes and the wind blew their tails. The deer hung stiff and heavy and empty, and small birds blew in the wind and the wind turned their feathers. It was a cold fall and the wind came down from the mountains.” </a:t>
            </a:r>
          </a:p>
          <a:p>
            <a:endParaRPr lang="en-US" dirty="0"/>
          </a:p>
        </p:txBody>
      </p:sp>
    </p:spTree>
    <p:extLst>
      <p:ext uri="{BB962C8B-B14F-4D97-AF65-F5344CB8AC3E}">
        <p14:creationId xmlns:p14="http://schemas.microsoft.com/office/powerpoint/2010/main" val="35908035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73338" cy="600682"/>
          </a:xfrm>
        </p:spPr>
        <p:txBody>
          <a:bodyPr/>
          <a:lstStyle/>
          <a:p>
            <a:r>
              <a:rPr lang="en-US" dirty="0" smtClean="0"/>
              <a:t>Learning Targets</a:t>
            </a:r>
            <a:endParaRPr lang="en-US" dirty="0"/>
          </a:p>
        </p:txBody>
      </p:sp>
      <p:sp>
        <p:nvSpPr>
          <p:cNvPr id="3" name="Content Placeholder 2"/>
          <p:cNvSpPr>
            <a:spLocks noGrp="1"/>
          </p:cNvSpPr>
          <p:nvPr>
            <p:ph sz="quarter" idx="13"/>
          </p:nvPr>
        </p:nvSpPr>
        <p:spPr>
          <a:xfrm>
            <a:off x="304800" y="1371601"/>
            <a:ext cx="8610600" cy="5257800"/>
          </a:xfrm>
        </p:spPr>
        <p:txBody>
          <a:bodyPr/>
          <a:lstStyle/>
          <a:p>
            <a:pPr marL="457200" indent="-457200">
              <a:buFont typeface="+mj-lt"/>
              <a:buAutoNum type="arabicPeriod"/>
            </a:pPr>
            <a:r>
              <a:rPr lang="en-US" sz="3200" dirty="0" smtClean="0"/>
              <a:t>I can collaborate with classmates in a productive, focused, and engaged manner</a:t>
            </a:r>
          </a:p>
          <a:p>
            <a:pPr marL="457200" indent="-457200">
              <a:buFont typeface="+mj-lt"/>
              <a:buAutoNum type="arabicPeriod"/>
            </a:pPr>
            <a:r>
              <a:rPr lang="en-US" sz="3200" dirty="0" smtClean="0"/>
              <a:t>I can explain the symbolism of colors in </a:t>
            </a:r>
            <a:r>
              <a:rPr lang="en-US" sz="3200" i="1" dirty="0" smtClean="0"/>
              <a:t>the Great Gatsby</a:t>
            </a:r>
          </a:p>
          <a:p>
            <a:pPr marL="457200" indent="-457200">
              <a:buFont typeface="+mj-lt"/>
              <a:buAutoNum type="arabicPeriod"/>
            </a:pPr>
            <a:r>
              <a:rPr lang="en-US" sz="3200" dirty="0" smtClean="0"/>
              <a:t>I can demonstrate an understanding of </a:t>
            </a:r>
            <a:r>
              <a:rPr lang="en-US" sz="3200" i="1" dirty="0" smtClean="0"/>
              <a:t>the </a:t>
            </a:r>
            <a:r>
              <a:rPr lang="en-US" sz="3200" i="1" dirty="0"/>
              <a:t>great </a:t>
            </a:r>
            <a:r>
              <a:rPr lang="en-US" sz="3200" i="1" dirty="0" smtClean="0"/>
              <a:t>Gatsby </a:t>
            </a:r>
            <a:r>
              <a:rPr lang="en-US" sz="3200" dirty="0" smtClean="0"/>
              <a:t>by analyzing the use of color symbolism </a:t>
            </a:r>
            <a:endParaRPr lang="en-US" sz="3200" dirty="0"/>
          </a:p>
          <a:p>
            <a:endParaRPr lang="en-US" dirty="0"/>
          </a:p>
        </p:txBody>
      </p:sp>
    </p:spTree>
    <p:extLst>
      <p:ext uri="{BB962C8B-B14F-4D97-AF65-F5344CB8AC3E}">
        <p14:creationId xmlns:p14="http://schemas.microsoft.com/office/powerpoint/2010/main" val="424963038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73338" cy="448282"/>
          </a:xfrm>
        </p:spPr>
        <p:txBody>
          <a:bodyPr>
            <a:normAutofit fontScale="90000"/>
          </a:bodyPr>
          <a:lstStyle/>
          <a:p>
            <a:r>
              <a:rPr lang="en-US" dirty="0" smtClean="0"/>
              <a:t>Entry Task</a:t>
            </a:r>
            <a:endParaRPr lang="en-US" dirty="0"/>
          </a:p>
        </p:txBody>
      </p:sp>
      <p:sp>
        <p:nvSpPr>
          <p:cNvPr id="3" name="Content Placeholder 2"/>
          <p:cNvSpPr>
            <a:spLocks noGrp="1"/>
          </p:cNvSpPr>
          <p:nvPr>
            <p:ph sz="quarter" idx="13"/>
          </p:nvPr>
        </p:nvSpPr>
        <p:spPr>
          <a:xfrm>
            <a:off x="228600" y="1295400"/>
            <a:ext cx="8763000" cy="5333999"/>
          </a:xfrm>
        </p:spPr>
        <p:txBody>
          <a:bodyPr>
            <a:normAutofit/>
          </a:bodyPr>
          <a:lstStyle/>
          <a:p>
            <a:r>
              <a:rPr lang="en-US" sz="4400" dirty="0" smtClean="0"/>
              <a:t>I will put up a color, and I want you to write down everything you think of associated with that color</a:t>
            </a:r>
          </a:p>
          <a:p>
            <a:r>
              <a:rPr lang="en-US" sz="4400" dirty="0" smtClean="0"/>
              <a:t>Bullet points are fine</a:t>
            </a:r>
            <a:endParaRPr lang="en-US" sz="4400" dirty="0"/>
          </a:p>
        </p:txBody>
      </p:sp>
    </p:spTree>
    <p:extLst>
      <p:ext uri="{BB962C8B-B14F-4D97-AF65-F5344CB8AC3E}">
        <p14:creationId xmlns:p14="http://schemas.microsoft.com/office/powerpoint/2010/main" val="385989127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862" y="304800"/>
            <a:ext cx="7773338" cy="524482"/>
          </a:xfrm>
        </p:spPr>
        <p:txBody>
          <a:bodyPr>
            <a:normAutofit fontScale="90000"/>
          </a:bodyPr>
          <a:lstStyle/>
          <a:p>
            <a:r>
              <a:rPr lang="en-US" dirty="0" smtClean="0"/>
              <a:t>Colors </a:t>
            </a:r>
            <a:endParaRPr lang="en-US" dirty="0"/>
          </a:p>
        </p:txBody>
      </p:sp>
      <p:sp>
        <p:nvSpPr>
          <p:cNvPr id="3" name="Content Placeholder 2"/>
          <p:cNvSpPr>
            <a:spLocks noGrp="1"/>
          </p:cNvSpPr>
          <p:nvPr>
            <p:ph sz="quarter" idx="13"/>
          </p:nvPr>
        </p:nvSpPr>
        <p:spPr>
          <a:xfrm>
            <a:off x="685330" y="914400"/>
            <a:ext cx="8306270" cy="5029200"/>
          </a:xfrm>
        </p:spPr>
        <p:txBody>
          <a:bodyPr numCol="2">
            <a:normAutofit fontScale="25000" lnSpcReduction="20000"/>
          </a:bodyPr>
          <a:lstStyle/>
          <a:p>
            <a:pPr marL="457200" indent="-457200">
              <a:buFont typeface="+mj-lt"/>
              <a:buAutoNum type="arabicPeriod"/>
            </a:pPr>
            <a:r>
              <a:rPr lang="en-US" sz="17600" dirty="0" smtClean="0">
                <a:solidFill>
                  <a:srgbClr val="FF0000"/>
                </a:solidFill>
              </a:rPr>
              <a:t>Red</a:t>
            </a:r>
          </a:p>
          <a:p>
            <a:pPr marL="457200" indent="-457200">
              <a:buFont typeface="+mj-lt"/>
              <a:buAutoNum type="arabicPeriod"/>
            </a:pPr>
            <a:r>
              <a:rPr lang="en-US" sz="17600" dirty="0" smtClean="0">
                <a:solidFill>
                  <a:srgbClr val="FFFF00"/>
                </a:solidFill>
              </a:rPr>
              <a:t>Yellow</a:t>
            </a:r>
          </a:p>
          <a:p>
            <a:pPr marL="457200" indent="-457200">
              <a:buFont typeface="+mj-lt"/>
              <a:buAutoNum type="arabicPeriod"/>
            </a:pPr>
            <a:r>
              <a:rPr lang="en-US" sz="16000" dirty="0" smtClean="0">
                <a:solidFill>
                  <a:srgbClr val="FFFFCC"/>
                </a:solidFill>
              </a:rPr>
              <a:t>Gold/golden/brass</a:t>
            </a:r>
          </a:p>
          <a:p>
            <a:pPr marL="457200" indent="-457200">
              <a:buFont typeface="+mj-lt"/>
              <a:buAutoNum type="arabicPeriod"/>
            </a:pPr>
            <a:r>
              <a:rPr lang="en-US" sz="17600" dirty="0" smtClean="0">
                <a:solidFill>
                  <a:schemeClr val="bg1"/>
                </a:solidFill>
              </a:rPr>
              <a:t>White</a:t>
            </a:r>
          </a:p>
          <a:p>
            <a:pPr marL="457200" indent="-457200">
              <a:buFont typeface="+mj-lt"/>
              <a:buAutoNum type="arabicPeriod"/>
            </a:pPr>
            <a:r>
              <a:rPr lang="en-US" sz="17600" dirty="0" smtClean="0">
                <a:solidFill>
                  <a:srgbClr val="7030A0"/>
                </a:solidFill>
              </a:rPr>
              <a:t>Purple</a:t>
            </a:r>
          </a:p>
          <a:p>
            <a:pPr marL="514350" indent="-514350">
              <a:buFont typeface="+mj-lt"/>
              <a:buAutoNum type="arabicPeriod" startAt="6"/>
            </a:pPr>
            <a:r>
              <a:rPr lang="en-US" sz="17600" dirty="0" smtClean="0">
                <a:solidFill>
                  <a:srgbClr val="0070C0"/>
                </a:solidFill>
              </a:rPr>
              <a:t>Blue </a:t>
            </a:r>
          </a:p>
          <a:p>
            <a:pPr marL="514350" indent="-514350">
              <a:buFont typeface="+mj-lt"/>
              <a:buAutoNum type="arabicPeriod" startAt="6"/>
            </a:pPr>
            <a:r>
              <a:rPr lang="en-US" sz="17600" dirty="0">
                <a:solidFill>
                  <a:srgbClr val="00B050"/>
                </a:solidFill>
              </a:rPr>
              <a:t>Green </a:t>
            </a:r>
          </a:p>
          <a:p>
            <a:pPr marL="514350" indent="-514350">
              <a:buFont typeface="+mj-lt"/>
              <a:buAutoNum type="arabicPeriod" startAt="6"/>
            </a:pPr>
            <a:r>
              <a:rPr lang="en-US" sz="17600" dirty="0" smtClean="0">
                <a:solidFill>
                  <a:schemeClr val="bg1">
                    <a:lumMod val="50000"/>
                  </a:schemeClr>
                </a:solidFill>
              </a:rPr>
              <a:t>Gray/ colorless</a:t>
            </a:r>
          </a:p>
          <a:p>
            <a:pPr marL="514350" indent="-514350">
              <a:buFont typeface="+mj-lt"/>
              <a:buAutoNum type="arabicPeriod" startAt="6"/>
            </a:pPr>
            <a:r>
              <a:rPr lang="en-US" sz="17600" dirty="0" smtClean="0">
                <a:solidFill>
                  <a:srgbClr val="8C6756"/>
                </a:solidFill>
              </a:rPr>
              <a:t>Brown </a:t>
            </a:r>
          </a:p>
          <a:p>
            <a:pPr marL="514350" indent="-514350">
              <a:buFont typeface="+mj-lt"/>
              <a:buAutoNum type="arabicPeriod" startAt="6"/>
            </a:pPr>
            <a:r>
              <a:rPr lang="en-US" sz="17600" dirty="0" smtClean="0">
                <a:solidFill>
                  <a:schemeClr val="bg1">
                    <a:lumMod val="65000"/>
                  </a:schemeClr>
                </a:solidFill>
              </a:rPr>
              <a:t>Silver </a:t>
            </a:r>
          </a:p>
          <a:p>
            <a:pPr marL="0" indent="0">
              <a:buNone/>
            </a:pPr>
            <a:endParaRPr lang="en-US" sz="2400" dirty="0" smtClean="0"/>
          </a:p>
          <a:p>
            <a:endParaRPr lang="en-US" sz="2400" dirty="0" smtClean="0"/>
          </a:p>
          <a:p>
            <a:endParaRPr lang="en-US" dirty="0" smtClean="0"/>
          </a:p>
          <a:p>
            <a:endParaRPr lang="en-US" dirty="0"/>
          </a:p>
        </p:txBody>
      </p:sp>
    </p:spTree>
    <p:extLst>
      <p:ext uri="{BB962C8B-B14F-4D97-AF65-F5344CB8AC3E}">
        <p14:creationId xmlns:p14="http://schemas.microsoft.com/office/powerpoint/2010/main" val="40085988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685330" y="618519"/>
            <a:ext cx="7772870" cy="5172682"/>
          </a:xfrm>
        </p:spPr>
        <p:txBody>
          <a:bodyPr>
            <a:normAutofit lnSpcReduction="10000"/>
          </a:bodyPr>
          <a:lstStyle/>
          <a:p>
            <a:pPr marL="0" indent="0" algn="ctr">
              <a:buNone/>
            </a:pPr>
            <a:r>
              <a:rPr lang="en-US" sz="28700" dirty="0">
                <a:solidFill>
                  <a:srgbClr val="FF0000"/>
                </a:solidFill>
              </a:rPr>
              <a:t>Red</a:t>
            </a:r>
          </a:p>
          <a:p>
            <a:endParaRPr lang="en-US" dirty="0"/>
          </a:p>
        </p:txBody>
      </p:sp>
    </p:spTree>
    <p:extLst>
      <p:ext uri="{BB962C8B-B14F-4D97-AF65-F5344CB8AC3E}">
        <p14:creationId xmlns:p14="http://schemas.microsoft.com/office/powerpoint/2010/main" val="116075934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a:xfrm>
            <a:off x="685330" y="1295399"/>
            <a:ext cx="7772870" cy="4495801"/>
          </a:xfrm>
        </p:spPr>
        <p:txBody>
          <a:bodyPr/>
          <a:lstStyle/>
          <a:p>
            <a:pPr marL="0" indent="0" algn="ctr">
              <a:buNone/>
            </a:pPr>
            <a:r>
              <a:rPr lang="en-US" sz="16600" dirty="0">
                <a:solidFill>
                  <a:srgbClr val="FFFF00"/>
                </a:solidFill>
              </a:rPr>
              <a:t>Yellow</a:t>
            </a:r>
          </a:p>
          <a:p>
            <a:endParaRPr lang="en-US" dirty="0"/>
          </a:p>
        </p:txBody>
      </p:sp>
    </p:spTree>
    <p:extLst>
      <p:ext uri="{BB962C8B-B14F-4D97-AF65-F5344CB8AC3E}">
        <p14:creationId xmlns:p14="http://schemas.microsoft.com/office/powerpoint/2010/main" val="1031234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304800" y="618518"/>
            <a:ext cx="8610600" cy="6010882"/>
          </a:xfrm>
        </p:spPr>
        <p:txBody>
          <a:bodyPr>
            <a:normAutofit fontScale="70000" lnSpcReduction="20000"/>
          </a:bodyPr>
          <a:lstStyle/>
          <a:p>
            <a:pPr marL="0" indent="0" algn="ctr">
              <a:buNone/>
            </a:pPr>
            <a:r>
              <a:rPr lang="en-US" sz="17500" dirty="0">
                <a:solidFill>
                  <a:srgbClr val="FFFFCC"/>
                </a:solidFill>
              </a:rPr>
              <a:t>Gold</a:t>
            </a:r>
            <a:r>
              <a:rPr lang="en-US" sz="17500" dirty="0" smtClean="0">
                <a:solidFill>
                  <a:srgbClr val="FFFFCC"/>
                </a:solidFill>
              </a:rPr>
              <a:t>/</a:t>
            </a:r>
          </a:p>
          <a:p>
            <a:pPr marL="0" indent="0" algn="ctr">
              <a:buNone/>
            </a:pPr>
            <a:r>
              <a:rPr lang="en-US" sz="17500" dirty="0" smtClean="0">
                <a:solidFill>
                  <a:srgbClr val="FFFFCC"/>
                </a:solidFill>
              </a:rPr>
              <a:t>golden/</a:t>
            </a:r>
          </a:p>
          <a:p>
            <a:pPr marL="0" indent="0" algn="ctr">
              <a:buNone/>
            </a:pPr>
            <a:r>
              <a:rPr lang="en-US" sz="17500" dirty="0" smtClean="0">
                <a:solidFill>
                  <a:srgbClr val="FFFFCC"/>
                </a:solidFill>
              </a:rPr>
              <a:t>brass</a:t>
            </a:r>
            <a:endParaRPr lang="en-US" sz="17500" dirty="0">
              <a:solidFill>
                <a:srgbClr val="FFFFCC"/>
              </a:solidFill>
            </a:endParaRPr>
          </a:p>
          <a:p>
            <a:endParaRPr lang="en-US" dirty="0"/>
          </a:p>
        </p:txBody>
      </p:sp>
    </p:spTree>
    <p:extLst>
      <p:ext uri="{BB962C8B-B14F-4D97-AF65-F5344CB8AC3E}">
        <p14:creationId xmlns:p14="http://schemas.microsoft.com/office/powerpoint/2010/main" val="90680832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304800" y="618518"/>
            <a:ext cx="8686800" cy="6010882"/>
          </a:xfrm>
        </p:spPr>
        <p:txBody>
          <a:bodyPr>
            <a:normAutofit/>
          </a:bodyPr>
          <a:lstStyle/>
          <a:p>
            <a:pPr marL="0" indent="0" algn="ctr">
              <a:buNone/>
            </a:pPr>
            <a:r>
              <a:rPr lang="en-US" sz="21000" dirty="0">
                <a:solidFill>
                  <a:schemeClr val="bg1"/>
                </a:solidFill>
              </a:rPr>
              <a:t>White</a:t>
            </a:r>
          </a:p>
          <a:p>
            <a:endParaRPr lang="en-US" dirty="0"/>
          </a:p>
        </p:txBody>
      </p:sp>
    </p:spTree>
    <p:extLst>
      <p:ext uri="{BB962C8B-B14F-4D97-AF65-F5344CB8AC3E}">
        <p14:creationId xmlns:p14="http://schemas.microsoft.com/office/powerpoint/2010/main" val="401923854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228600" y="838200"/>
            <a:ext cx="8610600" cy="5638799"/>
          </a:xfrm>
        </p:spPr>
        <p:txBody>
          <a:bodyPr/>
          <a:lstStyle/>
          <a:p>
            <a:pPr marL="457200" lvl="1" indent="0" algn="ctr">
              <a:buNone/>
            </a:pPr>
            <a:r>
              <a:rPr lang="en-US" sz="19900" dirty="0">
                <a:solidFill>
                  <a:srgbClr val="7030A0"/>
                </a:solidFill>
              </a:rPr>
              <a:t>Purple</a:t>
            </a:r>
          </a:p>
          <a:p>
            <a:endParaRPr lang="en-US" dirty="0"/>
          </a:p>
        </p:txBody>
      </p:sp>
    </p:spTree>
    <p:extLst>
      <p:ext uri="{BB962C8B-B14F-4D97-AF65-F5344CB8AC3E}">
        <p14:creationId xmlns:p14="http://schemas.microsoft.com/office/powerpoint/2010/main" val="37258960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685330" y="1066800"/>
            <a:ext cx="7772870" cy="5486399"/>
          </a:xfrm>
        </p:spPr>
        <p:txBody>
          <a:bodyPr/>
          <a:lstStyle/>
          <a:p>
            <a:pPr marL="0" indent="0" algn="ctr">
              <a:buNone/>
            </a:pPr>
            <a:r>
              <a:rPr lang="en-US" sz="28700" dirty="0">
                <a:solidFill>
                  <a:srgbClr val="0070C0"/>
                </a:solidFill>
              </a:rPr>
              <a:t>Blue</a:t>
            </a:r>
            <a:r>
              <a:rPr lang="en-US" sz="16600" dirty="0">
                <a:solidFill>
                  <a:srgbClr val="0070C0"/>
                </a:solidFill>
              </a:rPr>
              <a:t> </a:t>
            </a:r>
          </a:p>
          <a:p>
            <a:endParaRPr lang="en-US" dirty="0"/>
          </a:p>
        </p:txBody>
      </p:sp>
    </p:spTree>
    <p:extLst>
      <p:ext uri="{BB962C8B-B14F-4D97-AF65-F5344CB8AC3E}">
        <p14:creationId xmlns:p14="http://schemas.microsoft.com/office/powerpoint/2010/main" val="42592037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304800" y="1066800"/>
            <a:ext cx="8458670" cy="5333999"/>
          </a:xfrm>
        </p:spPr>
        <p:txBody>
          <a:bodyPr>
            <a:normAutofit fontScale="92500"/>
          </a:bodyPr>
          <a:lstStyle/>
          <a:p>
            <a:pPr marL="0" indent="0" algn="ctr">
              <a:buNone/>
            </a:pPr>
            <a:r>
              <a:rPr lang="en-US" sz="23900" dirty="0">
                <a:solidFill>
                  <a:srgbClr val="00B050"/>
                </a:solidFill>
              </a:rPr>
              <a:t>Green</a:t>
            </a:r>
            <a:r>
              <a:rPr lang="en-US" sz="9600" dirty="0">
                <a:solidFill>
                  <a:srgbClr val="00B050"/>
                </a:solidFill>
              </a:rPr>
              <a:t> </a:t>
            </a:r>
          </a:p>
          <a:p>
            <a:endParaRPr lang="en-US" dirty="0"/>
          </a:p>
        </p:txBody>
      </p:sp>
    </p:spTree>
    <p:extLst>
      <p:ext uri="{BB962C8B-B14F-4D97-AF65-F5344CB8AC3E}">
        <p14:creationId xmlns:p14="http://schemas.microsoft.com/office/powerpoint/2010/main" val="9378505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481" y="304800"/>
            <a:ext cx="7773338" cy="524482"/>
          </a:xfrm>
        </p:spPr>
        <p:txBody>
          <a:bodyPr>
            <a:normAutofit fontScale="90000"/>
          </a:bodyPr>
          <a:lstStyle/>
          <a:p>
            <a:r>
              <a:rPr lang="en-US" dirty="0" smtClean="0"/>
              <a:t>Style</a:t>
            </a:r>
            <a:endParaRPr lang="en-US" dirty="0"/>
          </a:p>
        </p:txBody>
      </p:sp>
      <p:sp>
        <p:nvSpPr>
          <p:cNvPr id="4" name="Content Placeholder 3"/>
          <p:cNvSpPr>
            <a:spLocks noGrp="1"/>
          </p:cNvSpPr>
          <p:nvPr>
            <p:ph sz="quarter" idx="13"/>
          </p:nvPr>
        </p:nvSpPr>
        <p:spPr>
          <a:xfrm>
            <a:off x="381000" y="1066800"/>
            <a:ext cx="4133850" cy="5638799"/>
          </a:xfrm>
        </p:spPr>
        <p:txBody>
          <a:bodyPr>
            <a:normAutofit/>
          </a:bodyPr>
          <a:lstStyle/>
          <a:p>
            <a:pPr marL="0" indent="0" fontAlgn="base">
              <a:buNone/>
            </a:pPr>
            <a:r>
              <a:rPr lang="en-US" sz="2400" b="1" dirty="0"/>
              <a:t>Contributing Factors:</a:t>
            </a:r>
          </a:p>
          <a:p>
            <a:pPr fontAlgn="base"/>
            <a:r>
              <a:rPr lang="en-US" sz="2400" dirty="0"/>
              <a:t>Types of adjectives and adverbs (simple or complex)</a:t>
            </a:r>
          </a:p>
          <a:p>
            <a:pPr fontAlgn="base"/>
            <a:r>
              <a:rPr lang="en-US" sz="2400" dirty="0"/>
              <a:t>Clause length</a:t>
            </a:r>
          </a:p>
          <a:p>
            <a:pPr fontAlgn="base"/>
            <a:r>
              <a:rPr lang="en-US" sz="2400" dirty="0"/>
              <a:t>Sentence length</a:t>
            </a:r>
          </a:p>
          <a:p>
            <a:pPr fontAlgn="base"/>
            <a:r>
              <a:rPr lang="en-US" sz="2400" dirty="0"/>
              <a:t>Paragraph length</a:t>
            </a:r>
          </a:p>
          <a:p>
            <a:pPr fontAlgn="base"/>
            <a:r>
              <a:rPr lang="en-US" sz="2400" dirty="0"/>
              <a:t>Use of dialogue</a:t>
            </a:r>
          </a:p>
          <a:p>
            <a:pPr fontAlgn="base"/>
            <a:r>
              <a:rPr lang="en-US" sz="2400" dirty="0"/>
              <a:t>Use of vernacular</a:t>
            </a:r>
          </a:p>
          <a:p>
            <a:pPr fontAlgn="base"/>
            <a:r>
              <a:rPr lang="en-US" sz="2400" dirty="0"/>
              <a:t>Choice of punctuation</a:t>
            </a:r>
          </a:p>
          <a:p>
            <a:endParaRPr lang="en-US" dirty="0"/>
          </a:p>
        </p:txBody>
      </p:sp>
      <p:sp>
        <p:nvSpPr>
          <p:cNvPr id="5" name="Content Placeholder 4"/>
          <p:cNvSpPr>
            <a:spLocks noGrp="1"/>
          </p:cNvSpPr>
          <p:nvPr>
            <p:ph sz="quarter" idx="14"/>
          </p:nvPr>
        </p:nvSpPr>
        <p:spPr>
          <a:xfrm>
            <a:off x="4629150" y="1219200"/>
            <a:ext cx="4210050" cy="5257799"/>
          </a:xfrm>
        </p:spPr>
        <p:txBody>
          <a:bodyPr>
            <a:normAutofit lnSpcReduction="10000"/>
          </a:bodyPr>
          <a:lstStyle/>
          <a:p>
            <a:pPr marL="457200" indent="-457200" fontAlgn="base">
              <a:buFont typeface="+mj-lt"/>
              <a:buAutoNum type="arabicPeriod"/>
            </a:pPr>
            <a:r>
              <a:rPr lang="en-US" sz="2800" b="1" dirty="0"/>
              <a:t>Why does style matter?</a:t>
            </a:r>
          </a:p>
          <a:p>
            <a:pPr marL="457200" indent="-457200" fontAlgn="base">
              <a:buFont typeface="+mj-lt"/>
              <a:buAutoNum type="arabicPeriod"/>
            </a:pPr>
            <a:r>
              <a:rPr lang="en-US" sz="2800" b="1" dirty="0"/>
              <a:t>How does Hemingway’s style affect the mood of </a:t>
            </a:r>
            <a:r>
              <a:rPr lang="en-US" sz="2800" b="1" dirty="0" smtClean="0"/>
              <a:t>his story?</a:t>
            </a:r>
            <a:endParaRPr lang="en-US" sz="2800" b="1" dirty="0"/>
          </a:p>
          <a:p>
            <a:pPr marL="457200" indent="-457200" fontAlgn="base">
              <a:buFont typeface="+mj-lt"/>
              <a:buAutoNum type="arabicPeriod"/>
            </a:pPr>
            <a:r>
              <a:rPr lang="en-US" sz="2800" b="1" dirty="0"/>
              <a:t>How does Hemingway’s style shape </a:t>
            </a:r>
            <a:r>
              <a:rPr lang="en-US" sz="2800" b="1" dirty="0" smtClean="0"/>
              <a:t>character development?</a:t>
            </a:r>
            <a:endParaRPr lang="en-US" sz="2800" b="1" dirty="0"/>
          </a:p>
          <a:p>
            <a:endParaRPr lang="en-US" dirty="0"/>
          </a:p>
        </p:txBody>
      </p:sp>
    </p:spTree>
    <p:extLst>
      <p:ext uri="{BB962C8B-B14F-4D97-AF65-F5344CB8AC3E}">
        <p14:creationId xmlns:p14="http://schemas.microsoft.com/office/powerpoint/2010/main" val="21490018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a:xfrm>
            <a:off x="152400" y="1143000"/>
            <a:ext cx="8686800" cy="5410199"/>
          </a:xfrm>
        </p:spPr>
        <p:txBody>
          <a:bodyPr>
            <a:normAutofit/>
          </a:bodyPr>
          <a:lstStyle/>
          <a:p>
            <a:pPr marL="0" indent="0" algn="ctr">
              <a:buNone/>
            </a:pPr>
            <a:r>
              <a:rPr lang="en-US" sz="13800" dirty="0">
                <a:solidFill>
                  <a:schemeClr val="bg1">
                    <a:lumMod val="50000"/>
                  </a:schemeClr>
                </a:solidFill>
              </a:rPr>
              <a:t>Gray/ colorless</a:t>
            </a:r>
          </a:p>
          <a:p>
            <a:endParaRPr lang="en-US" dirty="0"/>
          </a:p>
        </p:txBody>
      </p:sp>
    </p:spTree>
    <p:extLst>
      <p:ext uri="{BB962C8B-B14F-4D97-AF65-F5344CB8AC3E}">
        <p14:creationId xmlns:p14="http://schemas.microsoft.com/office/powerpoint/2010/main" val="254823764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0" y="1600200"/>
            <a:ext cx="8839200" cy="5029199"/>
          </a:xfrm>
        </p:spPr>
        <p:txBody>
          <a:bodyPr/>
          <a:lstStyle/>
          <a:p>
            <a:pPr marL="0" indent="0" algn="ctr">
              <a:buNone/>
            </a:pPr>
            <a:r>
              <a:rPr lang="en-US" sz="16600" dirty="0">
                <a:solidFill>
                  <a:srgbClr val="8C6756"/>
                </a:solidFill>
              </a:rPr>
              <a:t>Brown </a:t>
            </a:r>
          </a:p>
          <a:p>
            <a:endParaRPr lang="en-US" dirty="0"/>
          </a:p>
        </p:txBody>
      </p:sp>
    </p:spTree>
    <p:extLst>
      <p:ext uri="{BB962C8B-B14F-4D97-AF65-F5344CB8AC3E}">
        <p14:creationId xmlns:p14="http://schemas.microsoft.com/office/powerpoint/2010/main" val="355367407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381000" y="1447800"/>
            <a:ext cx="8534400" cy="5105399"/>
          </a:xfrm>
        </p:spPr>
        <p:txBody>
          <a:bodyPr>
            <a:normAutofit/>
          </a:bodyPr>
          <a:lstStyle/>
          <a:p>
            <a:pPr marL="0" indent="0">
              <a:buNone/>
            </a:pPr>
            <a:r>
              <a:rPr lang="en-US" sz="23900" dirty="0">
                <a:solidFill>
                  <a:schemeClr val="bg1">
                    <a:lumMod val="65000"/>
                  </a:schemeClr>
                </a:solidFill>
              </a:rPr>
              <a:t>Silver</a:t>
            </a:r>
            <a:r>
              <a:rPr lang="en-US" sz="9600" dirty="0">
                <a:solidFill>
                  <a:schemeClr val="bg1">
                    <a:lumMod val="65000"/>
                  </a:schemeClr>
                </a:solidFill>
              </a:rPr>
              <a:t> </a:t>
            </a:r>
          </a:p>
          <a:p>
            <a:endParaRPr lang="en-US" dirty="0"/>
          </a:p>
        </p:txBody>
      </p:sp>
    </p:spTree>
    <p:extLst>
      <p:ext uri="{BB962C8B-B14F-4D97-AF65-F5344CB8AC3E}">
        <p14:creationId xmlns:p14="http://schemas.microsoft.com/office/powerpoint/2010/main" val="83870167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73338" cy="753082"/>
          </a:xfrm>
        </p:spPr>
        <p:txBody>
          <a:bodyPr/>
          <a:lstStyle/>
          <a:p>
            <a:r>
              <a:rPr lang="en-US" dirty="0" smtClean="0"/>
              <a:t>Reflection</a:t>
            </a:r>
            <a:endParaRPr lang="en-US" dirty="0"/>
          </a:p>
        </p:txBody>
      </p:sp>
      <p:sp>
        <p:nvSpPr>
          <p:cNvPr id="3" name="Content Placeholder 2"/>
          <p:cNvSpPr>
            <a:spLocks noGrp="1"/>
          </p:cNvSpPr>
          <p:nvPr>
            <p:ph sz="quarter" idx="13"/>
          </p:nvPr>
        </p:nvSpPr>
        <p:spPr>
          <a:xfrm>
            <a:off x="228600" y="1524000"/>
            <a:ext cx="8839200" cy="5029199"/>
          </a:xfrm>
        </p:spPr>
        <p:txBody>
          <a:bodyPr>
            <a:normAutofit/>
          </a:bodyPr>
          <a:lstStyle/>
          <a:p>
            <a:r>
              <a:rPr lang="en-US" sz="6600" dirty="0" smtClean="0"/>
              <a:t>What color do you think best represents you, and why? </a:t>
            </a:r>
            <a:endParaRPr lang="en-US" sz="6600" dirty="0"/>
          </a:p>
        </p:txBody>
      </p:sp>
    </p:spTree>
    <p:extLst>
      <p:ext uri="{BB962C8B-B14F-4D97-AF65-F5344CB8AC3E}">
        <p14:creationId xmlns:p14="http://schemas.microsoft.com/office/powerpoint/2010/main" val="258497158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250" y="304800"/>
            <a:ext cx="7773338" cy="905482"/>
          </a:xfrm>
        </p:spPr>
        <p:txBody>
          <a:bodyPr/>
          <a:lstStyle/>
          <a:p>
            <a:r>
              <a:rPr lang="en-US" dirty="0" smtClean="0"/>
              <a:t>Fitzgerald’s Colors</a:t>
            </a:r>
            <a:endParaRPr lang="en-US" dirty="0"/>
          </a:p>
        </p:txBody>
      </p:sp>
      <p:sp>
        <p:nvSpPr>
          <p:cNvPr id="3" name="Content Placeholder 2"/>
          <p:cNvSpPr>
            <a:spLocks noGrp="1"/>
          </p:cNvSpPr>
          <p:nvPr>
            <p:ph sz="quarter" idx="13"/>
          </p:nvPr>
        </p:nvSpPr>
        <p:spPr>
          <a:xfrm>
            <a:off x="381000" y="1210282"/>
            <a:ext cx="8534400" cy="5495318"/>
          </a:xfrm>
          <a:prstGeom prst="rect">
            <a:avLst/>
          </a:prstGeom>
        </p:spPr>
        <p:txBody>
          <a:bodyPr>
            <a:normAutofit/>
          </a:bodyPr>
          <a:lstStyle/>
          <a:p>
            <a:r>
              <a:rPr lang="en-US" sz="3200" dirty="0" smtClean="0"/>
              <a:t>Your group’s </a:t>
            </a:r>
            <a:r>
              <a:rPr lang="en-US" sz="3200" dirty="0"/>
              <a:t>job is to first find examples of your </a:t>
            </a:r>
            <a:r>
              <a:rPr lang="en-US" sz="3200" dirty="0" smtClean="0"/>
              <a:t>color </a:t>
            </a:r>
            <a:r>
              <a:rPr lang="en-US" sz="3200" dirty="0"/>
              <a:t>in the text, then </a:t>
            </a:r>
            <a:r>
              <a:rPr lang="en-US" sz="3200" b="1" i="1" dirty="0">
                <a:ln w="18000">
                  <a:solidFill>
                    <a:schemeClr val="accent2">
                      <a:satMod val="140000"/>
                    </a:schemeClr>
                  </a:solidFill>
                  <a:prstDash val="solid"/>
                  <a:miter lim="800000"/>
                </a:ln>
                <a:effectLst>
                  <a:outerShdw blurRad="25500" dist="23000" dir="7020000" algn="tl">
                    <a:srgbClr val="000000">
                      <a:alpha val="50000"/>
                    </a:srgbClr>
                  </a:outerShdw>
                </a:effectLst>
              </a:rPr>
              <a:t>figure out what your </a:t>
            </a:r>
            <a:r>
              <a:rPr lang="en-US" sz="3200" b="1" i="1" dirty="0" smtClean="0">
                <a:ln w="18000">
                  <a:solidFill>
                    <a:schemeClr val="accent2">
                      <a:satMod val="140000"/>
                    </a:schemeClr>
                  </a:solidFill>
                  <a:prstDash val="solid"/>
                  <a:miter lim="800000"/>
                </a:ln>
                <a:effectLst>
                  <a:outerShdw blurRad="25500" dist="23000" dir="7020000" algn="tl">
                    <a:srgbClr val="000000">
                      <a:alpha val="50000"/>
                    </a:srgbClr>
                  </a:outerShdw>
                </a:effectLst>
              </a:rPr>
              <a:t>color </a:t>
            </a:r>
            <a:r>
              <a:rPr lang="en-US" sz="3200" b="1" i="1" dirty="0">
                <a:ln w="18000">
                  <a:solidFill>
                    <a:schemeClr val="accent2">
                      <a:satMod val="140000"/>
                    </a:schemeClr>
                  </a:solidFill>
                  <a:prstDash val="solid"/>
                  <a:miter lim="800000"/>
                </a:ln>
                <a:effectLst>
                  <a:outerShdw blurRad="25500" dist="23000" dir="7020000" algn="tl">
                    <a:srgbClr val="000000">
                      <a:alpha val="50000"/>
                    </a:srgbClr>
                  </a:outerShdw>
                </a:effectLst>
              </a:rPr>
              <a:t>represents in the novel</a:t>
            </a:r>
            <a:r>
              <a:rPr lang="en-US" sz="3200" dirty="0"/>
              <a:t>. What is the significance of your </a:t>
            </a:r>
            <a:r>
              <a:rPr lang="en-US" sz="3200" dirty="0" smtClean="0"/>
              <a:t>color </a:t>
            </a:r>
            <a:r>
              <a:rPr lang="en-US" sz="3200" dirty="0"/>
              <a:t>in the novel so far?</a:t>
            </a:r>
          </a:p>
          <a:p>
            <a:r>
              <a:rPr lang="en-US" sz="3200" dirty="0" smtClean="0"/>
              <a:t>write the </a:t>
            </a:r>
            <a:r>
              <a:rPr lang="en-US" sz="3200" b="1" dirty="0" smtClean="0"/>
              <a:t>quotes</a:t>
            </a:r>
            <a:r>
              <a:rPr lang="en-US" sz="3200" dirty="0" smtClean="0"/>
              <a:t> you find, what you think the </a:t>
            </a:r>
            <a:r>
              <a:rPr lang="en-US" sz="3200" b="1" dirty="0" smtClean="0"/>
              <a:t>symbolism</a:t>
            </a:r>
            <a:r>
              <a:rPr lang="en-US" sz="3200" dirty="0" smtClean="0"/>
              <a:t> of your color is, and an </a:t>
            </a:r>
            <a:r>
              <a:rPr lang="en-US" sz="3200" b="1" dirty="0" smtClean="0"/>
              <a:t>image</a:t>
            </a:r>
            <a:r>
              <a:rPr lang="en-US" sz="3200" dirty="0" smtClean="0"/>
              <a:t> that represents your color</a:t>
            </a:r>
            <a:endParaRPr lang="en-US" sz="3200" dirty="0"/>
          </a:p>
        </p:txBody>
      </p:sp>
    </p:spTree>
    <p:extLst>
      <p:ext uri="{BB962C8B-B14F-4D97-AF65-F5344CB8AC3E}">
        <p14:creationId xmlns:p14="http://schemas.microsoft.com/office/powerpoint/2010/main" val="240028372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627795"/>
          </a:xfrm>
        </p:spPr>
        <p:txBody>
          <a:bodyPr/>
          <a:lstStyle/>
          <a:p>
            <a:r>
              <a:rPr lang="en-US" dirty="0" smtClean="0"/>
              <a:t>Duality</a:t>
            </a:r>
            <a:endParaRPr lang="en-US" dirty="0"/>
          </a:p>
        </p:txBody>
      </p:sp>
      <p:sp>
        <p:nvSpPr>
          <p:cNvPr id="3" name="Content Placeholder 2"/>
          <p:cNvSpPr>
            <a:spLocks noGrp="1"/>
          </p:cNvSpPr>
          <p:nvPr>
            <p:ph sz="quarter" idx="13"/>
          </p:nvPr>
        </p:nvSpPr>
        <p:spPr>
          <a:xfrm>
            <a:off x="304800" y="1066800"/>
            <a:ext cx="8686800" cy="5486400"/>
          </a:xfrm>
          <a:prstGeom prst="rect">
            <a:avLst/>
          </a:prstGeom>
        </p:spPr>
        <p:txBody>
          <a:bodyPr>
            <a:normAutofit fontScale="92500" lnSpcReduction="10000"/>
          </a:bodyPr>
          <a:lstStyle/>
          <a:p>
            <a:r>
              <a:rPr lang="en-US" sz="4000" dirty="0" smtClean="0"/>
              <a:t>One symbol can have TWO different meanings, depending on the context</a:t>
            </a:r>
          </a:p>
          <a:p>
            <a:r>
              <a:rPr lang="en-US" sz="4000" dirty="0" smtClean="0"/>
              <a:t>Fitzgerald’s use of color as symbolism uses duality throughout, so you have to pay attention to context!</a:t>
            </a:r>
          </a:p>
          <a:p>
            <a:r>
              <a:rPr lang="en-US" sz="4000" dirty="0" smtClean="0"/>
              <a:t>Why is duality important?</a:t>
            </a:r>
            <a:endParaRPr lang="en-US" sz="4000" dirty="0"/>
          </a:p>
        </p:txBody>
      </p:sp>
    </p:spTree>
    <p:extLst>
      <p:ext uri="{BB962C8B-B14F-4D97-AF65-F5344CB8AC3E}">
        <p14:creationId xmlns:p14="http://schemas.microsoft.com/office/powerpoint/2010/main" val="385495899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862" y="304800"/>
            <a:ext cx="7773338" cy="524482"/>
          </a:xfrm>
        </p:spPr>
        <p:txBody>
          <a:bodyPr>
            <a:normAutofit fontScale="90000"/>
          </a:bodyPr>
          <a:lstStyle/>
          <a:p>
            <a:r>
              <a:rPr lang="en-US" dirty="0" smtClean="0"/>
              <a:t>Colors </a:t>
            </a:r>
            <a:endParaRPr lang="en-US" dirty="0"/>
          </a:p>
        </p:txBody>
      </p:sp>
      <p:sp>
        <p:nvSpPr>
          <p:cNvPr id="3" name="Content Placeholder 2"/>
          <p:cNvSpPr>
            <a:spLocks noGrp="1"/>
          </p:cNvSpPr>
          <p:nvPr>
            <p:ph sz="quarter" idx="13"/>
          </p:nvPr>
        </p:nvSpPr>
        <p:spPr>
          <a:xfrm>
            <a:off x="685330" y="914400"/>
            <a:ext cx="8306270" cy="5029200"/>
          </a:xfrm>
        </p:spPr>
        <p:txBody>
          <a:bodyPr numCol="2">
            <a:normAutofit fontScale="25000" lnSpcReduction="20000"/>
          </a:bodyPr>
          <a:lstStyle/>
          <a:p>
            <a:pPr marL="457200" indent="-457200">
              <a:buFont typeface="+mj-lt"/>
              <a:buAutoNum type="arabicPeriod"/>
            </a:pPr>
            <a:r>
              <a:rPr lang="en-US" sz="17600" dirty="0" smtClean="0">
                <a:solidFill>
                  <a:srgbClr val="FF0000"/>
                </a:solidFill>
              </a:rPr>
              <a:t>Red</a:t>
            </a:r>
          </a:p>
          <a:p>
            <a:pPr marL="457200" indent="-457200">
              <a:buFont typeface="+mj-lt"/>
              <a:buAutoNum type="arabicPeriod"/>
            </a:pPr>
            <a:r>
              <a:rPr lang="en-US" sz="17600" dirty="0" smtClean="0">
                <a:solidFill>
                  <a:srgbClr val="FFFF00"/>
                </a:solidFill>
              </a:rPr>
              <a:t>Yellow</a:t>
            </a:r>
          </a:p>
          <a:p>
            <a:pPr marL="457200" indent="-457200">
              <a:buFont typeface="+mj-lt"/>
              <a:buAutoNum type="arabicPeriod"/>
            </a:pPr>
            <a:r>
              <a:rPr lang="en-US" sz="16000" dirty="0" smtClean="0">
                <a:solidFill>
                  <a:srgbClr val="FFFFCC"/>
                </a:solidFill>
              </a:rPr>
              <a:t>Gold/golden/brass</a:t>
            </a:r>
          </a:p>
          <a:p>
            <a:pPr marL="457200" indent="-457200">
              <a:buFont typeface="+mj-lt"/>
              <a:buAutoNum type="arabicPeriod"/>
            </a:pPr>
            <a:r>
              <a:rPr lang="en-US" sz="17600" dirty="0" smtClean="0">
                <a:solidFill>
                  <a:schemeClr val="bg1"/>
                </a:solidFill>
              </a:rPr>
              <a:t>White</a:t>
            </a:r>
          </a:p>
          <a:p>
            <a:pPr marL="457200" indent="-457200">
              <a:buFont typeface="+mj-lt"/>
              <a:buAutoNum type="arabicPeriod"/>
            </a:pPr>
            <a:r>
              <a:rPr lang="en-US" sz="17600" dirty="0" smtClean="0">
                <a:solidFill>
                  <a:srgbClr val="7030A0"/>
                </a:solidFill>
              </a:rPr>
              <a:t>Purple</a:t>
            </a:r>
          </a:p>
          <a:p>
            <a:pPr marL="514350" indent="-514350">
              <a:buFont typeface="+mj-lt"/>
              <a:buAutoNum type="arabicPeriod" startAt="6"/>
            </a:pPr>
            <a:r>
              <a:rPr lang="en-US" sz="17600" dirty="0" smtClean="0">
                <a:solidFill>
                  <a:srgbClr val="0070C0"/>
                </a:solidFill>
              </a:rPr>
              <a:t>Blue </a:t>
            </a:r>
          </a:p>
          <a:p>
            <a:pPr marL="514350" indent="-514350">
              <a:buFont typeface="+mj-lt"/>
              <a:buAutoNum type="arabicPeriod" startAt="6"/>
            </a:pPr>
            <a:r>
              <a:rPr lang="en-US" sz="17600" dirty="0">
                <a:solidFill>
                  <a:srgbClr val="00B050"/>
                </a:solidFill>
              </a:rPr>
              <a:t>Green </a:t>
            </a:r>
          </a:p>
          <a:p>
            <a:pPr marL="514350" indent="-514350">
              <a:buFont typeface="+mj-lt"/>
              <a:buAutoNum type="arabicPeriod" startAt="6"/>
            </a:pPr>
            <a:r>
              <a:rPr lang="en-US" sz="17600" dirty="0" smtClean="0">
                <a:solidFill>
                  <a:schemeClr val="bg1">
                    <a:lumMod val="50000"/>
                  </a:schemeClr>
                </a:solidFill>
              </a:rPr>
              <a:t>Gray/ colorless</a:t>
            </a:r>
          </a:p>
          <a:p>
            <a:pPr marL="514350" indent="-514350">
              <a:buFont typeface="+mj-lt"/>
              <a:buAutoNum type="arabicPeriod" startAt="6"/>
            </a:pPr>
            <a:r>
              <a:rPr lang="en-US" sz="17600" dirty="0" smtClean="0">
                <a:solidFill>
                  <a:srgbClr val="8C6756"/>
                </a:solidFill>
              </a:rPr>
              <a:t>Brown </a:t>
            </a:r>
          </a:p>
          <a:p>
            <a:pPr marL="514350" indent="-514350">
              <a:buFont typeface="+mj-lt"/>
              <a:buAutoNum type="arabicPeriod" startAt="6"/>
            </a:pPr>
            <a:r>
              <a:rPr lang="en-US" sz="17600" dirty="0" smtClean="0">
                <a:solidFill>
                  <a:schemeClr val="bg1">
                    <a:lumMod val="65000"/>
                  </a:schemeClr>
                </a:solidFill>
              </a:rPr>
              <a:t>Silver </a:t>
            </a:r>
          </a:p>
          <a:p>
            <a:pPr marL="0" indent="0">
              <a:buNone/>
            </a:pPr>
            <a:endParaRPr lang="en-US" sz="2400" dirty="0" smtClean="0"/>
          </a:p>
          <a:p>
            <a:endParaRPr lang="en-US" sz="2400" dirty="0" smtClean="0"/>
          </a:p>
          <a:p>
            <a:endParaRPr lang="en-US" dirty="0" smtClean="0"/>
          </a:p>
          <a:p>
            <a:endParaRPr lang="en-US" dirty="0"/>
          </a:p>
        </p:txBody>
      </p:sp>
    </p:spTree>
    <p:extLst>
      <p:ext uri="{BB962C8B-B14F-4D97-AF65-F5344CB8AC3E}">
        <p14:creationId xmlns:p14="http://schemas.microsoft.com/office/powerpoint/2010/main" val="93779119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b="1" dirty="0" smtClean="0">
                <a:solidFill>
                  <a:srgbClr val="FF0000"/>
                </a:solidFill>
              </a:rPr>
              <a:t>Red</a:t>
            </a:r>
            <a:endParaRPr lang="en-US" b="1" dirty="0">
              <a:solidFill>
                <a:srgbClr val="FF0000"/>
              </a:solidFill>
            </a:endParaRPr>
          </a:p>
        </p:txBody>
      </p:sp>
      <p:sp>
        <p:nvSpPr>
          <p:cNvPr id="3" name="Content Placeholder 2"/>
          <p:cNvSpPr>
            <a:spLocks noGrp="1"/>
          </p:cNvSpPr>
          <p:nvPr>
            <p:ph sz="quarter" idx="13"/>
          </p:nvPr>
        </p:nvSpPr>
        <p:spPr>
          <a:xfrm>
            <a:off x="152400" y="1676400"/>
            <a:ext cx="8686800" cy="5029200"/>
          </a:xfrm>
          <a:prstGeom prst="rect">
            <a:avLst/>
          </a:prstGeom>
        </p:spPr>
        <p:txBody>
          <a:bodyPr numCol="2">
            <a:normAutofit fontScale="55000" lnSpcReduction="20000"/>
          </a:bodyPr>
          <a:lstStyle/>
          <a:p>
            <a:r>
              <a:rPr lang="en-US" sz="4600" dirty="0" smtClean="0"/>
              <a:t>Passion</a:t>
            </a:r>
          </a:p>
          <a:p>
            <a:r>
              <a:rPr lang="en-US" sz="4600" dirty="0" smtClean="0"/>
              <a:t>Love</a:t>
            </a:r>
          </a:p>
          <a:p>
            <a:r>
              <a:rPr lang="en-US" sz="4600" dirty="0" smtClean="0"/>
              <a:t>Excitement</a:t>
            </a:r>
          </a:p>
          <a:p>
            <a:r>
              <a:rPr lang="en-US" sz="4600" dirty="0" smtClean="0"/>
              <a:t>Power</a:t>
            </a:r>
          </a:p>
          <a:p>
            <a:r>
              <a:rPr lang="en-US" sz="4600" dirty="0" smtClean="0"/>
              <a:t>Anger</a:t>
            </a:r>
          </a:p>
          <a:p>
            <a:r>
              <a:rPr lang="en-US" sz="4600" dirty="0" smtClean="0"/>
              <a:t>Violence</a:t>
            </a:r>
          </a:p>
          <a:p>
            <a:r>
              <a:rPr lang="en-US" sz="4600" dirty="0" smtClean="0"/>
              <a:t>Aggression</a:t>
            </a:r>
          </a:p>
          <a:p>
            <a:r>
              <a:rPr lang="en-US" sz="4600" dirty="0" smtClean="0"/>
              <a:t>Wealth</a:t>
            </a:r>
          </a:p>
          <a:p>
            <a:pPr marL="0" indent="0">
              <a:buNone/>
            </a:pPr>
            <a:endParaRPr lang="en-US" sz="3500" dirty="0" smtClean="0"/>
          </a:p>
          <a:p>
            <a:pPr marL="0" indent="0">
              <a:buNone/>
            </a:pPr>
            <a:endParaRPr lang="en-US" sz="3500" dirty="0" smtClean="0"/>
          </a:p>
          <a:p>
            <a:r>
              <a:rPr lang="en-US" sz="4000" dirty="0" smtClean="0"/>
              <a:t>Tom’s carpet</a:t>
            </a:r>
          </a:p>
          <a:p>
            <a:r>
              <a:rPr lang="en-US" sz="4000" dirty="0" smtClean="0"/>
              <a:t>Catherine’s hair</a:t>
            </a:r>
          </a:p>
          <a:p>
            <a:r>
              <a:rPr lang="en-US" sz="4000" dirty="0" smtClean="0"/>
              <a:t>The blood from Myrtle’s nose</a:t>
            </a:r>
          </a:p>
          <a:p>
            <a:r>
              <a:rPr lang="en-US" sz="4000" dirty="0" smtClean="0"/>
              <a:t>The blood on Gatsby’s car</a:t>
            </a:r>
          </a:p>
          <a:p>
            <a:r>
              <a:rPr lang="en-US" sz="4000" dirty="0" smtClean="0"/>
              <a:t>The red falling leaves at the end of the novel by Gatsby’s house</a:t>
            </a:r>
          </a:p>
          <a:p>
            <a:r>
              <a:rPr lang="en-US" sz="4000" dirty="0" smtClean="0"/>
              <a:t>Gatsby’s pink suit… not quite red</a:t>
            </a:r>
          </a:p>
          <a:p>
            <a:r>
              <a:rPr lang="en-US" sz="4000" dirty="0" smtClean="0"/>
              <a:t>Red circles on the water</a:t>
            </a:r>
          </a:p>
        </p:txBody>
      </p:sp>
      <p:pic>
        <p:nvPicPr>
          <p:cNvPr id="4" name="Shape 1247" descr="isla-fisher-gatsby-square-w352.jpg"/>
          <p:cNvPicPr preferRelativeResize="0"/>
          <p:nvPr/>
        </p:nvPicPr>
        <p:blipFill rotWithShape="1">
          <a:blip r:embed="rId2">
            <a:alphaModFix/>
          </a:blip>
          <a:srcRect/>
          <a:stretch/>
        </p:blipFill>
        <p:spPr>
          <a:xfrm>
            <a:off x="7010400" y="131064"/>
            <a:ext cx="2011679" cy="2011679"/>
          </a:xfrm>
          <a:prstGeom prst="rect">
            <a:avLst/>
          </a:prstGeom>
          <a:noFill/>
          <a:ln>
            <a:noFill/>
          </a:ln>
        </p:spPr>
      </p:pic>
      <p:pic>
        <p:nvPicPr>
          <p:cNvPr id="5" name="Shape 1248" descr="Red-fire-and-flames-31000.jpg"/>
          <p:cNvPicPr preferRelativeResize="0"/>
          <p:nvPr/>
        </p:nvPicPr>
        <p:blipFill rotWithShape="1">
          <a:blip r:embed="rId3">
            <a:alphaModFix/>
          </a:blip>
          <a:srcRect/>
          <a:stretch/>
        </p:blipFill>
        <p:spPr>
          <a:xfrm>
            <a:off x="2057400" y="799909"/>
            <a:ext cx="2286000" cy="1752982"/>
          </a:xfrm>
          <a:prstGeom prst="rect">
            <a:avLst/>
          </a:prstGeom>
          <a:noFill/>
          <a:ln>
            <a:noFill/>
          </a:ln>
        </p:spPr>
      </p:pic>
    </p:spTree>
    <p:extLst>
      <p:ext uri="{BB962C8B-B14F-4D97-AF65-F5344CB8AC3E}">
        <p14:creationId xmlns:p14="http://schemas.microsoft.com/office/powerpoint/2010/main" val="266098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wipe(down)">
                                      <p:cBhvr>
                                        <p:cTn id="31" dur="500"/>
                                        <p:tgtEl>
                                          <p:spTgt spid="3">
                                            <p:txEl>
                                              <p:pRg st="10" end="10"/>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Effect transition="in" filter="wipe(down)">
                                      <p:cBhvr>
                                        <p:cTn id="34" dur="500"/>
                                        <p:tgtEl>
                                          <p:spTgt spid="3">
                                            <p:txEl>
                                              <p:pRg st="11" end="11"/>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wipe(down)">
                                      <p:cBhvr>
                                        <p:cTn id="37" dur="500"/>
                                        <p:tgtEl>
                                          <p:spTgt spid="3">
                                            <p:txEl>
                                              <p:pRg st="12" end="12"/>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3">
                                            <p:txEl>
                                              <p:pRg st="13" end="13"/>
                                            </p:txEl>
                                          </p:spTgt>
                                        </p:tgtEl>
                                        <p:attrNameLst>
                                          <p:attrName>style.visibility</p:attrName>
                                        </p:attrNameLst>
                                      </p:cBhvr>
                                      <p:to>
                                        <p:strVal val="visible"/>
                                      </p:to>
                                    </p:set>
                                    <p:animEffect transition="in" filter="wipe(down)">
                                      <p:cBhvr>
                                        <p:cTn id="40" dur="500"/>
                                        <p:tgtEl>
                                          <p:spTgt spid="3">
                                            <p:txEl>
                                              <p:pRg st="13" end="13"/>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animEffect transition="in" filter="wipe(down)">
                                      <p:cBhvr>
                                        <p:cTn id="43" dur="500"/>
                                        <p:tgtEl>
                                          <p:spTgt spid="3">
                                            <p:txEl>
                                              <p:pRg st="14" end="14"/>
                                            </p:txEl>
                                          </p:spTgt>
                                        </p:tgtEl>
                                      </p:cBhvr>
                                    </p:animEffect>
                                  </p:childTnLst>
                                </p:cTn>
                              </p:par>
                              <p:par>
                                <p:cTn id="44" presetID="22" presetClass="entr" presetSubtype="4" fill="hold" nodeType="withEffect">
                                  <p:stCondLst>
                                    <p:cond delay="0"/>
                                  </p:stCondLst>
                                  <p:childTnLst>
                                    <p:set>
                                      <p:cBhvr>
                                        <p:cTn id="45" dur="1" fill="hold">
                                          <p:stCondLst>
                                            <p:cond delay="0"/>
                                          </p:stCondLst>
                                        </p:cTn>
                                        <p:tgtEl>
                                          <p:spTgt spid="3">
                                            <p:txEl>
                                              <p:pRg st="15" end="15"/>
                                            </p:txEl>
                                          </p:spTgt>
                                        </p:tgtEl>
                                        <p:attrNameLst>
                                          <p:attrName>style.visibility</p:attrName>
                                        </p:attrNameLst>
                                      </p:cBhvr>
                                      <p:to>
                                        <p:strVal val="visible"/>
                                      </p:to>
                                    </p:set>
                                    <p:animEffect transition="in" filter="wipe(down)">
                                      <p:cBhvr>
                                        <p:cTn id="46" dur="500"/>
                                        <p:tgtEl>
                                          <p:spTgt spid="3">
                                            <p:txEl>
                                              <p:pRg st="15" end="15"/>
                                            </p:txEl>
                                          </p:spTgt>
                                        </p:tgtEl>
                                      </p:cBhvr>
                                    </p:animEffect>
                                  </p:childTnLst>
                                </p:cTn>
                              </p:par>
                              <p:par>
                                <p:cTn id="47" presetID="22" presetClass="entr" presetSubtype="4" fill="hold" nodeType="withEffect">
                                  <p:stCondLst>
                                    <p:cond delay="0"/>
                                  </p:stCondLst>
                                  <p:childTnLst>
                                    <p:set>
                                      <p:cBhvr>
                                        <p:cTn id="48" dur="1" fill="hold">
                                          <p:stCondLst>
                                            <p:cond delay="0"/>
                                          </p:stCondLst>
                                        </p:cTn>
                                        <p:tgtEl>
                                          <p:spTgt spid="3">
                                            <p:txEl>
                                              <p:pRg st="16" end="16"/>
                                            </p:txEl>
                                          </p:spTgt>
                                        </p:tgtEl>
                                        <p:attrNameLst>
                                          <p:attrName>style.visibility</p:attrName>
                                        </p:attrNameLst>
                                      </p:cBhvr>
                                      <p:to>
                                        <p:strVal val="visible"/>
                                      </p:to>
                                    </p:set>
                                    <p:animEffect transition="in" filter="wipe(down)">
                                      <p:cBhvr>
                                        <p:cTn id="49"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73338" cy="372082"/>
          </a:xfrm>
        </p:spPr>
        <p:txBody>
          <a:bodyPr>
            <a:normAutofit fontScale="90000"/>
          </a:bodyPr>
          <a:lstStyle/>
          <a:p>
            <a:r>
              <a:rPr lang="en-US" dirty="0" smtClean="0"/>
              <a:t>Quotes</a:t>
            </a:r>
            <a:endParaRPr lang="en-US" dirty="0"/>
          </a:p>
        </p:txBody>
      </p:sp>
      <p:sp>
        <p:nvSpPr>
          <p:cNvPr id="3" name="Content Placeholder 2"/>
          <p:cNvSpPr>
            <a:spLocks noGrp="1"/>
          </p:cNvSpPr>
          <p:nvPr>
            <p:ph sz="quarter" idx="13"/>
          </p:nvPr>
        </p:nvSpPr>
        <p:spPr>
          <a:xfrm>
            <a:off x="685330" y="1295401"/>
            <a:ext cx="7772870" cy="4495800"/>
          </a:xfrm>
        </p:spPr>
        <p:txBody>
          <a:bodyPr>
            <a:normAutofit/>
          </a:bodyPr>
          <a:lstStyle/>
          <a:p>
            <a:r>
              <a:rPr lang="en-US" dirty="0" smtClean="0"/>
              <a:t>“Then there were bloody towels upon the bathroom floor, and women’s voices scolding and high over the confusion a long broken wail of pain” (41)</a:t>
            </a:r>
          </a:p>
          <a:p>
            <a:r>
              <a:rPr lang="en-US" dirty="0" smtClean="0"/>
              <a:t>“We walked through a high hallway into a bright, rosy-colored space” (13)</a:t>
            </a:r>
          </a:p>
          <a:p>
            <a:r>
              <a:rPr lang="en-US" dirty="0" smtClean="0"/>
              <a:t>“The touch of a cluster of leaves revolved it slowly, tracing, like the leg of a compass, a thin red circle in the water” (170)</a:t>
            </a:r>
          </a:p>
          <a:p>
            <a:r>
              <a:rPr lang="en-US" dirty="0" smtClean="0"/>
              <a:t>“the sister, Catherine, was a slender, worldly girl of about thirty with a solid sticky bob of red hair and a complexion of powdered milky white” (34)</a:t>
            </a:r>
            <a:endParaRPr lang="en-US" dirty="0"/>
          </a:p>
        </p:txBody>
      </p:sp>
    </p:spTree>
    <p:extLst>
      <p:ext uri="{BB962C8B-B14F-4D97-AF65-F5344CB8AC3E}">
        <p14:creationId xmlns:p14="http://schemas.microsoft.com/office/powerpoint/2010/main" val="373433561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
            <a:ext cx="8229600" cy="944562"/>
          </a:xfrm>
        </p:spPr>
        <p:txBody>
          <a:bodyPr/>
          <a:lstStyle/>
          <a:p>
            <a:r>
              <a:rPr lang="en-US" b="1"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rPr>
              <a:t>Yellow (mentioned 28 times)</a:t>
            </a:r>
            <a:endParaRPr lang="en-US" b="1" dirty="0">
              <a:solidFill>
                <a:srgbClr val="FFFF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3" name="Content Placeholder 2"/>
          <p:cNvSpPr>
            <a:spLocks noGrp="1"/>
          </p:cNvSpPr>
          <p:nvPr>
            <p:ph sz="quarter" idx="13"/>
          </p:nvPr>
        </p:nvSpPr>
        <p:spPr>
          <a:xfrm>
            <a:off x="457200" y="1143000"/>
            <a:ext cx="8229600" cy="5562600"/>
          </a:xfrm>
          <a:prstGeom prst="rect">
            <a:avLst/>
          </a:prstGeom>
        </p:spPr>
        <p:txBody>
          <a:bodyPr numCol="2">
            <a:normAutofit fontScale="77500" lnSpcReduction="20000"/>
          </a:bodyPr>
          <a:lstStyle/>
          <a:p>
            <a:r>
              <a:rPr lang="en-US" sz="3800" dirty="0" smtClean="0"/>
              <a:t>Cowardice</a:t>
            </a:r>
          </a:p>
          <a:p>
            <a:r>
              <a:rPr lang="en-US" sz="3800" dirty="0" smtClean="0"/>
              <a:t>Status/social class</a:t>
            </a:r>
          </a:p>
          <a:p>
            <a:r>
              <a:rPr lang="en-US" sz="3800" dirty="0" smtClean="0"/>
              <a:t>Gets your attention</a:t>
            </a:r>
          </a:p>
          <a:p>
            <a:r>
              <a:rPr lang="en-US" sz="3800" dirty="0" smtClean="0"/>
              <a:t>Corruption: White on the outside, yellow on the inside</a:t>
            </a:r>
          </a:p>
          <a:p>
            <a:r>
              <a:rPr lang="en-US" sz="3800" dirty="0" smtClean="0"/>
              <a:t>Idealism</a:t>
            </a:r>
          </a:p>
          <a:p>
            <a:r>
              <a:rPr lang="en-US" sz="3800" dirty="0" smtClean="0"/>
              <a:t>Joy</a:t>
            </a:r>
          </a:p>
          <a:p>
            <a:r>
              <a:rPr lang="en-US" sz="3800" dirty="0" smtClean="0"/>
              <a:t>Death/Destruction</a:t>
            </a:r>
          </a:p>
          <a:p>
            <a:r>
              <a:rPr lang="en-US" sz="3800" dirty="0" smtClean="0"/>
              <a:t>Enlightenment</a:t>
            </a:r>
          </a:p>
          <a:p>
            <a:endParaRPr lang="en-US" dirty="0"/>
          </a:p>
          <a:p>
            <a:r>
              <a:rPr lang="en-US" dirty="0" smtClean="0"/>
              <a:t>Gatsby’s car</a:t>
            </a:r>
          </a:p>
          <a:p>
            <a:r>
              <a:rPr lang="en-US" dirty="0" smtClean="0"/>
              <a:t>Gatsby’s tie</a:t>
            </a:r>
          </a:p>
          <a:p>
            <a:r>
              <a:rPr lang="en-US" dirty="0" smtClean="0"/>
              <a:t>“Yellow cocktail music”</a:t>
            </a:r>
          </a:p>
          <a:p>
            <a:r>
              <a:rPr lang="en-US" dirty="0" smtClean="0"/>
              <a:t>The glasses of T.J. Eckleburg</a:t>
            </a:r>
          </a:p>
          <a:p>
            <a:r>
              <a:rPr lang="en-US" dirty="0" smtClean="0"/>
              <a:t>The yellow dress girls at the party</a:t>
            </a:r>
          </a:p>
          <a:p>
            <a:r>
              <a:rPr lang="en-US" dirty="0" smtClean="0"/>
              <a:t>Tom’s apartment with Myrtle has yellow windows</a:t>
            </a:r>
          </a:p>
          <a:p>
            <a:r>
              <a:rPr lang="en-US" dirty="0" smtClean="0"/>
              <a:t>Think about the color yellow in comparison to gold… not quite the same. Like old money and new money</a:t>
            </a:r>
          </a:p>
        </p:txBody>
      </p:sp>
      <p:pic>
        <p:nvPicPr>
          <p:cNvPr id="4" name="Shape 1257" descr="333528_orig.jpg"/>
          <p:cNvPicPr preferRelativeResize="0"/>
          <p:nvPr/>
        </p:nvPicPr>
        <p:blipFill rotWithShape="1">
          <a:blip r:embed="rId2">
            <a:alphaModFix/>
          </a:blip>
          <a:srcRect/>
          <a:stretch/>
        </p:blipFill>
        <p:spPr>
          <a:xfrm>
            <a:off x="4432096" y="4901877"/>
            <a:ext cx="4678566" cy="1971681"/>
          </a:xfrm>
          <a:prstGeom prst="rect">
            <a:avLst/>
          </a:prstGeom>
          <a:noFill/>
          <a:ln>
            <a:noFill/>
          </a:ln>
        </p:spPr>
      </p:pic>
    </p:spTree>
    <p:extLst>
      <p:ext uri="{BB962C8B-B14F-4D97-AF65-F5344CB8AC3E}">
        <p14:creationId xmlns:p14="http://schemas.microsoft.com/office/powerpoint/2010/main" val="140885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wipe(down)">
                                      <p:cBhvr>
                                        <p:cTn id="31" dur="500"/>
                                        <p:tgtEl>
                                          <p:spTgt spid="3">
                                            <p:txEl>
                                              <p:pRg st="9" end="9"/>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wipe(down)">
                                      <p:cBhvr>
                                        <p:cTn id="34" dur="500"/>
                                        <p:tgtEl>
                                          <p:spTgt spid="3">
                                            <p:txEl>
                                              <p:pRg st="10" end="10"/>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wipe(down)">
                                      <p:cBhvr>
                                        <p:cTn id="37" dur="500"/>
                                        <p:tgtEl>
                                          <p:spTgt spid="3">
                                            <p:txEl>
                                              <p:pRg st="11" end="11"/>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3">
                                            <p:txEl>
                                              <p:pRg st="12" end="12"/>
                                            </p:txEl>
                                          </p:spTgt>
                                        </p:tgtEl>
                                        <p:attrNameLst>
                                          <p:attrName>style.visibility</p:attrName>
                                        </p:attrNameLst>
                                      </p:cBhvr>
                                      <p:to>
                                        <p:strVal val="visible"/>
                                      </p:to>
                                    </p:set>
                                    <p:animEffect transition="in" filter="wipe(down)">
                                      <p:cBhvr>
                                        <p:cTn id="40" dur="500"/>
                                        <p:tgtEl>
                                          <p:spTgt spid="3">
                                            <p:txEl>
                                              <p:pRg st="12" end="12"/>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Effect transition="in" filter="wipe(down)">
                                      <p:cBhvr>
                                        <p:cTn id="43" dur="500"/>
                                        <p:tgtEl>
                                          <p:spTgt spid="3">
                                            <p:txEl>
                                              <p:pRg st="13" end="13"/>
                                            </p:txEl>
                                          </p:spTgt>
                                        </p:tgtEl>
                                      </p:cBhvr>
                                    </p:animEffect>
                                  </p:childTnLst>
                                </p:cTn>
                              </p:par>
                              <p:par>
                                <p:cTn id="44" presetID="22" presetClass="entr" presetSubtype="4" fill="hold" nodeType="withEffect">
                                  <p:stCondLst>
                                    <p:cond delay="0"/>
                                  </p:stCondLst>
                                  <p:childTnLst>
                                    <p:set>
                                      <p:cBhvr>
                                        <p:cTn id="45" dur="1" fill="hold">
                                          <p:stCondLst>
                                            <p:cond delay="0"/>
                                          </p:stCondLst>
                                        </p:cTn>
                                        <p:tgtEl>
                                          <p:spTgt spid="3">
                                            <p:txEl>
                                              <p:pRg st="14" end="14"/>
                                            </p:txEl>
                                          </p:spTgt>
                                        </p:tgtEl>
                                        <p:attrNameLst>
                                          <p:attrName>style.visibility</p:attrName>
                                        </p:attrNameLst>
                                      </p:cBhvr>
                                      <p:to>
                                        <p:strVal val="visible"/>
                                      </p:to>
                                    </p:set>
                                    <p:animEffect transition="in" filter="wipe(down)">
                                      <p:cBhvr>
                                        <p:cTn id="46" dur="500"/>
                                        <p:tgtEl>
                                          <p:spTgt spid="3">
                                            <p:txEl>
                                              <p:pRg st="14" end="14"/>
                                            </p:txEl>
                                          </p:spTgt>
                                        </p:tgtEl>
                                      </p:cBhvr>
                                    </p:animEffect>
                                  </p:childTnLst>
                                </p:cTn>
                              </p:par>
                              <p:par>
                                <p:cTn id="47" presetID="22" presetClass="entr" presetSubtype="4" fill="hold" nodeType="withEffect">
                                  <p:stCondLst>
                                    <p:cond delay="0"/>
                                  </p:stCondLst>
                                  <p:childTnLst>
                                    <p:set>
                                      <p:cBhvr>
                                        <p:cTn id="48" dur="1" fill="hold">
                                          <p:stCondLst>
                                            <p:cond delay="0"/>
                                          </p:stCondLst>
                                        </p:cTn>
                                        <p:tgtEl>
                                          <p:spTgt spid="3">
                                            <p:txEl>
                                              <p:pRg st="15" end="15"/>
                                            </p:txEl>
                                          </p:spTgt>
                                        </p:tgtEl>
                                        <p:attrNameLst>
                                          <p:attrName>style.visibility</p:attrName>
                                        </p:attrNameLst>
                                      </p:cBhvr>
                                      <p:to>
                                        <p:strVal val="visible"/>
                                      </p:to>
                                    </p:set>
                                    <p:animEffect transition="in" filter="wipe(down)">
                                      <p:cBhvr>
                                        <p:cTn id="49"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554037"/>
          </a:xfrm>
        </p:spPr>
        <p:txBody>
          <a:bodyPr>
            <a:normAutofit fontScale="90000"/>
          </a:bodyPr>
          <a:lstStyle/>
          <a:p>
            <a:r>
              <a:rPr lang="en-US" b="1" dirty="0" smtClean="0"/>
              <a:t>Hemingway</a:t>
            </a:r>
            <a:endParaRPr lang="en-US" b="1" dirty="0"/>
          </a:p>
        </p:txBody>
      </p:sp>
      <p:sp>
        <p:nvSpPr>
          <p:cNvPr id="3" name="Content Placeholder 2"/>
          <p:cNvSpPr>
            <a:spLocks noGrp="1"/>
          </p:cNvSpPr>
          <p:nvPr>
            <p:ph idx="1"/>
          </p:nvPr>
        </p:nvSpPr>
        <p:spPr>
          <a:xfrm>
            <a:off x="334212" y="1066800"/>
            <a:ext cx="4771188" cy="5562600"/>
          </a:xfrm>
        </p:spPr>
        <p:txBody>
          <a:bodyPr>
            <a:normAutofit/>
          </a:bodyPr>
          <a:lstStyle/>
          <a:p>
            <a:r>
              <a:rPr lang="en-US" dirty="0" smtClean="0"/>
              <a:t>Served in WWI</a:t>
            </a:r>
          </a:p>
          <a:p>
            <a:r>
              <a:rPr lang="en-US" dirty="0" smtClean="0"/>
              <a:t>Moved to Paris</a:t>
            </a:r>
          </a:p>
          <a:p>
            <a:r>
              <a:rPr lang="en-US" dirty="0" smtClean="0"/>
              <a:t>Known for his </a:t>
            </a:r>
            <a:r>
              <a:rPr lang="en-US" b="1" dirty="0" smtClean="0"/>
              <a:t>style</a:t>
            </a:r>
            <a:r>
              <a:rPr lang="en-US" dirty="0" smtClean="0"/>
              <a:t> of writing: a break in traditional narrative</a:t>
            </a:r>
          </a:p>
          <a:p>
            <a:pPr lvl="1"/>
            <a:r>
              <a:rPr lang="en-US" dirty="0" smtClean="0"/>
              <a:t>Sparse, deliberate choices to break from flowery language of the past</a:t>
            </a:r>
          </a:p>
          <a:p>
            <a:r>
              <a:rPr lang="en-US" dirty="0" smtClean="0"/>
              <a:t>Left out essential information of the story in the belief that omission can sometimes strengthen the plot of the novel</a:t>
            </a:r>
          </a:p>
          <a:p>
            <a:r>
              <a:rPr lang="en-US" b="1" dirty="0" smtClean="0"/>
              <a:t>Major Themes: Love, war, wilderness, loss</a:t>
            </a:r>
            <a:endParaRPr lang="en-US" b="1" dirty="0"/>
          </a:p>
        </p:txBody>
      </p:sp>
      <p:pic>
        <p:nvPicPr>
          <p:cNvPr id="4" name="Picture 3"/>
          <p:cNvPicPr>
            <a:picLocks noChangeAspect="1"/>
          </p:cNvPicPr>
          <p:nvPr/>
        </p:nvPicPr>
        <p:blipFill>
          <a:blip r:embed="rId2"/>
          <a:stretch>
            <a:fillRect/>
          </a:stretch>
        </p:blipFill>
        <p:spPr>
          <a:xfrm>
            <a:off x="5236412" y="990600"/>
            <a:ext cx="3907588" cy="4959631"/>
          </a:xfrm>
          <a:prstGeom prst="rect">
            <a:avLst/>
          </a:prstGeom>
        </p:spPr>
      </p:pic>
    </p:spTree>
    <p:extLst>
      <p:ext uri="{BB962C8B-B14F-4D97-AF65-F5344CB8AC3E}">
        <p14:creationId xmlns:p14="http://schemas.microsoft.com/office/powerpoint/2010/main" val="34510158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73338" cy="524482"/>
          </a:xfrm>
        </p:spPr>
        <p:txBody>
          <a:bodyPr>
            <a:normAutofit fontScale="90000"/>
          </a:bodyPr>
          <a:lstStyle/>
          <a:p>
            <a:r>
              <a:rPr lang="en-US" dirty="0" smtClean="0"/>
              <a:t>quotes</a:t>
            </a:r>
            <a:endParaRPr lang="en-US" dirty="0"/>
          </a:p>
        </p:txBody>
      </p:sp>
      <p:sp>
        <p:nvSpPr>
          <p:cNvPr id="3" name="Content Placeholder 2"/>
          <p:cNvSpPr>
            <a:spLocks noGrp="1"/>
          </p:cNvSpPr>
          <p:nvPr>
            <p:ph sz="quarter" idx="13"/>
          </p:nvPr>
        </p:nvSpPr>
        <p:spPr>
          <a:xfrm>
            <a:off x="685330" y="1371600"/>
            <a:ext cx="7772870" cy="5105399"/>
          </a:xfrm>
        </p:spPr>
        <p:txBody>
          <a:bodyPr>
            <a:normAutofit/>
          </a:bodyPr>
          <a:lstStyle/>
          <a:p>
            <a:r>
              <a:rPr lang="en-US" sz="2800" dirty="0" smtClean="0"/>
              <a:t>“It was a yellow car [that killed myrtle]” (147)</a:t>
            </a:r>
          </a:p>
          <a:p>
            <a:r>
              <a:rPr lang="en-US" sz="2800" dirty="0" smtClean="0"/>
              <a:t>“now the orchestra is playing yellow cocktail music” (40)</a:t>
            </a:r>
          </a:p>
          <a:p>
            <a:r>
              <a:rPr lang="en-US" sz="2800" dirty="0" smtClean="0"/>
              <a:t>“His station wagon scampered like a brisk yellow bag to meet all trains” (39)</a:t>
            </a:r>
            <a:endParaRPr lang="en-US" sz="2800" dirty="0"/>
          </a:p>
        </p:txBody>
      </p:sp>
    </p:spTree>
    <p:extLst>
      <p:ext uri="{BB962C8B-B14F-4D97-AF65-F5344CB8AC3E}">
        <p14:creationId xmlns:p14="http://schemas.microsoft.com/office/powerpoint/2010/main" val="306461187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solidFill>
                  <a:srgbClr val="FFC000"/>
                </a:solidFill>
              </a:rPr>
              <a:t>Gold/Golden/Brass (15 times)</a:t>
            </a:r>
            <a:endParaRPr lang="en-US" b="1" dirty="0">
              <a:solidFill>
                <a:srgbClr val="FFC000"/>
              </a:solidFill>
            </a:endParaRPr>
          </a:p>
        </p:txBody>
      </p:sp>
      <p:sp>
        <p:nvSpPr>
          <p:cNvPr id="3" name="Content Placeholder 2"/>
          <p:cNvSpPr>
            <a:spLocks noGrp="1"/>
          </p:cNvSpPr>
          <p:nvPr>
            <p:ph sz="quarter" idx="13"/>
          </p:nvPr>
        </p:nvSpPr>
        <p:spPr>
          <a:xfrm>
            <a:off x="457200" y="1828800"/>
            <a:ext cx="8229600" cy="4114800"/>
          </a:xfrm>
          <a:prstGeom prst="rect">
            <a:avLst/>
          </a:prstGeom>
        </p:spPr>
        <p:txBody>
          <a:bodyPr numCol="2">
            <a:normAutofit fontScale="92500" lnSpcReduction="20000"/>
          </a:bodyPr>
          <a:lstStyle/>
          <a:p>
            <a:r>
              <a:rPr lang="en-US" dirty="0" smtClean="0"/>
              <a:t>Wealth</a:t>
            </a:r>
          </a:p>
          <a:p>
            <a:r>
              <a:rPr lang="en-US" dirty="0" smtClean="0"/>
              <a:t>Status</a:t>
            </a:r>
          </a:p>
          <a:p>
            <a:r>
              <a:rPr lang="en-US" dirty="0" smtClean="0"/>
              <a:t>Money</a:t>
            </a:r>
          </a:p>
          <a:p>
            <a:r>
              <a:rPr lang="en-US" dirty="0" smtClean="0"/>
              <a:t>Greed</a:t>
            </a:r>
          </a:p>
          <a:p>
            <a:r>
              <a:rPr lang="en-US" dirty="0" smtClean="0"/>
              <a:t>Old Money to the yellow new money</a:t>
            </a:r>
          </a:p>
          <a:p>
            <a:r>
              <a:rPr lang="en-US" dirty="0" smtClean="0"/>
              <a:t>Beauty</a:t>
            </a:r>
          </a:p>
          <a:p>
            <a:r>
              <a:rPr lang="en-US" dirty="0" smtClean="0"/>
              <a:t>Precious Metals</a:t>
            </a:r>
          </a:p>
          <a:p>
            <a:endParaRPr lang="en-US" dirty="0" smtClean="0"/>
          </a:p>
          <a:p>
            <a:endParaRPr lang="en-US" dirty="0"/>
          </a:p>
          <a:p>
            <a:endParaRPr lang="en-US" dirty="0"/>
          </a:p>
          <a:p>
            <a:r>
              <a:rPr lang="en-US" dirty="0" smtClean="0"/>
              <a:t>Jordan’s arms and shoulders</a:t>
            </a:r>
          </a:p>
          <a:p>
            <a:r>
              <a:rPr lang="en-US" dirty="0" smtClean="0"/>
              <a:t>Daisy “The Golden Girl”</a:t>
            </a:r>
          </a:p>
          <a:p>
            <a:r>
              <a:rPr lang="en-US" dirty="0" smtClean="0"/>
              <a:t>Gold odor</a:t>
            </a:r>
          </a:p>
          <a:p>
            <a:r>
              <a:rPr lang="en-US" dirty="0" smtClean="0"/>
              <a:t>Buchanan house has a “gold sheen”</a:t>
            </a:r>
          </a:p>
          <a:p>
            <a:r>
              <a:rPr lang="en-US" dirty="0" smtClean="0"/>
              <a:t>Gatsby’s toilet gold (dull gold)</a:t>
            </a:r>
          </a:p>
          <a:p>
            <a:r>
              <a:rPr lang="en-US" dirty="0" smtClean="0"/>
              <a:t>Sometimes gold turns to yellow (especially at Gatsby's home) “twin girls in yellow cocktail dresses”</a:t>
            </a:r>
            <a:endParaRPr lang="en-US" dirty="0"/>
          </a:p>
        </p:txBody>
      </p:sp>
      <p:pic>
        <p:nvPicPr>
          <p:cNvPr id="4" name="Shape 1306" descr="slide-6-gold-toilet.jpg"/>
          <p:cNvPicPr preferRelativeResize="0"/>
          <p:nvPr/>
        </p:nvPicPr>
        <p:blipFill rotWithShape="1">
          <a:blip r:embed="rId2">
            <a:alphaModFix/>
          </a:blip>
          <a:srcRect/>
          <a:stretch/>
        </p:blipFill>
        <p:spPr>
          <a:xfrm>
            <a:off x="609600" y="5123810"/>
            <a:ext cx="3429000" cy="1639579"/>
          </a:xfrm>
          <a:prstGeom prst="rect">
            <a:avLst/>
          </a:prstGeom>
          <a:noFill/>
          <a:ln>
            <a:noFill/>
          </a:ln>
        </p:spPr>
      </p:pic>
    </p:spTree>
    <p:extLst>
      <p:ext uri="{BB962C8B-B14F-4D97-AF65-F5344CB8AC3E}">
        <p14:creationId xmlns:p14="http://schemas.microsoft.com/office/powerpoint/2010/main" val="188257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barn(inVertical)">
                                      <p:cBhvr>
                                        <p:cTn id="28" dur="500"/>
                                        <p:tgtEl>
                                          <p:spTgt spid="3">
                                            <p:txEl>
                                              <p:pRg st="10" end="10"/>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barn(inVertical)">
                                      <p:cBhvr>
                                        <p:cTn id="31" dur="500"/>
                                        <p:tgtEl>
                                          <p:spTgt spid="3">
                                            <p:txEl>
                                              <p:pRg st="11" end="11"/>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3">
                                            <p:txEl>
                                              <p:pRg st="12" end="12"/>
                                            </p:txEl>
                                          </p:spTgt>
                                        </p:tgtEl>
                                        <p:attrNameLst>
                                          <p:attrName>style.visibility</p:attrName>
                                        </p:attrNameLst>
                                      </p:cBhvr>
                                      <p:to>
                                        <p:strVal val="visible"/>
                                      </p:to>
                                    </p:set>
                                    <p:animEffect transition="in" filter="barn(inVertical)">
                                      <p:cBhvr>
                                        <p:cTn id="34" dur="500"/>
                                        <p:tgtEl>
                                          <p:spTgt spid="3">
                                            <p:txEl>
                                              <p:pRg st="12" end="12"/>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Effect transition="in" filter="barn(inVertical)">
                                      <p:cBhvr>
                                        <p:cTn id="37" dur="500"/>
                                        <p:tgtEl>
                                          <p:spTgt spid="3">
                                            <p:txEl>
                                              <p:pRg st="13" end="13"/>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3">
                                            <p:txEl>
                                              <p:pRg st="14" end="14"/>
                                            </p:txEl>
                                          </p:spTgt>
                                        </p:tgtEl>
                                        <p:attrNameLst>
                                          <p:attrName>style.visibility</p:attrName>
                                        </p:attrNameLst>
                                      </p:cBhvr>
                                      <p:to>
                                        <p:strVal val="visible"/>
                                      </p:to>
                                    </p:set>
                                    <p:animEffect transition="in" filter="barn(inVertical)">
                                      <p:cBhvr>
                                        <p:cTn id="40" dur="500"/>
                                        <p:tgtEl>
                                          <p:spTgt spid="3">
                                            <p:txEl>
                                              <p:pRg st="14" end="14"/>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animEffect transition="in" filter="barn(inVertical)">
                                      <p:cBhvr>
                                        <p:cTn id="43"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73338" cy="600682"/>
          </a:xfrm>
        </p:spPr>
        <p:txBody>
          <a:bodyPr/>
          <a:lstStyle/>
          <a:p>
            <a:r>
              <a:rPr lang="en-US" dirty="0" smtClean="0"/>
              <a:t>Quotes</a:t>
            </a:r>
            <a:endParaRPr lang="en-US" dirty="0"/>
          </a:p>
        </p:txBody>
      </p:sp>
      <p:sp>
        <p:nvSpPr>
          <p:cNvPr id="3" name="Content Placeholder 2"/>
          <p:cNvSpPr>
            <a:spLocks noGrp="1"/>
          </p:cNvSpPr>
          <p:nvPr>
            <p:ph sz="quarter" idx="13"/>
          </p:nvPr>
        </p:nvSpPr>
        <p:spPr/>
        <p:txBody>
          <a:bodyPr>
            <a:normAutofit/>
          </a:bodyPr>
          <a:lstStyle/>
          <a:p>
            <a:r>
              <a:rPr lang="en-US" sz="2800" dirty="0" smtClean="0"/>
              <a:t>“With Jordan’s slender golden arm resting in mine” (44)</a:t>
            </a:r>
          </a:p>
          <a:p>
            <a:r>
              <a:rPr lang="en-US" sz="2800" dirty="0" smtClean="0"/>
              <a:t>“I put my arm around Jordan’s golden shoulder” (77)</a:t>
            </a:r>
            <a:endParaRPr lang="en-US" sz="2800" dirty="0"/>
          </a:p>
        </p:txBody>
      </p:sp>
    </p:spTree>
    <p:extLst>
      <p:ext uri="{BB962C8B-B14F-4D97-AF65-F5344CB8AC3E}">
        <p14:creationId xmlns:p14="http://schemas.microsoft.com/office/powerpoint/2010/main" val="346182204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28600"/>
            <a:ext cx="7543800" cy="780196"/>
          </a:xfrm>
          <a:solidFill>
            <a:schemeClr val="tx1">
              <a:lumMod val="75000"/>
              <a:lumOff val="25000"/>
            </a:schemeClr>
          </a:solidFill>
        </p:spPr>
        <p:txBody>
          <a:bodyPr/>
          <a:lstStyle/>
          <a:p>
            <a:r>
              <a:rPr lang="en-US" dirty="0">
                <a:solidFill>
                  <a:schemeClr val="bg1"/>
                </a:solidFill>
              </a:rPr>
              <a:t>White (mentioned 35 times)</a:t>
            </a:r>
          </a:p>
        </p:txBody>
      </p:sp>
      <p:sp>
        <p:nvSpPr>
          <p:cNvPr id="3" name="Content Placeholder 2"/>
          <p:cNvSpPr>
            <a:spLocks noGrp="1"/>
          </p:cNvSpPr>
          <p:nvPr>
            <p:ph sz="quarter" idx="13"/>
          </p:nvPr>
        </p:nvSpPr>
        <p:spPr>
          <a:xfrm>
            <a:off x="457200" y="1219200"/>
            <a:ext cx="8229600" cy="5334000"/>
          </a:xfrm>
          <a:prstGeom prst="rect">
            <a:avLst/>
          </a:prstGeom>
        </p:spPr>
        <p:txBody>
          <a:bodyPr numCol="2">
            <a:normAutofit fontScale="85000" lnSpcReduction="10000"/>
          </a:bodyPr>
          <a:lstStyle/>
          <a:p>
            <a:r>
              <a:rPr lang="en-US" sz="2800" dirty="0" smtClean="0"/>
              <a:t>Purity</a:t>
            </a:r>
          </a:p>
          <a:p>
            <a:r>
              <a:rPr lang="en-US" sz="2800" dirty="0" smtClean="0"/>
              <a:t>Cleanliness</a:t>
            </a:r>
          </a:p>
          <a:p>
            <a:r>
              <a:rPr lang="en-US" sz="2800" dirty="0" smtClean="0"/>
              <a:t>Innocence</a:t>
            </a:r>
          </a:p>
          <a:p>
            <a:r>
              <a:rPr lang="en-US" sz="2800" dirty="0" smtClean="0"/>
              <a:t>Peace</a:t>
            </a:r>
          </a:p>
          <a:p>
            <a:r>
              <a:rPr lang="en-US" sz="2800" dirty="0" smtClean="0"/>
              <a:t>Honesty</a:t>
            </a:r>
          </a:p>
          <a:p>
            <a:r>
              <a:rPr lang="en-US" sz="2800" dirty="0" smtClean="0"/>
              <a:t>“White collar”</a:t>
            </a:r>
          </a:p>
          <a:p>
            <a:r>
              <a:rPr lang="en-US" sz="2800" dirty="0" smtClean="0"/>
              <a:t>White supremacy… Tom &amp; his “scientific books”</a:t>
            </a:r>
          </a:p>
          <a:p>
            <a:r>
              <a:rPr lang="en-US" sz="2800" dirty="0" smtClean="0"/>
              <a:t>White privilege</a:t>
            </a:r>
          </a:p>
          <a:p>
            <a:r>
              <a:rPr lang="en-US" sz="2800" dirty="0" smtClean="0"/>
              <a:t>Emptiness</a:t>
            </a:r>
          </a:p>
          <a:p>
            <a:r>
              <a:rPr lang="en-US" sz="2800" dirty="0" smtClean="0"/>
              <a:t>Daisy starts out wearing white… Gatsby starts out wearing white… do they end up that way?</a:t>
            </a:r>
          </a:p>
          <a:p>
            <a:r>
              <a:rPr lang="en-US" sz="2800" dirty="0" smtClean="0"/>
              <a:t>Nick’s clothes at the first Gatsby party</a:t>
            </a:r>
          </a:p>
          <a:p>
            <a:r>
              <a:rPr lang="en-US" sz="2800" dirty="0" smtClean="0"/>
              <a:t>Buchanan house is white and red</a:t>
            </a:r>
          </a:p>
          <a:p>
            <a:r>
              <a:rPr lang="en-US" sz="2800" dirty="0" smtClean="0"/>
              <a:t>The idea of white on the outside, yellow on the inside…explore this later </a:t>
            </a:r>
            <a:endParaRPr lang="en-US" sz="2800" dirty="0"/>
          </a:p>
        </p:txBody>
      </p:sp>
      <p:pic>
        <p:nvPicPr>
          <p:cNvPr id="4" name="Shape 1265" descr="images.jpg"/>
          <p:cNvPicPr preferRelativeResize="0"/>
          <p:nvPr/>
        </p:nvPicPr>
        <p:blipFill rotWithShape="1">
          <a:blip r:embed="rId2">
            <a:alphaModFix/>
          </a:blip>
          <a:srcRect/>
          <a:stretch/>
        </p:blipFill>
        <p:spPr>
          <a:xfrm>
            <a:off x="2743200" y="1981200"/>
            <a:ext cx="1722123" cy="1722123"/>
          </a:xfrm>
          <a:prstGeom prst="rect">
            <a:avLst/>
          </a:prstGeom>
          <a:noFill/>
          <a:ln>
            <a:noFill/>
          </a:ln>
        </p:spPr>
      </p:pic>
    </p:spTree>
    <p:extLst>
      <p:ext uri="{BB962C8B-B14F-4D97-AF65-F5344CB8AC3E}">
        <p14:creationId xmlns:p14="http://schemas.microsoft.com/office/powerpoint/2010/main" val="21519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2000"/>
                                        <p:tgtEl>
                                          <p:spTgt spid="3">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1)">
                                      <p:cBhvr>
                                        <p:cTn id="16" dur="2000"/>
                                        <p:tgtEl>
                                          <p:spTgt spid="3">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heel(1)">
                                      <p:cBhvr>
                                        <p:cTn id="19" dur="2000"/>
                                        <p:tgtEl>
                                          <p:spTgt spid="3">
                                            <p:txEl>
                                              <p:pRg st="4" end="4"/>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heel(1)">
                                      <p:cBhvr>
                                        <p:cTn id="22" dur="2000"/>
                                        <p:tgtEl>
                                          <p:spTgt spid="3">
                                            <p:txEl>
                                              <p:pRg st="5" end="5"/>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heel(1)">
                                      <p:cBhvr>
                                        <p:cTn id="25" dur="2000"/>
                                        <p:tgtEl>
                                          <p:spTgt spid="3">
                                            <p:txEl>
                                              <p:pRg st="6" end="6"/>
                                            </p:txEl>
                                          </p:spTgt>
                                        </p:tgtEl>
                                      </p:cBhvr>
                                    </p:animEffect>
                                  </p:childTnLst>
                                </p:cTn>
                              </p:par>
                              <p:par>
                                <p:cTn id="26" presetID="21" presetClass="entr" presetSubtype="1"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heel(1)">
                                      <p:cBhvr>
                                        <p:cTn id="28" dur="2000"/>
                                        <p:tgtEl>
                                          <p:spTgt spid="3">
                                            <p:txEl>
                                              <p:pRg st="7" end="7"/>
                                            </p:txEl>
                                          </p:spTgt>
                                        </p:tgtEl>
                                      </p:cBhvr>
                                    </p:animEffect>
                                  </p:childTnLst>
                                </p:cTn>
                              </p:par>
                              <p:par>
                                <p:cTn id="29" presetID="21" presetClass="entr" presetSubtype="1"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heel(1)">
                                      <p:cBhvr>
                                        <p:cTn id="31" dur="2000"/>
                                        <p:tgtEl>
                                          <p:spTgt spid="3">
                                            <p:txEl>
                                              <p:pRg st="8" end="8"/>
                                            </p:txEl>
                                          </p:spTgt>
                                        </p:tgtEl>
                                      </p:cBhvr>
                                    </p:animEffect>
                                  </p:childTnLst>
                                </p:cTn>
                              </p:par>
                              <p:par>
                                <p:cTn id="32" presetID="21" presetClass="entr" presetSubtype="1"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wheel(1)">
                                      <p:cBhvr>
                                        <p:cTn id="34" dur="2000"/>
                                        <p:tgtEl>
                                          <p:spTgt spid="3">
                                            <p:txEl>
                                              <p:pRg st="9" end="9"/>
                                            </p:txEl>
                                          </p:spTgt>
                                        </p:tgtEl>
                                      </p:cBhvr>
                                    </p:animEffect>
                                  </p:childTnLst>
                                </p:cTn>
                              </p:par>
                              <p:par>
                                <p:cTn id="35" presetID="21" presetClass="entr" presetSubtype="1"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wheel(1)">
                                      <p:cBhvr>
                                        <p:cTn id="37" dur="2000"/>
                                        <p:tgtEl>
                                          <p:spTgt spid="3">
                                            <p:txEl>
                                              <p:pRg st="10" end="10"/>
                                            </p:txEl>
                                          </p:spTgt>
                                        </p:tgtEl>
                                      </p:cBhvr>
                                    </p:animEffect>
                                  </p:childTnLst>
                                </p:cTn>
                              </p:par>
                              <p:par>
                                <p:cTn id="38" presetID="21" presetClass="entr" presetSubtype="1"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wheel(1)">
                                      <p:cBhvr>
                                        <p:cTn id="40" dur="2000"/>
                                        <p:tgtEl>
                                          <p:spTgt spid="3">
                                            <p:txEl>
                                              <p:pRg st="11" end="11"/>
                                            </p:txEl>
                                          </p:spTgt>
                                        </p:tgtEl>
                                      </p:cBhvr>
                                    </p:animEffect>
                                  </p:childTnLst>
                                </p:cTn>
                              </p:par>
                              <p:par>
                                <p:cTn id="41" presetID="21" presetClass="entr" presetSubtype="1"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wheel(1)">
                                      <p:cBhvr>
                                        <p:cTn id="43"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73338" cy="448282"/>
          </a:xfrm>
        </p:spPr>
        <p:txBody>
          <a:bodyPr>
            <a:normAutofit fontScale="90000"/>
          </a:bodyPr>
          <a:lstStyle/>
          <a:p>
            <a:r>
              <a:rPr lang="en-US" dirty="0" smtClean="0"/>
              <a:t>quote</a:t>
            </a:r>
            <a:endParaRPr lang="en-US" dirty="0"/>
          </a:p>
        </p:txBody>
      </p:sp>
      <p:sp>
        <p:nvSpPr>
          <p:cNvPr id="3" name="Content Placeholder 2"/>
          <p:cNvSpPr>
            <a:spLocks noGrp="1"/>
          </p:cNvSpPr>
          <p:nvPr>
            <p:ph sz="quarter" idx="13"/>
          </p:nvPr>
        </p:nvSpPr>
        <p:spPr>
          <a:xfrm>
            <a:off x="685330" y="1371600"/>
            <a:ext cx="7772870" cy="4952999"/>
          </a:xfrm>
        </p:spPr>
        <p:txBody>
          <a:bodyPr>
            <a:noAutofit/>
          </a:bodyPr>
          <a:lstStyle/>
          <a:p>
            <a:r>
              <a:rPr lang="en-US" sz="2800" dirty="0" smtClean="0"/>
              <a:t>“our white girlhood passed together there out of beautiful white” (24)</a:t>
            </a:r>
          </a:p>
          <a:p>
            <a:r>
              <a:rPr lang="en-US" sz="2800" dirty="0" smtClean="0"/>
              <a:t>“They were both in white and their dresses were rippling and fluttering as if they had just been back in after a short flight around the house” (12)</a:t>
            </a:r>
          </a:p>
          <a:p>
            <a:r>
              <a:rPr lang="en-US" sz="2800" dirty="0" smtClean="0"/>
              <a:t>“The king’s daughter, high in a white palace” (120)</a:t>
            </a:r>
            <a:endParaRPr lang="en-US" sz="2800" dirty="0"/>
          </a:p>
        </p:txBody>
      </p:sp>
    </p:spTree>
    <p:extLst>
      <p:ext uri="{BB962C8B-B14F-4D97-AF65-F5344CB8AC3E}">
        <p14:creationId xmlns:p14="http://schemas.microsoft.com/office/powerpoint/2010/main" val="8213958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73338" cy="448282"/>
          </a:xfrm>
        </p:spPr>
        <p:txBody>
          <a:bodyPr>
            <a:normAutofit fontScale="90000"/>
          </a:bodyPr>
          <a:lstStyle/>
          <a:p>
            <a:r>
              <a:rPr lang="en-US" b="1" dirty="0" smtClean="0">
                <a:solidFill>
                  <a:srgbClr val="7030A0"/>
                </a:solidFill>
              </a:rPr>
              <a:t>Purple</a:t>
            </a:r>
            <a:endParaRPr lang="en-US" b="1" dirty="0">
              <a:solidFill>
                <a:srgbClr val="7030A0"/>
              </a:solidFill>
            </a:endParaRPr>
          </a:p>
        </p:txBody>
      </p:sp>
      <p:sp>
        <p:nvSpPr>
          <p:cNvPr id="3" name="Content Placeholder 2"/>
          <p:cNvSpPr>
            <a:spLocks noGrp="1"/>
          </p:cNvSpPr>
          <p:nvPr>
            <p:ph sz="quarter" idx="13"/>
          </p:nvPr>
        </p:nvSpPr>
        <p:spPr>
          <a:xfrm>
            <a:off x="304800" y="1447800"/>
            <a:ext cx="8686800" cy="4632325"/>
          </a:xfrm>
          <a:prstGeom prst="rect">
            <a:avLst/>
          </a:prstGeom>
        </p:spPr>
        <p:txBody>
          <a:bodyPr numCol="2">
            <a:normAutofit/>
          </a:bodyPr>
          <a:lstStyle/>
          <a:p>
            <a:r>
              <a:rPr lang="en-US" sz="2800" dirty="0" smtClean="0"/>
              <a:t>Royalty</a:t>
            </a:r>
          </a:p>
          <a:p>
            <a:r>
              <a:rPr lang="en-US" sz="2800" dirty="0" smtClean="0"/>
              <a:t>Power</a:t>
            </a:r>
          </a:p>
          <a:p>
            <a:r>
              <a:rPr lang="en-US" sz="2800" dirty="0" smtClean="0"/>
              <a:t>Elegance</a:t>
            </a:r>
          </a:p>
          <a:p>
            <a:r>
              <a:rPr lang="en-US" sz="2800" dirty="0" smtClean="0"/>
              <a:t>Nobility</a:t>
            </a:r>
          </a:p>
          <a:p>
            <a:r>
              <a:rPr lang="en-US" sz="2800" dirty="0" smtClean="0"/>
              <a:t>Arrogance</a:t>
            </a:r>
          </a:p>
          <a:p>
            <a:r>
              <a:rPr lang="en-US" sz="2800" dirty="0" smtClean="0"/>
              <a:t>Cruelty</a:t>
            </a:r>
          </a:p>
          <a:p>
            <a:r>
              <a:rPr lang="en-US" sz="2800" dirty="0" smtClean="0"/>
              <a:t>Luxury</a:t>
            </a:r>
          </a:p>
          <a:p>
            <a:r>
              <a:rPr lang="en-US" sz="2800" dirty="0" smtClean="0"/>
              <a:t>Gatsby’s home decor, &amp; shirts: Lavender</a:t>
            </a:r>
          </a:p>
          <a:p>
            <a:r>
              <a:rPr lang="en-US" sz="2800" dirty="0" smtClean="0"/>
              <a:t>Daisy has lavender dresses and hats</a:t>
            </a:r>
          </a:p>
          <a:p>
            <a:r>
              <a:rPr lang="en-US" sz="2800" dirty="0" smtClean="0"/>
              <a:t>Myrtle wears a lavender dress…why?</a:t>
            </a:r>
          </a:p>
        </p:txBody>
      </p:sp>
      <p:pic>
        <p:nvPicPr>
          <p:cNvPr id="4" name="Shape 1272" descr="the-great-gatsby-carey.jpg"/>
          <p:cNvPicPr preferRelativeResize="0"/>
          <p:nvPr/>
        </p:nvPicPr>
        <p:blipFill rotWithShape="1">
          <a:blip r:embed="rId2">
            <a:alphaModFix/>
          </a:blip>
          <a:srcRect/>
          <a:stretch/>
        </p:blipFill>
        <p:spPr>
          <a:xfrm>
            <a:off x="6748462" y="4953000"/>
            <a:ext cx="2209800" cy="1724025"/>
          </a:xfrm>
          <a:prstGeom prst="rect">
            <a:avLst/>
          </a:prstGeom>
          <a:noFill/>
          <a:ln>
            <a:noFill/>
          </a:ln>
        </p:spPr>
      </p:pic>
      <p:pic>
        <p:nvPicPr>
          <p:cNvPr id="5" name="Shape 1274" descr="purple-crown.jpg"/>
          <p:cNvPicPr preferRelativeResize="0"/>
          <p:nvPr/>
        </p:nvPicPr>
        <p:blipFill rotWithShape="1">
          <a:blip r:embed="rId3">
            <a:alphaModFix/>
          </a:blip>
          <a:srcRect/>
          <a:stretch/>
        </p:blipFill>
        <p:spPr>
          <a:xfrm>
            <a:off x="2627851" y="4556664"/>
            <a:ext cx="2053686" cy="2053686"/>
          </a:xfrm>
          <a:prstGeom prst="rect">
            <a:avLst/>
          </a:prstGeom>
          <a:noFill/>
          <a:ln>
            <a:noFill/>
          </a:ln>
        </p:spPr>
      </p:pic>
    </p:spTree>
    <p:extLst>
      <p:ext uri="{BB962C8B-B14F-4D97-AF65-F5344CB8AC3E}">
        <p14:creationId xmlns:p14="http://schemas.microsoft.com/office/powerpoint/2010/main" val="298695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73338" cy="676882"/>
          </a:xfrm>
        </p:spPr>
        <p:txBody>
          <a:bodyPr/>
          <a:lstStyle/>
          <a:p>
            <a:r>
              <a:rPr lang="en-US" dirty="0" smtClean="0"/>
              <a:t>Quotes</a:t>
            </a:r>
            <a:endParaRPr lang="en-US" dirty="0"/>
          </a:p>
        </p:txBody>
      </p:sp>
      <p:sp>
        <p:nvSpPr>
          <p:cNvPr id="3" name="Content Placeholder 2"/>
          <p:cNvSpPr>
            <a:spLocks noGrp="1"/>
          </p:cNvSpPr>
          <p:nvPr>
            <p:ph sz="quarter" idx="13"/>
          </p:nvPr>
        </p:nvSpPr>
        <p:spPr>
          <a:xfrm>
            <a:off x="685330" y="1524001"/>
            <a:ext cx="7772870" cy="4267200"/>
          </a:xfrm>
        </p:spPr>
        <p:txBody>
          <a:bodyPr>
            <a:normAutofit/>
          </a:bodyPr>
          <a:lstStyle/>
          <a:p>
            <a:r>
              <a:rPr lang="en-US" sz="2800" dirty="0" smtClean="0"/>
              <a:t>“daisy’s face, tipped sideways beneath a three cornered lavender hat, looked out at me with a bright ecstatic smile” (54)</a:t>
            </a:r>
          </a:p>
          <a:p>
            <a:r>
              <a:rPr lang="en-US" sz="2800" dirty="0" smtClean="0"/>
              <a:t>“Upstairs, in the solemn echoing drive away before she selected a new one lavender colored with gray upholster…sunshine” (18)</a:t>
            </a:r>
            <a:endParaRPr lang="en-US" sz="2800" dirty="0"/>
          </a:p>
        </p:txBody>
      </p:sp>
    </p:spTree>
    <p:extLst>
      <p:ext uri="{BB962C8B-B14F-4D97-AF65-F5344CB8AC3E}">
        <p14:creationId xmlns:p14="http://schemas.microsoft.com/office/powerpoint/2010/main" val="253153855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792162"/>
          </a:xfrm>
        </p:spPr>
        <p:txBody>
          <a:bodyPr/>
          <a:lstStyle/>
          <a:p>
            <a:r>
              <a:rPr lang="en-US" b="1" dirty="0" smtClean="0">
                <a:solidFill>
                  <a:srgbClr val="00B050"/>
                </a:solidFill>
              </a:rPr>
              <a:t>Green</a:t>
            </a:r>
            <a:endParaRPr lang="en-US" b="1" dirty="0">
              <a:solidFill>
                <a:srgbClr val="00B050"/>
              </a:solidFill>
            </a:endParaRPr>
          </a:p>
        </p:txBody>
      </p:sp>
      <p:sp>
        <p:nvSpPr>
          <p:cNvPr id="3" name="Content Placeholder 2"/>
          <p:cNvSpPr>
            <a:spLocks noGrp="1"/>
          </p:cNvSpPr>
          <p:nvPr>
            <p:ph sz="quarter" idx="13"/>
          </p:nvPr>
        </p:nvSpPr>
        <p:spPr>
          <a:xfrm>
            <a:off x="457200" y="914400"/>
            <a:ext cx="8229600" cy="5486400"/>
          </a:xfrm>
          <a:prstGeom prst="rect">
            <a:avLst/>
          </a:prstGeom>
        </p:spPr>
        <p:txBody>
          <a:bodyPr numCol="2">
            <a:normAutofit/>
          </a:bodyPr>
          <a:lstStyle/>
          <a:p>
            <a:r>
              <a:rPr lang="en-US" dirty="0" smtClean="0"/>
              <a:t>Envy</a:t>
            </a:r>
          </a:p>
          <a:p>
            <a:r>
              <a:rPr lang="en-US" dirty="0" smtClean="0"/>
              <a:t>Energy</a:t>
            </a:r>
          </a:p>
          <a:p>
            <a:r>
              <a:rPr lang="en-US" dirty="0" smtClean="0"/>
              <a:t>Growth</a:t>
            </a:r>
          </a:p>
          <a:p>
            <a:r>
              <a:rPr lang="en-US" dirty="0" smtClean="0"/>
              <a:t>Renewal</a:t>
            </a:r>
          </a:p>
          <a:p>
            <a:r>
              <a:rPr lang="en-US" dirty="0" smtClean="0"/>
              <a:t>Hope</a:t>
            </a:r>
          </a:p>
          <a:p>
            <a:r>
              <a:rPr lang="en-US" dirty="0" smtClean="0"/>
              <a:t>Youth</a:t>
            </a:r>
          </a:p>
          <a:p>
            <a:r>
              <a:rPr lang="en-US" dirty="0" smtClean="0"/>
              <a:t>Vigor</a:t>
            </a:r>
          </a:p>
          <a:p>
            <a:r>
              <a:rPr lang="en-US" dirty="0" smtClean="0"/>
              <a:t>New money</a:t>
            </a:r>
          </a:p>
          <a:p>
            <a:r>
              <a:rPr lang="en-US" dirty="0" smtClean="0"/>
              <a:t>Stability</a:t>
            </a:r>
          </a:p>
          <a:p>
            <a:r>
              <a:rPr lang="en-US" dirty="0" smtClean="0"/>
              <a:t>Green is mentioned 18 times in the novel</a:t>
            </a:r>
          </a:p>
          <a:p>
            <a:r>
              <a:rPr lang="en-US" dirty="0" smtClean="0"/>
              <a:t>The Green light at the end of the dock</a:t>
            </a:r>
          </a:p>
          <a:p>
            <a:r>
              <a:rPr lang="en-US" dirty="0" smtClean="0"/>
              <a:t>The human eye can see more shades of green than any color…</a:t>
            </a:r>
          </a:p>
          <a:p>
            <a:r>
              <a:rPr lang="en-US" dirty="0" smtClean="0"/>
              <a:t>The American Dream… When does the light vanish?</a:t>
            </a:r>
          </a:p>
          <a:p>
            <a:r>
              <a:rPr lang="en-US" dirty="0" smtClean="0"/>
              <a:t>Wilson’s face chapter 7</a:t>
            </a:r>
          </a:p>
          <a:p>
            <a:endParaRPr lang="en-US" dirty="0"/>
          </a:p>
        </p:txBody>
      </p:sp>
      <p:pic>
        <p:nvPicPr>
          <p:cNvPr id="4" name="Shape 1282" descr="green-money-2.jpg"/>
          <p:cNvPicPr preferRelativeResize="0"/>
          <p:nvPr/>
        </p:nvPicPr>
        <p:blipFill rotWithShape="1">
          <a:blip r:embed="rId2">
            <a:alphaModFix/>
          </a:blip>
          <a:srcRect/>
          <a:stretch/>
        </p:blipFill>
        <p:spPr>
          <a:xfrm>
            <a:off x="2133600" y="1295400"/>
            <a:ext cx="2191648" cy="1447800"/>
          </a:xfrm>
          <a:prstGeom prst="rect">
            <a:avLst/>
          </a:prstGeom>
          <a:noFill/>
          <a:ln>
            <a:noFill/>
          </a:ln>
        </p:spPr>
      </p:pic>
      <p:pic>
        <p:nvPicPr>
          <p:cNvPr id="5" name="Shape 1281" descr="_the_light_across_the_water__by_lilydrawsshit-d69g43f.png"/>
          <p:cNvPicPr preferRelativeResize="0"/>
          <p:nvPr/>
        </p:nvPicPr>
        <p:blipFill rotWithShape="1">
          <a:blip r:embed="rId3">
            <a:alphaModFix/>
          </a:blip>
          <a:srcRect/>
          <a:stretch/>
        </p:blipFill>
        <p:spPr>
          <a:xfrm>
            <a:off x="5867400" y="4495800"/>
            <a:ext cx="3014738" cy="2057400"/>
          </a:xfrm>
          <a:prstGeom prst="rect">
            <a:avLst/>
          </a:prstGeom>
          <a:noFill/>
          <a:ln>
            <a:noFill/>
          </a:ln>
        </p:spPr>
      </p:pic>
    </p:spTree>
    <p:extLst>
      <p:ext uri="{BB962C8B-B14F-4D97-AF65-F5344CB8AC3E}">
        <p14:creationId xmlns:p14="http://schemas.microsoft.com/office/powerpoint/2010/main" val="119805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arn(inVertical)">
                                      <p:cBhvr>
                                        <p:cTn id="28" dur="500"/>
                                        <p:tgtEl>
                                          <p:spTgt spid="3">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arn(inVertical)">
                                      <p:cBhvr>
                                        <p:cTn id="31" dur="500"/>
                                        <p:tgtEl>
                                          <p:spTgt spid="3">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barn(inVertical)">
                                      <p:cBhvr>
                                        <p:cTn id="34" dur="500"/>
                                        <p:tgtEl>
                                          <p:spTgt spid="3">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barn(inVertical)">
                                      <p:cBhvr>
                                        <p:cTn id="37" dur="500"/>
                                        <p:tgtEl>
                                          <p:spTgt spid="3">
                                            <p:txEl>
                                              <p:pRg st="10" end="1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barn(inVertical)">
                                      <p:cBhvr>
                                        <p:cTn id="40" dur="500"/>
                                        <p:tgtEl>
                                          <p:spTgt spid="3">
                                            <p:txEl>
                                              <p:pRg st="11" end="11"/>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barn(inVertical)">
                                      <p:cBhvr>
                                        <p:cTn id="43" dur="500"/>
                                        <p:tgtEl>
                                          <p:spTgt spid="3">
                                            <p:txEl>
                                              <p:pRg st="12" end="12"/>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Effect transition="in" filter="barn(inVertical)">
                                      <p:cBhvr>
                                        <p:cTn id="46"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73338" cy="676882"/>
          </a:xfrm>
        </p:spPr>
        <p:txBody>
          <a:bodyPr/>
          <a:lstStyle/>
          <a:p>
            <a:r>
              <a:rPr lang="en-US" dirty="0" smtClean="0"/>
              <a:t>quotes</a:t>
            </a:r>
            <a:endParaRPr lang="en-US" dirty="0"/>
          </a:p>
        </p:txBody>
      </p:sp>
      <p:sp>
        <p:nvSpPr>
          <p:cNvPr id="3" name="Content Placeholder 2"/>
          <p:cNvSpPr>
            <a:spLocks noGrp="1"/>
          </p:cNvSpPr>
          <p:nvPr>
            <p:ph sz="quarter" idx="13"/>
          </p:nvPr>
        </p:nvSpPr>
        <p:spPr>
          <a:xfrm>
            <a:off x="685330" y="1600200"/>
            <a:ext cx="7772870" cy="4800599"/>
          </a:xfrm>
        </p:spPr>
        <p:txBody>
          <a:bodyPr>
            <a:noAutofit/>
          </a:bodyPr>
          <a:lstStyle/>
          <a:p>
            <a:r>
              <a:rPr lang="en-US" sz="2800" dirty="0" smtClean="0"/>
              <a:t>“I glanced seaward and distinguished nothing except a single green light, minute and far away, what might have been the end of a dock” (26)</a:t>
            </a:r>
          </a:p>
          <a:p>
            <a:r>
              <a:rPr lang="en-US" sz="2800" dirty="0" smtClean="0"/>
              <a:t>“Sitting down behind many layers of glass in a sort of green leather conservatory we started to town” (68)</a:t>
            </a:r>
            <a:endParaRPr lang="en-US" sz="2800" dirty="0"/>
          </a:p>
        </p:txBody>
      </p:sp>
    </p:spTree>
    <p:extLst>
      <p:ext uri="{BB962C8B-B14F-4D97-AF65-F5344CB8AC3E}">
        <p14:creationId xmlns:p14="http://schemas.microsoft.com/office/powerpoint/2010/main" val="387793006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a:bodyPr>
          <a:lstStyle/>
          <a:p>
            <a:r>
              <a:rPr lang="en-US" b="1" dirty="0" smtClean="0">
                <a:solidFill>
                  <a:srgbClr val="0070C0"/>
                </a:solidFill>
              </a:rPr>
              <a:t>Blue</a:t>
            </a:r>
            <a:endParaRPr lang="en-US" b="1" dirty="0">
              <a:solidFill>
                <a:srgbClr val="0070C0"/>
              </a:solidFill>
            </a:endParaRPr>
          </a:p>
        </p:txBody>
      </p:sp>
      <p:sp>
        <p:nvSpPr>
          <p:cNvPr id="3" name="Content Placeholder 2"/>
          <p:cNvSpPr>
            <a:spLocks noGrp="1"/>
          </p:cNvSpPr>
          <p:nvPr>
            <p:ph sz="quarter" idx="13"/>
          </p:nvPr>
        </p:nvSpPr>
        <p:spPr>
          <a:xfrm>
            <a:off x="228600" y="990600"/>
            <a:ext cx="8686800" cy="5715000"/>
          </a:xfrm>
          <a:prstGeom prst="rect">
            <a:avLst/>
          </a:prstGeom>
        </p:spPr>
        <p:txBody>
          <a:bodyPr numCol="2">
            <a:normAutofit/>
          </a:bodyPr>
          <a:lstStyle/>
          <a:p>
            <a:r>
              <a:rPr lang="en-US" dirty="0" smtClean="0"/>
              <a:t>Wisdom</a:t>
            </a:r>
          </a:p>
          <a:p>
            <a:r>
              <a:rPr lang="en-US" dirty="0" smtClean="0"/>
              <a:t>Cold</a:t>
            </a:r>
          </a:p>
          <a:p>
            <a:r>
              <a:rPr lang="en-US" dirty="0" smtClean="0"/>
              <a:t>Sadness</a:t>
            </a:r>
          </a:p>
          <a:p>
            <a:r>
              <a:rPr lang="en-US" dirty="0" smtClean="0"/>
              <a:t>Serenity</a:t>
            </a:r>
          </a:p>
          <a:p>
            <a:r>
              <a:rPr lang="en-US" dirty="0" smtClean="0"/>
              <a:t>Confidence</a:t>
            </a:r>
          </a:p>
          <a:p>
            <a:r>
              <a:rPr lang="en-US" dirty="0" smtClean="0"/>
              <a:t>Calm</a:t>
            </a:r>
          </a:p>
          <a:p>
            <a:r>
              <a:rPr lang="en-US" dirty="0" smtClean="0"/>
              <a:t>Trust</a:t>
            </a:r>
          </a:p>
          <a:p>
            <a:r>
              <a:rPr lang="en-US" dirty="0" smtClean="0"/>
              <a:t>Order</a:t>
            </a:r>
          </a:p>
          <a:p>
            <a:r>
              <a:rPr lang="en-US" dirty="0" smtClean="0"/>
              <a:t>“Blue Collar”</a:t>
            </a:r>
          </a:p>
          <a:p>
            <a:r>
              <a:rPr lang="en-US" dirty="0" smtClean="0"/>
              <a:t>Coolness/indifference</a:t>
            </a:r>
          </a:p>
          <a:p>
            <a:r>
              <a:rPr lang="en-US" dirty="0" smtClean="0"/>
              <a:t>The eyes of Dr. T.J. Eckleburg</a:t>
            </a:r>
          </a:p>
          <a:p>
            <a:r>
              <a:rPr lang="en-US" dirty="0" smtClean="0"/>
              <a:t>Tom’s car</a:t>
            </a:r>
          </a:p>
          <a:p>
            <a:r>
              <a:rPr lang="en-US" dirty="0" smtClean="0"/>
              <a:t>Wilson’s eyes</a:t>
            </a:r>
          </a:p>
          <a:p>
            <a:r>
              <a:rPr lang="en-US" dirty="0" smtClean="0"/>
              <a:t>Gatsby’s coat from Dan Cody, Gatsby’s lawn</a:t>
            </a:r>
          </a:p>
          <a:p>
            <a:r>
              <a:rPr lang="en-US" dirty="0" smtClean="0"/>
              <a:t>Myrtle's dress when we see her the first time</a:t>
            </a:r>
          </a:p>
          <a:p>
            <a:r>
              <a:rPr lang="en-US" dirty="0" smtClean="0"/>
              <a:t>The ripped party dress</a:t>
            </a:r>
          </a:p>
          <a:p>
            <a:r>
              <a:rPr lang="en-US" dirty="0" smtClean="0"/>
              <a:t>Gatsby’s chauffeur’s uniform… working class</a:t>
            </a:r>
            <a:endParaRPr lang="en-US" dirty="0"/>
          </a:p>
        </p:txBody>
      </p:sp>
      <p:pic>
        <p:nvPicPr>
          <p:cNvPr id="4" name="Shape 1290" descr="The-Great-Gatsby-blue-car.jpg"/>
          <p:cNvPicPr preferRelativeResize="0"/>
          <p:nvPr/>
        </p:nvPicPr>
        <p:blipFill rotWithShape="1">
          <a:blip r:embed="rId2">
            <a:alphaModFix/>
          </a:blip>
          <a:srcRect/>
          <a:stretch/>
        </p:blipFill>
        <p:spPr>
          <a:xfrm>
            <a:off x="5206571" y="5069398"/>
            <a:ext cx="3718354" cy="1636202"/>
          </a:xfrm>
          <a:prstGeom prst="rect">
            <a:avLst/>
          </a:prstGeom>
          <a:noFill/>
          <a:ln>
            <a:noFill/>
          </a:ln>
        </p:spPr>
      </p:pic>
      <p:pic>
        <p:nvPicPr>
          <p:cNvPr id="5" name="Shape 1291" descr="GreatGatsby_046Pyxurz.jpg"/>
          <p:cNvPicPr preferRelativeResize="0"/>
          <p:nvPr/>
        </p:nvPicPr>
        <p:blipFill rotWithShape="1">
          <a:blip r:embed="rId3">
            <a:alphaModFix/>
          </a:blip>
          <a:srcRect l="12994"/>
          <a:stretch/>
        </p:blipFill>
        <p:spPr>
          <a:xfrm>
            <a:off x="1981200" y="3276600"/>
            <a:ext cx="2438400" cy="1470872"/>
          </a:xfrm>
          <a:prstGeom prst="rect">
            <a:avLst/>
          </a:prstGeom>
          <a:noFill/>
          <a:ln>
            <a:noFill/>
          </a:ln>
        </p:spPr>
      </p:pic>
    </p:spTree>
    <p:extLst>
      <p:ext uri="{BB962C8B-B14F-4D97-AF65-F5344CB8AC3E}">
        <p14:creationId xmlns:p14="http://schemas.microsoft.com/office/powerpoint/2010/main" val="262936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arn(inVertical)">
                                      <p:cBhvr>
                                        <p:cTn id="28" dur="500"/>
                                        <p:tgtEl>
                                          <p:spTgt spid="3">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arn(inVertical)">
                                      <p:cBhvr>
                                        <p:cTn id="31" dur="500"/>
                                        <p:tgtEl>
                                          <p:spTgt spid="3">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barn(inVertical)">
                                      <p:cBhvr>
                                        <p:cTn id="34" dur="500"/>
                                        <p:tgtEl>
                                          <p:spTgt spid="3">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barn(inVertical)">
                                      <p:cBhvr>
                                        <p:cTn id="37" dur="500"/>
                                        <p:tgtEl>
                                          <p:spTgt spid="3">
                                            <p:txEl>
                                              <p:pRg st="10" end="1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barn(inVertical)">
                                      <p:cBhvr>
                                        <p:cTn id="40" dur="500"/>
                                        <p:tgtEl>
                                          <p:spTgt spid="3">
                                            <p:txEl>
                                              <p:pRg st="11" end="11"/>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barn(inVertical)">
                                      <p:cBhvr>
                                        <p:cTn id="43" dur="500"/>
                                        <p:tgtEl>
                                          <p:spTgt spid="3">
                                            <p:txEl>
                                              <p:pRg st="12" end="12"/>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Effect transition="in" filter="barn(inVertical)">
                                      <p:cBhvr>
                                        <p:cTn id="46" dur="500"/>
                                        <p:tgtEl>
                                          <p:spTgt spid="3">
                                            <p:txEl>
                                              <p:pRg st="13" end="13"/>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Effect transition="in" filter="barn(inVertical)">
                                      <p:cBhvr>
                                        <p:cTn id="49" dur="500"/>
                                        <p:tgtEl>
                                          <p:spTgt spid="3">
                                            <p:txEl>
                                              <p:pRg st="14" end="14"/>
                                            </p:txEl>
                                          </p:spTgt>
                                        </p:tgtEl>
                                      </p:cBhvr>
                                    </p:animEffect>
                                  </p:childTnLst>
                                </p:cTn>
                              </p:par>
                              <p:par>
                                <p:cTn id="50" presetID="16" presetClass="entr" presetSubtype="21" fill="hold" nodeType="withEffect">
                                  <p:stCondLst>
                                    <p:cond delay="0"/>
                                  </p:stCondLst>
                                  <p:childTnLst>
                                    <p:set>
                                      <p:cBhvr>
                                        <p:cTn id="51" dur="1" fill="hold">
                                          <p:stCondLst>
                                            <p:cond delay="0"/>
                                          </p:stCondLst>
                                        </p:cTn>
                                        <p:tgtEl>
                                          <p:spTgt spid="3">
                                            <p:txEl>
                                              <p:pRg st="15" end="15"/>
                                            </p:txEl>
                                          </p:spTgt>
                                        </p:tgtEl>
                                        <p:attrNameLst>
                                          <p:attrName>style.visibility</p:attrName>
                                        </p:attrNameLst>
                                      </p:cBhvr>
                                      <p:to>
                                        <p:strVal val="visible"/>
                                      </p:to>
                                    </p:set>
                                    <p:animEffect transition="in" filter="barn(inVertical)">
                                      <p:cBhvr>
                                        <p:cTn id="52" dur="500"/>
                                        <p:tgtEl>
                                          <p:spTgt spid="3">
                                            <p:txEl>
                                              <p:pRg st="15" end="15"/>
                                            </p:txEl>
                                          </p:spTgt>
                                        </p:tgtEl>
                                      </p:cBhvr>
                                    </p:animEffect>
                                  </p:childTnLst>
                                </p:cTn>
                              </p:par>
                              <p:par>
                                <p:cTn id="53" presetID="16" presetClass="entr" presetSubtype="21" fill="hold" nodeType="withEffect">
                                  <p:stCondLst>
                                    <p:cond delay="0"/>
                                  </p:stCondLst>
                                  <p:childTnLst>
                                    <p:set>
                                      <p:cBhvr>
                                        <p:cTn id="54" dur="1" fill="hold">
                                          <p:stCondLst>
                                            <p:cond delay="0"/>
                                          </p:stCondLst>
                                        </p:cTn>
                                        <p:tgtEl>
                                          <p:spTgt spid="3">
                                            <p:txEl>
                                              <p:pRg st="16" end="16"/>
                                            </p:txEl>
                                          </p:spTgt>
                                        </p:tgtEl>
                                        <p:attrNameLst>
                                          <p:attrName>style.visibility</p:attrName>
                                        </p:attrNameLst>
                                      </p:cBhvr>
                                      <p:to>
                                        <p:strVal val="visible"/>
                                      </p:to>
                                    </p:set>
                                    <p:animEffect transition="in" filter="barn(inVertical)">
                                      <p:cBhvr>
                                        <p:cTn id="55"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838200"/>
          </a:xfrm>
        </p:spPr>
        <p:txBody>
          <a:bodyPr>
            <a:normAutofit/>
          </a:bodyPr>
          <a:lstStyle/>
          <a:p>
            <a:r>
              <a:rPr lang="en-US" dirty="0" smtClean="0"/>
              <a:t>Hemingway’s Style: Iceberg Theory</a:t>
            </a:r>
            <a:endParaRPr lang="en-US" dirty="0"/>
          </a:p>
        </p:txBody>
      </p:sp>
      <p:sp>
        <p:nvSpPr>
          <p:cNvPr id="3" name="Content Placeholder 2"/>
          <p:cNvSpPr>
            <a:spLocks noGrp="1"/>
          </p:cNvSpPr>
          <p:nvPr>
            <p:ph idx="1"/>
          </p:nvPr>
        </p:nvSpPr>
        <p:spPr>
          <a:xfrm>
            <a:off x="152400" y="1066800"/>
            <a:ext cx="8763000" cy="5562600"/>
          </a:xfrm>
        </p:spPr>
        <p:txBody>
          <a:bodyPr>
            <a:noAutofit/>
          </a:bodyPr>
          <a:lstStyle/>
          <a:p>
            <a:r>
              <a:rPr lang="en-US" sz="2100" dirty="0" smtClean="0"/>
              <a:t>The Iceberg Theory </a:t>
            </a:r>
            <a:r>
              <a:rPr lang="en-US" sz="2100" b="1" dirty="0" smtClean="0"/>
              <a:t>(Theory of Omission) </a:t>
            </a:r>
            <a:r>
              <a:rPr lang="en-US" sz="2100" dirty="0" smtClean="0"/>
              <a:t>is the characteristic writing style of Ernest Hemingway.</a:t>
            </a:r>
          </a:p>
          <a:p>
            <a:r>
              <a:rPr lang="en-US" sz="2100" dirty="0" smtClean="0"/>
              <a:t>Hemingway chooses to give very little context or interpretation in his stories. His style is minimalistic and focuses on surface elements without specifically explaining underlying themes. </a:t>
            </a:r>
          </a:p>
          <a:p>
            <a:r>
              <a:rPr lang="en-US" sz="2100" dirty="0"/>
              <a:t>Hemingway believed the deeper meaning of a story should not be evident on the surface, but should shine through </a:t>
            </a:r>
            <a:r>
              <a:rPr lang="en-US" sz="2100" i="1" dirty="0">
                <a:effectLst>
                  <a:outerShdw blurRad="38100" dist="38100" dir="2700000" algn="tl">
                    <a:srgbClr val="000000">
                      <a:alpha val="43137"/>
                    </a:srgbClr>
                  </a:outerShdw>
                </a:effectLst>
              </a:rPr>
              <a:t>implicitly. </a:t>
            </a:r>
            <a:endParaRPr lang="en-US" sz="2100" i="1" dirty="0" smtClean="0">
              <a:effectLst>
                <a:outerShdw blurRad="38100" dist="38100" dir="2700000" algn="tl">
                  <a:srgbClr val="000000">
                    <a:alpha val="43137"/>
                  </a:srgbClr>
                </a:outerShdw>
              </a:effectLst>
            </a:endParaRPr>
          </a:p>
          <a:p>
            <a:r>
              <a:rPr lang="en-US" sz="2100" b="1" dirty="0" smtClean="0">
                <a:effectLst>
                  <a:outerShdw blurRad="38100" dist="38100" dir="2700000" algn="tl">
                    <a:srgbClr val="000000">
                      <a:alpha val="43137"/>
                    </a:srgbClr>
                  </a:outerShdw>
                </a:effectLst>
              </a:rPr>
              <a:t>You start with the tip of the iceberg, but there is much more complexity and meaning beneath the surface. </a:t>
            </a:r>
          </a:p>
          <a:p>
            <a:r>
              <a:rPr lang="en-US" sz="2100" dirty="0" smtClean="0"/>
              <a:t>Critics argue that this Iceberg writing style functioned to distance Hemingway from his characters. </a:t>
            </a:r>
            <a:endParaRPr lang="en-US" sz="2100" dirty="0"/>
          </a:p>
        </p:txBody>
      </p:sp>
    </p:spTree>
    <p:extLst>
      <p:ext uri="{BB962C8B-B14F-4D97-AF65-F5344CB8AC3E}">
        <p14:creationId xmlns:p14="http://schemas.microsoft.com/office/powerpoint/2010/main" val="154397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circle(in)">
                                      <p:cBhvr>
                                        <p:cTn id="3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73338" cy="600682"/>
          </a:xfrm>
        </p:spPr>
        <p:txBody>
          <a:bodyPr/>
          <a:lstStyle/>
          <a:p>
            <a:r>
              <a:rPr lang="en-US" dirty="0" smtClean="0"/>
              <a:t>quotes</a:t>
            </a:r>
            <a:endParaRPr lang="en-US" dirty="0"/>
          </a:p>
        </p:txBody>
      </p:sp>
      <p:sp>
        <p:nvSpPr>
          <p:cNvPr id="3" name="Content Placeholder 2"/>
          <p:cNvSpPr>
            <a:spLocks noGrp="1"/>
          </p:cNvSpPr>
          <p:nvPr>
            <p:ph sz="quarter" idx="13"/>
          </p:nvPr>
        </p:nvSpPr>
        <p:spPr>
          <a:xfrm>
            <a:off x="685330" y="1524000"/>
            <a:ext cx="7925270" cy="4876799"/>
          </a:xfrm>
        </p:spPr>
        <p:txBody>
          <a:bodyPr>
            <a:noAutofit/>
          </a:bodyPr>
          <a:lstStyle/>
          <a:p>
            <a:r>
              <a:rPr lang="en-US" sz="2400" dirty="0" smtClean="0"/>
              <a:t>“the eyes of </a:t>
            </a:r>
            <a:r>
              <a:rPr lang="en-US" sz="2400" dirty="0" err="1" smtClean="0"/>
              <a:t>T.j.</a:t>
            </a:r>
            <a:r>
              <a:rPr lang="en-US" sz="2400" dirty="0" smtClean="0"/>
              <a:t> Eckleburg are blue and gigantic-their irises are one yard high” (27)</a:t>
            </a:r>
          </a:p>
          <a:p>
            <a:r>
              <a:rPr lang="en-US" sz="2400" dirty="0" smtClean="0"/>
              <a:t>“Her face, above a spotted dress of dark blue crepe-de-chine, contained no facet or gleam of beauty, but there was an immediately perceptible vitality about her as if the nerves in her body were continually smoldering” (25)</a:t>
            </a:r>
          </a:p>
          <a:p>
            <a:r>
              <a:rPr lang="en-US" sz="2400" dirty="0" smtClean="0"/>
              <a:t>“Ghostly birds began to sing among the blue leaves” (144)</a:t>
            </a:r>
            <a:endParaRPr lang="en-US" sz="2400" dirty="0"/>
          </a:p>
        </p:txBody>
      </p:sp>
    </p:spTree>
    <p:extLst>
      <p:ext uri="{BB962C8B-B14F-4D97-AF65-F5344CB8AC3E}">
        <p14:creationId xmlns:p14="http://schemas.microsoft.com/office/powerpoint/2010/main" val="365748707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lumMod val="65000"/>
                  </a:schemeClr>
                </a:solidFill>
              </a:rPr>
              <a:t>Gray/Colorless (7 times)</a:t>
            </a:r>
            <a:endParaRPr lang="en-US" b="1" dirty="0">
              <a:solidFill>
                <a:schemeClr val="bg1">
                  <a:lumMod val="65000"/>
                </a:schemeClr>
              </a:solidFill>
            </a:endParaRPr>
          </a:p>
        </p:txBody>
      </p:sp>
      <p:sp>
        <p:nvSpPr>
          <p:cNvPr id="3" name="Content Placeholder 2"/>
          <p:cNvSpPr>
            <a:spLocks noGrp="1"/>
          </p:cNvSpPr>
          <p:nvPr>
            <p:ph sz="quarter" idx="13"/>
          </p:nvPr>
        </p:nvSpPr>
        <p:spPr>
          <a:xfrm>
            <a:off x="228600" y="1905000"/>
            <a:ext cx="8686800" cy="4419600"/>
          </a:xfrm>
          <a:prstGeom prst="rect">
            <a:avLst/>
          </a:prstGeom>
        </p:spPr>
        <p:txBody>
          <a:bodyPr numCol="2">
            <a:normAutofit fontScale="85000" lnSpcReduction="20000"/>
          </a:bodyPr>
          <a:lstStyle/>
          <a:p>
            <a:r>
              <a:rPr lang="en-US" dirty="0" smtClean="0"/>
              <a:t>Separation of the classes</a:t>
            </a:r>
          </a:p>
          <a:p>
            <a:r>
              <a:rPr lang="en-US" dirty="0" smtClean="0"/>
              <a:t>No money</a:t>
            </a:r>
          </a:p>
          <a:p>
            <a:r>
              <a:rPr lang="en-US" dirty="0" smtClean="0"/>
              <a:t>Poverty</a:t>
            </a:r>
          </a:p>
          <a:p>
            <a:r>
              <a:rPr lang="en-US" dirty="0" smtClean="0"/>
              <a:t>Hopelessness</a:t>
            </a:r>
          </a:p>
          <a:p>
            <a:r>
              <a:rPr lang="en-US" dirty="0" smtClean="0"/>
              <a:t>Facelessness</a:t>
            </a:r>
          </a:p>
          <a:p>
            <a:r>
              <a:rPr lang="en-US" dirty="0" smtClean="0"/>
              <a:t>Melancholy</a:t>
            </a:r>
          </a:p>
          <a:p>
            <a:r>
              <a:rPr lang="en-US" dirty="0" smtClean="0"/>
              <a:t>Low class</a:t>
            </a:r>
          </a:p>
          <a:p>
            <a:endParaRPr lang="en-US" dirty="0" smtClean="0"/>
          </a:p>
          <a:p>
            <a:endParaRPr lang="en-US" dirty="0"/>
          </a:p>
          <a:p>
            <a:endParaRPr lang="en-US" dirty="0" smtClean="0"/>
          </a:p>
          <a:p>
            <a:endParaRPr lang="en-US" dirty="0" smtClean="0"/>
          </a:p>
          <a:p>
            <a:endParaRPr lang="en-US" dirty="0"/>
          </a:p>
          <a:p>
            <a:r>
              <a:rPr lang="en-US" dirty="0" smtClean="0"/>
              <a:t>The Valley of Ashes</a:t>
            </a:r>
          </a:p>
          <a:p>
            <a:r>
              <a:rPr lang="en-US" dirty="0" smtClean="0"/>
              <a:t>Wilson himself (except he has blue eyes)</a:t>
            </a:r>
          </a:p>
          <a:p>
            <a:r>
              <a:rPr lang="en-US" dirty="0" smtClean="0"/>
              <a:t>Working class men and women</a:t>
            </a:r>
          </a:p>
          <a:p>
            <a:r>
              <a:rPr lang="en-US" dirty="0" smtClean="0"/>
              <a:t>The dog seller</a:t>
            </a:r>
          </a:p>
          <a:p>
            <a:r>
              <a:rPr lang="en-US" dirty="0" smtClean="0"/>
              <a:t>Even the air is smoky in the Valley of Ashes</a:t>
            </a:r>
          </a:p>
          <a:p>
            <a:r>
              <a:rPr lang="en-US" dirty="0" smtClean="0"/>
              <a:t>Jordan Baker’s “gray, sun strained eyes”</a:t>
            </a:r>
          </a:p>
          <a:p>
            <a:r>
              <a:rPr lang="en-US" dirty="0" smtClean="0"/>
              <a:t>Gatsby’s father has a gray beard</a:t>
            </a:r>
          </a:p>
          <a:p>
            <a:endParaRPr lang="en-US" dirty="0"/>
          </a:p>
        </p:txBody>
      </p:sp>
      <p:pic>
        <p:nvPicPr>
          <p:cNvPr id="4" name="Shape 1325" descr="GreatGatsby_221Pyxurz.jpg"/>
          <p:cNvPicPr preferRelativeResize="0"/>
          <p:nvPr/>
        </p:nvPicPr>
        <p:blipFill rotWithShape="1">
          <a:blip r:embed="rId2">
            <a:alphaModFix/>
          </a:blip>
          <a:srcRect/>
          <a:stretch/>
        </p:blipFill>
        <p:spPr>
          <a:xfrm>
            <a:off x="533400" y="5181600"/>
            <a:ext cx="2835425" cy="1531794"/>
          </a:xfrm>
          <a:prstGeom prst="rect">
            <a:avLst/>
          </a:prstGeom>
          <a:noFill/>
          <a:ln>
            <a:noFill/>
          </a:ln>
        </p:spPr>
      </p:pic>
    </p:spTree>
    <p:extLst>
      <p:ext uri="{BB962C8B-B14F-4D97-AF65-F5344CB8AC3E}">
        <p14:creationId xmlns:p14="http://schemas.microsoft.com/office/powerpoint/2010/main" val="229558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12" end="12"/>
                                            </p:txEl>
                                          </p:spTgt>
                                        </p:tgtEl>
                                        <p:attrNameLst>
                                          <p:attrName>style.visibility</p:attrName>
                                        </p:attrNameLst>
                                      </p:cBhvr>
                                      <p:to>
                                        <p:strVal val="visible"/>
                                      </p:to>
                                    </p:set>
                                    <p:animEffect transition="in" filter="wipe(down)">
                                      <p:cBhvr>
                                        <p:cTn id="28" dur="500"/>
                                        <p:tgtEl>
                                          <p:spTgt spid="3">
                                            <p:txEl>
                                              <p:pRg st="12" end="12"/>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animEffect transition="in" filter="wipe(down)">
                                      <p:cBhvr>
                                        <p:cTn id="31" dur="500"/>
                                        <p:tgtEl>
                                          <p:spTgt spid="3">
                                            <p:txEl>
                                              <p:pRg st="13" end="13"/>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3">
                                            <p:txEl>
                                              <p:pRg st="14" end="14"/>
                                            </p:txEl>
                                          </p:spTgt>
                                        </p:tgtEl>
                                        <p:attrNameLst>
                                          <p:attrName>style.visibility</p:attrName>
                                        </p:attrNameLst>
                                      </p:cBhvr>
                                      <p:to>
                                        <p:strVal val="visible"/>
                                      </p:to>
                                    </p:set>
                                    <p:animEffect transition="in" filter="wipe(down)">
                                      <p:cBhvr>
                                        <p:cTn id="34" dur="500"/>
                                        <p:tgtEl>
                                          <p:spTgt spid="3">
                                            <p:txEl>
                                              <p:pRg st="14" end="14"/>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animEffect transition="in" filter="wipe(down)">
                                      <p:cBhvr>
                                        <p:cTn id="37" dur="500"/>
                                        <p:tgtEl>
                                          <p:spTgt spid="3">
                                            <p:txEl>
                                              <p:pRg st="15" end="15"/>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3">
                                            <p:txEl>
                                              <p:pRg st="16" end="16"/>
                                            </p:txEl>
                                          </p:spTgt>
                                        </p:tgtEl>
                                        <p:attrNameLst>
                                          <p:attrName>style.visibility</p:attrName>
                                        </p:attrNameLst>
                                      </p:cBhvr>
                                      <p:to>
                                        <p:strVal val="visible"/>
                                      </p:to>
                                    </p:set>
                                    <p:animEffect transition="in" filter="wipe(down)">
                                      <p:cBhvr>
                                        <p:cTn id="40" dur="500"/>
                                        <p:tgtEl>
                                          <p:spTgt spid="3">
                                            <p:txEl>
                                              <p:pRg st="16" end="16"/>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3">
                                            <p:txEl>
                                              <p:pRg st="17" end="17"/>
                                            </p:txEl>
                                          </p:spTgt>
                                        </p:tgtEl>
                                        <p:attrNameLst>
                                          <p:attrName>style.visibility</p:attrName>
                                        </p:attrNameLst>
                                      </p:cBhvr>
                                      <p:to>
                                        <p:strVal val="visible"/>
                                      </p:to>
                                    </p:set>
                                    <p:animEffect transition="in" filter="wipe(down)">
                                      <p:cBhvr>
                                        <p:cTn id="43" dur="500"/>
                                        <p:tgtEl>
                                          <p:spTgt spid="3">
                                            <p:txEl>
                                              <p:pRg st="17" end="17"/>
                                            </p:txEl>
                                          </p:spTgt>
                                        </p:tgtEl>
                                      </p:cBhvr>
                                    </p:animEffect>
                                  </p:childTnLst>
                                </p:cTn>
                              </p:par>
                              <p:par>
                                <p:cTn id="44" presetID="22" presetClass="entr" presetSubtype="4" fill="hold" nodeType="withEffect">
                                  <p:stCondLst>
                                    <p:cond delay="0"/>
                                  </p:stCondLst>
                                  <p:childTnLst>
                                    <p:set>
                                      <p:cBhvr>
                                        <p:cTn id="45" dur="1" fill="hold">
                                          <p:stCondLst>
                                            <p:cond delay="0"/>
                                          </p:stCondLst>
                                        </p:cTn>
                                        <p:tgtEl>
                                          <p:spTgt spid="3">
                                            <p:txEl>
                                              <p:pRg st="18" end="18"/>
                                            </p:txEl>
                                          </p:spTgt>
                                        </p:tgtEl>
                                        <p:attrNameLst>
                                          <p:attrName>style.visibility</p:attrName>
                                        </p:attrNameLst>
                                      </p:cBhvr>
                                      <p:to>
                                        <p:strVal val="visible"/>
                                      </p:to>
                                    </p:set>
                                    <p:animEffect transition="in" filter="wipe(down)">
                                      <p:cBhvr>
                                        <p:cTn id="46" dur="5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73338" cy="524482"/>
          </a:xfrm>
        </p:spPr>
        <p:txBody>
          <a:bodyPr>
            <a:normAutofit fontScale="90000"/>
          </a:bodyPr>
          <a:lstStyle/>
          <a:p>
            <a:r>
              <a:rPr lang="en-US" dirty="0" smtClean="0"/>
              <a:t>Quotes </a:t>
            </a:r>
            <a:endParaRPr lang="en-US" dirty="0"/>
          </a:p>
        </p:txBody>
      </p:sp>
      <p:sp>
        <p:nvSpPr>
          <p:cNvPr id="3" name="Content Placeholder 2"/>
          <p:cNvSpPr>
            <a:spLocks noGrp="1"/>
          </p:cNvSpPr>
          <p:nvPr>
            <p:ph sz="quarter" idx="13"/>
          </p:nvPr>
        </p:nvSpPr>
        <p:spPr>
          <a:xfrm>
            <a:off x="457200" y="1295400"/>
            <a:ext cx="8382000" cy="5105399"/>
          </a:xfrm>
        </p:spPr>
        <p:txBody>
          <a:bodyPr>
            <a:noAutofit/>
          </a:bodyPr>
          <a:lstStyle/>
          <a:p>
            <a:r>
              <a:rPr lang="en-US" dirty="0" smtClean="0"/>
              <a:t>“occasionally a line of gray cars crawls along an invisible track…” (23)</a:t>
            </a:r>
          </a:p>
          <a:p>
            <a:r>
              <a:rPr lang="en-US" dirty="0" smtClean="0"/>
              <a:t>“it was a few days before the fourth </a:t>
            </a:r>
            <a:r>
              <a:rPr lang="en-US" smtClean="0"/>
              <a:t>of July, </a:t>
            </a:r>
            <a:r>
              <a:rPr lang="en-US" dirty="0" smtClean="0"/>
              <a:t>and a gray, scrawny, Italian child was setting torpedoes in a row along the rail road track” (26)</a:t>
            </a:r>
          </a:p>
          <a:p>
            <a:r>
              <a:rPr lang="en-US" dirty="0" smtClean="0"/>
              <a:t>“Wilson’s glazed eyes turned out to the ash heaps, where small gray clouds took on fantastic shapes and scurried here and there in the faint dawn wind” (159)</a:t>
            </a:r>
          </a:p>
          <a:p>
            <a:r>
              <a:rPr lang="en-US" dirty="0" smtClean="0"/>
              <a:t>“her grey sun-strained eyes stared straight ahead, but she [Jordan] had deliberately shifted our relations, and for a moment I thought I loved her” (63)</a:t>
            </a:r>
            <a:endParaRPr lang="en-US" dirty="0"/>
          </a:p>
        </p:txBody>
      </p:sp>
    </p:spTree>
    <p:extLst>
      <p:ext uri="{BB962C8B-B14F-4D97-AF65-F5344CB8AC3E}">
        <p14:creationId xmlns:p14="http://schemas.microsoft.com/office/powerpoint/2010/main" val="109203467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73338" cy="676882"/>
          </a:xfrm>
        </p:spPr>
        <p:txBody>
          <a:bodyPr/>
          <a:lstStyle/>
          <a:p>
            <a:r>
              <a:rPr lang="en-US" b="1" dirty="0" smtClean="0">
                <a:solidFill>
                  <a:srgbClr val="8C6756"/>
                </a:solidFill>
              </a:rPr>
              <a:t>Brown</a:t>
            </a:r>
            <a:endParaRPr lang="en-US" b="1" dirty="0">
              <a:solidFill>
                <a:srgbClr val="8C6756"/>
              </a:solidFill>
            </a:endParaRPr>
          </a:p>
        </p:txBody>
      </p:sp>
      <p:sp>
        <p:nvSpPr>
          <p:cNvPr id="3" name="Content Placeholder 2"/>
          <p:cNvSpPr>
            <a:spLocks noGrp="1"/>
          </p:cNvSpPr>
          <p:nvPr>
            <p:ph sz="quarter" idx="13"/>
          </p:nvPr>
        </p:nvSpPr>
        <p:spPr>
          <a:xfrm>
            <a:off x="304800" y="1828800"/>
            <a:ext cx="8686800" cy="4251325"/>
          </a:xfrm>
          <a:prstGeom prst="rect">
            <a:avLst/>
          </a:prstGeom>
        </p:spPr>
        <p:txBody>
          <a:bodyPr>
            <a:normAutofit/>
          </a:bodyPr>
          <a:lstStyle/>
          <a:p>
            <a:r>
              <a:rPr lang="en-US" sz="2800" dirty="0" smtClean="0"/>
              <a:t>Earth</a:t>
            </a:r>
          </a:p>
          <a:p>
            <a:r>
              <a:rPr lang="en-US" sz="2800" dirty="0" smtClean="0"/>
              <a:t>Reliability</a:t>
            </a:r>
          </a:p>
          <a:p>
            <a:r>
              <a:rPr lang="en-US" sz="2800" dirty="0" smtClean="0"/>
              <a:t>Comfort</a:t>
            </a:r>
          </a:p>
          <a:p>
            <a:r>
              <a:rPr lang="en-US" sz="2800" dirty="0" smtClean="0"/>
              <a:t>Endurance</a:t>
            </a:r>
          </a:p>
          <a:p>
            <a:r>
              <a:rPr lang="en-US" sz="2800" dirty="0" smtClean="0"/>
              <a:t>Stability</a:t>
            </a:r>
          </a:p>
          <a:p>
            <a:r>
              <a:rPr lang="en-US" sz="2800" dirty="0" smtClean="0"/>
              <a:t>Tainted</a:t>
            </a:r>
            <a:endParaRPr lang="en-US" sz="2800" dirty="0"/>
          </a:p>
        </p:txBody>
      </p:sp>
      <p:pic>
        <p:nvPicPr>
          <p:cNvPr id="4" name="Shape 1298" descr="Great-Gatsby-Movie-Suits.jpg"/>
          <p:cNvPicPr preferRelativeResize="0"/>
          <p:nvPr/>
        </p:nvPicPr>
        <p:blipFill rotWithShape="1">
          <a:blip r:embed="rId2">
            <a:alphaModFix/>
          </a:blip>
          <a:srcRect/>
          <a:stretch/>
        </p:blipFill>
        <p:spPr>
          <a:xfrm>
            <a:off x="4567238" y="1524000"/>
            <a:ext cx="4259219" cy="2007739"/>
          </a:xfrm>
          <a:prstGeom prst="rect">
            <a:avLst/>
          </a:prstGeom>
          <a:noFill/>
          <a:ln>
            <a:noFill/>
          </a:ln>
        </p:spPr>
      </p:pic>
      <p:pic>
        <p:nvPicPr>
          <p:cNvPr id="5" name="Shape 1299" descr="article-0-198A67E7000005DC-942_634x446.jpg"/>
          <p:cNvPicPr preferRelativeResize="0"/>
          <p:nvPr/>
        </p:nvPicPr>
        <p:blipFill rotWithShape="1">
          <a:blip r:embed="rId3">
            <a:alphaModFix/>
          </a:blip>
          <a:srcRect/>
          <a:stretch/>
        </p:blipFill>
        <p:spPr>
          <a:xfrm>
            <a:off x="3993768" y="4029764"/>
            <a:ext cx="4794589" cy="2529637"/>
          </a:xfrm>
          <a:prstGeom prst="rect">
            <a:avLst/>
          </a:prstGeom>
          <a:noFill/>
          <a:ln>
            <a:noFill/>
          </a:ln>
        </p:spPr>
      </p:pic>
    </p:spTree>
    <p:extLst>
      <p:ext uri="{BB962C8B-B14F-4D97-AF65-F5344CB8AC3E}">
        <p14:creationId xmlns:p14="http://schemas.microsoft.com/office/powerpoint/2010/main" val="21925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73338" cy="905482"/>
          </a:xfrm>
        </p:spPr>
        <p:txBody>
          <a:bodyPr/>
          <a:lstStyle/>
          <a:p>
            <a:r>
              <a:rPr lang="en-US" dirty="0" smtClean="0"/>
              <a:t>quotes</a:t>
            </a:r>
            <a:endParaRPr lang="en-US" dirty="0"/>
          </a:p>
        </p:txBody>
      </p:sp>
      <p:sp>
        <p:nvSpPr>
          <p:cNvPr id="3" name="Content Placeholder 2"/>
          <p:cNvSpPr>
            <a:spLocks noGrp="1"/>
          </p:cNvSpPr>
          <p:nvPr>
            <p:ph sz="quarter" idx="13"/>
          </p:nvPr>
        </p:nvSpPr>
        <p:spPr>
          <a:xfrm>
            <a:off x="533400" y="1828800"/>
            <a:ext cx="8382000" cy="4419599"/>
          </a:xfrm>
        </p:spPr>
        <p:txBody>
          <a:bodyPr>
            <a:noAutofit/>
          </a:bodyPr>
          <a:lstStyle/>
          <a:p>
            <a:r>
              <a:rPr lang="en-US" sz="3200" dirty="0" smtClean="0"/>
              <a:t>“her [</a:t>
            </a:r>
            <a:r>
              <a:rPr lang="en-US" sz="3200" dirty="0" err="1" smtClean="0"/>
              <a:t>jordan</a:t>
            </a:r>
            <a:r>
              <a:rPr lang="en-US" sz="3200" dirty="0"/>
              <a:t>]</a:t>
            </a:r>
            <a:r>
              <a:rPr lang="en-US" sz="3200" dirty="0" smtClean="0"/>
              <a:t> brown hand waved a jaunty salute as she melted into her party at the door” (52)</a:t>
            </a:r>
          </a:p>
          <a:p>
            <a:r>
              <a:rPr lang="en-US" sz="3200" dirty="0" smtClean="0"/>
              <a:t>“her hair the color of an autumn leaf, [and] her face the same brown tint as the fingerless gloves on her knee” (177)</a:t>
            </a:r>
            <a:endParaRPr lang="en-US" sz="3200" dirty="0"/>
          </a:p>
        </p:txBody>
      </p:sp>
    </p:spTree>
    <p:extLst>
      <p:ext uri="{BB962C8B-B14F-4D97-AF65-F5344CB8AC3E}">
        <p14:creationId xmlns:p14="http://schemas.microsoft.com/office/powerpoint/2010/main" val="325791971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73338" cy="1132382"/>
          </a:xfrm>
        </p:spPr>
        <p:txBody>
          <a:bodyPr>
            <a:normAutofit/>
          </a:bodyPr>
          <a:lstStyle/>
          <a:p>
            <a:r>
              <a:rPr lang="en-US" sz="6000" b="1" dirty="0" smtClean="0">
                <a:solidFill>
                  <a:schemeClr val="bg1">
                    <a:lumMod val="85000"/>
                  </a:schemeClr>
                </a:solidFill>
              </a:rPr>
              <a:t>Silver</a:t>
            </a:r>
            <a:endParaRPr lang="en-US" sz="6000" b="1" dirty="0">
              <a:solidFill>
                <a:schemeClr val="bg1">
                  <a:lumMod val="85000"/>
                </a:schemeClr>
              </a:solidFill>
            </a:endParaRPr>
          </a:p>
        </p:txBody>
      </p:sp>
      <p:sp>
        <p:nvSpPr>
          <p:cNvPr id="3" name="Content Placeholder 2"/>
          <p:cNvSpPr>
            <a:spLocks noGrp="1"/>
          </p:cNvSpPr>
          <p:nvPr>
            <p:ph sz="quarter" idx="13"/>
          </p:nvPr>
        </p:nvSpPr>
        <p:spPr>
          <a:xfrm>
            <a:off x="304800" y="2133600"/>
            <a:ext cx="8686800" cy="3946525"/>
          </a:xfrm>
          <a:prstGeom prst="rect">
            <a:avLst/>
          </a:prstGeom>
        </p:spPr>
        <p:txBody>
          <a:bodyPr/>
          <a:lstStyle/>
          <a:p>
            <a:r>
              <a:rPr lang="en-US" dirty="0" smtClean="0"/>
              <a:t>Moonlight</a:t>
            </a:r>
          </a:p>
          <a:p>
            <a:r>
              <a:rPr lang="en-US" dirty="0" smtClean="0"/>
              <a:t>Jewelry</a:t>
            </a:r>
          </a:p>
          <a:p>
            <a:r>
              <a:rPr lang="en-US" dirty="0" smtClean="0"/>
              <a:t>Wealth</a:t>
            </a:r>
          </a:p>
          <a:p>
            <a:r>
              <a:rPr lang="en-US" dirty="0" smtClean="0"/>
              <a:t>Stars</a:t>
            </a:r>
          </a:p>
          <a:p>
            <a:r>
              <a:rPr lang="en-US" dirty="0" smtClean="0"/>
              <a:t>Luxury</a:t>
            </a:r>
          </a:p>
          <a:p>
            <a:r>
              <a:rPr lang="en-US" dirty="0" smtClean="0"/>
              <a:t>Precious metal</a:t>
            </a:r>
            <a:endParaRPr lang="en-US" dirty="0"/>
          </a:p>
        </p:txBody>
      </p:sp>
      <p:pic>
        <p:nvPicPr>
          <p:cNvPr id="4" name="Shape 1318" descr="silver-tea-set.jpg"/>
          <p:cNvPicPr preferRelativeResize="0"/>
          <p:nvPr/>
        </p:nvPicPr>
        <p:blipFill rotWithShape="1">
          <a:blip r:embed="rId2">
            <a:alphaModFix/>
          </a:blip>
          <a:srcRect/>
          <a:stretch/>
        </p:blipFill>
        <p:spPr>
          <a:xfrm>
            <a:off x="4953000" y="4226721"/>
            <a:ext cx="3753683" cy="2164934"/>
          </a:xfrm>
          <a:prstGeom prst="rect">
            <a:avLst/>
          </a:prstGeom>
          <a:noFill/>
          <a:ln>
            <a:noFill/>
          </a:ln>
        </p:spPr>
      </p:pic>
      <p:pic>
        <p:nvPicPr>
          <p:cNvPr id="5" name="Shape 1317" descr="Moon-09.04.04.jpg"/>
          <p:cNvPicPr preferRelativeResize="0"/>
          <p:nvPr/>
        </p:nvPicPr>
        <p:blipFill rotWithShape="1">
          <a:blip r:embed="rId3">
            <a:alphaModFix/>
          </a:blip>
          <a:srcRect/>
          <a:stretch/>
        </p:blipFill>
        <p:spPr>
          <a:xfrm>
            <a:off x="4648200" y="1676400"/>
            <a:ext cx="3869807" cy="2176766"/>
          </a:xfrm>
          <a:prstGeom prst="rect">
            <a:avLst/>
          </a:prstGeom>
          <a:noFill/>
          <a:ln>
            <a:noFill/>
          </a:ln>
        </p:spPr>
      </p:pic>
    </p:spTree>
    <p:extLst>
      <p:ext uri="{BB962C8B-B14F-4D97-AF65-F5344CB8AC3E}">
        <p14:creationId xmlns:p14="http://schemas.microsoft.com/office/powerpoint/2010/main" val="290475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73338" cy="829282"/>
          </a:xfrm>
        </p:spPr>
        <p:txBody>
          <a:bodyPr/>
          <a:lstStyle/>
          <a:p>
            <a:r>
              <a:rPr lang="en-US" dirty="0" smtClean="0"/>
              <a:t>quotes</a:t>
            </a:r>
            <a:endParaRPr lang="en-US" dirty="0"/>
          </a:p>
        </p:txBody>
      </p:sp>
      <p:sp>
        <p:nvSpPr>
          <p:cNvPr id="3" name="Content Placeholder 2"/>
          <p:cNvSpPr>
            <a:spLocks noGrp="1"/>
          </p:cNvSpPr>
          <p:nvPr>
            <p:ph sz="quarter" idx="13"/>
          </p:nvPr>
        </p:nvSpPr>
        <p:spPr>
          <a:xfrm>
            <a:off x="457200" y="1676400"/>
            <a:ext cx="8458200" cy="4648199"/>
          </a:xfrm>
        </p:spPr>
        <p:txBody>
          <a:bodyPr>
            <a:noAutofit/>
          </a:bodyPr>
          <a:lstStyle/>
          <a:p>
            <a:r>
              <a:rPr lang="en-US" sz="3200" dirty="0" smtClean="0"/>
              <a:t>“the moon had risen higher, and floating in the sound was a triangle of silver scales, trembling a little to the stiff, tinny drip of the banjos on the lawn” (51)</a:t>
            </a:r>
          </a:p>
          <a:p>
            <a:r>
              <a:rPr lang="en-US" sz="3200" dirty="0" smtClean="0"/>
              <a:t>“with his hands in his pockets regarding the silver pepper of the stars” (25)</a:t>
            </a:r>
            <a:endParaRPr lang="en-US" sz="3200" dirty="0"/>
          </a:p>
        </p:txBody>
      </p:sp>
    </p:spTree>
    <p:extLst>
      <p:ext uri="{BB962C8B-B14F-4D97-AF65-F5344CB8AC3E}">
        <p14:creationId xmlns:p14="http://schemas.microsoft.com/office/powerpoint/2010/main" val="347539465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228600"/>
            <a:ext cx="8686799" cy="747490"/>
          </a:xfrm>
        </p:spPr>
        <p:txBody>
          <a:bodyPr>
            <a:normAutofit fontScale="90000"/>
          </a:bodyPr>
          <a:lstStyle/>
          <a:p>
            <a:pPr algn="ctr"/>
            <a:r>
              <a:rPr lang="en-US" dirty="0" smtClean="0"/>
              <a:t>Langston Hughes and the American Dream </a:t>
            </a:r>
            <a:endParaRPr lang="en-US" dirty="0"/>
          </a:p>
        </p:txBody>
      </p:sp>
      <p:sp>
        <p:nvSpPr>
          <p:cNvPr id="3" name="Content Placeholder 2"/>
          <p:cNvSpPr>
            <a:spLocks noGrp="1"/>
          </p:cNvSpPr>
          <p:nvPr>
            <p:ph idx="1"/>
          </p:nvPr>
        </p:nvSpPr>
        <p:spPr>
          <a:xfrm>
            <a:off x="304800" y="1066800"/>
            <a:ext cx="8686799" cy="5562600"/>
          </a:xfrm>
        </p:spPr>
        <p:txBody>
          <a:bodyPr>
            <a:normAutofit/>
          </a:bodyPr>
          <a:lstStyle/>
          <a:p>
            <a:r>
              <a:rPr lang="en-US" sz="3200" dirty="0" smtClean="0"/>
              <a:t>Clearly, African Americans were not included in the American Dream, and not always given the opportunity to attain their American Dream</a:t>
            </a:r>
          </a:p>
          <a:p>
            <a:r>
              <a:rPr lang="en-US" sz="3200" dirty="0" smtClean="0"/>
              <a:t>As a reaction, Langston Hughes created poems critical of America</a:t>
            </a:r>
          </a:p>
          <a:p>
            <a:r>
              <a:rPr lang="en-US" sz="3200" dirty="0" smtClean="0"/>
              <a:t>Learning Target: 	</a:t>
            </a:r>
          </a:p>
          <a:p>
            <a:pPr marL="971550" lvl="1" indent="-514350">
              <a:buFont typeface="+mj-lt"/>
              <a:buAutoNum type="arabicPeriod"/>
            </a:pPr>
            <a:r>
              <a:rPr lang="en-US" sz="2800" dirty="0" smtClean="0"/>
              <a:t>I can analyze Hughes poetry to determine his social commentary</a:t>
            </a:r>
            <a:endParaRPr lang="en-US" sz="2800" dirty="0"/>
          </a:p>
        </p:txBody>
      </p:sp>
    </p:spTree>
    <p:extLst>
      <p:ext uri="{BB962C8B-B14F-4D97-AF65-F5344CB8AC3E}">
        <p14:creationId xmlns:p14="http://schemas.microsoft.com/office/powerpoint/2010/main" val="64741179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73338" cy="600682"/>
          </a:xfrm>
        </p:spPr>
        <p:txBody>
          <a:bodyPr/>
          <a:lstStyle/>
          <a:p>
            <a:r>
              <a:rPr lang="en-US" dirty="0" smtClean="0"/>
              <a:t>Learning Targets</a:t>
            </a:r>
            <a:endParaRPr lang="en-US" dirty="0"/>
          </a:p>
        </p:txBody>
      </p:sp>
      <p:sp>
        <p:nvSpPr>
          <p:cNvPr id="3" name="Content Placeholder 2"/>
          <p:cNvSpPr>
            <a:spLocks noGrp="1"/>
          </p:cNvSpPr>
          <p:nvPr>
            <p:ph sz="quarter" idx="13"/>
          </p:nvPr>
        </p:nvSpPr>
        <p:spPr>
          <a:xfrm>
            <a:off x="152400" y="1219201"/>
            <a:ext cx="8763000" cy="5486399"/>
          </a:xfrm>
        </p:spPr>
        <p:txBody>
          <a:bodyPr>
            <a:normAutofit lnSpcReduction="10000"/>
          </a:bodyPr>
          <a:lstStyle/>
          <a:p>
            <a:pPr marL="454914" indent="-457200">
              <a:buFont typeface="+mj-lt"/>
              <a:buAutoNum type="arabicPeriod"/>
            </a:pPr>
            <a:r>
              <a:rPr lang="en-US" sz="3200" dirty="0" smtClean="0"/>
              <a:t>I can a Create </a:t>
            </a:r>
            <a:r>
              <a:rPr lang="en-US" sz="3200" dirty="0"/>
              <a:t>a ‘found’ poem – at least 10 lines long – from Fitzgerald’s novel </a:t>
            </a:r>
            <a:r>
              <a:rPr lang="en-US" sz="3200" i="1" dirty="0"/>
              <a:t>The Great Gatsby</a:t>
            </a:r>
            <a:r>
              <a:rPr lang="en-US" sz="3200" dirty="0"/>
              <a:t>. As you do so, pay close attention to Fitzgerald’s use of language. </a:t>
            </a:r>
            <a:endParaRPr lang="en-US" sz="3200" dirty="0" smtClean="0"/>
          </a:p>
          <a:p>
            <a:pPr marL="454914" indent="-457200">
              <a:buFont typeface="+mj-lt"/>
              <a:buAutoNum type="arabicPeriod"/>
            </a:pPr>
            <a:r>
              <a:rPr lang="en-US" sz="3200" dirty="0" smtClean="0"/>
              <a:t>I can Summarize the story and social commentary of Fitzgerald’s 1920s novel</a:t>
            </a:r>
          </a:p>
          <a:p>
            <a:pPr marL="454914" indent="-457200">
              <a:buFont typeface="+mj-lt"/>
              <a:buAutoNum type="arabicPeriod"/>
            </a:pPr>
            <a:r>
              <a:rPr lang="en-US" sz="3200" dirty="0" smtClean="0"/>
              <a:t>I can Review the story in preparation for Socratic seminar</a:t>
            </a:r>
            <a:endParaRPr lang="en-US" dirty="0"/>
          </a:p>
        </p:txBody>
      </p:sp>
    </p:spTree>
    <p:extLst>
      <p:ext uri="{BB962C8B-B14F-4D97-AF65-F5344CB8AC3E}">
        <p14:creationId xmlns:p14="http://schemas.microsoft.com/office/powerpoint/2010/main" val="48092713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533399"/>
          </a:xfrm>
        </p:spPr>
        <p:txBody>
          <a:bodyPr>
            <a:normAutofit fontScale="90000"/>
          </a:bodyPr>
          <a:lstStyle/>
          <a:p>
            <a:r>
              <a:rPr lang="en-US" dirty="0" smtClean="0"/>
              <a:t>Poem by Peter Norman 12/14 </a:t>
            </a:r>
            <a:endParaRPr lang="en-US" dirty="0"/>
          </a:p>
        </p:txBody>
      </p:sp>
      <p:sp>
        <p:nvSpPr>
          <p:cNvPr id="3" name="Content Placeholder 2"/>
          <p:cNvSpPr>
            <a:spLocks noGrp="1"/>
          </p:cNvSpPr>
          <p:nvPr>
            <p:ph sz="quarter" idx="13"/>
          </p:nvPr>
        </p:nvSpPr>
        <p:spPr>
          <a:xfrm>
            <a:off x="276225" y="990600"/>
            <a:ext cx="4251960" cy="5245608"/>
          </a:xfrm>
        </p:spPr>
        <p:txBody>
          <a:bodyPr>
            <a:normAutofit fontScale="62500" lnSpcReduction="20000"/>
          </a:bodyPr>
          <a:lstStyle/>
          <a:p>
            <a:pPr marL="0" indent="0">
              <a:buNone/>
            </a:pPr>
            <a:r>
              <a:rPr lang="en-US" sz="2300" dirty="0" smtClean="0"/>
              <a:t>Nick </a:t>
            </a:r>
            <a:r>
              <a:rPr lang="en-US" sz="2300" dirty="0" err="1" smtClean="0"/>
              <a:t>Carraway</a:t>
            </a:r>
            <a:r>
              <a:rPr lang="en-US" sz="2300" dirty="0" smtClean="0"/>
              <a:t> and Gatsby (Jay)</a:t>
            </a:r>
          </a:p>
          <a:p>
            <a:pPr marL="0" indent="0">
              <a:buNone/>
            </a:pPr>
            <a:r>
              <a:rPr lang="en-US" sz="2300" dirty="0" smtClean="0"/>
              <a:t>Are next-door </a:t>
            </a:r>
            <a:r>
              <a:rPr lang="en-US" sz="2300" dirty="0" err="1" smtClean="0"/>
              <a:t>neighbours</a:t>
            </a:r>
            <a:r>
              <a:rPr lang="en-US" sz="2300" dirty="0" smtClean="0"/>
              <a:t>; every day</a:t>
            </a:r>
          </a:p>
          <a:p>
            <a:pPr marL="0" indent="0">
              <a:buNone/>
            </a:pPr>
            <a:r>
              <a:rPr lang="en-US" sz="2300" dirty="0" smtClean="0"/>
              <a:t>The enigmatic Gatsby gazes</a:t>
            </a:r>
          </a:p>
          <a:p>
            <a:pPr marL="0" indent="0">
              <a:buNone/>
            </a:pPr>
            <a:r>
              <a:rPr lang="en-US" sz="2300" dirty="0" smtClean="0"/>
              <a:t>Towards a distant green light (Daisy’s)</a:t>
            </a:r>
          </a:p>
          <a:p>
            <a:pPr marL="0" indent="0">
              <a:buNone/>
            </a:pPr>
            <a:endParaRPr lang="en-US" sz="2300" dirty="0"/>
          </a:p>
          <a:p>
            <a:pPr marL="0" indent="0">
              <a:buNone/>
            </a:pPr>
            <a:r>
              <a:rPr lang="en-US" sz="2300" dirty="0" smtClean="0"/>
              <a:t>He throws wild parties; round his pond</a:t>
            </a:r>
          </a:p>
          <a:p>
            <a:pPr marL="0" indent="0">
              <a:buNone/>
            </a:pPr>
            <a:r>
              <a:rPr lang="en-US" sz="2300" dirty="0" smtClean="0"/>
              <a:t>Collects the New York </a:t>
            </a:r>
            <a:r>
              <a:rPr lang="en-US" sz="2300" i="1" dirty="0" smtClean="0"/>
              <a:t>demi-monde</a:t>
            </a:r>
            <a:r>
              <a:rPr lang="en-US" sz="2300" dirty="0" smtClean="0"/>
              <a:t>.</a:t>
            </a:r>
          </a:p>
          <a:p>
            <a:pPr marL="0" indent="0">
              <a:buNone/>
            </a:pPr>
            <a:r>
              <a:rPr lang="en-US" sz="2300" dirty="0" smtClean="0"/>
              <a:t>They rarely meet their host, who mopes</a:t>
            </a:r>
          </a:p>
          <a:p>
            <a:pPr marL="0" indent="0">
              <a:buNone/>
            </a:pPr>
            <a:r>
              <a:rPr lang="en-US" sz="2300" dirty="0" smtClean="0"/>
              <a:t>Indoors, but innocently hopes</a:t>
            </a:r>
          </a:p>
          <a:p>
            <a:pPr marL="0" indent="0">
              <a:buNone/>
            </a:pPr>
            <a:endParaRPr lang="en-US" sz="2300" dirty="0"/>
          </a:p>
          <a:p>
            <a:pPr marL="0" indent="0">
              <a:buNone/>
            </a:pPr>
            <a:r>
              <a:rPr lang="en-US" sz="2300" dirty="0" smtClean="0"/>
              <a:t>That somewhere in this crowd of liggers, </a:t>
            </a:r>
          </a:p>
          <a:p>
            <a:pPr marL="0" indent="0">
              <a:buNone/>
            </a:pPr>
            <a:r>
              <a:rPr lang="en-US" sz="2300" dirty="0" smtClean="0"/>
              <a:t>Drunks, bores and </a:t>
            </a:r>
            <a:r>
              <a:rPr lang="en-US" sz="2300" dirty="0" err="1" smtClean="0"/>
              <a:t>Charlestoning</a:t>
            </a:r>
            <a:r>
              <a:rPr lang="en-US" sz="2300" dirty="0" smtClean="0"/>
              <a:t> gold-diggers,</a:t>
            </a:r>
          </a:p>
          <a:p>
            <a:pPr marL="0" indent="0">
              <a:buNone/>
            </a:pPr>
            <a:r>
              <a:rPr lang="en-US" sz="2300" dirty="0" smtClean="0"/>
              <a:t>He’ll spot a girl who drove him crazy</a:t>
            </a:r>
          </a:p>
          <a:p>
            <a:pPr marL="0" indent="0">
              <a:buNone/>
            </a:pPr>
            <a:r>
              <a:rPr lang="en-US" sz="2300" dirty="0" smtClean="0"/>
              <a:t>Before the Great War—name of Daisy.</a:t>
            </a:r>
          </a:p>
          <a:p>
            <a:endParaRPr lang="en-US" dirty="0"/>
          </a:p>
          <a:p>
            <a:endParaRPr lang="en-US" dirty="0"/>
          </a:p>
          <a:p>
            <a:endParaRPr lang="en-US" dirty="0" smtClean="0"/>
          </a:p>
          <a:p>
            <a:endParaRPr lang="en-US" dirty="0" smtClean="0"/>
          </a:p>
        </p:txBody>
      </p:sp>
      <p:sp>
        <p:nvSpPr>
          <p:cNvPr id="5" name="Content Placeholder 4"/>
          <p:cNvSpPr>
            <a:spLocks noGrp="1"/>
          </p:cNvSpPr>
          <p:nvPr>
            <p:ph sz="quarter" idx="14"/>
          </p:nvPr>
        </p:nvSpPr>
        <p:spPr>
          <a:xfrm>
            <a:off x="4615815" y="990600"/>
            <a:ext cx="4251960" cy="5245608"/>
          </a:xfrm>
        </p:spPr>
        <p:txBody>
          <a:bodyPr>
            <a:normAutofit fontScale="70000" lnSpcReduction="20000"/>
          </a:bodyPr>
          <a:lstStyle/>
          <a:p>
            <a:pPr marL="0" indent="0">
              <a:buNone/>
            </a:pPr>
            <a:r>
              <a:rPr lang="en-US" sz="2300" dirty="0"/>
              <a:t>Mrs. Buchanan now, her life </a:t>
            </a:r>
          </a:p>
          <a:p>
            <a:pPr marL="0" indent="0">
              <a:buNone/>
            </a:pPr>
            <a:r>
              <a:rPr lang="en-US" sz="2300" dirty="0"/>
              <a:t>Is wasted as the unloved wife</a:t>
            </a:r>
          </a:p>
          <a:p>
            <a:pPr marL="0" indent="0">
              <a:buNone/>
            </a:pPr>
            <a:r>
              <a:rPr lang="en-US" sz="2300" dirty="0"/>
              <a:t>Of brutish Tom (who has a manic</a:t>
            </a:r>
          </a:p>
          <a:p>
            <a:pPr marL="0" indent="0">
              <a:buNone/>
            </a:pPr>
            <a:r>
              <a:rPr lang="en-US" sz="2300" dirty="0"/>
              <a:t>Mistress, wife of a mechanic)</a:t>
            </a:r>
          </a:p>
          <a:p>
            <a:pPr marL="0" indent="0">
              <a:buNone/>
            </a:pPr>
            <a:endParaRPr lang="en-US" sz="2300" dirty="0"/>
          </a:p>
          <a:p>
            <a:pPr marL="0" indent="0">
              <a:buNone/>
            </a:pPr>
            <a:r>
              <a:rPr lang="en-US" sz="2300" dirty="0"/>
              <a:t>They meet; it changes both their lives.</a:t>
            </a:r>
          </a:p>
          <a:p>
            <a:pPr marL="0" indent="0">
              <a:buNone/>
            </a:pPr>
            <a:r>
              <a:rPr lang="en-US" sz="2300" dirty="0"/>
              <a:t>Intoxicated, Daisy drives</a:t>
            </a:r>
          </a:p>
          <a:p>
            <a:pPr marL="0" indent="0">
              <a:buNone/>
            </a:pPr>
            <a:r>
              <a:rPr lang="en-US" sz="2300" dirty="0"/>
              <a:t>The rolls from town; sadly they hurtle</a:t>
            </a:r>
          </a:p>
          <a:p>
            <a:pPr marL="0" indent="0">
              <a:buNone/>
            </a:pPr>
            <a:r>
              <a:rPr lang="en-US" sz="2300" dirty="0"/>
              <a:t>Into Tom’s manic mistress, Myrtle</a:t>
            </a:r>
            <a:r>
              <a:rPr lang="en-US" sz="2300" dirty="0" smtClean="0"/>
              <a:t>...</a:t>
            </a:r>
            <a:endParaRPr lang="en-US" sz="2300" dirty="0"/>
          </a:p>
          <a:p>
            <a:pPr marL="0" indent="0">
              <a:buNone/>
            </a:pPr>
            <a:endParaRPr lang="en-US" sz="2300" dirty="0"/>
          </a:p>
          <a:p>
            <a:pPr marL="0" indent="0">
              <a:buNone/>
            </a:pPr>
            <a:r>
              <a:rPr lang="en-US" sz="2300" dirty="0"/>
              <a:t>To shield the guilty loves one’s name,</a:t>
            </a:r>
          </a:p>
          <a:p>
            <a:pPr marL="0" indent="0">
              <a:buNone/>
            </a:pPr>
            <a:r>
              <a:rPr lang="en-US" sz="2300" dirty="0"/>
              <a:t>Impulsive Gatsby takes the blame.</a:t>
            </a:r>
          </a:p>
          <a:p>
            <a:pPr marL="0" indent="0">
              <a:buNone/>
            </a:pPr>
            <a:r>
              <a:rPr lang="en-US" sz="2300" dirty="0"/>
              <a:t>(And that’s how idealistic fools</a:t>
            </a:r>
          </a:p>
          <a:p>
            <a:pPr marL="0" indent="0">
              <a:buNone/>
            </a:pPr>
            <a:r>
              <a:rPr lang="en-US" sz="2300" dirty="0"/>
              <a:t>End up face down in swimming pools)</a:t>
            </a:r>
          </a:p>
          <a:p>
            <a:endParaRPr lang="en-US" dirty="0"/>
          </a:p>
        </p:txBody>
      </p:sp>
    </p:spTree>
    <p:extLst>
      <p:ext uri="{BB962C8B-B14F-4D97-AF65-F5344CB8AC3E}">
        <p14:creationId xmlns:p14="http://schemas.microsoft.com/office/powerpoint/2010/main" val="427258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000"/>
                                        <p:tgtEl>
                                          <p:spTgt spid="3">
                                            <p:txEl>
                                              <p:pRg st="6" end="6"/>
                                            </p:txEl>
                                          </p:spTgt>
                                        </p:tgtEl>
                                      </p:cBhvr>
                                    </p:animEffect>
                                    <p:anim calcmode="lin" valueType="num">
                                      <p:cBhvr>
                                        <p:cTn id="2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anim calcmode="lin" valueType="num">
                                      <p:cBhvr>
                                        <p:cTn id="3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1000"/>
                                        <p:tgtEl>
                                          <p:spTgt spid="3">
                                            <p:txEl>
                                              <p:pRg st="8" end="8"/>
                                            </p:txEl>
                                          </p:spTgt>
                                        </p:tgtEl>
                                      </p:cBhvr>
                                    </p:animEffect>
                                    <p:anim calcmode="lin" valueType="num">
                                      <p:cBhvr>
                                        <p:cTn id="3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wipe(down)">
                                      <p:cBhvr>
                                        <p:cTn id="43" dur="500"/>
                                        <p:tgtEl>
                                          <p:spTgt spid="3">
                                            <p:txEl>
                                              <p:pRg st="10" end="10"/>
                                            </p:txEl>
                                          </p:spTgt>
                                        </p:tgtEl>
                                      </p:cBhvr>
                                    </p:animEffect>
                                  </p:childTnLst>
                                </p:cTn>
                              </p:par>
                              <p:par>
                                <p:cTn id="44" presetID="22" presetClass="entr" presetSubtype="4" fill="hold"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wipe(down)">
                                      <p:cBhvr>
                                        <p:cTn id="46" dur="500"/>
                                        <p:tgtEl>
                                          <p:spTgt spid="3">
                                            <p:txEl>
                                              <p:pRg st="11" end="11"/>
                                            </p:txEl>
                                          </p:spTgt>
                                        </p:tgtEl>
                                      </p:cBhvr>
                                    </p:animEffect>
                                  </p:childTnLst>
                                </p:cTn>
                              </p:par>
                              <p:par>
                                <p:cTn id="47" presetID="22" presetClass="entr" presetSubtype="4" fill="hold"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wipe(down)">
                                      <p:cBhvr>
                                        <p:cTn id="49" dur="500"/>
                                        <p:tgtEl>
                                          <p:spTgt spid="3">
                                            <p:txEl>
                                              <p:pRg st="12" end="12"/>
                                            </p:txEl>
                                          </p:spTgt>
                                        </p:tgtEl>
                                      </p:cBhvr>
                                    </p:animEffect>
                                  </p:childTnLst>
                                </p:cTn>
                              </p:par>
                              <p:par>
                                <p:cTn id="50" presetID="22" presetClass="entr" presetSubtype="4" fill="hold" nodeType="with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wipe(down)">
                                      <p:cBhvr>
                                        <p:cTn id="52" dur="500"/>
                                        <p:tgtEl>
                                          <p:spTgt spid="3">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5">
                                            <p:txEl>
                                              <p:pRg st="0" end="0"/>
                                            </p:txEl>
                                          </p:spTgt>
                                        </p:tgtEl>
                                        <p:attrNameLst>
                                          <p:attrName>style.visibility</p:attrName>
                                        </p:attrNameLst>
                                      </p:cBhvr>
                                      <p:to>
                                        <p:strVal val="visible"/>
                                      </p:to>
                                    </p:set>
                                    <p:animEffect transition="in" filter="barn(inVertical)">
                                      <p:cBhvr>
                                        <p:cTn id="57" dur="500"/>
                                        <p:tgtEl>
                                          <p:spTgt spid="5">
                                            <p:txEl>
                                              <p:pRg st="0" end="0"/>
                                            </p:txEl>
                                          </p:spTgt>
                                        </p:tgtEl>
                                      </p:cBhvr>
                                    </p:animEffect>
                                  </p:childTnLst>
                                </p:cTn>
                              </p:par>
                              <p:par>
                                <p:cTn id="58" presetID="16" presetClass="entr" presetSubtype="21" fill="hold" nodeType="withEffect">
                                  <p:stCondLst>
                                    <p:cond delay="0"/>
                                  </p:stCondLst>
                                  <p:childTnLst>
                                    <p:set>
                                      <p:cBhvr>
                                        <p:cTn id="59" dur="1" fill="hold">
                                          <p:stCondLst>
                                            <p:cond delay="0"/>
                                          </p:stCondLst>
                                        </p:cTn>
                                        <p:tgtEl>
                                          <p:spTgt spid="5">
                                            <p:txEl>
                                              <p:pRg st="1" end="1"/>
                                            </p:txEl>
                                          </p:spTgt>
                                        </p:tgtEl>
                                        <p:attrNameLst>
                                          <p:attrName>style.visibility</p:attrName>
                                        </p:attrNameLst>
                                      </p:cBhvr>
                                      <p:to>
                                        <p:strVal val="visible"/>
                                      </p:to>
                                    </p:set>
                                    <p:animEffect transition="in" filter="barn(inVertical)">
                                      <p:cBhvr>
                                        <p:cTn id="60" dur="500"/>
                                        <p:tgtEl>
                                          <p:spTgt spid="5">
                                            <p:txEl>
                                              <p:pRg st="1" end="1"/>
                                            </p:txEl>
                                          </p:spTgt>
                                        </p:tgtEl>
                                      </p:cBhvr>
                                    </p:animEffect>
                                  </p:childTnLst>
                                </p:cTn>
                              </p:par>
                              <p:par>
                                <p:cTn id="61" presetID="16" presetClass="entr" presetSubtype="21" fill="hold" nodeType="withEffect">
                                  <p:stCondLst>
                                    <p:cond delay="0"/>
                                  </p:stCondLst>
                                  <p:childTnLst>
                                    <p:set>
                                      <p:cBhvr>
                                        <p:cTn id="62" dur="1" fill="hold">
                                          <p:stCondLst>
                                            <p:cond delay="0"/>
                                          </p:stCondLst>
                                        </p:cTn>
                                        <p:tgtEl>
                                          <p:spTgt spid="5">
                                            <p:txEl>
                                              <p:pRg st="2" end="2"/>
                                            </p:txEl>
                                          </p:spTgt>
                                        </p:tgtEl>
                                        <p:attrNameLst>
                                          <p:attrName>style.visibility</p:attrName>
                                        </p:attrNameLst>
                                      </p:cBhvr>
                                      <p:to>
                                        <p:strVal val="visible"/>
                                      </p:to>
                                    </p:set>
                                    <p:animEffect transition="in" filter="barn(inVertical)">
                                      <p:cBhvr>
                                        <p:cTn id="63" dur="500"/>
                                        <p:tgtEl>
                                          <p:spTgt spid="5">
                                            <p:txEl>
                                              <p:pRg st="2" end="2"/>
                                            </p:txEl>
                                          </p:spTgt>
                                        </p:tgtEl>
                                      </p:cBhvr>
                                    </p:animEffect>
                                  </p:childTnLst>
                                </p:cTn>
                              </p:par>
                              <p:par>
                                <p:cTn id="64" presetID="16" presetClass="entr" presetSubtype="21" fill="hold" nodeType="withEffect">
                                  <p:stCondLst>
                                    <p:cond delay="0"/>
                                  </p:stCondLst>
                                  <p:childTnLst>
                                    <p:set>
                                      <p:cBhvr>
                                        <p:cTn id="65" dur="1" fill="hold">
                                          <p:stCondLst>
                                            <p:cond delay="0"/>
                                          </p:stCondLst>
                                        </p:cTn>
                                        <p:tgtEl>
                                          <p:spTgt spid="5">
                                            <p:txEl>
                                              <p:pRg st="3" end="3"/>
                                            </p:txEl>
                                          </p:spTgt>
                                        </p:tgtEl>
                                        <p:attrNameLst>
                                          <p:attrName>style.visibility</p:attrName>
                                        </p:attrNameLst>
                                      </p:cBhvr>
                                      <p:to>
                                        <p:strVal val="visible"/>
                                      </p:to>
                                    </p:set>
                                    <p:animEffect transition="in" filter="barn(inVertical)">
                                      <p:cBhvr>
                                        <p:cTn id="66" dur="500"/>
                                        <p:tgtEl>
                                          <p:spTgt spid="5">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5">
                                            <p:txEl>
                                              <p:pRg st="5" end="5"/>
                                            </p:txEl>
                                          </p:spTgt>
                                        </p:tgtEl>
                                        <p:attrNameLst>
                                          <p:attrName>style.visibility</p:attrName>
                                        </p:attrNameLst>
                                      </p:cBhvr>
                                      <p:to>
                                        <p:strVal val="visible"/>
                                      </p:to>
                                    </p:set>
                                    <p:animEffect transition="in" filter="wipe(down)">
                                      <p:cBhvr>
                                        <p:cTn id="71" dur="500"/>
                                        <p:tgtEl>
                                          <p:spTgt spid="5">
                                            <p:txEl>
                                              <p:pRg st="5" end="5"/>
                                            </p:txEl>
                                          </p:spTgt>
                                        </p:tgtEl>
                                      </p:cBhvr>
                                    </p:animEffect>
                                  </p:childTnLst>
                                </p:cTn>
                              </p:par>
                              <p:par>
                                <p:cTn id="72" presetID="22" presetClass="entr" presetSubtype="4" fill="hold" nodeType="withEffect">
                                  <p:stCondLst>
                                    <p:cond delay="0"/>
                                  </p:stCondLst>
                                  <p:childTnLst>
                                    <p:set>
                                      <p:cBhvr>
                                        <p:cTn id="73" dur="1" fill="hold">
                                          <p:stCondLst>
                                            <p:cond delay="0"/>
                                          </p:stCondLst>
                                        </p:cTn>
                                        <p:tgtEl>
                                          <p:spTgt spid="5">
                                            <p:txEl>
                                              <p:pRg st="6" end="6"/>
                                            </p:txEl>
                                          </p:spTgt>
                                        </p:tgtEl>
                                        <p:attrNameLst>
                                          <p:attrName>style.visibility</p:attrName>
                                        </p:attrNameLst>
                                      </p:cBhvr>
                                      <p:to>
                                        <p:strVal val="visible"/>
                                      </p:to>
                                    </p:set>
                                    <p:animEffect transition="in" filter="wipe(down)">
                                      <p:cBhvr>
                                        <p:cTn id="74" dur="500"/>
                                        <p:tgtEl>
                                          <p:spTgt spid="5">
                                            <p:txEl>
                                              <p:pRg st="6" end="6"/>
                                            </p:txEl>
                                          </p:spTgt>
                                        </p:tgtEl>
                                      </p:cBhvr>
                                    </p:animEffect>
                                  </p:childTnLst>
                                </p:cTn>
                              </p:par>
                              <p:par>
                                <p:cTn id="75" presetID="22" presetClass="entr" presetSubtype="4" fill="hold" nodeType="withEffect">
                                  <p:stCondLst>
                                    <p:cond delay="0"/>
                                  </p:stCondLst>
                                  <p:childTnLst>
                                    <p:set>
                                      <p:cBhvr>
                                        <p:cTn id="76" dur="1" fill="hold">
                                          <p:stCondLst>
                                            <p:cond delay="0"/>
                                          </p:stCondLst>
                                        </p:cTn>
                                        <p:tgtEl>
                                          <p:spTgt spid="5">
                                            <p:txEl>
                                              <p:pRg st="7" end="7"/>
                                            </p:txEl>
                                          </p:spTgt>
                                        </p:tgtEl>
                                        <p:attrNameLst>
                                          <p:attrName>style.visibility</p:attrName>
                                        </p:attrNameLst>
                                      </p:cBhvr>
                                      <p:to>
                                        <p:strVal val="visible"/>
                                      </p:to>
                                    </p:set>
                                    <p:animEffect transition="in" filter="wipe(down)">
                                      <p:cBhvr>
                                        <p:cTn id="77" dur="500"/>
                                        <p:tgtEl>
                                          <p:spTgt spid="5">
                                            <p:txEl>
                                              <p:pRg st="7" end="7"/>
                                            </p:txEl>
                                          </p:spTgt>
                                        </p:tgtEl>
                                      </p:cBhvr>
                                    </p:animEffect>
                                  </p:childTnLst>
                                </p:cTn>
                              </p:par>
                              <p:par>
                                <p:cTn id="78" presetID="22" presetClass="entr" presetSubtype="4" fill="hold" nodeType="withEffect">
                                  <p:stCondLst>
                                    <p:cond delay="0"/>
                                  </p:stCondLst>
                                  <p:childTnLst>
                                    <p:set>
                                      <p:cBhvr>
                                        <p:cTn id="79" dur="1" fill="hold">
                                          <p:stCondLst>
                                            <p:cond delay="0"/>
                                          </p:stCondLst>
                                        </p:cTn>
                                        <p:tgtEl>
                                          <p:spTgt spid="5">
                                            <p:txEl>
                                              <p:pRg st="8" end="8"/>
                                            </p:txEl>
                                          </p:spTgt>
                                        </p:tgtEl>
                                        <p:attrNameLst>
                                          <p:attrName>style.visibility</p:attrName>
                                        </p:attrNameLst>
                                      </p:cBhvr>
                                      <p:to>
                                        <p:strVal val="visible"/>
                                      </p:to>
                                    </p:set>
                                    <p:animEffect transition="in" filter="wipe(down)">
                                      <p:cBhvr>
                                        <p:cTn id="80" dur="500"/>
                                        <p:tgtEl>
                                          <p:spTgt spid="5">
                                            <p:txEl>
                                              <p:pRg st="8" end="8"/>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6" presetClass="entr" presetSubtype="16" fill="hold" nodeType="clickEffect">
                                  <p:stCondLst>
                                    <p:cond delay="0"/>
                                  </p:stCondLst>
                                  <p:childTnLst>
                                    <p:set>
                                      <p:cBhvr>
                                        <p:cTn id="84" dur="1" fill="hold">
                                          <p:stCondLst>
                                            <p:cond delay="0"/>
                                          </p:stCondLst>
                                        </p:cTn>
                                        <p:tgtEl>
                                          <p:spTgt spid="5">
                                            <p:txEl>
                                              <p:pRg st="10" end="10"/>
                                            </p:txEl>
                                          </p:spTgt>
                                        </p:tgtEl>
                                        <p:attrNameLst>
                                          <p:attrName>style.visibility</p:attrName>
                                        </p:attrNameLst>
                                      </p:cBhvr>
                                      <p:to>
                                        <p:strVal val="visible"/>
                                      </p:to>
                                    </p:set>
                                    <p:animEffect transition="in" filter="circle(in)">
                                      <p:cBhvr>
                                        <p:cTn id="85" dur="2000"/>
                                        <p:tgtEl>
                                          <p:spTgt spid="5">
                                            <p:txEl>
                                              <p:pRg st="10" end="10"/>
                                            </p:txEl>
                                          </p:spTgt>
                                        </p:tgtEl>
                                      </p:cBhvr>
                                    </p:animEffect>
                                  </p:childTnLst>
                                </p:cTn>
                              </p:par>
                              <p:par>
                                <p:cTn id="86" presetID="6" presetClass="entr" presetSubtype="16" fill="hold" nodeType="withEffect">
                                  <p:stCondLst>
                                    <p:cond delay="0"/>
                                  </p:stCondLst>
                                  <p:childTnLst>
                                    <p:set>
                                      <p:cBhvr>
                                        <p:cTn id="87" dur="1" fill="hold">
                                          <p:stCondLst>
                                            <p:cond delay="0"/>
                                          </p:stCondLst>
                                        </p:cTn>
                                        <p:tgtEl>
                                          <p:spTgt spid="5">
                                            <p:txEl>
                                              <p:pRg st="11" end="11"/>
                                            </p:txEl>
                                          </p:spTgt>
                                        </p:tgtEl>
                                        <p:attrNameLst>
                                          <p:attrName>style.visibility</p:attrName>
                                        </p:attrNameLst>
                                      </p:cBhvr>
                                      <p:to>
                                        <p:strVal val="visible"/>
                                      </p:to>
                                    </p:set>
                                    <p:animEffect transition="in" filter="circle(in)">
                                      <p:cBhvr>
                                        <p:cTn id="88" dur="2000"/>
                                        <p:tgtEl>
                                          <p:spTgt spid="5">
                                            <p:txEl>
                                              <p:pRg st="11" end="11"/>
                                            </p:txEl>
                                          </p:spTgt>
                                        </p:tgtEl>
                                      </p:cBhvr>
                                    </p:animEffect>
                                  </p:childTnLst>
                                </p:cTn>
                              </p:par>
                              <p:par>
                                <p:cTn id="89" presetID="6" presetClass="entr" presetSubtype="16" fill="hold" nodeType="withEffect">
                                  <p:stCondLst>
                                    <p:cond delay="0"/>
                                  </p:stCondLst>
                                  <p:childTnLst>
                                    <p:set>
                                      <p:cBhvr>
                                        <p:cTn id="90" dur="1" fill="hold">
                                          <p:stCondLst>
                                            <p:cond delay="0"/>
                                          </p:stCondLst>
                                        </p:cTn>
                                        <p:tgtEl>
                                          <p:spTgt spid="5">
                                            <p:txEl>
                                              <p:pRg st="12" end="12"/>
                                            </p:txEl>
                                          </p:spTgt>
                                        </p:tgtEl>
                                        <p:attrNameLst>
                                          <p:attrName>style.visibility</p:attrName>
                                        </p:attrNameLst>
                                      </p:cBhvr>
                                      <p:to>
                                        <p:strVal val="visible"/>
                                      </p:to>
                                    </p:set>
                                    <p:animEffect transition="in" filter="circle(in)">
                                      <p:cBhvr>
                                        <p:cTn id="91" dur="2000"/>
                                        <p:tgtEl>
                                          <p:spTgt spid="5">
                                            <p:txEl>
                                              <p:pRg st="12" end="12"/>
                                            </p:txEl>
                                          </p:spTgt>
                                        </p:tgtEl>
                                      </p:cBhvr>
                                    </p:animEffect>
                                  </p:childTnLst>
                                </p:cTn>
                              </p:par>
                              <p:par>
                                <p:cTn id="92" presetID="6" presetClass="entr" presetSubtype="16" fill="hold" nodeType="withEffect">
                                  <p:stCondLst>
                                    <p:cond delay="0"/>
                                  </p:stCondLst>
                                  <p:childTnLst>
                                    <p:set>
                                      <p:cBhvr>
                                        <p:cTn id="93" dur="1" fill="hold">
                                          <p:stCondLst>
                                            <p:cond delay="0"/>
                                          </p:stCondLst>
                                        </p:cTn>
                                        <p:tgtEl>
                                          <p:spTgt spid="5">
                                            <p:txEl>
                                              <p:pRg st="13" end="13"/>
                                            </p:txEl>
                                          </p:spTgt>
                                        </p:tgtEl>
                                        <p:attrNameLst>
                                          <p:attrName>style.visibility</p:attrName>
                                        </p:attrNameLst>
                                      </p:cBhvr>
                                      <p:to>
                                        <p:strVal val="visible"/>
                                      </p:to>
                                    </p:set>
                                    <p:animEffect transition="in" filter="circle(in)">
                                      <p:cBhvr>
                                        <p:cTn id="94" dur="20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roplet">
  <a:themeElements>
    <a:clrScheme name="Custom 3">
      <a:dk1>
        <a:sysClr val="windowText" lastClr="000000"/>
      </a:dk1>
      <a:lt1>
        <a:sysClr val="window" lastClr="FFFFFF"/>
      </a:lt1>
      <a:dk2>
        <a:srgbClr val="455F51"/>
      </a:dk2>
      <a:lt2>
        <a:srgbClr val="89C95D"/>
      </a:lt2>
      <a:accent1>
        <a:srgbClr val="99CB38"/>
      </a:accent1>
      <a:accent2>
        <a:srgbClr val="3F3F3F"/>
      </a:accent2>
      <a:accent3>
        <a:srgbClr val="37A76F"/>
      </a:accent3>
      <a:accent4>
        <a:srgbClr val="44C1A3"/>
      </a:accent4>
      <a:accent5>
        <a:srgbClr val="63A537"/>
      </a:accent5>
      <a:accent6>
        <a:srgbClr val="BFE2A7"/>
      </a:accent6>
      <a:hlink>
        <a:srgbClr val="4C661A"/>
      </a:hlink>
      <a:folHlink>
        <a:srgbClr val="BFE2A7"/>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TM04033925[[fn=Droplet]]</Template>
  <TotalTime>3690</TotalTime>
  <Words>6188</Words>
  <Application>Microsoft Office PowerPoint</Application>
  <PresentationFormat>On-screen Show (4:3)</PresentationFormat>
  <Paragraphs>701</Paragraphs>
  <Slides>119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119</vt:i4>
      </vt:variant>
    </vt:vector>
  </HeadingPairs>
  <TitlesOfParts>
    <vt:vector size="129" baseType="lpstr">
      <vt:lpstr>American Typewriter</vt:lpstr>
      <vt:lpstr>Arial</vt:lpstr>
      <vt:lpstr>Bookman Old Style</vt:lpstr>
      <vt:lpstr>Calibri</vt:lpstr>
      <vt:lpstr>Candara</vt:lpstr>
      <vt:lpstr>Constantia</vt:lpstr>
      <vt:lpstr>Times New Roman</vt:lpstr>
      <vt:lpstr>Tw Cen MT</vt:lpstr>
      <vt:lpstr>Wingdings</vt:lpstr>
      <vt:lpstr>Droplet</vt:lpstr>
      <vt:lpstr>The Great Gatsby</vt:lpstr>
      <vt:lpstr>Discussion 11/22</vt:lpstr>
      <vt:lpstr>Hemingway &amp; Style</vt:lpstr>
      <vt:lpstr>Learning targets </vt:lpstr>
      <vt:lpstr>Ernest Hemingway</vt:lpstr>
      <vt:lpstr>Hemingway Piece</vt:lpstr>
      <vt:lpstr>Style</vt:lpstr>
      <vt:lpstr>Hemingway</vt:lpstr>
      <vt:lpstr>Hemingway’s Style: Iceberg Theory</vt:lpstr>
      <vt:lpstr>What would Hemingway say?</vt:lpstr>
      <vt:lpstr>Six Word Stories</vt:lpstr>
      <vt:lpstr>Homework:</vt:lpstr>
      <vt:lpstr>Learning Targets 11/27</vt:lpstr>
      <vt:lpstr>Discussion chapter 2-3</vt:lpstr>
      <vt:lpstr>Who is Gatsby? (10 minutes)</vt:lpstr>
      <vt:lpstr>Chapter 4 and 5: Narrative Structure &amp; Prose Appreciation </vt:lpstr>
      <vt:lpstr>Learning Targets</vt:lpstr>
      <vt:lpstr>PowerPoint Presentation</vt:lpstr>
      <vt:lpstr>Why first person narration?</vt:lpstr>
      <vt:lpstr>Chapter 4</vt:lpstr>
      <vt:lpstr>Narrative Shift</vt:lpstr>
      <vt:lpstr>Chapter 5 – Nick’s Morality</vt:lpstr>
      <vt:lpstr>Chapter 5: The Big Meet-up! </vt:lpstr>
      <vt:lpstr>Narrative Perspective</vt:lpstr>
      <vt:lpstr>Learning Targets 12/5</vt:lpstr>
      <vt:lpstr>Chapter 5-6 Questions</vt:lpstr>
      <vt:lpstr>Symbolism Board Talk</vt:lpstr>
      <vt:lpstr>Symbolism board talk (15 minutes)</vt:lpstr>
      <vt:lpstr>Additional Symbols</vt:lpstr>
      <vt:lpstr>Why the Eggs?</vt:lpstr>
      <vt:lpstr>Daisy=Not that great…</vt:lpstr>
      <vt:lpstr>Myrtle &amp; her surplus of flesh</vt:lpstr>
      <vt:lpstr>George Wilson</vt:lpstr>
      <vt:lpstr>Other symbols</vt:lpstr>
      <vt:lpstr> Chapter 7: Integrity and the Moral Universe of Gatsby 12/6 “The rich are different from you and me…”</vt:lpstr>
      <vt:lpstr>PowerPoint Presentation</vt:lpstr>
      <vt:lpstr>PowerPoint Presentation</vt:lpstr>
      <vt:lpstr>Chapter 7 Class Discussion </vt:lpstr>
      <vt:lpstr>PowerPoint Presentation</vt:lpstr>
      <vt:lpstr>Learning Targets</vt:lpstr>
      <vt:lpstr>Blame Game</vt:lpstr>
      <vt:lpstr>Blame Game</vt:lpstr>
      <vt:lpstr>Ending Reflection (going in Homework Packet)</vt:lpstr>
      <vt:lpstr>Gatsby’s Eulogy</vt:lpstr>
      <vt:lpstr>Gatsby partner Eulogy </vt:lpstr>
      <vt:lpstr>Jay Z and Jay Gatsby:  Re-imaging Gatsby for Millennials </vt:lpstr>
      <vt:lpstr>Learning Targets 12/12</vt:lpstr>
      <vt:lpstr>PowerPoint Presentation</vt:lpstr>
      <vt:lpstr>PowerPoint Presentation</vt:lpstr>
      <vt:lpstr>Annotate the lyrics while you listen, paying particular attention to…</vt:lpstr>
      <vt:lpstr>PowerPoint Presentation</vt:lpstr>
      <vt:lpstr>Jay Gatsby &amp; Jay-Z</vt:lpstr>
      <vt:lpstr>Homework...</vt:lpstr>
      <vt:lpstr>Sound Track: Thematic Connections to Gatsby </vt:lpstr>
      <vt:lpstr>Learning targets </vt:lpstr>
      <vt:lpstr>Timed write/11 sentence essay</vt:lpstr>
      <vt:lpstr>Essay Prompts </vt:lpstr>
      <vt:lpstr>Older files </vt:lpstr>
      <vt:lpstr>The Great Gatsby</vt:lpstr>
      <vt:lpstr>Learning Targets</vt:lpstr>
      <vt:lpstr>Entry Task</vt:lpstr>
      <vt:lpstr>Colors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Reflection</vt:lpstr>
      <vt:lpstr>Fitzgerald’s Colors</vt:lpstr>
      <vt:lpstr>Duality</vt:lpstr>
      <vt:lpstr>Colors </vt:lpstr>
      <vt:lpstr>Red</vt:lpstr>
      <vt:lpstr>Quotes</vt:lpstr>
      <vt:lpstr>Yellow (mentioned 28 times)</vt:lpstr>
      <vt:lpstr>quotes</vt:lpstr>
      <vt:lpstr>Gold/Golden/Brass (15 times)</vt:lpstr>
      <vt:lpstr>Quotes</vt:lpstr>
      <vt:lpstr>White (mentioned 35 times)</vt:lpstr>
      <vt:lpstr>quote</vt:lpstr>
      <vt:lpstr>Purple</vt:lpstr>
      <vt:lpstr>Quotes</vt:lpstr>
      <vt:lpstr>Green</vt:lpstr>
      <vt:lpstr>quotes</vt:lpstr>
      <vt:lpstr>Blue</vt:lpstr>
      <vt:lpstr>quotes</vt:lpstr>
      <vt:lpstr>Gray/Colorless (7 times)</vt:lpstr>
      <vt:lpstr>Quotes </vt:lpstr>
      <vt:lpstr>Brown</vt:lpstr>
      <vt:lpstr>quotes</vt:lpstr>
      <vt:lpstr>Silver</vt:lpstr>
      <vt:lpstr>quotes</vt:lpstr>
      <vt:lpstr>Langston Hughes and the American Dream </vt:lpstr>
      <vt:lpstr>Learning Targets</vt:lpstr>
      <vt:lpstr>Poem by Peter Norman 12/14 </vt:lpstr>
      <vt:lpstr>Gatsby Found Poem</vt:lpstr>
      <vt:lpstr>PowerPoint Presentation</vt:lpstr>
      <vt:lpstr>Symbolism Timed Write 12/8</vt:lpstr>
      <vt:lpstr>Learning Targets</vt:lpstr>
      <vt:lpstr>Chapter Summaries 12/5</vt:lpstr>
      <vt:lpstr>Class Discussion</vt:lpstr>
      <vt:lpstr>Timeline for chapter 7</vt:lpstr>
      <vt:lpstr>The Great Gatsby Socratic seminar</vt:lpstr>
      <vt:lpstr>Due Dates</vt:lpstr>
      <vt:lpstr>Learning Targets</vt:lpstr>
      <vt:lpstr>Requirements</vt:lpstr>
      <vt:lpstr>Extra credit!</vt:lpstr>
      <vt:lpstr>Questions</vt:lpstr>
      <vt:lpstr>Seminar Prep Work </vt:lpstr>
      <vt:lpstr>Online Discussion Board Directions</vt:lpstr>
      <vt:lpstr>Online Discussion Board </vt:lpstr>
      <vt:lpstr>Reflection</vt:lpstr>
      <vt:lpstr>Reflection </vt:lpstr>
      <vt:lpstr>Discussion 11/20</vt:lpstr>
      <vt:lpstr>Discussion 11/21</vt:lpstr>
    </vt:vector>
  </TitlesOfParts>
  <Company>Issaquah School District 411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Gatsby</dc:title>
  <dc:creator>woldendorpk</dc:creator>
  <cp:lastModifiedBy>Woldendorp, Kirsten    SHS-Staff</cp:lastModifiedBy>
  <cp:revision>292</cp:revision>
  <cp:lastPrinted>2016-12-07T19:07:50Z</cp:lastPrinted>
  <dcterms:created xsi:type="dcterms:W3CDTF">2013-01-03T14:59:29Z</dcterms:created>
  <dcterms:modified xsi:type="dcterms:W3CDTF">2019-12-04T16:17:53Z</dcterms:modified>
</cp:coreProperties>
</file>